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35" r:id="rId4"/>
    <p:sldId id="336" r:id="rId5"/>
    <p:sldId id="337" r:id="rId6"/>
    <p:sldId id="338" r:id="rId7"/>
    <p:sldId id="339" r:id="rId8"/>
    <p:sldId id="340" r:id="rId9"/>
    <p:sldId id="341" r:id="rId10"/>
    <p:sldId id="343" r:id="rId11"/>
    <p:sldId id="342" r:id="rId12"/>
    <p:sldId id="344" r:id="rId13"/>
    <p:sldId id="262" r:id="rId14"/>
    <p:sldId id="273" r:id="rId15"/>
    <p:sldId id="310" r:id="rId16"/>
    <p:sldId id="311" r:id="rId17"/>
    <p:sldId id="312" r:id="rId18"/>
    <p:sldId id="313" r:id="rId19"/>
    <p:sldId id="360" r:id="rId20"/>
    <p:sldId id="314" r:id="rId21"/>
    <p:sldId id="361" r:id="rId22"/>
    <p:sldId id="315" r:id="rId23"/>
    <p:sldId id="277" r:id="rId24"/>
    <p:sldId id="263" r:id="rId25"/>
    <p:sldId id="275" r:id="rId26"/>
    <p:sldId id="334"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9" r:id="rId44"/>
    <p:sldId id="378" r:id="rId45"/>
    <p:sldId id="290" r:id="rId46"/>
    <p:sldId id="380" r:id="rId47"/>
    <p:sldId id="381" r:id="rId48"/>
    <p:sldId id="382" r:id="rId49"/>
    <p:sldId id="383" r:id="rId50"/>
    <p:sldId id="384" r:id="rId51"/>
    <p:sldId id="386" r:id="rId52"/>
    <p:sldId id="385" r:id="rId53"/>
    <p:sldId id="387" r:id="rId54"/>
    <p:sldId id="389" r:id="rId55"/>
    <p:sldId id="388" r:id="rId56"/>
    <p:sldId id="345" r:id="rId57"/>
    <p:sldId id="346" r:id="rId58"/>
    <p:sldId id="347" r:id="rId59"/>
    <p:sldId id="348" r:id="rId60"/>
    <p:sldId id="351" r:id="rId61"/>
    <p:sldId id="352" r:id="rId62"/>
    <p:sldId id="33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6.wmf"/><Relationship Id="rId7" Type="http://schemas.openxmlformats.org/officeDocument/2006/relationships/image" Target="../media/image31.wmf"/><Relationship Id="rId2" Type="http://schemas.openxmlformats.org/officeDocument/2006/relationships/image" Target="../media/image11.wmf"/><Relationship Id="rId1" Type="http://schemas.openxmlformats.org/officeDocument/2006/relationships/image" Target="../media/image45.wmf"/><Relationship Id="rId6" Type="http://schemas.openxmlformats.org/officeDocument/2006/relationships/image" Target="../media/image41.wmf"/><Relationship Id="rId5" Type="http://schemas.openxmlformats.org/officeDocument/2006/relationships/image" Target="../media/image43.wmf"/><Relationship Id="rId4" Type="http://schemas.openxmlformats.org/officeDocument/2006/relationships/image" Target="../media/image48.wmf"/><Relationship Id="rId9" Type="http://schemas.openxmlformats.org/officeDocument/2006/relationships/image" Target="../media/image1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6" y="4246565"/>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2"/>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6"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4"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3"/>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4"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1" y="1474764"/>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1"/>
            <a:ext cx="2133600" cy="365125"/>
          </a:xfrm>
        </p:spPr>
        <p:txBody>
          <a:bodyPr/>
          <a:lstStyle>
            <a:extLst/>
          </a:lstStyle>
          <a:p>
            <a:fld id="{FD15329E-6E04-4E8D-9AA0-27424FD5CF1F}" type="datetimeFigureOut">
              <a:rPr lang="en-US" smtClean="0"/>
              <a:pPr/>
              <a:t>2/29/2016</a:t>
            </a:fld>
            <a:endParaRPr lang="en-US"/>
          </a:p>
        </p:txBody>
      </p:sp>
      <p:sp>
        <p:nvSpPr>
          <p:cNvPr id="6" name="Footer Placeholder 5"/>
          <p:cNvSpPr>
            <a:spLocks noGrp="1"/>
          </p:cNvSpPr>
          <p:nvPr>
            <p:ph type="ftr" sz="quarter" idx="11"/>
          </p:nvPr>
        </p:nvSpPr>
        <p:spPr>
          <a:xfrm>
            <a:off x="914400" y="55501"/>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501"/>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2/29/2016</a:t>
            </a:fld>
            <a:endParaRPr lang="en-US"/>
          </a:p>
        </p:txBody>
      </p:sp>
      <p:sp>
        <p:nvSpPr>
          <p:cNvPr id="3" name="Footer Placeholder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imple_Harmonic_Motion_@_www.ThePhysicsCafe.com_1.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9\Tsokos%20Lesson%209-1\Simple_Harmonic_Motion_@_www.ThePhysicsCafe.com_1.wmv"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46.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56.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63.bin"/><Relationship Id="rId11" Type="http://schemas.openxmlformats.org/officeDocument/2006/relationships/oleObject" Target="../embeddings/oleObject68.bin"/><Relationship Id="rId5" Type="http://schemas.openxmlformats.org/officeDocument/2006/relationships/oleObject" Target="../embeddings/oleObject62.bin"/><Relationship Id="rId10" Type="http://schemas.openxmlformats.org/officeDocument/2006/relationships/oleObject" Target="../embeddings/oleObject67.bin"/><Relationship Id="rId4" Type="http://schemas.openxmlformats.org/officeDocument/2006/relationships/oleObject" Target="../embeddings/oleObject61.bin"/><Relationship Id="rId9" Type="http://schemas.openxmlformats.org/officeDocument/2006/relationships/oleObject" Target="../embeddings/oleObject6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7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2" y="152401"/>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Quadratic functions (see Mathematics HL sub-topic 2.6; Mathematics SL sub-topic 2.4; Mathematical studies SL sub-topic 6.3) </a:t>
            </a:r>
          </a:p>
          <a:p>
            <a:r>
              <a:rPr lang="en-US" sz="3200" dirty="0" smtClean="0"/>
              <a:t>Trigonometric functions (see Mathematics SL sub-topic 3.4)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4: students can use this topic to develop their ability to synthesize complex and diverse scientific information </a:t>
            </a:r>
          </a:p>
          <a:p>
            <a:r>
              <a:rPr lang="en-US" sz="3200" dirty="0" smtClean="0"/>
              <a:t>Aim 7: the observation of simple harmonic motion and the variables affected can be easily followed in computer simulations</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Aim 6: experiments could include (but are not limited to): investigation of simple or </a:t>
            </a:r>
            <a:r>
              <a:rPr lang="en-US" sz="3200" dirty="0" err="1" smtClean="0"/>
              <a:t>torsional</a:t>
            </a:r>
            <a:r>
              <a:rPr lang="en-US" sz="3200" dirty="0" smtClean="0"/>
              <a:t> pendulums; measuring the vibrations of a tuning fork; further extensions of the experiments conducted in sub-topic 4.1. By using the force law, a student can, with iteration, determine the </a:t>
            </a:r>
            <a:r>
              <a:rPr lang="en-US" sz="3200" dirty="0" err="1" smtClean="0"/>
              <a:t>behaviour</a:t>
            </a:r>
            <a:r>
              <a:rPr lang="en-US" sz="3200" dirty="0" smtClean="0"/>
              <a:t> of an object under simple harmonic motion. The iterative approach (numerical solution), with given initial conditions, applies basic uniform acceleration equations in successive small time increments. At each increment, final values become the following initial conditions.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Oscillation vs. Simple Harmonic Motion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b="1" dirty="0" smtClean="0"/>
              <a:t>An </a:t>
            </a:r>
            <a:r>
              <a:rPr lang="en-US" sz="3200" b="1" u="sng" dirty="0" smtClean="0"/>
              <a:t>oscillation</a:t>
            </a:r>
            <a:r>
              <a:rPr lang="en-US" sz="3200" b="1" dirty="0" smtClean="0"/>
              <a:t> is any motion in which the displacement of a particle from a fixed point keeps changing direction and there is a periodicity in the motion i.e. the motion repeats in some way.</a:t>
            </a:r>
            <a:endParaRPr lang="en-US" sz="1800" dirty="0" smtClean="0"/>
          </a:p>
          <a:p>
            <a:r>
              <a:rPr lang="en-US" sz="3200" b="1" i="1" dirty="0" smtClean="0">
                <a:solidFill>
                  <a:srgbClr val="FFFF00"/>
                </a:solidFill>
              </a:rPr>
              <a:t>In </a:t>
            </a:r>
            <a:r>
              <a:rPr lang="en-US" sz="3200" b="1" i="1" u="sng" dirty="0" smtClean="0">
                <a:solidFill>
                  <a:srgbClr val="FFFF00"/>
                </a:solidFill>
              </a:rPr>
              <a:t>simple harmonic motion</a:t>
            </a:r>
            <a:r>
              <a:rPr lang="en-US" sz="3200" b="1" i="1" dirty="0" smtClean="0">
                <a:solidFill>
                  <a:srgbClr val="FFFF00"/>
                </a:solidFill>
              </a:rPr>
              <a:t>, the displacement from an equilibrium position and the force/acceleration are proportional and opposite to each other.</a:t>
            </a:r>
            <a:endParaRPr lang="en-US" sz="1800" i="1" dirty="0" smtClean="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r>
              <a:rPr lang="en-US" dirty="0" smtClean="0">
                <a:hlinkClick r:id="rId3"/>
              </a:rPr>
              <a:t>Relating SHM to Motion Around A Circle</a:t>
            </a:r>
            <a:endParaRPr lang="en-US" dirty="0"/>
          </a:p>
        </p:txBody>
      </p:sp>
      <p:pic>
        <p:nvPicPr>
          <p:cNvPr id="5" name="Simple_Harmonic_Motion_@_www.ThePhysicsCafe.com_1.wmv">
            <a:hlinkClick r:id="" action="ppaction://media"/>
          </p:cNvPr>
          <p:cNvPicPr>
            <a:picLocks noGrp="1" noRot="1" noChangeAspect="1"/>
          </p:cNvPicPr>
          <p:nvPr>
            <p:ph idx="1"/>
            <a:videoFile r:link="rId1"/>
          </p:nvPr>
        </p:nvPicPr>
        <p:blipFill>
          <a:blip r:embed="rId4" cstate="print"/>
          <a:stretch>
            <a:fillRect/>
          </a:stretch>
        </p:blipFill>
        <p:spPr>
          <a:xfrm>
            <a:off x="1219200" y="1670050"/>
            <a:ext cx="67056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a:t>
            </a:r>
            <a:endParaRPr lang="en-US" dirty="0"/>
          </a:p>
        </p:txBody>
      </p:sp>
      <p:sp>
        <p:nvSpPr>
          <p:cNvPr id="3" name="Content Placeholder 2"/>
          <p:cNvSpPr>
            <a:spLocks noGrp="1"/>
          </p:cNvSpPr>
          <p:nvPr>
            <p:ph idx="1"/>
          </p:nvPr>
        </p:nvSpPr>
        <p:spPr>
          <a:xfrm>
            <a:off x="304800" y="1371600"/>
            <a:ext cx="4419600" cy="2057400"/>
          </a:xfrm>
        </p:spPr>
        <p:txBody>
          <a:bodyPr/>
          <a:lstStyle/>
          <a:p>
            <a:r>
              <a:rPr lang="en-US" dirty="0" smtClean="0"/>
              <a:t>One radian is defined as the angle subtended by an arc whose length is equal to the radius</a:t>
            </a:r>
            <a:endParaRPr lang="en-US" dirty="0"/>
          </a:p>
        </p:txBody>
      </p:sp>
      <p:pic>
        <p:nvPicPr>
          <p:cNvPr id="4" name="Picture 3" descr="Radians.jpg"/>
          <p:cNvPicPr>
            <a:picLocks noChangeAspect="1"/>
          </p:cNvPicPr>
          <p:nvPr/>
        </p:nvPicPr>
        <p:blipFill>
          <a:blip r:embed="rId3" cstate="print"/>
          <a:stretch>
            <a:fillRect/>
          </a:stretch>
        </p:blipFill>
        <p:spPr>
          <a:xfrm>
            <a:off x="5029200" y="1981200"/>
            <a:ext cx="3803904" cy="3140964"/>
          </a:xfrm>
          <a:prstGeom prst="rect">
            <a:avLst/>
          </a:prstGeom>
        </p:spPr>
      </p:pic>
      <p:graphicFrame>
        <p:nvGraphicFramePr>
          <p:cNvPr id="5" name="Object 4"/>
          <p:cNvGraphicFramePr>
            <a:graphicFrameLocks noChangeAspect="1"/>
          </p:cNvGraphicFramePr>
          <p:nvPr/>
        </p:nvGraphicFramePr>
        <p:xfrm>
          <a:off x="1371600" y="3505200"/>
          <a:ext cx="1447800" cy="3136900"/>
        </p:xfrm>
        <a:graphic>
          <a:graphicData uri="http://schemas.openxmlformats.org/presentationml/2006/ole">
            <p:oleObj spid="_x0000_s66562" name="Equation" r:id="rId4" imgW="380880" imgH="82548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a:t>
            </a:r>
            <a:endParaRPr lang="en-US" dirty="0"/>
          </a:p>
        </p:txBody>
      </p:sp>
      <p:pic>
        <p:nvPicPr>
          <p:cNvPr id="4" name="Picture 3" descr="Radians.jpg"/>
          <p:cNvPicPr>
            <a:picLocks noChangeAspect="1"/>
          </p:cNvPicPr>
          <p:nvPr/>
        </p:nvPicPr>
        <p:blipFill>
          <a:blip r:embed="rId3" cstate="print"/>
          <a:stretch>
            <a:fillRect/>
          </a:stretch>
        </p:blipFill>
        <p:spPr>
          <a:xfrm>
            <a:off x="5181600" y="3505200"/>
            <a:ext cx="3803904" cy="3140964"/>
          </a:xfrm>
          <a:prstGeom prst="rect">
            <a:avLst/>
          </a:prstGeom>
        </p:spPr>
      </p:pic>
      <p:graphicFrame>
        <p:nvGraphicFramePr>
          <p:cNvPr id="5" name="Object 4"/>
          <p:cNvGraphicFramePr>
            <a:graphicFrameLocks noChangeAspect="1"/>
          </p:cNvGraphicFramePr>
          <p:nvPr/>
        </p:nvGraphicFramePr>
        <p:xfrm>
          <a:off x="304800" y="1828800"/>
          <a:ext cx="4684712" cy="3765550"/>
        </p:xfrm>
        <a:graphic>
          <a:graphicData uri="http://schemas.openxmlformats.org/presentationml/2006/ole">
            <p:oleObj spid="_x0000_s67586" name="Equation" r:id="rId4" imgW="1612800" imgH="129528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Angular Velocity</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257800" y="762000"/>
          <a:ext cx="3587750" cy="5791200"/>
        </p:xfrm>
        <a:graphic>
          <a:graphicData uri="http://schemas.openxmlformats.org/presentationml/2006/ole">
            <p:oleObj spid="_x0000_s68610" name="Equation" r:id="rId4" imgW="901440" imgH="1625400" progId="Equation.3">
              <p:embed/>
            </p:oleObj>
          </a:graphicData>
        </a:graphic>
      </p:graphicFrame>
      <p:sp>
        <p:nvSpPr>
          <p:cNvPr id="6" name="Oval 5"/>
          <p:cNvSpPr/>
          <p:nvPr/>
        </p:nvSpPr>
        <p:spPr>
          <a:xfrm>
            <a:off x="4648200" y="5410200"/>
            <a:ext cx="14478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96200" y="5410200"/>
            <a:ext cx="14478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685800"/>
            <a:ext cx="2590800"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Angular</a:t>
            </a:r>
            <a:br>
              <a:rPr lang="en-US" dirty="0" smtClean="0"/>
            </a:br>
            <a:r>
              <a:rPr lang="en-US" dirty="0" smtClean="0"/>
              <a:t>Acceleration</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4699000" y="1031875"/>
          <a:ext cx="4041775" cy="5248275"/>
        </p:xfrm>
        <a:graphic>
          <a:graphicData uri="http://schemas.openxmlformats.org/presentationml/2006/ole">
            <p:oleObj spid="_x0000_s69634" name="Equation" r:id="rId4" imgW="1015920" imgH="1473120" progId="Equation.3">
              <p:embed/>
            </p:oleObj>
          </a:graphicData>
        </a:graphic>
      </p:graphicFrame>
      <p:sp>
        <p:nvSpPr>
          <p:cNvPr id="6" name="Oval 5"/>
          <p:cNvSpPr/>
          <p:nvPr/>
        </p:nvSpPr>
        <p:spPr>
          <a:xfrm>
            <a:off x="7467600" y="5181600"/>
            <a:ext cx="14478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5181600"/>
            <a:ext cx="14478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20" name="Object 4"/>
          <p:cNvGraphicFramePr>
            <a:graphicFrameLocks noChangeAspect="1"/>
          </p:cNvGraphicFramePr>
          <p:nvPr/>
        </p:nvGraphicFramePr>
        <p:xfrm>
          <a:off x="609600" y="1414463"/>
          <a:ext cx="2971800" cy="5138737"/>
        </p:xfrm>
        <a:graphic>
          <a:graphicData uri="http://schemas.openxmlformats.org/presentationml/2006/ole">
            <p:oleObj spid="_x0000_s162820" name="Equation" r:id="rId3" imgW="1079280" imgH="1866600" progId="Equation.3">
              <p:embed/>
            </p:oleObj>
          </a:graphicData>
        </a:graphic>
      </p:graphicFrame>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6" name="Oval 5"/>
          <p:cNvSpPr/>
          <p:nvPr/>
        </p:nvSpPr>
        <p:spPr>
          <a:xfrm>
            <a:off x="533400" y="2590800"/>
            <a:ext cx="1524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2821" name="Object 2"/>
          <p:cNvGraphicFramePr>
            <a:graphicFrameLocks noChangeAspect="1"/>
          </p:cNvGraphicFramePr>
          <p:nvPr/>
        </p:nvGraphicFramePr>
        <p:xfrm>
          <a:off x="4419600" y="1722438"/>
          <a:ext cx="4065588" cy="4252912"/>
        </p:xfrm>
        <a:graphic>
          <a:graphicData uri="http://schemas.openxmlformats.org/presentationml/2006/ole">
            <p:oleObj spid="_x0000_s162821" name="Equation" r:id="rId4" imgW="1676160" imgH="175248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975104"/>
          </a:xfrm>
        </p:spPr>
        <p:txBody>
          <a:bodyPr/>
          <a:lstStyle/>
          <a:p>
            <a:r>
              <a:rPr lang="en-US" sz="4800" dirty="0" smtClean="0">
                <a:solidFill>
                  <a:srgbClr val="9F5FCF"/>
                </a:solidFill>
              </a:rPr>
              <a:t>Topic 9</a:t>
            </a:r>
            <a:br>
              <a:rPr lang="en-US" sz="4800" dirty="0" smtClean="0">
                <a:solidFill>
                  <a:srgbClr val="9F5FCF"/>
                </a:solidFill>
              </a:rPr>
            </a:br>
            <a:r>
              <a:rPr lang="en-US" sz="4800" dirty="0" smtClean="0">
                <a:solidFill>
                  <a:srgbClr val="9F5FCF"/>
                </a:solidFill>
              </a:rPr>
              <a:t>Wave Phenomena</a:t>
            </a:r>
            <a:endParaRPr lang="en-US" sz="4800" dirty="0">
              <a:solidFill>
                <a:srgbClr val="9F5FCF"/>
              </a:solidFill>
            </a:endParaRPr>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1066800" y="4495800"/>
            <a:ext cx="7772400" cy="1975104"/>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Tsokos</a:t>
            </a:r>
            <a:r>
              <a:rPr kumimoji="0" lang="en-US" sz="4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lesson 9-1</a:t>
            </a:r>
            <a:br>
              <a:rPr kumimoji="0" lang="en-US" sz="4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br>
            <a:r>
              <a:rPr kumimoji="0" lang="en-US" sz="4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simple harmonic motion</a:t>
            </a:r>
            <a:endParaRPr kumimoji="0" lang="en-US" sz="4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Period</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556250" y="1077913"/>
          <a:ext cx="2327275" cy="5157787"/>
        </p:xfrm>
        <a:graphic>
          <a:graphicData uri="http://schemas.openxmlformats.org/presentationml/2006/ole">
            <p:oleObj spid="_x0000_s70658" name="Equation" r:id="rId4" imgW="583920" imgH="1447560" progId="Equation.3">
              <p:embed/>
            </p:oleObj>
          </a:graphicData>
        </a:graphic>
      </p:graphicFrame>
      <p:sp>
        <p:nvSpPr>
          <p:cNvPr id="6" name="Oval 5"/>
          <p:cNvSpPr/>
          <p:nvPr/>
        </p:nvSpPr>
        <p:spPr>
          <a:xfrm>
            <a:off x="5562600" y="3276600"/>
            <a:ext cx="20574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4" name="Object 4"/>
          <p:cNvGraphicFramePr>
            <a:graphicFrameLocks noChangeAspect="1"/>
          </p:cNvGraphicFramePr>
          <p:nvPr/>
        </p:nvGraphicFramePr>
        <p:xfrm>
          <a:off x="609600" y="1371600"/>
          <a:ext cx="2971800" cy="5138737"/>
        </p:xfrm>
        <a:graphic>
          <a:graphicData uri="http://schemas.openxmlformats.org/presentationml/2006/ole">
            <p:oleObj spid="_x0000_s163844" name="Equation" r:id="rId3" imgW="1079280" imgH="1866600" progId="Equation.3">
              <p:embed/>
            </p:oleObj>
          </a:graphicData>
        </a:graphic>
      </p:graphicFrame>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6" name="Oval 5"/>
          <p:cNvSpPr/>
          <p:nvPr/>
        </p:nvSpPr>
        <p:spPr>
          <a:xfrm>
            <a:off x="609600" y="1371600"/>
            <a:ext cx="14478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845" name="Object 2"/>
          <p:cNvGraphicFramePr>
            <a:graphicFrameLocks noChangeAspect="1"/>
          </p:cNvGraphicFramePr>
          <p:nvPr/>
        </p:nvGraphicFramePr>
        <p:xfrm>
          <a:off x="4419600" y="1722438"/>
          <a:ext cx="4065588" cy="4252912"/>
        </p:xfrm>
        <a:graphic>
          <a:graphicData uri="http://schemas.openxmlformats.org/presentationml/2006/ole">
            <p:oleObj spid="_x0000_s163845" name="Equation" r:id="rId4" imgW="1676160" imgH="175248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Frequency</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657850" y="1077913"/>
          <a:ext cx="2124075" cy="5157787"/>
        </p:xfrm>
        <a:graphic>
          <a:graphicData uri="http://schemas.openxmlformats.org/presentationml/2006/ole">
            <p:oleObj spid="_x0000_s71682" name="Equation" r:id="rId4" imgW="533160" imgH="144756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a:t>
            </a:r>
            <a:br>
              <a:rPr lang="en-US" dirty="0" smtClean="0"/>
            </a:br>
            <a:endParaRPr lang="en-US" dirty="0"/>
          </a:p>
        </p:txBody>
      </p:sp>
      <p:sp>
        <p:nvSpPr>
          <p:cNvPr id="5" name="Content Placeholder 4"/>
          <p:cNvSpPr>
            <a:spLocks noGrp="1"/>
          </p:cNvSpPr>
          <p:nvPr>
            <p:ph idx="1"/>
          </p:nvPr>
        </p:nvSpPr>
        <p:spPr/>
        <p:txBody>
          <a:bodyPr>
            <a:normAutofit/>
          </a:bodyPr>
          <a:lstStyle/>
          <a:p>
            <a:pPr marL="411480" lvl="1" indent="-342900">
              <a:spcBef>
                <a:spcPts val="700"/>
              </a:spcBef>
              <a:buClr>
                <a:schemeClr val="tx2"/>
              </a:buClr>
              <a:buSzPct val="95000"/>
              <a:buFont typeface="Wingdings"/>
              <a:buChar char=""/>
            </a:pPr>
            <a:r>
              <a:rPr lang="en-US" sz="2800" b="1" dirty="0" smtClean="0"/>
              <a:t>The period in one complete oscillation of simple harmonic motion can be likened to the period of one complete revolution of a circle.</a:t>
            </a:r>
            <a:endParaRPr lang="en-US" sz="1400" dirty="0" smtClean="0"/>
          </a:p>
          <a:p>
            <a:pPr>
              <a:buNone/>
            </a:pPr>
            <a:r>
              <a:rPr lang="en-US" sz="3200" b="1" dirty="0" smtClean="0"/>
              <a:t>                                        angle swept</a:t>
            </a:r>
          </a:p>
          <a:p>
            <a:pPr marL="915988" indent="-15875">
              <a:spcBef>
                <a:spcPts val="0"/>
              </a:spcBef>
              <a:buNone/>
            </a:pPr>
            <a:r>
              <a:rPr lang="en-US" sz="3200" b="1" dirty="0" smtClean="0"/>
              <a:t>Time taken = ----------------------</a:t>
            </a:r>
          </a:p>
          <a:p>
            <a:pPr>
              <a:buNone/>
            </a:pPr>
            <a:r>
              <a:rPr lang="en-US" sz="3200" b="1" dirty="0" smtClean="0"/>
              <a:t>				        angular speed (</a:t>
            </a:r>
            <a:r>
              <a:rPr lang="el-GR" sz="3200" b="1" dirty="0" smtClean="0"/>
              <a:t>ω</a:t>
            </a:r>
            <a:r>
              <a:rPr lang="en-US" sz="3200" b="1" dirty="0" smtClean="0"/>
              <a:t>)</a:t>
            </a:r>
          </a:p>
        </p:txBody>
      </p:sp>
      <p:graphicFrame>
        <p:nvGraphicFramePr>
          <p:cNvPr id="33797" name="Object 5"/>
          <p:cNvGraphicFramePr>
            <a:graphicFrameLocks noChangeAspect="1"/>
          </p:cNvGraphicFramePr>
          <p:nvPr/>
        </p:nvGraphicFramePr>
        <p:xfrm>
          <a:off x="1981200" y="5105402"/>
          <a:ext cx="1727200" cy="1374775"/>
        </p:xfrm>
        <a:graphic>
          <a:graphicData uri="http://schemas.openxmlformats.org/presentationml/2006/ole">
            <p:oleObj spid="_x0000_s33797" name="Equation" r:id="rId3" imgW="495000" imgH="393480" progId="Equation.3">
              <p:embed/>
            </p:oleObj>
          </a:graphicData>
        </a:graphic>
      </p:graphicFrame>
      <p:graphicFrame>
        <p:nvGraphicFramePr>
          <p:cNvPr id="33798" name="Object 6"/>
          <p:cNvGraphicFramePr>
            <a:graphicFrameLocks noChangeAspect="1"/>
          </p:cNvGraphicFramePr>
          <p:nvPr/>
        </p:nvGraphicFramePr>
        <p:xfrm>
          <a:off x="4876801" y="5105402"/>
          <a:ext cx="1771651" cy="1374775"/>
        </p:xfrm>
        <a:graphic>
          <a:graphicData uri="http://schemas.openxmlformats.org/presentationml/2006/ole">
            <p:oleObj spid="_x0000_s33798" name="Equation" r:id="rId4" imgW="507960" imgH="39348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Mass-Spring System</a:t>
            </a:r>
            <a:r>
              <a:rPr lang="en-US" dirty="0" smtClean="0"/>
              <a:t/>
            </a:r>
            <a:br>
              <a:rPr lang="en-US" dirty="0" smtClean="0"/>
            </a:br>
            <a:endParaRPr lang="en-US" dirty="0"/>
          </a:p>
        </p:txBody>
      </p:sp>
      <p:pic>
        <p:nvPicPr>
          <p:cNvPr id="4" name="Content Placeholder 3" descr="SHM ~ Spring.jpg"/>
          <p:cNvPicPr>
            <a:picLocks noGrp="1"/>
          </p:cNvPicPr>
          <p:nvPr>
            <p:ph idx="1"/>
          </p:nvPr>
        </p:nvPicPr>
        <p:blipFill>
          <a:blip r:embed="rId2" cstate="print"/>
          <a:stretch>
            <a:fillRect/>
          </a:stretch>
        </p:blipFill>
        <p:spPr>
          <a:xfrm>
            <a:off x="1066800" y="1905000"/>
            <a:ext cx="5562600" cy="4724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Mass-Spring</a:t>
            </a:r>
            <a:br>
              <a:rPr lang="en-US" dirty="0" smtClean="0"/>
            </a:br>
            <a:r>
              <a:rPr lang="en-US" dirty="0" smtClean="0"/>
              <a:t/>
            </a:r>
            <a:br>
              <a:rPr lang="en-US" dirty="0" smtClean="0"/>
            </a:br>
            <a:endParaRPr lang="en-US" dirty="0"/>
          </a:p>
        </p:txBody>
      </p:sp>
      <p:graphicFrame>
        <p:nvGraphicFramePr>
          <p:cNvPr id="6148" name="Object 4"/>
          <p:cNvGraphicFramePr>
            <a:graphicFrameLocks noChangeAspect="1"/>
          </p:cNvGraphicFramePr>
          <p:nvPr/>
        </p:nvGraphicFramePr>
        <p:xfrm>
          <a:off x="858838" y="1951038"/>
          <a:ext cx="2874962" cy="4217987"/>
        </p:xfrm>
        <a:graphic>
          <a:graphicData uri="http://schemas.openxmlformats.org/presentationml/2006/ole">
            <p:oleObj spid="_x0000_s31746" name="Equation" r:id="rId3" imgW="647640" imgH="1041120" progId="Equation.3">
              <p:embed/>
            </p:oleObj>
          </a:graphicData>
        </a:graphic>
      </p:graphicFrame>
      <p:graphicFrame>
        <p:nvGraphicFramePr>
          <p:cNvPr id="31747" name="Object 3"/>
          <p:cNvGraphicFramePr>
            <a:graphicFrameLocks noChangeAspect="1"/>
          </p:cNvGraphicFramePr>
          <p:nvPr/>
        </p:nvGraphicFramePr>
        <p:xfrm>
          <a:off x="5257800" y="1535113"/>
          <a:ext cx="2954338" cy="5130800"/>
        </p:xfrm>
        <a:graphic>
          <a:graphicData uri="http://schemas.openxmlformats.org/presentationml/2006/ole">
            <p:oleObj spid="_x0000_s31747" name="Equation" r:id="rId4" imgW="660240" imgH="125712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Mass-Spring</a:t>
            </a:r>
            <a:br>
              <a:rPr lang="en-US" dirty="0" smtClean="0"/>
            </a:br>
            <a:r>
              <a:rPr lang="en-US" dirty="0" smtClean="0"/>
              <a:t/>
            </a:r>
            <a:br>
              <a:rPr lang="en-US" dirty="0" smtClean="0"/>
            </a:br>
            <a:endParaRPr lang="en-US" dirty="0"/>
          </a:p>
        </p:txBody>
      </p:sp>
      <p:graphicFrame>
        <p:nvGraphicFramePr>
          <p:cNvPr id="31747" name="Object 3"/>
          <p:cNvGraphicFramePr>
            <a:graphicFrameLocks noChangeAspect="1"/>
          </p:cNvGraphicFramePr>
          <p:nvPr/>
        </p:nvGraphicFramePr>
        <p:xfrm>
          <a:off x="381000" y="3241675"/>
          <a:ext cx="2500313" cy="1812925"/>
        </p:xfrm>
        <a:graphic>
          <a:graphicData uri="http://schemas.openxmlformats.org/presentationml/2006/ole">
            <p:oleObj spid="_x0000_s154627" name="Equation" r:id="rId3" imgW="558720" imgH="444240" progId="Equation.3">
              <p:embed/>
            </p:oleObj>
          </a:graphicData>
        </a:graphic>
      </p:graphicFrame>
      <p:graphicFrame>
        <p:nvGraphicFramePr>
          <p:cNvPr id="154628" name="Object 4"/>
          <p:cNvGraphicFramePr>
            <a:graphicFrameLocks noChangeAspect="1"/>
          </p:cNvGraphicFramePr>
          <p:nvPr/>
        </p:nvGraphicFramePr>
        <p:xfrm>
          <a:off x="3848100" y="1854200"/>
          <a:ext cx="4171950" cy="4319588"/>
        </p:xfrm>
        <a:graphic>
          <a:graphicData uri="http://schemas.openxmlformats.org/presentationml/2006/ole">
            <p:oleObj spid="_x0000_s154628" name="Equation" r:id="rId4" imgW="939600" imgH="1066680" progId="Equation.3">
              <p:embed/>
            </p:oleObj>
          </a:graphicData>
        </a:graphic>
      </p:graphicFrame>
      <p:sp>
        <p:nvSpPr>
          <p:cNvPr id="6" name="Oval 5"/>
          <p:cNvSpPr/>
          <p:nvPr/>
        </p:nvSpPr>
        <p:spPr>
          <a:xfrm>
            <a:off x="3733800" y="4038600"/>
            <a:ext cx="3733800" cy="2438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9" name="Object 2"/>
          <p:cNvGraphicFramePr>
            <a:graphicFrameLocks noChangeAspect="1"/>
          </p:cNvGraphicFramePr>
          <p:nvPr/>
        </p:nvGraphicFramePr>
        <p:xfrm>
          <a:off x="4419600" y="1722438"/>
          <a:ext cx="4065588" cy="4252912"/>
        </p:xfrm>
        <a:graphic>
          <a:graphicData uri="http://schemas.openxmlformats.org/presentationml/2006/ole">
            <p:oleObj spid="_x0000_s164869" name="Equation" r:id="rId3" imgW="1676160" imgH="1752480" progId="Equation.3">
              <p:embed/>
            </p:oleObj>
          </a:graphicData>
        </a:graphic>
      </p:graphicFrame>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6" name="Oval 5"/>
          <p:cNvSpPr/>
          <p:nvPr/>
        </p:nvSpPr>
        <p:spPr>
          <a:xfrm>
            <a:off x="6629400" y="4800600"/>
            <a:ext cx="2133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4868" name="Object 4"/>
          <p:cNvGraphicFramePr>
            <a:graphicFrameLocks noChangeAspect="1"/>
          </p:cNvGraphicFramePr>
          <p:nvPr/>
        </p:nvGraphicFramePr>
        <p:xfrm>
          <a:off x="609600" y="1414463"/>
          <a:ext cx="2971800" cy="5138737"/>
        </p:xfrm>
        <a:graphic>
          <a:graphicData uri="http://schemas.openxmlformats.org/presentationml/2006/ole">
            <p:oleObj spid="_x0000_s164868" name="Equation" r:id="rId4" imgW="1079280" imgH="18666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4572000" y="1905000"/>
          <a:ext cx="3557051" cy="1431925"/>
        </p:xfrm>
        <a:graphic>
          <a:graphicData uri="http://schemas.openxmlformats.org/presentationml/2006/ole">
            <p:oleObj spid="_x0000_s165891" name="Equation" r:id="rId3" imgW="977760" imgH="43164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165892" name="Object 4"/>
          <p:cNvGraphicFramePr>
            <a:graphicFrameLocks noChangeAspect="1"/>
          </p:cNvGraphicFramePr>
          <p:nvPr/>
        </p:nvGraphicFramePr>
        <p:xfrm>
          <a:off x="4710113" y="3697287"/>
          <a:ext cx="3279775" cy="2779713"/>
        </p:xfrm>
        <a:graphic>
          <a:graphicData uri="http://schemas.openxmlformats.org/presentationml/2006/ole">
            <p:oleObj spid="_x0000_s165892" name="Equation" r:id="rId4" imgW="901440" imgH="83808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6172200" y="1584325"/>
          <a:ext cx="2530475" cy="2927845"/>
        </p:xfrm>
        <a:graphic>
          <a:graphicData uri="http://schemas.openxmlformats.org/presentationml/2006/ole">
            <p:oleObj spid="_x0000_s202754" name="Equation" r:id="rId3" imgW="799920" imgH="101592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165892" name="Object 4"/>
          <p:cNvGraphicFramePr>
            <a:graphicFrameLocks noChangeAspect="1"/>
          </p:cNvGraphicFramePr>
          <p:nvPr/>
        </p:nvGraphicFramePr>
        <p:xfrm>
          <a:off x="6172200" y="4600280"/>
          <a:ext cx="2543175" cy="2010070"/>
        </p:xfrm>
        <a:graphic>
          <a:graphicData uri="http://schemas.openxmlformats.org/presentationml/2006/ole">
            <p:oleObj spid="_x0000_s202755" name="Equation" r:id="rId4" imgW="761760" imgH="6602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solution of the harmonic oscillator can be framed around the variation of kinetic and potential energy in the system.</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5105400" y="1676400"/>
          <a:ext cx="3413125" cy="4975225"/>
        </p:xfrm>
        <a:graphic>
          <a:graphicData uri="http://schemas.openxmlformats.org/presentationml/2006/ole">
            <p:oleObj spid="_x0000_s203778" name="Equation" r:id="rId3" imgW="1079280" imgH="172692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5365750" y="1987550"/>
          <a:ext cx="2890838" cy="4352925"/>
        </p:xfrm>
        <a:graphic>
          <a:graphicData uri="http://schemas.openxmlformats.org/presentationml/2006/ole">
            <p:oleObj spid="_x0000_s204802" name="Equation" r:id="rId3" imgW="914400" imgH="151128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sp>
        <p:nvSpPr>
          <p:cNvPr id="17" name="Oval 16"/>
          <p:cNvSpPr/>
          <p:nvPr/>
        </p:nvSpPr>
        <p:spPr>
          <a:xfrm>
            <a:off x="6096000" y="4876800"/>
            <a:ext cx="18288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9" name="Object 2"/>
          <p:cNvGraphicFramePr>
            <a:graphicFrameLocks noChangeAspect="1"/>
          </p:cNvGraphicFramePr>
          <p:nvPr/>
        </p:nvGraphicFramePr>
        <p:xfrm>
          <a:off x="4419600" y="1722438"/>
          <a:ext cx="4065588" cy="4252912"/>
        </p:xfrm>
        <a:graphic>
          <a:graphicData uri="http://schemas.openxmlformats.org/presentationml/2006/ole">
            <p:oleObj spid="_x0000_s205829" name="Equation" r:id="rId3" imgW="1676160" imgH="1752480" progId="Equation.3">
              <p:embed/>
            </p:oleObj>
          </a:graphicData>
        </a:graphic>
      </p:graphicFrame>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6" name="Oval 5"/>
          <p:cNvSpPr/>
          <p:nvPr/>
        </p:nvSpPr>
        <p:spPr>
          <a:xfrm>
            <a:off x="6019800" y="3581400"/>
            <a:ext cx="2133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05828" name="Equation" r:id="rId4" imgW="1079280" imgH="18666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5384800" y="1970088"/>
          <a:ext cx="2851150" cy="4389437"/>
        </p:xfrm>
        <a:graphic>
          <a:graphicData uri="http://schemas.openxmlformats.org/presentationml/2006/ole">
            <p:oleObj spid="_x0000_s206850" name="Equation" r:id="rId3" imgW="901440" imgH="152388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graphicFrame>
        <p:nvGraphicFramePr>
          <p:cNvPr id="154628" name="Object 4"/>
          <p:cNvGraphicFramePr>
            <a:graphicFrameLocks noChangeAspect="1"/>
          </p:cNvGraphicFramePr>
          <p:nvPr/>
        </p:nvGraphicFramePr>
        <p:xfrm>
          <a:off x="5334000" y="1687513"/>
          <a:ext cx="2851150" cy="1208087"/>
        </p:xfrm>
        <a:graphic>
          <a:graphicData uri="http://schemas.openxmlformats.org/presentationml/2006/ole">
            <p:oleObj spid="_x0000_s207874" name="Equation" r:id="rId3" imgW="901440" imgH="419040" progId="Equation.3">
              <p:embed/>
            </p:oleObj>
          </a:graphicData>
        </a:graphic>
      </p:graphicFrame>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sp>
        <p:nvSpPr>
          <p:cNvPr id="17" name="TextBox 16"/>
          <p:cNvSpPr txBox="1"/>
          <p:nvPr/>
        </p:nvSpPr>
        <p:spPr>
          <a:xfrm>
            <a:off x="5410200" y="3124200"/>
            <a:ext cx="2667000" cy="1384995"/>
          </a:xfrm>
          <a:prstGeom prst="rect">
            <a:avLst/>
          </a:prstGeom>
          <a:solidFill>
            <a:srgbClr val="00B050"/>
          </a:solidFill>
        </p:spPr>
        <p:txBody>
          <a:bodyPr wrap="square" rtlCol="0">
            <a:spAutoFit/>
          </a:bodyPr>
          <a:lstStyle/>
          <a:p>
            <a:pPr algn="ctr"/>
            <a:r>
              <a:rPr lang="en-US" sz="2800" b="1" dirty="0" smtClean="0">
                <a:solidFill>
                  <a:srgbClr val="FF0000"/>
                </a:solidFill>
              </a:rPr>
              <a:t>Differential Equation Machine</a:t>
            </a:r>
            <a:endParaRPr lang="en-US" sz="2800" b="1" dirty="0">
              <a:solidFill>
                <a:srgbClr val="FF0000"/>
              </a:solidFill>
            </a:endParaRPr>
          </a:p>
        </p:txBody>
      </p:sp>
      <p:graphicFrame>
        <p:nvGraphicFramePr>
          <p:cNvPr id="207875" name="Object 4"/>
          <p:cNvGraphicFramePr>
            <a:graphicFrameLocks noChangeAspect="1"/>
          </p:cNvGraphicFramePr>
          <p:nvPr/>
        </p:nvGraphicFramePr>
        <p:xfrm>
          <a:off x="5373688" y="4876800"/>
          <a:ext cx="2771775" cy="1317625"/>
        </p:xfrm>
        <a:graphic>
          <a:graphicData uri="http://schemas.openxmlformats.org/presentationml/2006/ole">
            <p:oleObj spid="_x0000_s207875" name="Equation" r:id="rId4" imgW="876240" imgH="4572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08899" name="Equation" r:id="rId3" imgW="1079280" imgH="1866600" progId="Equation.3">
              <p:embed/>
            </p:oleObj>
          </a:graphicData>
        </a:graphic>
      </p:graphicFrame>
      <p:sp>
        <p:nvSpPr>
          <p:cNvPr id="6" name="Oval 5"/>
          <p:cNvSpPr/>
          <p:nvPr/>
        </p:nvSpPr>
        <p:spPr>
          <a:xfrm>
            <a:off x="381000" y="3048000"/>
            <a:ext cx="25908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8900" name="Object 2"/>
          <p:cNvGraphicFramePr>
            <a:graphicFrameLocks noChangeAspect="1"/>
          </p:cNvGraphicFramePr>
          <p:nvPr/>
        </p:nvGraphicFramePr>
        <p:xfrm>
          <a:off x="4419600" y="1722438"/>
          <a:ext cx="4065588" cy="4252912"/>
        </p:xfrm>
        <a:graphic>
          <a:graphicData uri="http://schemas.openxmlformats.org/presentationml/2006/ole">
            <p:oleObj spid="_x0000_s208900" name="Equation" r:id="rId4" imgW="1676160" imgH="175248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207875" name="Object 4"/>
          <p:cNvGraphicFramePr>
            <a:graphicFrameLocks noChangeAspect="1"/>
          </p:cNvGraphicFramePr>
          <p:nvPr/>
        </p:nvGraphicFramePr>
        <p:xfrm>
          <a:off x="4957763" y="2535238"/>
          <a:ext cx="3000375" cy="2852737"/>
        </p:xfrm>
        <a:graphic>
          <a:graphicData uri="http://schemas.openxmlformats.org/presentationml/2006/ole">
            <p:oleObj spid="_x0000_s209923" name="Equation" r:id="rId3" imgW="876240" imgH="914400" progId="Equation.3">
              <p:embed/>
            </p:oleObj>
          </a:graphicData>
        </a:graphic>
      </p:graphicFrame>
      <p:sp>
        <p:nvSpPr>
          <p:cNvPr id="21" name="TextBox 20"/>
          <p:cNvSpPr txBox="1"/>
          <p:nvPr/>
        </p:nvSpPr>
        <p:spPr>
          <a:xfrm>
            <a:off x="5029200" y="3200400"/>
            <a:ext cx="2743200" cy="461665"/>
          </a:xfrm>
          <a:prstGeom prst="rect">
            <a:avLst/>
          </a:prstGeom>
          <a:noFill/>
        </p:spPr>
        <p:txBody>
          <a:bodyPr wrap="square" rtlCol="0">
            <a:spAutoFit/>
          </a:bodyPr>
          <a:lstStyle/>
          <a:p>
            <a:pPr algn="ctr"/>
            <a:r>
              <a:rPr lang="en-US" sz="2400" b="1" dirty="0" smtClean="0">
                <a:solidFill>
                  <a:srgbClr val="FF0000"/>
                </a:solidFill>
              </a:rPr>
              <a:t>Max Displacement</a:t>
            </a:r>
            <a:endParaRPr lang="en-US" sz="2400" b="1" dirty="0">
              <a:solidFill>
                <a:srgbClr val="FF0000"/>
              </a:solidFill>
            </a:endParaRPr>
          </a:p>
        </p:txBody>
      </p:sp>
      <p:sp>
        <p:nvSpPr>
          <p:cNvPr id="22" name="TextBox 21"/>
          <p:cNvSpPr txBox="1"/>
          <p:nvPr/>
        </p:nvSpPr>
        <p:spPr>
          <a:xfrm>
            <a:off x="5105400" y="4648200"/>
            <a:ext cx="2743200" cy="461665"/>
          </a:xfrm>
          <a:prstGeom prst="rect">
            <a:avLst/>
          </a:prstGeom>
          <a:noFill/>
        </p:spPr>
        <p:txBody>
          <a:bodyPr wrap="square" rtlCol="0">
            <a:spAutoFit/>
          </a:bodyPr>
          <a:lstStyle/>
          <a:p>
            <a:pPr algn="ctr"/>
            <a:r>
              <a:rPr lang="en-US" sz="2400" b="1" dirty="0" smtClean="0">
                <a:solidFill>
                  <a:srgbClr val="FF0000"/>
                </a:solidFill>
              </a:rPr>
              <a:t>Zero Displacement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207875" name="Object 4"/>
          <p:cNvGraphicFramePr>
            <a:graphicFrameLocks noChangeAspect="1"/>
          </p:cNvGraphicFramePr>
          <p:nvPr/>
        </p:nvGraphicFramePr>
        <p:xfrm>
          <a:off x="4152800" y="1981200"/>
          <a:ext cx="4610200" cy="3962400"/>
        </p:xfrm>
        <a:graphic>
          <a:graphicData uri="http://schemas.openxmlformats.org/presentationml/2006/ole">
            <p:oleObj spid="_x0000_s210946" name="Equation" r:id="rId3" imgW="1346040" imgH="1269720" progId="Equation.3">
              <p:embed/>
            </p:oleObj>
          </a:graphicData>
        </a:graphic>
      </p:graphicFrame>
      <p:sp>
        <p:nvSpPr>
          <p:cNvPr id="17" name="Oval 16"/>
          <p:cNvSpPr/>
          <p:nvPr/>
        </p:nvSpPr>
        <p:spPr>
          <a:xfrm>
            <a:off x="3581400" y="3276600"/>
            <a:ext cx="5562600" cy="281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11971" name="Equation" r:id="rId3" imgW="1079280" imgH="1866600" progId="Equation.3">
              <p:embed/>
            </p:oleObj>
          </a:graphicData>
        </a:graphic>
      </p:graphicFrame>
      <p:sp>
        <p:nvSpPr>
          <p:cNvPr id="6" name="Oval 5"/>
          <p:cNvSpPr/>
          <p:nvPr/>
        </p:nvSpPr>
        <p:spPr>
          <a:xfrm>
            <a:off x="228600" y="4343400"/>
            <a:ext cx="32766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1972" name="Object 2"/>
          <p:cNvGraphicFramePr>
            <a:graphicFrameLocks noChangeAspect="1"/>
          </p:cNvGraphicFramePr>
          <p:nvPr/>
        </p:nvGraphicFramePr>
        <p:xfrm>
          <a:off x="4419600" y="1722438"/>
          <a:ext cx="4065588" cy="4252912"/>
        </p:xfrm>
        <a:graphic>
          <a:graphicData uri="http://schemas.openxmlformats.org/presentationml/2006/ole">
            <p:oleObj spid="_x0000_s211972" name="Equation" r:id="rId4" imgW="1676160" imgH="175248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207875" name="Object 4"/>
          <p:cNvGraphicFramePr>
            <a:graphicFrameLocks noChangeAspect="1"/>
          </p:cNvGraphicFramePr>
          <p:nvPr/>
        </p:nvGraphicFramePr>
        <p:xfrm>
          <a:off x="4152800" y="1981200"/>
          <a:ext cx="4610200" cy="3962400"/>
        </p:xfrm>
        <a:graphic>
          <a:graphicData uri="http://schemas.openxmlformats.org/presentationml/2006/ole">
            <p:oleObj spid="_x0000_s212994" name="Equation" r:id="rId3" imgW="1346040" imgH="1269720" progId="Equation.3">
              <p:embed/>
            </p:oleObj>
          </a:graphicData>
        </a:graphic>
      </p:graphicFrame>
      <p:sp>
        <p:nvSpPr>
          <p:cNvPr id="21" name="TextBox 20"/>
          <p:cNvSpPr txBox="1"/>
          <p:nvPr/>
        </p:nvSpPr>
        <p:spPr>
          <a:xfrm>
            <a:off x="304800" y="5257800"/>
            <a:ext cx="3505200" cy="584775"/>
          </a:xfrm>
          <a:prstGeom prst="rect">
            <a:avLst/>
          </a:prstGeom>
          <a:noFill/>
          <a:ln w="38100">
            <a:solidFill>
              <a:srgbClr val="FFFF00"/>
            </a:solidFill>
          </a:ln>
        </p:spPr>
        <p:txBody>
          <a:bodyPr wrap="square" rtlCol="0">
            <a:spAutoFit/>
          </a:bodyPr>
          <a:lstStyle/>
          <a:p>
            <a:pPr algn="ctr"/>
            <a:r>
              <a:rPr lang="en-US" sz="3200" b="1" i="1" dirty="0" smtClean="0">
                <a:solidFill>
                  <a:srgbClr val="FFFF00"/>
                </a:solidFill>
              </a:rPr>
              <a:t>So what is x</a:t>
            </a:r>
            <a:r>
              <a:rPr lang="en-US" sz="3200" b="1" i="1" baseline="-25000" dirty="0" smtClean="0">
                <a:solidFill>
                  <a:srgbClr val="FFFF00"/>
                </a:solidFill>
              </a:rPr>
              <a:t>0</a:t>
            </a:r>
            <a:r>
              <a:rPr lang="en-US" sz="3200" b="1" i="1" dirty="0" smtClean="0">
                <a:solidFill>
                  <a:srgbClr val="FFFF00"/>
                </a:solidFill>
              </a:rPr>
              <a:t>?</a:t>
            </a:r>
            <a:endParaRPr lang="en-US" sz="3200" b="1" i="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Nature Of Science: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3200" dirty="0" smtClean="0"/>
              <a:t>Insights:  </a:t>
            </a:r>
          </a:p>
          <a:p>
            <a:pPr lvl="1"/>
            <a:r>
              <a:rPr lang="en-US" sz="2800" dirty="0" smtClean="0"/>
              <a:t>The equation for simple harmonic motion (SHM) can be solved analytically and numerically. </a:t>
            </a:r>
          </a:p>
          <a:p>
            <a:pPr lvl="1"/>
            <a:r>
              <a:rPr lang="en-US" sz="2800" dirty="0" smtClean="0"/>
              <a:t>Physicists use such solutions to help them to visualize the behavior of the oscillator. </a:t>
            </a:r>
          </a:p>
          <a:p>
            <a:pPr lvl="1"/>
            <a:r>
              <a:rPr lang="en-US" sz="2800" dirty="0" smtClean="0"/>
              <a:t>The use of the equations is very powerful as any oscillation can be described in terms of a combination of harmonic oscillators. </a:t>
            </a:r>
          </a:p>
          <a:p>
            <a:pPr lvl="1"/>
            <a:r>
              <a:rPr lang="en-US" sz="2800" dirty="0" smtClean="0"/>
              <a:t>Numerical modeling of oscillators is important in the design of electrical circuits.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 Pendulum</a:t>
            </a:r>
            <a:br>
              <a:rPr lang="en-US" dirty="0" smtClean="0"/>
            </a:br>
            <a:endParaRPr lang="en-US" dirty="0"/>
          </a:p>
        </p:txBody>
      </p:sp>
      <p:cxnSp>
        <p:nvCxnSpPr>
          <p:cNvPr id="8" name="Straight Connector 7"/>
          <p:cNvCxnSpPr/>
          <p:nvPr/>
        </p:nvCxnSpPr>
        <p:spPr>
          <a:xfrm>
            <a:off x="228600" y="213360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133600"/>
            <a:ext cx="0" cy="190500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133600"/>
            <a:ext cx="1219200" cy="1524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35814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1"/>
          </p:cNvCxnSpPr>
          <p:nvPr/>
        </p:nvCxnSpPr>
        <p:spPr>
          <a:xfrm flipH="1" flipV="1">
            <a:off x="1752600" y="31242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flipV="1">
            <a:off x="1714500" y="36957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H="1" flipV="1">
            <a:off x="2286000" y="3733800"/>
            <a:ext cx="403318" cy="47951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p:cNvCxnSpPr>
          <p:nvPr/>
        </p:nvCxnSpPr>
        <p:spPr>
          <a:xfrm>
            <a:off x="2209800" y="37338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2514600"/>
            <a:ext cx="457200" cy="400110"/>
          </a:xfrm>
          <a:prstGeom prst="rect">
            <a:avLst/>
          </a:prstGeom>
          <a:noFill/>
        </p:spPr>
        <p:txBody>
          <a:bodyPr wrap="square" rtlCol="0">
            <a:spAutoFit/>
          </a:bodyPr>
          <a:lstStyle/>
          <a:p>
            <a:r>
              <a:rPr lang="el-GR" sz="2000" b="1" dirty="0" smtClean="0"/>
              <a:t>θ</a:t>
            </a:r>
            <a:endParaRPr lang="en-US" sz="2000" b="1" dirty="0"/>
          </a:p>
        </p:txBody>
      </p:sp>
      <p:sp>
        <p:nvSpPr>
          <p:cNvPr id="24" name="TextBox 23"/>
          <p:cNvSpPr txBox="1"/>
          <p:nvPr/>
        </p:nvSpPr>
        <p:spPr>
          <a:xfrm>
            <a:off x="1981200" y="3048000"/>
            <a:ext cx="533400" cy="400110"/>
          </a:xfrm>
          <a:prstGeom prst="rect">
            <a:avLst/>
          </a:prstGeom>
          <a:noFill/>
        </p:spPr>
        <p:txBody>
          <a:bodyPr wrap="square" rtlCol="0">
            <a:spAutoFit/>
          </a:bodyPr>
          <a:lstStyle/>
          <a:p>
            <a:r>
              <a:rPr lang="en-US" sz="2000" b="1" dirty="0" smtClean="0"/>
              <a:t>F</a:t>
            </a:r>
            <a:r>
              <a:rPr lang="en-US" sz="2000" b="1" baseline="-25000" dirty="0" smtClean="0"/>
              <a:t>T</a:t>
            </a:r>
            <a:endParaRPr lang="en-US" sz="2000" b="1" baseline="-25000" dirty="0"/>
          </a:p>
        </p:txBody>
      </p:sp>
      <p:sp>
        <p:nvSpPr>
          <p:cNvPr id="25" name="TextBox 24"/>
          <p:cNvSpPr txBox="1"/>
          <p:nvPr/>
        </p:nvSpPr>
        <p:spPr>
          <a:xfrm>
            <a:off x="1905000" y="4724400"/>
            <a:ext cx="685800" cy="400110"/>
          </a:xfrm>
          <a:prstGeom prst="rect">
            <a:avLst/>
          </a:prstGeom>
          <a:noFill/>
        </p:spPr>
        <p:txBody>
          <a:bodyPr wrap="square" rtlCol="0">
            <a:spAutoFit/>
          </a:bodyPr>
          <a:lstStyle/>
          <a:p>
            <a:r>
              <a:rPr lang="en-US" sz="2000" b="1" dirty="0" smtClean="0"/>
              <a:t>mg</a:t>
            </a:r>
            <a:endParaRPr lang="en-US" sz="2000" b="1" baseline="-25000" dirty="0"/>
          </a:p>
        </p:txBody>
      </p:sp>
      <p:sp>
        <p:nvSpPr>
          <p:cNvPr id="26" name="TextBox 25"/>
          <p:cNvSpPr txBox="1"/>
          <p:nvPr/>
        </p:nvSpPr>
        <p:spPr>
          <a:xfrm>
            <a:off x="2438400" y="3581400"/>
            <a:ext cx="1219200" cy="400110"/>
          </a:xfrm>
          <a:prstGeom prst="rect">
            <a:avLst/>
          </a:prstGeom>
          <a:noFill/>
        </p:spPr>
        <p:txBody>
          <a:bodyPr wrap="square" rtlCol="0">
            <a:spAutoFit/>
          </a:bodyPr>
          <a:lstStyle/>
          <a:p>
            <a:r>
              <a:rPr lang="en-US" sz="2000" b="1" dirty="0" smtClean="0"/>
              <a:t>mg  </a:t>
            </a:r>
            <a:r>
              <a:rPr lang="en-US" sz="2000" b="1" dirty="0" err="1" smtClean="0"/>
              <a:t>cos</a:t>
            </a:r>
            <a:r>
              <a:rPr lang="el-GR" sz="2000" b="1" dirty="0" smtClean="0"/>
              <a:t>θ</a:t>
            </a:r>
            <a:endParaRPr lang="en-US" sz="2000" b="1" baseline="-25000" dirty="0"/>
          </a:p>
        </p:txBody>
      </p:sp>
      <p:sp>
        <p:nvSpPr>
          <p:cNvPr id="27" name="TextBox 26"/>
          <p:cNvSpPr txBox="1"/>
          <p:nvPr/>
        </p:nvSpPr>
        <p:spPr>
          <a:xfrm>
            <a:off x="762000" y="4191000"/>
            <a:ext cx="1219200" cy="400110"/>
          </a:xfrm>
          <a:prstGeom prst="rect">
            <a:avLst/>
          </a:prstGeom>
          <a:noFill/>
        </p:spPr>
        <p:txBody>
          <a:bodyPr wrap="square" rtlCol="0">
            <a:spAutoFit/>
          </a:bodyPr>
          <a:lstStyle/>
          <a:p>
            <a:r>
              <a:rPr lang="en-US" sz="2000" b="1" dirty="0" smtClean="0"/>
              <a:t>mg  sin</a:t>
            </a:r>
            <a:r>
              <a:rPr lang="el-GR" sz="2000" b="1" dirty="0" smtClean="0"/>
              <a:t>θ</a:t>
            </a:r>
            <a:endParaRPr lang="en-US" sz="2000" b="1" baseline="-25000" dirty="0"/>
          </a:p>
        </p:txBody>
      </p:sp>
      <p:graphicFrame>
        <p:nvGraphicFramePr>
          <p:cNvPr id="207875" name="Object 4"/>
          <p:cNvGraphicFramePr>
            <a:graphicFrameLocks noChangeAspect="1"/>
          </p:cNvGraphicFramePr>
          <p:nvPr/>
        </p:nvGraphicFramePr>
        <p:xfrm>
          <a:off x="4152800" y="1981200"/>
          <a:ext cx="4610200" cy="3962400"/>
        </p:xfrm>
        <a:graphic>
          <a:graphicData uri="http://schemas.openxmlformats.org/presentationml/2006/ole">
            <p:oleObj spid="_x0000_s214018" name="Equation" r:id="rId3" imgW="1346040" imgH="1269720" progId="Equation.3">
              <p:embed/>
            </p:oleObj>
          </a:graphicData>
        </a:graphic>
      </p:graphicFrame>
      <p:sp>
        <p:nvSpPr>
          <p:cNvPr id="21" name="TextBox 20"/>
          <p:cNvSpPr txBox="1"/>
          <p:nvPr/>
        </p:nvSpPr>
        <p:spPr>
          <a:xfrm>
            <a:off x="304800" y="5257800"/>
            <a:ext cx="3505200" cy="1077218"/>
          </a:xfrm>
          <a:prstGeom prst="rect">
            <a:avLst/>
          </a:prstGeom>
          <a:noFill/>
          <a:ln w="38100">
            <a:solidFill>
              <a:srgbClr val="FF0000"/>
            </a:solidFill>
          </a:ln>
        </p:spPr>
        <p:txBody>
          <a:bodyPr wrap="square" rtlCol="0">
            <a:spAutoFit/>
          </a:bodyPr>
          <a:lstStyle/>
          <a:p>
            <a:pPr algn="ctr"/>
            <a:r>
              <a:rPr lang="en-US" sz="3200" b="1" i="1" dirty="0" smtClean="0">
                <a:solidFill>
                  <a:srgbClr val="FFFF00"/>
                </a:solidFill>
              </a:rPr>
              <a:t>So what is x</a:t>
            </a:r>
            <a:r>
              <a:rPr lang="en-US" sz="3200" b="1" i="1" baseline="-25000" dirty="0" smtClean="0">
                <a:solidFill>
                  <a:srgbClr val="FFFF00"/>
                </a:solidFill>
              </a:rPr>
              <a:t>0</a:t>
            </a:r>
            <a:r>
              <a:rPr lang="en-US" sz="3200" b="1" i="1" dirty="0" smtClean="0">
                <a:solidFill>
                  <a:srgbClr val="FFFF00"/>
                </a:solidFill>
              </a:rPr>
              <a:t>?</a:t>
            </a:r>
          </a:p>
          <a:p>
            <a:pPr algn="ctr"/>
            <a:r>
              <a:rPr lang="en-US" sz="3200" b="1" i="1" dirty="0" smtClean="0">
                <a:solidFill>
                  <a:srgbClr val="FF0000"/>
                </a:solidFill>
              </a:rPr>
              <a:t>Amplitude</a:t>
            </a:r>
            <a:endParaRPr lang="en-US" sz="3200" b="1" i="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Equation Summary</a:t>
            </a:r>
            <a:br>
              <a:rPr lang="en-US" dirty="0" smtClean="0"/>
            </a:br>
            <a:endParaRPr lang="en-US" dirty="0"/>
          </a:p>
        </p:txBody>
      </p:sp>
      <p:sp>
        <p:nvSpPr>
          <p:cNvPr id="22" name="Content Placeholder 21"/>
          <p:cNvSpPr>
            <a:spLocks noGrp="1"/>
          </p:cNvSpPr>
          <p:nvPr>
            <p:ph idx="1"/>
          </p:nvPr>
        </p:nvSpPr>
        <p:spPr>
          <a:xfrm>
            <a:off x="304800" y="1783560"/>
            <a:ext cx="8382000" cy="4572000"/>
          </a:xfrm>
        </p:spPr>
        <p:txBody>
          <a:bodyPr/>
          <a:lstStyle/>
          <a:p>
            <a:r>
              <a:rPr lang="en-US" dirty="0" smtClean="0"/>
              <a:t>Defining Equation:</a:t>
            </a:r>
          </a:p>
          <a:p>
            <a:endParaRPr lang="en-US" dirty="0" smtClean="0"/>
          </a:p>
          <a:p>
            <a:r>
              <a:rPr lang="en-US" dirty="0" smtClean="0"/>
              <a:t>Angular Frequency:</a:t>
            </a:r>
          </a:p>
          <a:p>
            <a:endParaRPr lang="en-US" dirty="0" smtClean="0"/>
          </a:p>
          <a:p>
            <a:endParaRPr lang="en-US" dirty="0" smtClean="0"/>
          </a:p>
          <a:p>
            <a:r>
              <a:rPr lang="en-US" dirty="0" smtClean="0"/>
              <a:t>Period:</a:t>
            </a:r>
          </a:p>
          <a:p>
            <a:endParaRPr lang="en-US" dirty="0" smtClean="0"/>
          </a:p>
          <a:p>
            <a:endParaRPr lang="en-US" dirty="0"/>
          </a:p>
        </p:txBody>
      </p:sp>
      <p:graphicFrame>
        <p:nvGraphicFramePr>
          <p:cNvPr id="207875" name="Object 4"/>
          <p:cNvGraphicFramePr>
            <a:graphicFrameLocks noChangeAspect="1"/>
          </p:cNvGraphicFramePr>
          <p:nvPr/>
        </p:nvGraphicFramePr>
        <p:xfrm>
          <a:off x="4114800" y="1752600"/>
          <a:ext cx="2087563" cy="635000"/>
        </p:xfrm>
        <a:graphic>
          <a:graphicData uri="http://schemas.openxmlformats.org/presentationml/2006/ole">
            <p:oleObj spid="_x0000_s215042" name="Equation" r:id="rId3" imgW="609480" imgH="203040" progId="Equation.3">
              <p:embed/>
            </p:oleObj>
          </a:graphicData>
        </a:graphic>
      </p:graphicFrame>
      <p:graphicFrame>
        <p:nvGraphicFramePr>
          <p:cNvPr id="215043" name="Object 3"/>
          <p:cNvGraphicFramePr>
            <a:graphicFrameLocks noChangeAspect="1"/>
          </p:cNvGraphicFramePr>
          <p:nvPr/>
        </p:nvGraphicFramePr>
        <p:xfrm>
          <a:off x="4191000" y="2667000"/>
          <a:ext cx="3043238" cy="1230313"/>
        </p:xfrm>
        <a:graphic>
          <a:graphicData uri="http://schemas.openxmlformats.org/presentationml/2006/ole">
            <p:oleObj spid="_x0000_s215043" name="Equation" r:id="rId4" imgW="888840" imgH="393480" progId="Equation.3">
              <p:embed/>
            </p:oleObj>
          </a:graphicData>
        </a:graphic>
      </p:graphicFrame>
      <p:graphicFrame>
        <p:nvGraphicFramePr>
          <p:cNvPr id="215045" name="Object 5"/>
          <p:cNvGraphicFramePr>
            <a:graphicFrameLocks noChangeAspect="1"/>
          </p:cNvGraphicFramePr>
          <p:nvPr/>
        </p:nvGraphicFramePr>
        <p:xfrm>
          <a:off x="2286000" y="4191000"/>
          <a:ext cx="1695450" cy="1230313"/>
        </p:xfrm>
        <a:graphic>
          <a:graphicData uri="http://schemas.openxmlformats.org/presentationml/2006/ole">
            <p:oleObj spid="_x0000_s215045" name="Equation" r:id="rId5" imgW="495000" imgH="39348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Equation Summary</a:t>
            </a:r>
            <a:br>
              <a:rPr lang="en-US" dirty="0" smtClean="0"/>
            </a:br>
            <a:endParaRPr lang="en-US" dirty="0"/>
          </a:p>
        </p:txBody>
      </p:sp>
      <p:graphicFrame>
        <p:nvGraphicFramePr>
          <p:cNvPr id="207875" name="Object 4"/>
          <p:cNvGraphicFramePr>
            <a:graphicFrameLocks noChangeAspect="1"/>
          </p:cNvGraphicFramePr>
          <p:nvPr/>
        </p:nvGraphicFramePr>
        <p:xfrm>
          <a:off x="533400" y="2719388"/>
          <a:ext cx="3870325" cy="2179637"/>
        </p:xfrm>
        <a:graphic>
          <a:graphicData uri="http://schemas.openxmlformats.org/presentationml/2006/ole">
            <p:oleObj spid="_x0000_s216066" name="Equation" r:id="rId3" imgW="1130040" imgH="698400" progId="Equation.3">
              <p:embed/>
            </p:oleObj>
          </a:graphicData>
        </a:graphic>
      </p:graphicFrame>
      <p:graphicFrame>
        <p:nvGraphicFramePr>
          <p:cNvPr id="216067" name="Object 3"/>
          <p:cNvGraphicFramePr>
            <a:graphicFrameLocks noChangeAspect="1"/>
          </p:cNvGraphicFramePr>
          <p:nvPr/>
        </p:nvGraphicFramePr>
        <p:xfrm>
          <a:off x="4876800" y="2698750"/>
          <a:ext cx="3784600" cy="2179638"/>
        </p:xfrm>
        <a:graphic>
          <a:graphicData uri="http://schemas.openxmlformats.org/presentationml/2006/ole">
            <p:oleObj spid="_x0000_s216067" name="Equation" r:id="rId4" imgW="1104840" imgH="6984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Equation Summary</a:t>
            </a:r>
            <a:br>
              <a:rPr lang="en-US" dirty="0" smtClean="0"/>
            </a:br>
            <a:endParaRPr lang="en-US" dirty="0"/>
          </a:p>
        </p:txBody>
      </p:sp>
      <p:sp>
        <p:nvSpPr>
          <p:cNvPr id="22" name="Content Placeholder 21"/>
          <p:cNvSpPr>
            <a:spLocks noGrp="1"/>
          </p:cNvSpPr>
          <p:nvPr>
            <p:ph idx="1"/>
          </p:nvPr>
        </p:nvSpPr>
        <p:spPr>
          <a:xfrm>
            <a:off x="304800" y="1783560"/>
            <a:ext cx="8382000" cy="4572000"/>
          </a:xfrm>
        </p:spPr>
        <p:txBody>
          <a:bodyPr/>
          <a:lstStyle/>
          <a:p>
            <a:r>
              <a:rPr lang="en-US" dirty="0" smtClean="0"/>
              <a:t>Maximum speed:</a:t>
            </a:r>
          </a:p>
          <a:p>
            <a:endParaRPr lang="en-US" dirty="0" smtClean="0"/>
          </a:p>
          <a:p>
            <a:r>
              <a:rPr lang="en-US" dirty="0" smtClean="0"/>
              <a:t>Maximum acceleration:</a:t>
            </a:r>
          </a:p>
          <a:p>
            <a:endParaRPr lang="en-US" dirty="0"/>
          </a:p>
        </p:txBody>
      </p:sp>
      <p:graphicFrame>
        <p:nvGraphicFramePr>
          <p:cNvPr id="207875" name="Object 4"/>
          <p:cNvGraphicFramePr>
            <a:graphicFrameLocks noChangeAspect="1"/>
          </p:cNvGraphicFramePr>
          <p:nvPr/>
        </p:nvGraphicFramePr>
        <p:xfrm>
          <a:off x="3962400" y="1712913"/>
          <a:ext cx="1827213" cy="714375"/>
        </p:xfrm>
        <a:graphic>
          <a:graphicData uri="http://schemas.openxmlformats.org/presentationml/2006/ole">
            <p:oleObj spid="_x0000_s218114" name="Equation" r:id="rId3" imgW="533160" imgH="228600" progId="Equation.3">
              <p:embed/>
            </p:oleObj>
          </a:graphicData>
        </a:graphic>
      </p:graphicFrame>
      <p:graphicFrame>
        <p:nvGraphicFramePr>
          <p:cNvPr id="215043" name="Object 3"/>
          <p:cNvGraphicFramePr>
            <a:graphicFrameLocks noChangeAspect="1"/>
          </p:cNvGraphicFramePr>
          <p:nvPr/>
        </p:nvGraphicFramePr>
        <p:xfrm>
          <a:off x="5029200" y="2905125"/>
          <a:ext cx="1912938" cy="754063"/>
        </p:xfrm>
        <a:graphic>
          <a:graphicData uri="http://schemas.openxmlformats.org/presentationml/2006/ole">
            <p:oleObj spid="_x0000_s218115" name="Equation" r:id="rId4" imgW="558720" imgH="24120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17091" name="Equation" r:id="rId3" imgW="1079280" imgH="1866600" progId="Equation.3">
              <p:embed/>
            </p:oleObj>
          </a:graphicData>
        </a:graphic>
      </p:graphicFrame>
      <p:graphicFrame>
        <p:nvGraphicFramePr>
          <p:cNvPr id="217092" name="Object 2"/>
          <p:cNvGraphicFramePr>
            <a:graphicFrameLocks noChangeAspect="1"/>
          </p:cNvGraphicFramePr>
          <p:nvPr/>
        </p:nvGraphicFramePr>
        <p:xfrm>
          <a:off x="4419600" y="1722438"/>
          <a:ext cx="4065588" cy="4252912"/>
        </p:xfrm>
        <a:graphic>
          <a:graphicData uri="http://schemas.openxmlformats.org/presentationml/2006/ole">
            <p:oleObj spid="_x0000_s217092" name="Equation" r:id="rId4" imgW="1676160" imgH="175248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914400" y="1752600"/>
          <a:ext cx="4611688" cy="2941637"/>
        </p:xfrm>
        <a:graphic>
          <a:graphicData uri="http://schemas.openxmlformats.org/presentationml/2006/ole">
            <p:oleObj spid="_x0000_s39938" name="Equation" r:id="rId3" imgW="1485720" imgH="104112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914400" y="1752600"/>
          <a:ext cx="4611688" cy="2941637"/>
        </p:xfrm>
        <a:graphic>
          <a:graphicData uri="http://schemas.openxmlformats.org/presentationml/2006/ole">
            <p:oleObj spid="_x0000_s219138" name="Equation" r:id="rId3" imgW="1485720" imgH="104112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914399" y="1752600"/>
          <a:ext cx="7958403" cy="4267200"/>
        </p:xfrm>
        <a:graphic>
          <a:graphicData uri="http://schemas.openxmlformats.org/presentationml/2006/ole">
            <p:oleObj spid="_x0000_s220162" name="Equation" r:id="rId3" imgW="2197080" imgH="129528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914400" y="1901825"/>
          <a:ext cx="7958138" cy="3968750"/>
        </p:xfrm>
        <a:graphic>
          <a:graphicData uri="http://schemas.openxmlformats.org/presentationml/2006/ole">
            <p:oleObj spid="_x0000_s221186" name="Equation" r:id="rId3" imgW="2197080" imgH="120636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990600" y="1755775"/>
          <a:ext cx="5888038" cy="4260850"/>
        </p:xfrm>
        <a:graphic>
          <a:graphicData uri="http://schemas.openxmlformats.org/presentationml/2006/ole">
            <p:oleObj spid="_x0000_s222210" name="Equation" r:id="rId3" imgW="1625400" imgH="129528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defining equation of SHM </a:t>
            </a:r>
          </a:p>
          <a:p>
            <a:r>
              <a:rPr lang="en-US" sz="3200" dirty="0" smtClean="0"/>
              <a:t>Energy changes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1447800" y="1371600"/>
          <a:ext cx="6553200" cy="5284412"/>
        </p:xfrm>
        <a:graphic>
          <a:graphicData uri="http://schemas.openxmlformats.org/presentationml/2006/ole">
            <p:oleObj spid="_x0000_s223234" name="Equation" r:id="rId3" imgW="1777680" imgH="1574640" progId="Equation.3">
              <p:embed/>
            </p:oleObj>
          </a:graphicData>
        </a:graphic>
      </p:graphicFrame>
      <p:sp>
        <p:nvSpPr>
          <p:cNvPr id="5" name="Oval 4"/>
          <p:cNvSpPr/>
          <p:nvPr/>
        </p:nvSpPr>
        <p:spPr>
          <a:xfrm>
            <a:off x="1371600" y="5334000"/>
            <a:ext cx="42672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155650" name="Object 2"/>
          <p:cNvGraphicFramePr>
            <a:graphicFrameLocks noChangeAspect="1"/>
          </p:cNvGraphicFramePr>
          <p:nvPr/>
        </p:nvGraphicFramePr>
        <p:xfrm>
          <a:off x="4754563" y="1722438"/>
          <a:ext cx="4065587" cy="4252912"/>
        </p:xfrm>
        <a:graphic>
          <a:graphicData uri="http://schemas.openxmlformats.org/presentationml/2006/ole">
            <p:oleObj spid="_x0000_s225282" name="Equation" r:id="rId3" imgW="1676160" imgH="1752480" progId="Equation.3">
              <p:embed/>
            </p:oleObj>
          </a:graphicData>
        </a:graphic>
      </p:graphicFrame>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25283" name="Equation" r:id="rId4" imgW="1079280" imgH="1866600" progId="Equation.3">
              <p:embed/>
            </p:oleObj>
          </a:graphicData>
        </a:graphic>
      </p:graphicFrame>
      <p:sp>
        <p:nvSpPr>
          <p:cNvPr id="6" name="Oval 5"/>
          <p:cNvSpPr/>
          <p:nvPr/>
        </p:nvSpPr>
        <p:spPr>
          <a:xfrm>
            <a:off x="457200" y="5638800"/>
            <a:ext cx="34290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1130300" y="1646238"/>
          <a:ext cx="4178300" cy="3155950"/>
        </p:xfrm>
        <a:graphic>
          <a:graphicData uri="http://schemas.openxmlformats.org/presentationml/2006/ole">
            <p:oleObj spid="_x0000_s224258" name="Equation" r:id="rId3" imgW="1346040" imgH="111744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155650" name="Object 2"/>
          <p:cNvGraphicFramePr>
            <a:graphicFrameLocks noChangeAspect="1"/>
          </p:cNvGraphicFramePr>
          <p:nvPr/>
        </p:nvGraphicFramePr>
        <p:xfrm>
          <a:off x="4754563" y="1722438"/>
          <a:ext cx="4065587" cy="4252912"/>
        </p:xfrm>
        <a:graphic>
          <a:graphicData uri="http://schemas.openxmlformats.org/presentationml/2006/ole">
            <p:oleObj spid="_x0000_s226306" name="Equation" r:id="rId3" imgW="1676160" imgH="1752480" progId="Equation.3">
              <p:embed/>
            </p:oleObj>
          </a:graphicData>
        </a:graphic>
      </p:graphicFrame>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26307" name="Equation" r:id="rId4" imgW="1079280" imgH="1866600" progId="Equation.3">
              <p:embed/>
            </p:oleObj>
          </a:graphicData>
        </a:graphic>
      </p:graphicFrame>
      <p:sp>
        <p:nvSpPr>
          <p:cNvPr id="6" name="Oval 5"/>
          <p:cNvSpPr/>
          <p:nvPr/>
        </p:nvSpPr>
        <p:spPr>
          <a:xfrm>
            <a:off x="4495800" y="1646904"/>
            <a:ext cx="3657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r>
              <a:rPr lang="en-US" dirty="0" smtClean="0"/>
              <a:t>End Result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r="68761" b="60827"/>
          <a:stretch>
            <a:fillRect/>
          </a:stretch>
        </p:blipFill>
        <p:spPr bwMode="auto">
          <a:xfrm>
            <a:off x="3124200" y="1066800"/>
            <a:ext cx="5638799" cy="5486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90600"/>
            <a:ext cx="8686800" cy="563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382000" cy="1197864"/>
          </a:xfrm>
        </p:spPr>
        <p:txBody>
          <a:bodyPr/>
          <a:lstStyle/>
          <a:p>
            <a:pPr lvl="0"/>
            <a:r>
              <a:rPr lang="en-US" dirty="0" smtClean="0"/>
              <a:t>Section Summary:</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155650" name="Object 2"/>
          <p:cNvGraphicFramePr>
            <a:graphicFrameLocks noChangeAspect="1"/>
          </p:cNvGraphicFramePr>
          <p:nvPr/>
        </p:nvGraphicFramePr>
        <p:xfrm>
          <a:off x="4754563" y="1722438"/>
          <a:ext cx="4065587" cy="4252912"/>
        </p:xfrm>
        <a:graphic>
          <a:graphicData uri="http://schemas.openxmlformats.org/presentationml/2006/ole">
            <p:oleObj spid="_x0000_s227330" name="Equation" r:id="rId3" imgW="1676160" imgH="1752480" progId="Equation.3">
              <p:embed/>
            </p:oleObj>
          </a:graphicData>
        </a:graphic>
      </p:graphicFrame>
      <p:graphicFrame>
        <p:nvGraphicFramePr>
          <p:cNvPr id="205828" name="Object 4"/>
          <p:cNvGraphicFramePr>
            <a:graphicFrameLocks noChangeAspect="1"/>
          </p:cNvGraphicFramePr>
          <p:nvPr/>
        </p:nvGraphicFramePr>
        <p:xfrm>
          <a:off x="609600" y="1414463"/>
          <a:ext cx="2971800" cy="5138737"/>
        </p:xfrm>
        <a:graphic>
          <a:graphicData uri="http://schemas.openxmlformats.org/presentationml/2006/ole">
            <p:oleObj spid="_x0000_s227331" name="Equation" r:id="rId4" imgW="1079280" imgH="1866600" progId="Equation.3">
              <p:embed/>
            </p:oleObj>
          </a:graphicData>
        </a:graphic>
      </p:graphicFrame>
      <p:sp>
        <p:nvSpPr>
          <p:cNvPr id="6" name="Oval 5"/>
          <p:cNvSpPr/>
          <p:nvPr/>
        </p:nvSpPr>
        <p:spPr>
          <a:xfrm>
            <a:off x="4495800" y="1646904"/>
            <a:ext cx="3657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7332" name="Object 2"/>
          <p:cNvGraphicFramePr>
            <a:graphicFrameLocks noChangeAspect="1"/>
          </p:cNvGraphicFramePr>
          <p:nvPr/>
        </p:nvGraphicFramePr>
        <p:xfrm>
          <a:off x="1130300" y="1646238"/>
          <a:ext cx="4178300" cy="3155950"/>
        </p:xfrm>
        <a:graphic>
          <a:graphicData uri="http://schemas.openxmlformats.org/presentationml/2006/ole">
            <p:oleObj spid="_x0000_s227332" name="Equation" r:id="rId5" imgW="1346040" imgH="1117440" progId="Equation.3">
              <p:embed/>
            </p:oleObj>
          </a:graphicData>
        </a:graphic>
      </p:graphicFrame>
      <p:graphicFrame>
        <p:nvGraphicFramePr>
          <p:cNvPr id="227333" name="Object 2"/>
          <p:cNvGraphicFramePr>
            <a:graphicFrameLocks noChangeAspect="1"/>
          </p:cNvGraphicFramePr>
          <p:nvPr/>
        </p:nvGraphicFramePr>
        <p:xfrm>
          <a:off x="3096710" y="1143000"/>
          <a:ext cx="6047290" cy="4876800"/>
        </p:xfrm>
        <a:graphic>
          <a:graphicData uri="http://schemas.openxmlformats.org/presentationml/2006/ole">
            <p:oleObj spid="_x0000_s227333" name="Equation" r:id="rId6" imgW="1777680" imgH="1574640" progId="Equation.3">
              <p:embed/>
            </p:oleObj>
          </a:graphicData>
        </a:graphic>
      </p:graphicFrame>
      <p:graphicFrame>
        <p:nvGraphicFramePr>
          <p:cNvPr id="227334" name="Object 2"/>
          <p:cNvGraphicFramePr>
            <a:graphicFrameLocks noChangeAspect="1"/>
          </p:cNvGraphicFramePr>
          <p:nvPr/>
        </p:nvGraphicFramePr>
        <p:xfrm>
          <a:off x="3962400" y="3048000"/>
          <a:ext cx="4944723" cy="3578225"/>
        </p:xfrm>
        <a:graphic>
          <a:graphicData uri="http://schemas.openxmlformats.org/presentationml/2006/ole">
            <p:oleObj spid="_x0000_s227334" name="Equation" r:id="rId7" imgW="1625400" imgH="1295280" progId="Equation.3">
              <p:embed/>
            </p:oleObj>
          </a:graphicData>
        </a:graphic>
      </p:graphicFrame>
      <p:graphicFrame>
        <p:nvGraphicFramePr>
          <p:cNvPr id="227335" name="Object 2"/>
          <p:cNvGraphicFramePr>
            <a:graphicFrameLocks noChangeAspect="1"/>
          </p:cNvGraphicFramePr>
          <p:nvPr/>
        </p:nvGraphicFramePr>
        <p:xfrm>
          <a:off x="228600" y="990600"/>
          <a:ext cx="7500938" cy="4022047"/>
        </p:xfrm>
        <a:graphic>
          <a:graphicData uri="http://schemas.openxmlformats.org/presentationml/2006/ole">
            <p:oleObj spid="_x0000_s227335" name="Equation" r:id="rId8" imgW="2197080" imgH="1295280" progId="Equation.3">
              <p:embed/>
            </p:oleObj>
          </a:graphicData>
        </a:graphic>
      </p:graphicFrame>
      <p:graphicFrame>
        <p:nvGraphicFramePr>
          <p:cNvPr id="227336" name="Object 3"/>
          <p:cNvGraphicFramePr>
            <a:graphicFrameLocks noChangeAspect="1"/>
          </p:cNvGraphicFramePr>
          <p:nvPr/>
        </p:nvGraphicFramePr>
        <p:xfrm>
          <a:off x="5052646" y="990600"/>
          <a:ext cx="3900854" cy="3352800"/>
        </p:xfrm>
        <a:graphic>
          <a:graphicData uri="http://schemas.openxmlformats.org/presentationml/2006/ole">
            <p:oleObj spid="_x0000_s227336" name="Equation" r:id="rId9" imgW="1346040" imgH="1269720" progId="Equation.3">
              <p:embed/>
            </p:oleObj>
          </a:graphicData>
        </a:graphic>
      </p:graphicFrame>
      <p:graphicFrame>
        <p:nvGraphicFramePr>
          <p:cNvPr id="227337" name="Object 2"/>
          <p:cNvGraphicFramePr>
            <a:graphicFrameLocks noChangeAspect="1"/>
          </p:cNvGraphicFramePr>
          <p:nvPr/>
        </p:nvGraphicFramePr>
        <p:xfrm>
          <a:off x="228600" y="2133600"/>
          <a:ext cx="2785227" cy="4495800"/>
        </p:xfrm>
        <a:graphic>
          <a:graphicData uri="http://schemas.openxmlformats.org/presentationml/2006/ole">
            <p:oleObj spid="_x0000_s227337" name="Equation" r:id="rId10" imgW="901440" imgH="1625400" progId="Equation.3">
              <p:embed/>
            </p:oleObj>
          </a:graphicData>
        </a:graphic>
      </p:graphicFrame>
      <p:graphicFrame>
        <p:nvGraphicFramePr>
          <p:cNvPr id="227338" name="Object 2"/>
          <p:cNvGraphicFramePr>
            <a:graphicFrameLocks noChangeAspect="1"/>
          </p:cNvGraphicFramePr>
          <p:nvPr/>
        </p:nvGraphicFramePr>
        <p:xfrm>
          <a:off x="6934200" y="1807102"/>
          <a:ext cx="1990725" cy="4833980"/>
        </p:xfrm>
        <a:graphic>
          <a:graphicData uri="http://schemas.openxmlformats.org/presentationml/2006/ole">
            <p:oleObj spid="_x0000_s227338" name="Equation" r:id="rId11" imgW="533160" imgH="1447560" progId="Equation.3">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solution of the harmonic oscillator can be framed around the variation of kinetic and potential energy in the system.</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defining equation of SHM </a:t>
            </a:r>
          </a:p>
          <a:p>
            <a:r>
              <a:rPr lang="en-US" sz="3200" dirty="0" smtClean="0"/>
              <a:t>Energy changes</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Solving problems involving acceleration, velocity and displacement during simple harmonic motion, both graphically and algebraically </a:t>
            </a:r>
          </a:p>
          <a:p>
            <a:r>
              <a:rPr lang="en-US" sz="3200" dirty="0" smtClean="0"/>
              <a:t>Describing the interchange of kinetic and potential energy during simple harmonic motion </a:t>
            </a:r>
          </a:p>
          <a:p>
            <a:r>
              <a:rPr lang="en-US" sz="3200" dirty="0" smtClean="0"/>
              <a:t>Solving problems involving energy transfer during simple harmonic motion, both graphically and algebraically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155650" name="Object 2"/>
          <p:cNvGraphicFramePr>
            <a:graphicFrameLocks noChangeAspect="1"/>
          </p:cNvGraphicFramePr>
          <p:nvPr/>
        </p:nvGraphicFramePr>
        <p:xfrm>
          <a:off x="4724400" y="1752600"/>
          <a:ext cx="4127356" cy="4191000"/>
        </p:xfrm>
        <a:graphic>
          <a:graphicData uri="http://schemas.openxmlformats.org/presentationml/2006/ole">
            <p:oleObj spid="_x0000_s156674" name="Equation" r:id="rId3" imgW="1701720" imgH="1726920" progId="Equation.3">
              <p:embed/>
            </p:oleObj>
          </a:graphicData>
        </a:graphic>
      </p:graphicFrame>
      <p:graphicFrame>
        <p:nvGraphicFramePr>
          <p:cNvPr id="155654" name="Object 6"/>
          <p:cNvGraphicFramePr>
            <a:graphicFrameLocks noChangeAspect="1"/>
          </p:cNvGraphicFramePr>
          <p:nvPr/>
        </p:nvGraphicFramePr>
        <p:xfrm>
          <a:off x="304800" y="1752600"/>
          <a:ext cx="4088835" cy="3124200"/>
        </p:xfrm>
        <a:graphic>
          <a:graphicData uri="http://schemas.openxmlformats.org/presentationml/2006/ole">
            <p:oleObj spid="_x0000_s156675" name="Equation" r:id="rId4" imgW="1828800" imgH="1396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Solving problems involving acceleration, velocity and displacement during simple harmonic motion, both graphically and algebraically </a:t>
            </a:r>
          </a:p>
          <a:p>
            <a:r>
              <a:rPr lang="en-US" sz="3200" dirty="0" smtClean="0"/>
              <a:t>Describing the interchange of kinetic and potential energy during simple harmonic motion </a:t>
            </a:r>
          </a:p>
          <a:p>
            <a:r>
              <a:rPr lang="en-US" sz="3200" dirty="0" smtClean="0"/>
              <a:t>Solving problems involving energy transfer during simple harmonic motion, both graphically and algebraically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4: students can use this topic to develop their ability to synthesize complex and diverse scientific information </a:t>
            </a:r>
          </a:p>
          <a:p>
            <a:r>
              <a:rPr lang="en-US" sz="3200" dirty="0" smtClean="0"/>
              <a:t>Aim 7: the observation of simple harmonic motion and the variables affected can be easily followed in computer simulations</a:t>
            </a: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Aim 6: experiments could include (but are not limited to): investigation of simple or </a:t>
            </a:r>
            <a:r>
              <a:rPr lang="en-US" sz="3200" dirty="0" err="1" smtClean="0"/>
              <a:t>torsional</a:t>
            </a:r>
            <a:r>
              <a:rPr lang="en-US" sz="3200" dirty="0" smtClean="0"/>
              <a:t> pendulums; measuring the vibrations of a tuning fork; further extensions of the experiments conducted in sub-topic 4.1. By using the force law, a student can, with iteration, determine the </a:t>
            </a:r>
            <a:r>
              <a:rPr lang="en-US" sz="3200" dirty="0" err="1" smtClean="0"/>
              <a:t>behaviour</a:t>
            </a:r>
            <a:r>
              <a:rPr lang="en-US" sz="3200" dirty="0" smtClean="0"/>
              <a:t> of an object under simple harmonic motion. The iterative approach (numerical solution), with given initial conditions, applies basic uniform acceleration equations in successive small time increments. At each increment, final values become the following initial conditions.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3" y="1351672"/>
            <a:ext cx="5718048" cy="5049128"/>
          </a:xfrm>
        </p:spPr>
        <p:txBody>
          <a:bodyPr>
            <a:normAutofit/>
          </a:bodyPr>
          <a:lstStyle/>
          <a:p>
            <a:r>
              <a:rPr lang="en-US" sz="2800" b="1" i="1" dirty="0" smtClean="0"/>
              <a:t>#1-13</a:t>
            </a:r>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endParaRPr lang="en-US" dirty="0"/>
          </a:p>
        </p:txBody>
      </p:sp>
      <p:sp>
        <p:nvSpPr>
          <p:cNvPr id="3" name="Content Placeholder 2"/>
          <p:cNvSpPr>
            <a:spLocks noGrp="1"/>
          </p:cNvSpPr>
          <p:nvPr>
            <p:ph idx="1"/>
          </p:nvPr>
        </p:nvSpPr>
        <p:spPr/>
        <p:txBody>
          <a:bodyPr>
            <a:normAutofit/>
          </a:bodyPr>
          <a:lstStyle/>
          <a:p>
            <a:pPr lvl="0"/>
            <a:r>
              <a:rPr lang="en-US" sz="3200" dirty="0" smtClean="0"/>
              <a:t>Contexts for this sub-topic include the simple pendulum and a mass-spring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p:txBody>
      </p:sp>
      <p:graphicFrame>
        <p:nvGraphicFramePr>
          <p:cNvPr id="155654" name="Object 6"/>
          <p:cNvGraphicFramePr>
            <a:graphicFrameLocks noChangeAspect="1"/>
          </p:cNvGraphicFramePr>
          <p:nvPr/>
        </p:nvGraphicFramePr>
        <p:xfrm>
          <a:off x="609600" y="1414585"/>
          <a:ext cx="2971800" cy="5138616"/>
        </p:xfrm>
        <a:graphic>
          <a:graphicData uri="http://schemas.openxmlformats.org/presentationml/2006/ole">
            <p:oleObj spid="_x0000_s155654" name="Equation" r:id="rId3" imgW="1079280" imgH="1866600" progId="Equation.3">
              <p:embed/>
            </p:oleObj>
          </a:graphicData>
        </a:graphic>
      </p:graphicFrame>
      <p:graphicFrame>
        <p:nvGraphicFramePr>
          <p:cNvPr id="155655" name="Object 2"/>
          <p:cNvGraphicFramePr>
            <a:graphicFrameLocks noChangeAspect="1"/>
          </p:cNvGraphicFramePr>
          <p:nvPr/>
        </p:nvGraphicFramePr>
        <p:xfrm>
          <a:off x="4419600" y="1722438"/>
          <a:ext cx="4065587" cy="4252912"/>
        </p:xfrm>
        <a:graphic>
          <a:graphicData uri="http://schemas.openxmlformats.org/presentationml/2006/ole">
            <p:oleObj spid="_x0000_s155655" name="Equation" r:id="rId4" imgW="1676160" imgH="175248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Fourier analysis allows us to describe all periodic oscillations in terms of simple harmonic oscillators. The mathematics of simple harmonic motion is crucial to any areas of science and technology where oscillations occur </a:t>
            </a:r>
          </a:p>
          <a:p>
            <a:r>
              <a:rPr lang="en-US" sz="3200" dirty="0" smtClean="0"/>
              <a:t>The interchange of energies in oscillation is important in electrical phenomena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2664</TotalTime>
  <Words>1058</Words>
  <Application>Microsoft Office PowerPoint</Application>
  <PresentationFormat>On-screen Show (4:3)</PresentationFormat>
  <Paragraphs>164</Paragraphs>
  <Slides>62</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Metro</vt:lpstr>
      <vt:lpstr>Equation</vt:lpstr>
      <vt:lpstr>Microsoft Equation 3.0</vt:lpstr>
      <vt:lpstr>Devil  physics The  baddest  class  on  campus IB  Physics</vt:lpstr>
      <vt:lpstr>Topic 9 Wave Phenomena</vt:lpstr>
      <vt:lpstr>Essential Idea: </vt:lpstr>
      <vt:lpstr>Nature Of Science: </vt:lpstr>
      <vt:lpstr>Understandings: </vt:lpstr>
      <vt:lpstr>Applications And Skills: </vt:lpstr>
      <vt:lpstr>Guidance: </vt:lpstr>
      <vt:lpstr>Data Booklet Reference: </vt:lpstr>
      <vt:lpstr>Utilization: </vt:lpstr>
      <vt:lpstr>Utilization: </vt:lpstr>
      <vt:lpstr>Aims: </vt:lpstr>
      <vt:lpstr>Aims: </vt:lpstr>
      <vt:lpstr>Oscillation vs. Simple Harmonic Motion </vt:lpstr>
      <vt:lpstr>Relating SHM to Motion Around A Circle</vt:lpstr>
      <vt:lpstr>Radians</vt:lpstr>
      <vt:lpstr>Radians</vt:lpstr>
      <vt:lpstr>Angular Velocity</vt:lpstr>
      <vt:lpstr>Angular Acceleration</vt:lpstr>
      <vt:lpstr>Data Booklet Reference: </vt:lpstr>
      <vt:lpstr>Period</vt:lpstr>
      <vt:lpstr>Data Booklet Reference: </vt:lpstr>
      <vt:lpstr>Frequency</vt:lpstr>
      <vt:lpstr>Relating SHM to Motion Around A Circle </vt:lpstr>
      <vt:lpstr>Mass-Spring System </vt:lpstr>
      <vt:lpstr>Relating SHM to Motion Around A Circle, Mass-Spring  </vt:lpstr>
      <vt:lpstr>Relating SHM to Motion Around A Circle, Mass-Spring  </vt:lpstr>
      <vt:lpstr>Data Booklet Reference: </vt:lpstr>
      <vt:lpstr>Relating SHM to Motion Around A Circle, Pendulum </vt:lpstr>
      <vt:lpstr>Relating SHM to Motion Around A Circle, Pendulum </vt:lpstr>
      <vt:lpstr>Relating SHM to Motion Around A Circle, Pendulum </vt:lpstr>
      <vt:lpstr>Relating SHM to Motion Around A Circle, Pendulum </vt:lpstr>
      <vt:lpstr>Data Booklet Reference: </vt:lpstr>
      <vt:lpstr>Relating SHM to Motion Around A Circle, Pendulum </vt:lpstr>
      <vt:lpstr>Relating SHM to Motion Around A Circle, Pendulum </vt:lpstr>
      <vt:lpstr>Data Booklet Reference: </vt:lpstr>
      <vt:lpstr>Relating SHM to Motion Around A Circle, Pendulum </vt:lpstr>
      <vt:lpstr>Relating SHM to Motion Around A Circle, Pendulum </vt:lpstr>
      <vt:lpstr>Data Booklet Reference: </vt:lpstr>
      <vt:lpstr>Relating SHM to Motion Around A Circle, Pendulum </vt:lpstr>
      <vt:lpstr>Relating SHM to Motion Around A Circle, Pendulum </vt:lpstr>
      <vt:lpstr>Equation Summary </vt:lpstr>
      <vt:lpstr>Equation Summary </vt:lpstr>
      <vt:lpstr>Equation Summary </vt:lpstr>
      <vt:lpstr>Data Booklet Reference: </vt:lpstr>
      <vt:lpstr>Energy in SHM</vt:lpstr>
      <vt:lpstr>Energy in SHM</vt:lpstr>
      <vt:lpstr>Energy in SHM</vt:lpstr>
      <vt:lpstr>Energy in SHM</vt:lpstr>
      <vt:lpstr>Energy in SHM</vt:lpstr>
      <vt:lpstr>Energy in SHM</vt:lpstr>
      <vt:lpstr>Data Booklet Reference: </vt:lpstr>
      <vt:lpstr>Energy in SHM</vt:lpstr>
      <vt:lpstr>Data Booklet Reference: </vt:lpstr>
      <vt:lpstr>End Result</vt:lpstr>
      <vt:lpstr>Section Summary: </vt:lpstr>
      <vt:lpstr>Essential Idea: </vt:lpstr>
      <vt:lpstr>Understandings: </vt:lpstr>
      <vt:lpstr>Applications And Skills: </vt:lpstr>
      <vt:lpstr>Data Booklet Reference: </vt:lpstr>
      <vt:lpstr>Aims: </vt:lpstr>
      <vt:lpstr>Aims: </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108</cp:revision>
  <dcterms:created xsi:type="dcterms:W3CDTF">2010-12-08T08:20:03Z</dcterms:created>
  <dcterms:modified xsi:type="dcterms:W3CDTF">2016-02-29T10:18:44Z</dcterms:modified>
</cp:coreProperties>
</file>