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0" r:id="rId4"/>
    <p:sldId id="296" r:id="rId5"/>
    <p:sldId id="307" r:id="rId6"/>
    <p:sldId id="328" r:id="rId7"/>
    <p:sldId id="331" r:id="rId8"/>
    <p:sldId id="332" r:id="rId9"/>
    <p:sldId id="333" r:id="rId10"/>
    <p:sldId id="334" r:id="rId11"/>
    <p:sldId id="336" r:id="rId12"/>
    <p:sldId id="335" r:id="rId13"/>
    <p:sldId id="337" r:id="rId14"/>
    <p:sldId id="338" r:id="rId15"/>
    <p:sldId id="340" r:id="rId16"/>
    <p:sldId id="341" r:id="rId17"/>
    <p:sldId id="339" r:id="rId18"/>
    <p:sldId id="329" r:id="rId19"/>
    <p:sldId id="308" r:id="rId20"/>
    <p:sldId id="310" r:id="rId21"/>
    <p:sldId id="346" r:id="rId22"/>
    <p:sldId id="311" r:id="rId23"/>
    <p:sldId id="312" r:id="rId24"/>
    <p:sldId id="313" r:id="rId25"/>
    <p:sldId id="347" r:id="rId26"/>
    <p:sldId id="348" r:id="rId27"/>
    <p:sldId id="350" r:id="rId28"/>
    <p:sldId id="365" r:id="rId29"/>
    <p:sldId id="364" r:id="rId30"/>
    <p:sldId id="352" r:id="rId31"/>
    <p:sldId id="353" r:id="rId32"/>
    <p:sldId id="354" r:id="rId33"/>
    <p:sldId id="355" r:id="rId34"/>
    <p:sldId id="356" r:id="rId35"/>
    <p:sldId id="357" r:id="rId36"/>
    <p:sldId id="358" r:id="rId37"/>
    <p:sldId id="362" r:id="rId38"/>
    <p:sldId id="359" r:id="rId39"/>
    <p:sldId id="360" r:id="rId40"/>
    <p:sldId id="363" r:id="rId41"/>
    <p:sldId id="344" r:id="rId42"/>
    <p:sldId id="345" r:id="rId43"/>
    <p:sldId id="343" r:id="rId44"/>
    <p:sldId id="342" r:id="rId45"/>
    <p:sldId id="261" r:id="rId46"/>
    <p:sldId id="262" r:id="rId47"/>
    <p:sldId id="366"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21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FD15329E-6E04-4E8D-9AA0-27424FD5CF1F}" type="datetimeFigureOut">
              <a:rPr lang="en-US" smtClean="0"/>
              <a:pPr/>
              <a:t>4/13/2016</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transition>
    <p:dissolve/>
    <p:sndAc>
      <p:stSnd>
        <p:snd r:embed="rId1" name="voltag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4/13/2016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transition>
    <p:dissolve/>
    <p:sndAc>
      <p:stSnd>
        <p:snd r:embed="rId1" name="voltag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4/13/2016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transition>
    <p:dissolve/>
    <p:sndAc>
      <p:stSnd>
        <p:snd r:embed="rId1" name="voltage.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4/13/2016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transition>
    <p:dissolve/>
    <p:sndAc>
      <p:stSnd>
        <p:snd r:embed="rId1" name="voltag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4/13/2016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dissolve/>
    <p:sndAc>
      <p:stSnd>
        <p:snd r:embed="rId1" name="voltage.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4/13/2016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transition>
    <p:dissolve/>
    <p:sndAc>
      <p:stSnd>
        <p:snd r:embed="rId1" name="voltage.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D15329E-6E04-4E8D-9AA0-27424FD5CF1F}" type="datetimeFigureOut">
              <a:rPr lang="en-US" smtClean="0"/>
              <a:pPr/>
              <a:t>4/13/2016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dissolve/>
    <p:sndAc>
      <p:stSnd>
        <p:snd r:embed="rId1" name="voltag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D15329E-6E04-4E8D-9AA0-27424FD5CF1F}" type="datetimeFigureOut">
              <a:rPr lang="en-US" smtClean="0"/>
              <a:pPr/>
              <a:t>4/13/2016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transition>
    <p:dissolve/>
    <p:sndAc>
      <p:stSnd>
        <p:snd r:embed="rId1" name="voltag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D15329E-6E04-4E8D-9AA0-27424FD5CF1F}" type="datetimeFigureOut">
              <a:rPr lang="en-US" smtClean="0"/>
              <a:pPr/>
              <a:t>4/13/2016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transition>
    <p:dissolve/>
    <p:sndAc>
      <p:stSnd>
        <p:snd r:embed="rId1" name="voltag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4/13/2016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transition>
    <p:dissolve/>
    <p:sndAc>
      <p:stSnd>
        <p:snd r:embed="rId1" name="voltag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FD15329E-6E04-4E8D-9AA0-27424FD5CF1F}" type="datetimeFigureOut">
              <a:rPr lang="en-US" smtClean="0"/>
              <a:pPr/>
              <a:t>4/13/2016</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E58F673A-CE59-4D58-8998-1918CBD17A80}" type="slidenum">
              <a:rPr lang="en-US" smtClean="0"/>
              <a:pPr/>
              <a:t>‹#›</a:t>
            </a:fld>
            <a:endParaRPr lang="en-US"/>
          </a:p>
        </p:txBody>
      </p:sp>
    </p:spTree>
  </p:cSld>
  <p:clrMapOvr>
    <a:masterClrMapping/>
  </p:clrMapOvr>
  <p:transition>
    <p:dissolve/>
    <p:sndAc>
      <p:stSnd>
        <p:snd r:embed="rId1" name="voltag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FD15329E-6E04-4E8D-9AA0-27424FD5CF1F}" type="datetimeFigureOut">
              <a:rPr lang="en-US" smtClean="0"/>
              <a:pPr/>
              <a:t>4/13/2016</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E58F673A-CE59-4D58-8998-1918CBD17A8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dissolve/>
    <p:sndAc>
      <p:stSnd>
        <p:snd r:embed="rId13" name="voltage.wav"/>
      </p:stSnd>
    </p:sndAc>
  </p:transition>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9.w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F:\AAASync\IB%20Physics%20Course\Lesson%20Plans\Tsokos%20Lessons\Tsokos%20Chapter%205\Tsokos%20Lsn%205-3\Why%20Charges%20Move.wmv" TargetMode="External"/><Relationship Id="rId1" Type="http://schemas.microsoft.com/office/2007/relationships/media" Target="file:///F:\AAASync\IB%20Physics%20Course\Lesson%20Plans\Tsokos%20Lessons\Tsokos%20Chapter%205\Tsokos%20Lsn%205-3\Why%20Charges%20Move.wmv" TargetMode="External"/><Relationship Id="rId6" Type="http://schemas.openxmlformats.org/officeDocument/2006/relationships/image" Target="../media/image10.png"/><Relationship Id="rId5" Type="http://schemas.openxmlformats.org/officeDocument/2006/relationships/hyperlink" Target="Why%20Charges%20Move.wmv" TargetMode="External"/><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F:\AAASync\IB%20Physics%20Course\Lesson%20Plans\Tsokos%20Lessons\Tsokos%20Chapter%205\Tsokos%20Lsn%205-3\Lightning.wmv" TargetMode="External"/><Relationship Id="rId1" Type="http://schemas.microsoft.com/office/2007/relationships/media" Target="file:///F:\AAASync\IB%20Physics%20Course\Lesson%20Plans\Tsokos%20Lessons\Tsokos%20Chapter%205\Tsokos%20Lsn%205-3\Lightning.wmv" TargetMode="External"/><Relationship Id="rId5" Type="http://schemas.openxmlformats.org/officeDocument/2006/relationships/image" Target="../media/image3.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F:\AAASync\IB%20Physics%20Course\Lesson%20Plans\Tsokos%20Lessons\Tsokos%20Chapter%205\Tsokos%20Lsn%205-3\Batteries.wmv" TargetMode="External"/><Relationship Id="rId1" Type="http://schemas.microsoft.com/office/2007/relationships/media" Target="file:///F:\AAASync\IB%20Physics%20Course\Lesson%20Plans\Tsokos%20Lessons\Tsokos%20Chapter%205\Tsokos%20Lsn%205-3\Batteries.wmv" TargetMode="External"/><Relationship Id="rId6" Type="http://schemas.openxmlformats.org/officeDocument/2006/relationships/image" Target="../media/image11.png"/><Relationship Id="rId5" Type="http://schemas.openxmlformats.org/officeDocument/2006/relationships/hyperlink" Target="Batteries.wmv" TargetMode="External"/><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2.wmf"/><Relationship Id="rId4"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3.wmf"/><Relationship Id="rId4"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4.wmf"/><Relationship Id="rId4" Type="http://schemas.openxmlformats.org/officeDocument/2006/relationships/oleObject" Target="../embeddings/oleObject8.bin"/></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F:\AAASync\IB%20Physics%20Course\Lesson%20Plans\Tsokos%20Lessons\Tsokos%20Chapter%205\Tsokos%20Lsn%205-3\Secondary%20Cells.wmv" TargetMode="External"/><Relationship Id="rId1" Type="http://schemas.microsoft.com/office/2007/relationships/media" Target="file:///F:\AAASync\IB%20Physics%20Course\Lesson%20Plans\Tsokos%20Lessons\Tsokos%20Chapter%205\Tsokos%20Lsn%205-3\Secondary%20Cells.wmv" TargetMode="External"/><Relationship Id="rId6" Type="http://schemas.openxmlformats.org/officeDocument/2006/relationships/image" Target="../media/image15.png"/><Relationship Id="rId5" Type="http://schemas.openxmlformats.org/officeDocument/2006/relationships/hyperlink" Target="Secondary%20Cells.wmv" TargetMode="External"/><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hyperlink" Target="Electric%20Potential%20Voltage.mp4" TargetMode="External"/><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6.wmf"/><Relationship Id="rId4" Type="http://schemas.openxmlformats.org/officeDocument/2006/relationships/oleObject" Target="../embeddings/oleObject9.bin"/></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7.wmf"/><Relationship Id="rId4" Type="http://schemas.openxmlformats.org/officeDocument/2006/relationships/oleObject" Target="../embeddings/oleObject10.bin"/></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2.bin"/><Relationship Id="rId5" Type="http://schemas.openxmlformats.org/officeDocument/2006/relationships/image" Target="../media/image18.wmf"/><Relationship Id="rId4" Type="http://schemas.openxmlformats.org/officeDocument/2006/relationships/oleObject" Target="../embeddings/oleObject11.bin"/></Relationships>
</file>

<file path=ppt/slides/_rels/slide3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image" Target="../media/image22.gif"/></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audio" Target="../media/audio1.wav"/><Relationship Id="rId7" Type="http://schemas.openxmlformats.org/officeDocument/2006/relationships/image" Target="../media/image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wmf"/><Relationship Id="rId4" Type="http://schemas.openxmlformats.org/officeDocument/2006/relationships/oleObject" Target="../embeddings/oleObject1.bin"/><Relationship Id="rId9" Type="http://schemas.openxmlformats.org/officeDocument/2006/relationships/image" Target="../media/image7.wmf"/></Relationships>
</file>

<file path=ppt/slides/_rels/slide4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w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Pristina" pitchFamily="66" charset="0"/>
              </a:rPr>
              <a:t>Devil  physics</a:t>
            </a:r>
            <a:br>
              <a:rPr lang="en-US" dirty="0" smtClean="0">
                <a:latin typeface="Pristina" pitchFamily="66" charset="0"/>
              </a:rPr>
            </a:br>
            <a:r>
              <a:rPr lang="en-US" sz="3200" dirty="0" smtClean="0">
                <a:latin typeface="Pristina" pitchFamily="66" charset="0"/>
              </a:rPr>
              <a:t>The  </a:t>
            </a:r>
            <a:r>
              <a:rPr lang="en-US" sz="3200" dirty="0" err="1" smtClean="0">
                <a:latin typeface="Pristina" pitchFamily="66" charset="0"/>
              </a:rPr>
              <a:t>baddest</a:t>
            </a:r>
            <a:r>
              <a:rPr lang="en-US" sz="3200" dirty="0" smtClean="0">
                <a:latin typeface="Pristina" pitchFamily="66" charset="0"/>
              </a:rPr>
              <a:t>  class  on  campus</a:t>
            </a:r>
            <a:br>
              <a:rPr lang="en-US" sz="3200" dirty="0" smtClean="0">
                <a:latin typeface="Pristina" pitchFamily="66" charset="0"/>
              </a:rPr>
            </a:br>
            <a:r>
              <a:rPr lang="en-US" sz="3200" dirty="0" smtClean="0">
                <a:latin typeface="Pristina" pitchFamily="66" charset="0"/>
              </a:rPr>
              <a:t/>
            </a:r>
            <a:br>
              <a:rPr lang="en-US" sz="3200" dirty="0" smtClean="0">
                <a:latin typeface="Pristina" pitchFamily="66" charset="0"/>
              </a:rPr>
            </a:br>
            <a:r>
              <a:rPr lang="en-US" sz="2800" dirty="0" smtClean="0">
                <a:latin typeface="Pristina" pitchFamily="66" charset="0"/>
              </a:rPr>
              <a:t>IB  Physics</a:t>
            </a:r>
            <a:endParaRPr lang="en-US" sz="2800" dirty="0">
              <a:latin typeface="Pristina"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3" cstate="print"/>
          <a:stretch>
            <a:fillRect/>
          </a:stretch>
        </p:blipFill>
        <p:spPr>
          <a:xfrm>
            <a:off x="2438400" y="152400"/>
            <a:ext cx="4128596" cy="3930650"/>
          </a:xfrm>
          <a:prstGeom prst="rect">
            <a:avLst/>
          </a:prstGeom>
        </p:spPr>
      </p:pic>
    </p:spTree>
  </p:cSld>
  <p:clrMapOvr>
    <a:masterClrMapping/>
  </p:clrMapOvr>
  <p:transition>
    <p:dissolve/>
    <p:sndAc>
      <p:stSnd>
        <p:snd r:embed="rId2" name="voltage.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Applications and skills: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Investigating practical electric cells (both primary and secondary) </a:t>
            </a:r>
          </a:p>
          <a:p>
            <a:r>
              <a:rPr lang="en-US" sz="3200" dirty="0" smtClean="0"/>
              <a:t>Describing the discharge characteristic of a simple cell (variation of terminal potential difference with time) </a:t>
            </a:r>
          </a:p>
          <a:p>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Applications and skills: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Identifying the direction of current flow required to recharge a cell </a:t>
            </a:r>
          </a:p>
          <a:p>
            <a:r>
              <a:rPr lang="en-US" sz="3200" dirty="0" smtClean="0"/>
              <a:t>Determining internal resistance experimentally </a:t>
            </a:r>
          </a:p>
          <a:p>
            <a:r>
              <a:rPr lang="en-US" sz="3200" dirty="0" smtClean="0"/>
              <a:t>Solving problems involving </a:t>
            </a:r>
            <a:r>
              <a:rPr lang="en-US" sz="3200" dirty="0" err="1" smtClean="0"/>
              <a:t>emf</a:t>
            </a:r>
            <a:r>
              <a:rPr lang="en-US" sz="3200" dirty="0" smtClean="0"/>
              <a:t>, internal resistance and other electrical quantities</a:t>
            </a:r>
          </a:p>
          <a:p>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Guidance: </a:t>
            </a:r>
            <a:endParaRPr lang="en-US" dirty="0"/>
          </a:p>
        </p:txBody>
      </p:sp>
      <p:sp>
        <p:nvSpPr>
          <p:cNvPr id="3" name="Content Placeholder 2"/>
          <p:cNvSpPr>
            <a:spLocks noGrp="1"/>
          </p:cNvSpPr>
          <p:nvPr>
            <p:ph idx="1"/>
          </p:nvPr>
        </p:nvSpPr>
        <p:spPr/>
        <p:txBody>
          <a:bodyPr>
            <a:normAutofit/>
          </a:bodyPr>
          <a:lstStyle/>
          <a:p>
            <a:pPr lvl="0"/>
            <a:r>
              <a:rPr lang="en-US" sz="3200" dirty="0" smtClean="0"/>
              <a:t>Students should recognize that the terminal potential difference of a typical practical electric cell loses its initial value quickly, has a stable and constant value for most of its lifetime, followed by a rapid decrease to zero as the cell discharges completely.</a:t>
            </a:r>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Data booklet reference:</a:t>
            </a:r>
            <a:r>
              <a:rPr lang="en-US" dirty="0" smtClean="0"/>
              <a:t/>
            </a:r>
            <a:br>
              <a:rPr lang="en-US" dirty="0" smtClean="0"/>
            </a:br>
            <a:endParaRPr lang="en-US" dirty="0"/>
          </a:p>
        </p:txBody>
      </p:sp>
      <p:graphicFrame>
        <p:nvGraphicFramePr>
          <p:cNvPr id="4" name="Content Placeholder 3"/>
          <p:cNvGraphicFramePr>
            <a:graphicFrameLocks noGrp="1" noChangeAspect="1"/>
          </p:cNvGraphicFramePr>
          <p:nvPr>
            <p:ph idx="1"/>
          </p:nvPr>
        </p:nvGraphicFramePr>
        <p:xfrm>
          <a:off x="1371600" y="1828800"/>
          <a:ext cx="4953000" cy="1426567"/>
        </p:xfrm>
        <a:graphic>
          <a:graphicData uri="http://schemas.openxmlformats.org/presentationml/2006/ole">
            <mc:AlternateContent xmlns:mc="http://schemas.openxmlformats.org/markup-compatibility/2006">
              <mc:Choice xmlns:v="urn:schemas-microsoft-com:vml" Requires="v">
                <p:oleObj spid="_x0000_s55305" name="Equation" r:id="rId4" imgW="749160" imgH="215640" progId="Equation.3">
                  <p:embed/>
                </p:oleObj>
              </mc:Choice>
              <mc:Fallback>
                <p:oleObj name="Equation" r:id="rId4" imgW="749160" imgH="215640" progId="Equation.3">
                  <p:embed/>
                  <p:pic>
                    <p:nvPicPr>
                      <p:cNvPr id="0" name="Content Placeholder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828800"/>
                        <a:ext cx="4953000" cy="1426567"/>
                      </a:xfrm>
                      <a:prstGeom prst="rect">
                        <a:avLst/>
                      </a:prstGeom>
                      <a:solidFill>
                        <a:schemeClr val="tx1"/>
                      </a:solidFill>
                    </p:spPr>
                  </p:pic>
                </p:oleObj>
              </mc:Fallback>
            </mc:AlternateContent>
          </a:graphicData>
        </a:graphic>
      </p:graphicFrame>
    </p:spTree>
  </p:cSld>
  <p:clrMapOvr>
    <a:masterClrMapping/>
  </p:clrMapOvr>
  <p:transition>
    <p:dissolve/>
    <p:sndAc>
      <p:stSnd>
        <p:snd r:embed="rId3" name="voltage.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Aims: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b="1" dirty="0" smtClean="0"/>
              <a:t>Aim 6: </a:t>
            </a:r>
            <a:r>
              <a:rPr lang="en-US" sz="3200" dirty="0" smtClean="0"/>
              <a:t>experiments could include (but are not limited to): investigation of simple electrolytic cells using various materials for the cathode, anode and electrolyte; software-based investigations of electrical cell design; comparison of the life expectancy of various batteries</a:t>
            </a:r>
          </a:p>
          <a:p>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Aims: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b="1" dirty="0" smtClean="0"/>
              <a:t>Aim 8: </a:t>
            </a:r>
            <a:r>
              <a:rPr lang="en-US" sz="3200" dirty="0" smtClean="0"/>
              <a:t>although cell technology can supply electricity without direct contribution from national grid systems (and the inherent carbon output issues), safe disposal of batteries and the chemicals they use can introduce land and water pollution problems</a:t>
            </a:r>
          </a:p>
          <a:p>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Aims: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b="1" dirty="0" smtClean="0"/>
              <a:t>Aim 10: </a:t>
            </a:r>
            <a:r>
              <a:rPr lang="en-US" sz="3200" dirty="0" smtClean="0"/>
              <a:t>improvements in cell technology has been through collaboration with chemists</a:t>
            </a:r>
          </a:p>
          <a:p>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Utilization: </a:t>
            </a:r>
            <a:endParaRPr lang="en-US" dirty="0"/>
          </a:p>
        </p:txBody>
      </p:sp>
      <p:sp>
        <p:nvSpPr>
          <p:cNvPr id="3" name="Content Placeholder 2"/>
          <p:cNvSpPr>
            <a:spLocks noGrp="1"/>
          </p:cNvSpPr>
          <p:nvPr>
            <p:ph idx="1"/>
          </p:nvPr>
        </p:nvSpPr>
        <p:spPr/>
        <p:txBody>
          <a:bodyPr>
            <a:normAutofit/>
          </a:bodyPr>
          <a:lstStyle/>
          <a:p>
            <a:pPr lvl="0"/>
            <a:r>
              <a:rPr lang="en-US" sz="3200" dirty="0" smtClean="0"/>
              <a:t>The chemistry of electric cells (see </a:t>
            </a:r>
            <a:r>
              <a:rPr lang="en-US" sz="3200" i="1" dirty="0" smtClean="0"/>
              <a:t>Chemistry </a:t>
            </a:r>
            <a:r>
              <a:rPr lang="en-US" sz="3200" dirty="0" smtClean="0"/>
              <a:t>sub-topics </a:t>
            </a:r>
            <a:r>
              <a:rPr lang="en-US" sz="3200" i="1" dirty="0" smtClean="0"/>
              <a:t>9.2 </a:t>
            </a:r>
            <a:r>
              <a:rPr lang="en-US" sz="3200" dirty="0" smtClean="0"/>
              <a:t>and </a:t>
            </a:r>
            <a:r>
              <a:rPr lang="en-US" sz="3200" i="1" dirty="0" smtClean="0"/>
              <a:t>C.6</a:t>
            </a:r>
            <a:r>
              <a:rPr lang="en-US" sz="3200" dirty="0" smtClean="0"/>
              <a:t>)</a:t>
            </a:r>
          </a:p>
          <a:p>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hlinkClick r:id="rId5" action="ppaction://hlinkfile"/>
              </a:rPr>
              <a:t>Introductory Video: Why Charges Move</a:t>
            </a:r>
            <a:endParaRPr lang="en-US" dirty="0"/>
          </a:p>
        </p:txBody>
      </p:sp>
      <p:pic>
        <p:nvPicPr>
          <p:cNvPr id="4" name="Why Charges Move.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6" cstate="print"/>
          <a:stretch>
            <a:fillRect/>
          </a:stretch>
        </p:blipFill>
        <p:spPr>
          <a:xfrm>
            <a:off x="1676399" y="1675130"/>
            <a:ext cx="6462091" cy="4954270"/>
          </a:xfrm>
          <a:prstGeom prst="rect">
            <a:avLst/>
          </a:prstGeom>
        </p:spPr>
      </p:pic>
    </p:spTree>
  </p:cSld>
  <p:clrMapOvr>
    <a:masterClrMapping/>
  </p:clrMapOvr>
  <p:transition>
    <p:dissolve/>
    <p:sndAc>
      <p:stSnd>
        <p:snd r:embed="rId4" name="voltag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8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Emf</a:t>
            </a:r>
            <a:r>
              <a:rPr lang="en-US" b="1" dirty="0" smtClean="0"/>
              <a:t> (</a:t>
            </a:r>
            <a:r>
              <a:rPr lang="el-GR" b="1" dirty="0" smtClean="0"/>
              <a:t>ε</a:t>
            </a:r>
            <a:r>
              <a:rPr lang="en-US" b="1" dirty="0" smtClean="0"/>
              <a:t>)</a:t>
            </a:r>
            <a:endParaRPr lang="en-US" dirty="0"/>
          </a:p>
        </p:txBody>
      </p:sp>
      <p:sp>
        <p:nvSpPr>
          <p:cNvPr id="3" name="Content Placeholder 2"/>
          <p:cNvSpPr>
            <a:spLocks noGrp="1"/>
          </p:cNvSpPr>
          <p:nvPr>
            <p:ph idx="1"/>
          </p:nvPr>
        </p:nvSpPr>
        <p:spPr/>
        <p:txBody>
          <a:bodyPr/>
          <a:lstStyle/>
          <a:p>
            <a:r>
              <a:rPr lang="en-US" dirty="0" smtClean="0"/>
              <a:t>Charges will not move in a conductor unless there exists an electric potential created by an </a:t>
            </a:r>
            <a:r>
              <a:rPr lang="en-US" i="1" u="sng" dirty="0" smtClean="0"/>
              <a:t>electromotive force (</a:t>
            </a:r>
            <a:r>
              <a:rPr lang="en-US" i="1" u="sng" dirty="0" err="1" smtClean="0"/>
              <a:t>emf</a:t>
            </a:r>
            <a:r>
              <a:rPr lang="en-US" i="1" u="sng" dirty="0" smtClean="0"/>
              <a:t>)</a:t>
            </a:r>
            <a:r>
              <a:rPr lang="en-US" dirty="0" smtClean="0"/>
              <a:t> providing the energy</a:t>
            </a:r>
          </a:p>
          <a:p>
            <a:pPr lvl="1"/>
            <a:r>
              <a:rPr lang="en-US" dirty="0" smtClean="0"/>
              <a:t>Resistance</a:t>
            </a:r>
          </a:p>
          <a:p>
            <a:pPr lvl="1"/>
            <a:r>
              <a:rPr lang="en-US" dirty="0" smtClean="0"/>
              <a:t>Superconductors are an exception</a:t>
            </a:r>
          </a:p>
          <a:p>
            <a:pPr marL="411480" lvl="2" indent="-342900">
              <a:spcBef>
                <a:spcPts val="700"/>
              </a:spcBef>
              <a:buClr>
                <a:schemeClr val="tx2"/>
              </a:buClr>
              <a:buSzPct val="95000"/>
              <a:buFont typeface="Wingdings"/>
              <a:buChar char=""/>
            </a:pPr>
            <a:r>
              <a:rPr lang="en-US" sz="3000" dirty="0" smtClean="0"/>
              <a:t>Since the electrons must be ‘pushed’ from the positive terminal to the negative terminal, work must be done on the electrons</a:t>
            </a:r>
            <a:endParaRPr lang="en-US" sz="3000"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486400"/>
            <a:ext cx="8382000" cy="1060704"/>
          </a:xfrm>
        </p:spPr>
        <p:txBody>
          <a:bodyPr/>
          <a:lstStyle/>
          <a:p>
            <a:r>
              <a:rPr lang="en-US" sz="3600" dirty="0" err="1" smtClean="0"/>
              <a:t>Lsn</a:t>
            </a:r>
            <a:r>
              <a:rPr lang="en-US" sz="3600" dirty="0" smtClean="0"/>
              <a:t> 5-3: electric cells</a:t>
            </a:r>
            <a:endParaRPr lang="en-US" sz="3600" dirty="0"/>
          </a:p>
        </p:txBody>
      </p:sp>
      <p:sp>
        <p:nvSpPr>
          <p:cNvPr id="3" name="Subtitle 2"/>
          <p:cNvSpPr>
            <a:spLocks noGrp="1"/>
          </p:cNvSpPr>
          <p:nvPr>
            <p:ph type="subTitle" idx="1"/>
          </p:nvPr>
        </p:nvSpPr>
        <p:spPr/>
        <p:txBody>
          <a:bodyPr/>
          <a:lstStyle/>
          <a:p>
            <a:endParaRPr lang="en-US" dirty="0"/>
          </a:p>
        </p:txBody>
      </p:sp>
      <p:pic>
        <p:nvPicPr>
          <p:cNvPr id="4" name="Lightning.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2133600" y="0"/>
            <a:ext cx="7010400" cy="5257800"/>
          </a:xfrm>
          <a:prstGeom prst="rect">
            <a:avLst/>
          </a:prstGeom>
        </p:spPr>
      </p:pic>
    </p:spTree>
  </p:cSld>
  <p:clrMapOvr>
    <a:masterClrMapping/>
  </p:clrMapOvr>
  <p:transition>
    <p:dissolve/>
    <p:sndAc>
      <p:stSnd>
        <p:snd r:embed="rId4" name="voltag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6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Emf</a:t>
            </a:r>
            <a:r>
              <a:rPr lang="en-US" b="1" dirty="0" smtClean="0"/>
              <a:t> (</a:t>
            </a:r>
            <a:r>
              <a:rPr lang="el-GR" b="1" dirty="0" smtClean="0"/>
              <a:t>ε</a:t>
            </a:r>
            <a:r>
              <a:rPr lang="en-US" b="1" dirty="0" smtClean="0"/>
              <a:t>)</a:t>
            </a:r>
            <a:endParaRPr lang="en-US" dirty="0"/>
          </a:p>
        </p:txBody>
      </p:sp>
      <p:sp>
        <p:nvSpPr>
          <p:cNvPr id="3" name="Content Placeholder 2"/>
          <p:cNvSpPr>
            <a:spLocks noGrp="1"/>
          </p:cNvSpPr>
          <p:nvPr>
            <p:ph idx="1"/>
          </p:nvPr>
        </p:nvSpPr>
        <p:spPr/>
        <p:txBody>
          <a:bodyPr>
            <a:normAutofit/>
          </a:bodyPr>
          <a:lstStyle/>
          <a:p>
            <a:r>
              <a:rPr lang="en-US" sz="3200" b="1" dirty="0" err="1" smtClean="0"/>
              <a:t>Emf</a:t>
            </a:r>
            <a:r>
              <a:rPr lang="en-US" sz="3200" b="1" dirty="0" smtClean="0"/>
              <a:t> sources</a:t>
            </a:r>
            <a:endParaRPr lang="en-US" sz="1800" dirty="0" smtClean="0"/>
          </a:p>
          <a:p>
            <a:pPr lvl="1"/>
            <a:r>
              <a:rPr lang="en-US" b="1" dirty="0" smtClean="0"/>
              <a:t>battery - converts stored chemical energy into electrical energy</a:t>
            </a:r>
            <a:endParaRPr lang="en-US" sz="1600" dirty="0" smtClean="0"/>
          </a:p>
          <a:p>
            <a:pPr lvl="1"/>
            <a:r>
              <a:rPr lang="en-US" b="1" dirty="0" smtClean="0"/>
              <a:t>generator – converts mechanical energy into electrical energy</a:t>
            </a:r>
            <a:endParaRPr lang="en-US" sz="1600" dirty="0" smtClean="0"/>
          </a:p>
          <a:p>
            <a:pPr lvl="1"/>
            <a:r>
              <a:rPr lang="en-US" b="1" dirty="0" smtClean="0"/>
              <a:t>thermocouple – converts thermal energy into electrical energy</a:t>
            </a:r>
            <a:endParaRPr lang="en-US" sz="1600" dirty="0" smtClean="0"/>
          </a:p>
          <a:p>
            <a:pPr lvl="1"/>
            <a:r>
              <a:rPr lang="en-US" b="1" dirty="0" smtClean="0"/>
              <a:t>photoelectric material – converts solar energy into electrical energy</a:t>
            </a:r>
            <a:endParaRPr lang="en-US" sz="1600" dirty="0" smtClean="0"/>
          </a:p>
          <a:p>
            <a:pPr lvl="1"/>
            <a:endParaRPr lang="en-US" dirty="0" smtClean="0"/>
          </a:p>
          <a:p>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hlinkClick r:id="rId5" action="ppaction://hlinkfile"/>
              </a:rPr>
              <a:t>Batteries: Practical Source of Electric Current</a:t>
            </a:r>
            <a:endParaRPr lang="en-US" dirty="0"/>
          </a:p>
        </p:txBody>
      </p:sp>
      <p:pic>
        <p:nvPicPr>
          <p:cNvPr id="6" name="Batteries.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6" cstate="print"/>
          <a:stretch>
            <a:fillRect/>
          </a:stretch>
        </p:blipFill>
        <p:spPr>
          <a:xfrm>
            <a:off x="1876839" y="1828800"/>
            <a:ext cx="6361044" cy="4876800"/>
          </a:xfrm>
          <a:prstGeom prst="rect">
            <a:avLst/>
          </a:prstGeom>
        </p:spPr>
      </p:pic>
    </p:spTree>
  </p:cSld>
  <p:clrMapOvr>
    <a:masterClrMapping/>
  </p:clrMapOvr>
  <p:transition>
    <p:dissolve/>
    <p:sndAc>
      <p:stSnd>
        <p:snd r:embed="rId4" name="voltag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0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Emf</a:t>
            </a:r>
            <a:r>
              <a:rPr lang="en-US" b="1" dirty="0" smtClean="0"/>
              <a:t> (</a:t>
            </a:r>
            <a:r>
              <a:rPr lang="el-GR" b="1" dirty="0" smtClean="0"/>
              <a:t>ε</a:t>
            </a:r>
            <a:r>
              <a:rPr lang="en-US" b="1" dirty="0" smtClean="0"/>
              <a:t>)</a:t>
            </a:r>
            <a:endParaRPr lang="en-US" dirty="0"/>
          </a:p>
        </p:txBody>
      </p:sp>
      <p:sp>
        <p:nvSpPr>
          <p:cNvPr id="3" name="Content Placeholder 2"/>
          <p:cNvSpPr>
            <a:spLocks noGrp="1"/>
          </p:cNvSpPr>
          <p:nvPr>
            <p:ph idx="1"/>
          </p:nvPr>
        </p:nvSpPr>
        <p:spPr/>
        <p:txBody>
          <a:bodyPr>
            <a:normAutofit/>
          </a:bodyPr>
          <a:lstStyle/>
          <a:p>
            <a:r>
              <a:rPr lang="en-US" dirty="0" smtClean="0"/>
              <a:t>Electromotive force (</a:t>
            </a:r>
            <a:r>
              <a:rPr lang="en-US" dirty="0" err="1" smtClean="0"/>
              <a:t>emf</a:t>
            </a:r>
            <a:r>
              <a:rPr lang="en-US" dirty="0" smtClean="0"/>
              <a:t>, 𝛆) is equal to the total work done in moving a unit charge completely around a circuit</a:t>
            </a:r>
          </a:p>
          <a:p>
            <a:endParaRPr lang="en-US" dirty="0" smtClean="0"/>
          </a:p>
          <a:p>
            <a:endParaRPr lang="en-US" dirty="0" smtClean="0"/>
          </a:p>
          <a:p>
            <a:r>
              <a:rPr lang="en-US" dirty="0" smtClean="0"/>
              <a:t>Unit for </a:t>
            </a:r>
            <a:r>
              <a:rPr lang="en-US" dirty="0" err="1" smtClean="0"/>
              <a:t>emf</a:t>
            </a:r>
            <a:r>
              <a:rPr lang="en-US" dirty="0" smtClean="0"/>
              <a:t> is the volt (V, J/C)</a:t>
            </a:r>
          </a:p>
          <a:p>
            <a:pPr lvl="1"/>
            <a:endParaRPr lang="en-US" dirty="0" smtClean="0"/>
          </a:p>
          <a:p>
            <a:endParaRPr lang="en-US" dirty="0"/>
          </a:p>
        </p:txBody>
      </p:sp>
      <p:graphicFrame>
        <p:nvGraphicFramePr>
          <p:cNvPr id="32770" name="Object 2"/>
          <p:cNvGraphicFramePr>
            <a:graphicFrameLocks noChangeAspect="1"/>
          </p:cNvGraphicFramePr>
          <p:nvPr/>
        </p:nvGraphicFramePr>
        <p:xfrm>
          <a:off x="6324600" y="2895600"/>
          <a:ext cx="1524000" cy="1437390"/>
        </p:xfrm>
        <a:graphic>
          <a:graphicData uri="http://schemas.openxmlformats.org/presentationml/2006/ole">
            <mc:AlternateContent xmlns:mc="http://schemas.openxmlformats.org/markup-compatibility/2006">
              <mc:Choice xmlns:v="urn:schemas-microsoft-com:vml" Requires="v">
                <p:oleObj spid="_x0000_s32777" name="Equation" r:id="rId4" imgW="444240" imgH="419040" progId="Equation.3">
                  <p:embed/>
                </p:oleObj>
              </mc:Choice>
              <mc:Fallback>
                <p:oleObj name="Equation" r:id="rId4" imgW="444240" imgH="4190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895600"/>
                        <a:ext cx="1524000" cy="1437390"/>
                      </a:xfrm>
                      <a:prstGeom prst="rect">
                        <a:avLst/>
                      </a:prstGeom>
                      <a:solidFill>
                        <a:schemeClr val="tx1"/>
                      </a:solidFill>
                    </p:spPr>
                  </p:pic>
                </p:oleObj>
              </mc:Fallback>
            </mc:AlternateContent>
          </a:graphicData>
        </a:graphic>
      </p:graphicFrame>
    </p:spTree>
  </p:cSld>
  <p:clrMapOvr>
    <a:masterClrMapping/>
  </p:clrMapOvr>
  <p:transition>
    <p:dissolve/>
    <p:sndAc>
      <p:stSnd>
        <p:snd r:embed="rId3" name="voltage.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Emf</a:t>
            </a:r>
            <a:r>
              <a:rPr lang="en-US" b="1" dirty="0" smtClean="0"/>
              <a:t> (</a:t>
            </a:r>
            <a:r>
              <a:rPr lang="el-GR" b="1" dirty="0" smtClean="0"/>
              <a:t>ε</a:t>
            </a:r>
            <a:r>
              <a:rPr lang="en-US" b="1" dirty="0" smtClean="0"/>
              <a:t>)</a:t>
            </a:r>
            <a:endParaRPr lang="en-US" dirty="0"/>
          </a:p>
        </p:txBody>
      </p:sp>
      <p:sp>
        <p:nvSpPr>
          <p:cNvPr id="3" name="Content Placeholder 2"/>
          <p:cNvSpPr>
            <a:spLocks noGrp="1"/>
          </p:cNvSpPr>
          <p:nvPr>
            <p:ph idx="1"/>
          </p:nvPr>
        </p:nvSpPr>
        <p:spPr>
          <a:xfrm>
            <a:off x="914400" y="1783560"/>
            <a:ext cx="4191000" cy="4572000"/>
          </a:xfrm>
        </p:spPr>
        <p:txBody>
          <a:bodyPr>
            <a:normAutofit/>
          </a:bodyPr>
          <a:lstStyle/>
          <a:p>
            <a:r>
              <a:rPr lang="en-US" dirty="0" err="1" smtClean="0"/>
              <a:t>Emf</a:t>
            </a:r>
            <a:r>
              <a:rPr lang="en-US" dirty="0" smtClean="0"/>
              <a:t> can also be defined as the total power generated by the voltage source per unit current</a:t>
            </a:r>
          </a:p>
          <a:p>
            <a:endParaRPr lang="en-US" dirty="0"/>
          </a:p>
        </p:txBody>
      </p:sp>
      <p:graphicFrame>
        <p:nvGraphicFramePr>
          <p:cNvPr id="32770" name="Object 2"/>
          <p:cNvGraphicFramePr>
            <a:graphicFrameLocks noChangeAspect="1"/>
          </p:cNvGraphicFramePr>
          <p:nvPr/>
        </p:nvGraphicFramePr>
        <p:xfrm>
          <a:off x="5562600" y="457200"/>
          <a:ext cx="3200400" cy="6192838"/>
        </p:xfrm>
        <a:graphic>
          <a:graphicData uri="http://schemas.openxmlformats.org/presentationml/2006/ole">
            <mc:AlternateContent xmlns:mc="http://schemas.openxmlformats.org/markup-compatibility/2006">
              <mc:Choice xmlns:v="urn:schemas-microsoft-com:vml" Requires="v">
                <p:oleObj spid="_x0000_s37897" name="Equation" r:id="rId4" imgW="977760" imgH="2120760" progId="Equation.3">
                  <p:embed/>
                </p:oleObj>
              </mc:Choice>
              <mc:Fallback>
                <p:oleObj name="Equation" r:id="rId4" imgW="977760" imgH="212076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57200"/>
                        <a:ext cx="3200400" cy="6192838"/>
                      </a:xfrm>
                      <a:prstGeom prst="rect">
                        <a:avLst/>
                      </a:prstGeom>
                      <a:solidFill>
                        <a:schemeClr val="tx1"/>
                      </a:solidFill>
                    </p:spPr>
                  </p:pic>
                </p:oleObj>
              </mc:Fallback>
            </mc:AlternateContent>
          </a:graphicData>
        </a:graphic>
      </p:graphicFrame>
    </p:spTree>
  </p:cSld>
  <p:clrMapOvr>
    <a:masterClrMapping/>
  </p:clrMapOvr>
  <p:transition>
    <p:dissolve/>
    <p:sndAc>
      <p:stSnd>
        <p:snd r:embed="rId3" name="voltage.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772400" cy="914400"/>
          </a:xfrm>
        </p:spPr>
        <p:txBody>
          <a:bodyPr/>
          <a:lstStyle/>
          <a:p>
            <a:r>
              <a:rPr lang="en-US" b="1" dirty="0" err="1" smtClean="0"/>
              <a:t>Emf</a:t>
            </a:r>
            <a:r>
              <a:rPr lang="en-US" b="1" dirty="0" smtClean="0"/>
              <a:t> (</a:t>
            </a:r>
            <a:r>
              <a:rPr lang="el-GR" b="1" dirty="0" smtClean="0"/>
              <a:t>ε</a:t>
            </a:r>
            <a:r>
              <a:rPr lang="en-US" b="1" dirty="0" smtClean="0"/>
              <a:t>)</a:t>
            </a:r>
            <a:endParaRPr lang="en-US" dirty="0"/>
          </a:p>
        </p:txBody>
      </p:sp>
      <p:sp>
        <p:nvSpPr>
          <p:cNvPr id="3" name="Content Placeholder 2"/>
          <p:cNvSpPr>
            <a:spLocks noGrp="1"/>
          </p:cNvSpPr>
          <p:nvPr>
            <p:ph idx="1"/>
          </p:nvPr>
        </p:nvSpPr>
        <p:spPr>
          <a:xfrm>
            <a:off x="304800" y="1143000"/>
            <a:ext cx="8382000" cy="5715000"/>
          </a:xfrm>
        </p:spPr>
        <p:txBody>
          <a:bodyPr>
            <a:normAutofit/>
          </a:bodyPr>
          <a:lstStyle/>
          <a:p>
            <a:r>
              <a:rPr lang="en-US" sz="3200" b="1" dirty="0" smtClean="0"/>
              <a:t>Chemicals inside the battery create a small amount of resistance (</a:t>
            </a:r>
            <a:r>
              <a:rPr lang="en-US" sz="3200" b="1" i="1" u="dbl" dirty="0" smtClean="0"/>
              <a:t>r</a:t>
            </a:r>
            <a:r>
              <a:rPr lang="en-US" sz="3200" b="1" dirty="0" smtClean="0"/>
              <a:t>) which is the </a:t>
            </a:r>
            <a:r>
              <a:rPr lang="en-US" sz="3200" b="1" i="1" u="sng" dirty="0" smtClean="0"/>
              <a:t>internal resistance</a:t>
            </a:r>
            <a:r>
              <a:rPr lang="en-US" sz="3200" b="1" dirty="0" smtClean="0"/>
              <a:t> of the battery</a:t>
            </a:r>
            <a:endParaRPr lang="en-US" sz="1800" dirty="0" smtClean="0"/>
          </a:p>
          <a:p>
            <a:r>
              <a:rPr lang="en-US" sz="3200" b="1" dirty="0" smtClean="0"/>
              <a:t>The total </a:t>
            </a:r>
            <a:r>
              <a:rPr lang="en-US" sz="3200" b="1" dirty="0" err="1" smtClean="0"/>
              <a:t>emf</a:t>
            </a:r>
            <a:r>
              <a:rPr lang="en-US" sz="3200" b="1" dirty="0" smtClean="0"/>
              <a:t> is reduced by the internal resistance of the battery, thus the potential of the battery is</a:t>
            </a:r>
          </a:p>
          <a:p>
            <a:endParaRPr lang="en-US" sz="1800" dirty="0" smtClean="0"/>
          </a:p>
          <a:p>
            <a:endParaRPr lang="en-US" sz="3200" b="1" dirty="0" smtClean="0"/>
          </a:p>
          <a:p>
            <a:pPr lvl="5"/>
            <a:endParaRPr lang="en-US" b="1" dirty="0" smtClean="0"/>
          </a:p>
          <a:p>
            <a:r>
              <a:rPr lang="en-US" sz="3200" b="1" dirty="0" smtClean="0"/>
              <a:t>Thus, the potential of a battery is always less than the </a:t>
            </a:r>
            <a:r>
              <a:rPr lang="en-US" sz="3200" b="1" dirty="0" err="1" smtClean="0"/>
              <a:t>emf</a:t>
            </a:r>
            <a:r>
              <a:rPr lang="en-US" sz="3200" b="1" dirty="0" smtClean="0"/>
              <a:t> of the battery</a:t>
            </a:r>
            <a:endParaRPr lang="en-US" sz="1800" dirty="0" smtClean="0"/>
          </a:p>
          <a:p>
            <a:pPr lvl="1"/>
            <a:endParaRPr lang="en-US" dirty="0" smtClean="0"/>
          </a:p>
          <a:p>
            <a:endParaRPr lang="en-US" dirty="0"/>
          </a:p>
        </p:txBody>
      </p:sp>
      <p:graphicFrame>
        <p:nvGraphicFramePr>
          <p:cNvPr id="38915" name="Object 3"/>
          <p:cNvGraphicFramePr>
            <a:graphicFrameLocks noChangeAspect="1"/>
          </p:cNvGraphicFramePr>
          <p:nvPr/>
        </p:nvGraphicFramePr>
        <p:xfrm>
          <a:off x="4419600" y="3886200"/>
          <a:ext cx="2578100" cy="1501775"/>
        </p:xfrm>
        <a:graphic>
          <a:graphicData uri="http://schemas.openxmlformats.org/presentationml/2006/ole">
            <mc:AlternateContent xmlns:mc="http://schemas.openxmlformats.org/markup-compatibility/2006">
              <mc:Choice xmlns:v="urn:schemas-microsoft-com:vml" Requires="v">
                <p:oleObj spid="_x0000_s38922" name="Equation" r:id="rId4" imgW="698400" imgH="406080" progId="Equation.3">
                  <p:embed/>
                </p:oleObj>
              </mc:Choice>
              <mc:Fallback>
                <p:oleObj name="Equation" r:id="rId4" imgW="698400" imgH="40608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886200"/>
                        <a:ext cx="2578100" cy="1501775"/>
                      </a:xfrm>
                      <a:prstGeom prst="rect">
                        <a:avLst/>
                      </a:prstGeom>
                      <a:solidFill>
                        <a:schemeClr val="tx1"/>
                      </a:solidFill>
                    </p:spPr>
                  </p:pic>
                </p:oleObj>
              </mc:Fallback>
            </mc:AlternateContent>
          </a:graphicData>
        </a:graphic>
      </p:graphicFrame>
    </p:spTree>
  </p:cSld>
  <p:clrMapOvr>
    <a:masterClrMapping/>
  </p:clrMapOvr>
  <p:transition>
    <p:dissolve/>
    <p:sndAc>
      <p:stSnd>
        <p:snd r:embed="rId3" name="voltage.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5" action="ppaction://hlinkfile"/>
              </a:rPr>
              <a:t>Secondary Cells</a:t>
            </a:r>
            <a:endParaRPr lang="en-US" dirty="0"/>
          </a:p>
        </p:txBody>
      </p:sp>
      <p:pic>
        <p:nvPicPr>
          <p:cNvPr id="4" name="Secondary Cells.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6" cstate="print"/>
          <a:stretch>
            <a:fillRect/>
          </a:stretch>
        </p:blipFill>
        <p:spPr>
          <a:xfrm>
            <a:off x="1181100" y="1295400"/>
            <a:ext cx="6858000" cy="5257800"/>
          </a:xfrm>
          <a:prstGeom prst="rect">
            <a:avLst/>
          </a:prstGeom>
        </p:spPr>
      </p:pic>
    </p:spTree>
  </p:cSld>
  <p:clrMapOvr>
    <a:masterClrMapping/>
  </p:clrMapOvr>
  <p:transition>
    <p:dissolve/>
    <p:sndAc>
      <p:stSnd>
        <p:snd r:embed="rId4" name="voltag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Cells</a:t>
            </a:r>
            <a:endParaRPr lang="en-US" dirty="0"/>
          </a:p>
        </p:txBody>
      </p:sp>
      <p:sp>
        <p:nvSpPr>
          <p:cNvPr id="3" name="Content Placeholder 2"/>
          <p:cNvSpPr>
            <a:spLocks noGrp="1"/>
          </p:cNvSpPr>
          <p:nvPr>
            <p:ph idx="1"/>
          </p:nvPr>
        </p:nvSpPr>
        <p:spPr/>
        <p:txBody>
          <a:bodyPr/>
          <a:lstStyle/>
          <a:p>
            <a:r>
              <a:rPr lang="en-US" dirty="0" smtClean="0"/>
              <a:t>Primary cells are those that can only be used once</a:t>
            </a:r>
          </a:p>
          <a:p>
            <a:r>
              <a:rPr lang="en-US" dirty="0" smtClean="0"/>
              <a:t>Secondary cells can be recharged</a:t>
            </a:r>
          </a:p>
          <a:p>
            <a:r>
              <a:rPr lang="en-US" dirty="0" smtClean="0"/>
              <a:t>In circuit analysis, the potential of a recharging cell is subtracted from the </a:t>
            </a:r>
            <a:r>
              <a:rPr lang="en-US" dirty="0" err="1" smtClean="0"/>
              <a:t>emf</a:t>
            </a:r>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Secondary Cells</a:t>
            </a:r>
            <a:endParaRPr lang="en-US" dirty="0"/>
          </a:p>
        </p:txBody>
      </p:sp>
      <p:sp>
        <p:nvSpPr>
          <p:cNvPr id="3" name="Content Placeholder 2"/>
          <p:cNvSpPr>
            <a:spLocks noGrp="1"/>
          </p:cNvSpPr>
          <p:nvPr>
            <p:ph idx="1"/>
          </p:nvPr>
        </p:nvSpPr>
        <p:spPr>
          <a:xfrm>
            <a:off x="152400" y="1066800"/>
            <a:ext cx="4648200" cy="5562600"/>
          </a:xfrm>
        </p:spPr>
        <p:txBody>
          <a:bodyPr/>
          <a:lstStyle/>
          <a:p>
            <a:r>
              <a:rPr lang="en-US" i="1" dirty="0" smtClean="0">
                <a:solidFill>
                  <a:srgbClr val="FFFF00"/>
                </a:solidFill>
              </a:rPr>
              <a:t>Is this circuit drawn correctly?</a:t>
            </a:r>
          </a:p>
        </p:txBody>
      </p:sp>
      <p:grpSp>
        <p:nvGrpSpPr>
          <p:cNvPr id="4" name="Group 37"/>
          <p:cNvGrpSpPr/>
          <p:nvPr/>
        </p:nvGrpSpPr>
        <p:grpSpPr>
          <a:xfrm>
            <a:off x="5257800" y="457200"/>
            <a:ext cx="3204864" cy="4500265"/>
            <a:chOff x="5257800" y="1600200"/>
            <a:chExt cx="3204864" cy="4500265"/>
          </a:xfrm>
        </p:grpSpPr>
        <p:cxnSp>
          <p:nvCxnSpPr>
            <p:cNvPr id="5" name="Straight Connector 4"/>
            <p:cNvCxnSpPr/>
            <p:nvPr/>
          </p:nvCxnSpPr>
          <p:spPr>
            <a:xfrm rot="5400000">
              <a:off x="4114800" y="3886200"/>
              <a:ext cx="2743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6858000" y="3886200"/>
              <a:ext cx="2743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5486400" y="2514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7315200" y="52578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5486400" y="52578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7315200" y="2514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6096000" y="2514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6705600" y="2514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6096000" y="52578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6705600" y="52578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6477000" y="25146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7162800" y="25146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6477000" y="5257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7162800" y="5257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29400" y="2514600"/>
              <a:ext cx="381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9400" y="5257800"/>
              <a:ext cx="381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4993333" y="3007667"/>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2.0 </a:t>
              </a:r>
              <a:r>
                <a:rPr lang="el-GR" sz="2400" b="1" dirty="0" smtClean="0"/>
                <a:t>Ω</a:t>
              </a:r>
              <a:endParaRPr lang="en-US" sz="2400" b="1" dirty="0"/>
            </a:p>
          </p:txBody>
        </p:sp>
        <p:sp>
          <p:nvSpPr>
            <p:cNvPr id="33" name="TextBox 32"/>
            <p:cNvSpPr txBox="1"/>
            <p:nvPr/>
          </p:nvSpPr>
          <p:spPr>
            <a:xfrm rot="16200000">
              <a:off x="4993333" y="4303067"/>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4.0 </a:t>
              </a:r>
              <a:r>
                <a:rPr lang="el-GR" sz="2400" b="1" dirty="0" smtClean="0"/>
                <a:t>Ω</a:t>
              </a:r>
              <a:endParaRPr lang="en-US" sz="2400" b="1" dirty="0"/>
            </a:p>
          </p:txBody>
        </p:sp>
        <p:sp>
          <p:nvSpPr>
            <p:cNvPr id="34" name="TextBox 33"/>
            <p:cNvSpPr txBox="1"/>
            <p:nvPr/>
          </p:nvSpPr>
          <p:spPr>
            <a:xfrm rot="5400000">
              <a:off x="7736532" y="3160068"/>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2.0 </a:t>
              </a:r>
              <a:r>
                <a:rPr lang="el-GR" sz="2400" b="1" dirty="0" smtClean="0"/>
                <a:t>Ω</a:t>
              </a:r>
              <a:endParaRPr lang="en-US" sz="2400" b="1" dirty="0"/>
            </a:p>
          </p:txBody>
        </p:sp>
        <p:sp>
          <p:nvSpPr>
            <p:cNvPr id="35" name="TextBox 34"/>
            <p:cNvSpPr txBox="1"/>
            <p:nvPr/>
          </p:nvSpPr>
          <p:spPr>
            <a:xfrm rot="5400000">
              <a:off x="7736532" y="4303068"/>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6.0 </a:t>
              </a:r>
              <a:r>
                <a:rPr lang="el-GR" sz="2400" b="1" dirty="0" smtClean="0"/>
                <a:t>Ω</a:t>
              </a:r>
              <a:endParaRPr lang="en-US" sz="2400" b="1" dirty="0"/>
            </a:p>
          </p:txBody>
        </p:sp>
        <p:sp>
          <p:nvSpPr>
            <p:cNvPr id="36" name="TextBox 35"/>
            <p:cNvSpPr txBox="1"/>
            <p:nvPr/>
          </p:nvSpPr>
          <p:spPr>
            <a:xfrm>
              <a:off x="6324600" y="1600200"/>
              <a:ext cx="990600" cy="461665"/>
            </a:xfrm>
            <a:prstGeom prst="rect">
              <a:avLst/>
            </a:prstGeom>
            <a:noFill/>
            <a:ln w="28575">
              <a:noFill/>
            </a:ln>
          </p:spPr>
          <p:txBody>
            <a:bodyPr wrap="square" rtlCol="0">
              <a:spAutoFit/>
            </a:bodyPr>
            <a:lstStyle/>
            <a:p>
              <a:pPr algn="ctr"/>
              <a:r>
                <a:rPr lang="en-US" sz="2400" b="1" dirty="0" smtClean="0"/>
                <a:t>12.0 V</a:t>
              </a:r>
              <a:endParaRPr lang="en-US" sz="2400" b="1" dirty="0"/>
            </a:p>
          </p:txBody>
        </p:sp>
        <p:sp>
          <p:nvSpPr>
            <p:cNvPr id="37" name="TextBox 36"/>
            <p:cNvSpPr txBox="1"/>
            <p:nvPr/>
          </p:nvSpPr>
          <p:spPr>
            <a:xfrm>
              <a:off x="6400800" y="5638800"/>
              <a:ext cx="990600" cy="461665"/>
            </a:xfrm>
            <a:prstGeom prst="rect">
              <a:avLst/>
            </a:prstGeom>
            <a:noFill/>
            <a:ln w="28575">
              <a:noFill/>
            </a:ln>
          </p:spPr>
          <p:txBody>
            <a:bodyPr wrap="square" rtlCol="0">
              <a:spAutoFit/>
            </a:bodyPr>
            <a:lstStyle/>
            <a:p>
              <a:pPr algn="ctr"/>
              <a:r>
                <a:rPr lang="en-US" sz="2400" b="1" dirty="0" smtClean="0"/>
                <a:t>2.0 V</a:t>
              </a:r>
              <a:endParaRPr lang="en-US" sz="2400" b="1" dirty="0"/>
            </a:p>
          </p:txBody>
        </p:sp>
      </p:grpSp>
    </p:spTree>
  </p:cSld>
  <p:clrMapOvr>
    <a:masterClrMapping/>
  </p:clrMapOvr>
  <p:transition>
    <p:dissolve/>
    <p:sndAc>
      <p:stSnd>
        <p:snd r:embed="rId2" name="voltage.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Secondary Cells</a:t>
            </a:r>
            <a:endParaRPr lang="en-US" dirty="0"/>
          </a:p>
        </p:txBody>
      </p:sp>
      <p:sp>
        <p:nvSpPr>
          <p:cNvPr id="3" name="Content Placeholder 2"/>
          <p:cNvSpPr>
            <a:spLocks noGrp="1"/>
          </p:cNvSpPr>
          <p:nvPr>
            <p:ph idx="1"/>
          </p:nvPr>
        </p:nvSpPr>
        <p:spPr>
          <a:xfrm>
            <a:off x="152400" y="1066800"/>
            <a:ext cx="4648200" cy="5562600"/>
          </a:xfrm>
        </p:spPr>
        <p:txBody>
          <a:bodyPr/>
          <a:lstStyle/>
          <a:p>
            <a:r>
              <a:rPr lang="en-US" i="1" dirty="0" smtClean="0">
                <a:solidFill>
                  <a:srgbClr val="FFFF00"/>
                </a:solidFill>
              </a:rPr>
              <a:t>Is this circuit drawn correctly?</a:t>
            </a:r>
          </a:p>
          <a:p>
            <a:pPr lvl="1"/>
            <a:r>
              <a:rPr lang="en-US" i="1" dirty="0" smtClean="0">
                <a:solidFill>
                  <a:srgbClr val="FF0000"/>
                </a:solidFill>
              </a:rPr>
              <a:t>While it appears the currents from the two cells are flowing in opposite directions, the reality is that one cell is being used to recharge the other. </a:t>
            </a:r>
          </a:p>
        </p:txBody>
      </p:sp>
      <p:grpSp>
        <p:nvGrpSpPr>
          <p:cNvPr id="4" name="Group 37"/>
          <p:cNvGrpSpPr/>
          <p:nvPr/>
        </p:nvGrpSpPr>
        <p:grpSpPr>
          <a:xfrm>
            <a:off x="5257800" y="457200"/>
            <a:ext cx="3204864" cy="4500265"/>
            <a:chOff x="5257800" y="1600200"/>
            <a:chExt cx="3204864" cy="4500265"/>
          </a:xfrm>
        </p:grpSpPr>
        <p:cxnSp>
          <p:nvCxnSpPr>
            <p:cNvPr id="5" name="Straight Connector 4"/>
            <p:cNvCxnSpPr/>
            <p:nvPr/>
          </p:nvCxnSpPr>
          <p:spPr>
            <a:xfrm rot="5400000">
              <a:off x="4114800" y="3886200"/>
              <a:ext cx="2743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6858000" y="3886200"/>
              <a:ext cx="2743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5486400" y="2514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7315200" y="52578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5486400" y="52578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7315200" y="2514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6096000" y="2514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6705600" y="2514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6096000" y="52578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6705600" y="52578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6477000" y="25146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7162800" y="25146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6477000" y="5257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7162800" y="5257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29400" y="2514600"/>
              <a:ext cx="381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9400" y="5257800"/>
              <a:ext cx="381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4993333" y="3007667"/>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2.0 </a:t>
              </a:r>
              <a:r>
                <a:rPr lang="el-GR" sz="2400" b="1" dirty="0" smtClean="0"/>
                <a:t>Ω</a:t>
              </a:r>
              <a:endParaRPr lang="en-US" sz="2400" b="1" dirty="0"/>
            </a:p>
          </p:txBody>
        </p:sp>
        <p:sp>
          <p:nvSpPr>
            <p:cNvPr id="33" name="TextBox 32"/>
            <p:cNvSpPr txBox="1"/>
            <p:nvPr/>
          </p:nvSpPr>
          <p:spPr>
            <a:xfrm rot="16200000">
              <a:off x="4993333" y="4303067"/>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4.0 </a:t>
              </a:r>
              <a:r>
                <a:rPr lang="el-GR" sz="2400" b="1" dirty="0" smtClean="0"/>
                <a:t>Ω</a:t>
              </a:r>
              <a:endParaRPr lang="en-US" sz="2400" b="1" dirty="0"/>
            </a:p>
          </p:txBody>
        </p:sp>
        <p:sp>
          <p:nvSpPr>
            <p:cNvPr id="34" name="TextBox 33"/>
            <p:cNvSpPr txBox="1"/>
            <p:nvPr/>
          </p:nvSpPr>
          <p:spPr>
            <a:xfrm rot="5400000">
              <a:off x="7736532" y="3160068"/>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2.0 </a:t>
              </a:r>
              <a:r>
                <a:rPr lang="el-GR" sz="2400" b="1" dirty="0" smtClean="0"/>
                <a:t>Ω</a:t>
              </a:r>
              <a:endParaRPr lang="en-US" sz="2400" b="1" dirty="0"/>
            </a:p>
          </p:txBody>
        </p:sp>
        <p:sp>
          <p:nvSpPr>
            <p:cNvPr id="35" name="TextBox 34"/>
            <p:cNvSpPr txBox="1"/>
            <p:nvPr/>
          </p:nvSpPr>
          <p:spPr>
            <a:xfrm rot="5400000">
              <a:off x="7736532" y="4303068"/>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6.0 </a:t>
              </a:r>
              <a:r>
                <a:rPr lang="el-GR" sz="2400" b="1" dirty="0" smtClean="0"/>
                <a:t>Ω</a:t>
              </a:r>
              <a:endParaRPr lang="en-US" sz="2400" b="1" dirty="0"/>
            </a:p>
          </p:txBody>
        </p:sp>
        <p:sp>
          <p:nvSpPr>
            <p:cNvPr id="36" name="TextBox 35"/>
            <p:cNvSpPr txBox="1"/>
            <p:nvPr/>
          </p:nvSpPr>
          <p:spPr>
            <a:xfrm>
              <a:off x="6324600" y="1600200"/>
              <a:ext cx="990600" cy="461665"/>
            </a:xfrm>
            <a:prstGeom prst="rect">
              <a:avLst/>
            </a:prstGeom>
            <a:noFill/>
            <a:ln w="28575">
              <a:noFill/>
            </a:ln>
          </p:spPr>
          <p:txBody>
            <a:bodyPr wrap="square" rtlCol="0">
              <a:spAutoFit/>
            </a:bodyPr>
            <a:lstStyle/>
            <a:p>
              <a:pPr algn="ctr"/>
              <a:r>
                <a:rPr lang="en-US" sz="2400" b="1" dirty="0" smtClean="0"/>
                <a:t>12.0 V</a:t>
              </a:r>
              <a:endParaRPr lang="en-US" sz="2400" b="1" dirty="0"/>
            </a:p>
          </p:txBody>
        </p:sp>
        <p:sp>
          <p:nvSpPr>
            <p:cNvPr id="37" name="TextBox 36"/>
            <p:cNvSpPr txBox="1"/>
            <p:nvPr/>
          </p:nvSpPr>
          <p:spPr>
            <a:xfrm>
              <a:off x="6400800" y="5638800"/>
              <a:ext cx="990600" cy="461665"/>
            </a:xfrm>
            <a:prstGeom prst="rect">
              <a:avLst/>
            </a:prstGeom>
            <a:noFill/>
            <a:ln w="28575">
              <a:noFill/>
            </a:ln>
          </p:spPr>
          <p:txBody>
            <a:bodyPr wrap="square" rtlCol="0">
              <a:spAutoFit/>
            </a:bodyPr>
            <a:lstStyle/>
            <a:p>
              <a:pPr algn="ctr"/>
              <a:r>
                <a:rPr lang="en-US" sz="2400" b="1" dirty="0" smtClean="0"/>
                <a:t>2.0 V</a:t>
              </a:r>
              <a:endParaRPr lang="en-US" sz="2400" b="1" dirty="0"/>
            </a:p>
          </p:txBody>
        </p:sp>
      </p:grpSp>
    </p:spTree>
  </p:cSld>
  <p:clrMapOvr>
    <a:masterClrMapping/>
  </p:clrMapOvr>
  <p:transition>
    <p:dissolve/>
    <p:sndAc>
      <p:stSnd>
        <p:snd r:embed="rId2" name="voltage.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Secondary Cells</a:t>
            </a:r>
            <a:endParaRPr lang="en-US" dirty="0"/>
          </a:p>
        </p:txBody>
      </p:sp>
      <p:sp>
        <p:nvSpPr>
          <p:cNvPr id="3" name="Content Placeholder 2"/>
          <p:cNvSpPr>
            <a:spLocks noGrp="1"/>
          </p:cNvSpPr>
          <p:nvPr>
            <p:ph idx="1"/>
          </p:nvPr>
        </p:nvSpPr>
        <p:spPr>
          <a:xfrm>
            <a:off x="152400" y="1066800"/>
            <a:ext cx="4648200" cy="5562600"/>
          </a:xfrm>
        </p:spPr>
        <p:txBody>
          <a:bodyPr/>
          <a:lstStyle/>
          <a:p>
            <a:r>
              <a:rPr lang="en-US" i="1" dirty="0" smtClean="0">
                <a:solidFill>
                  <a:srgbClr val="FFFF00"/>
                </a:solidFill>
              </a:rPr>
              <a:t>Which cell is being charged?</a:t>
            </a:r>
          </a:p>
        </p:txBody>
      </p:sp>
      <p:grpSp>
        <p:nvGrpSpPr>
          <p:cNvPr id="4" name="Group 37"/>
          <p:cNvGrpSpPr/>
          <p:nvPr/>
        </p:nvGrpSpPr>
        <p:grpSpPr>
          <a:xfrm>
            <a:off x="5257800" y="457200"/>
            <a:ext cx="3204864" cy="4500265"/>
            <a:chOff x="5257800" y="1600200"/>
            <a:chExt cx="3204864" cy="4500265"/>
          </a:xfrm>
        </p:grpSpPr>
        <p:cxnSp>
          <p:nvCxnSpPr>
            <p:cNvPr id="5" name="Straight Connector 4"/>
            <p:cNvCxnSpPr/>
            <p:nvPr/>
          </p:nvCxnSpPr>
          <p:spPr>
            <a:xfrm rot="5400000">
              <a:off x="4114800" y="3886200"/>
              <a:ext cx="2743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6858000" y="3886200"/>
              <a:ext cx="2743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5486400" y="2514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7315200" y="52578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5486400" y="52578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7315200" y="2514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6096000" y="2514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6705600" y="2514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6096000" y="52578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6705600" y="52578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6477000" y="25146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7162800" y="25146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6477000" y="5257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7162800" y="5257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29400" y="2514600"/>
              <a:ext cx="381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9400" y="5257800"/>
              <a:ext cx="381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4993333" y="3007667"/>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2.0 </a:t>
              </a:r>
              <a:r>
                <a:rPr lang="el-GR" sz="2400" b="1" dirty="0" smtClean="0"/>
                <a:t>Ω</a:t>
              </a:r>
              <a:endParaRPr lang="en-US" sz="2400" b="1" dirty="0"/>
            </a:p>
          </p:txBody>
        </p:sp>
        <p:sp>
          <p:nvSpPr>
            <p:cNvPr id="33" name="TextBox 32"/>
            <p:cNvSpPr txBox="1"/>
            <p:nvPr/>
          </p:nvSpPr>
          <p:spPr>
            <a:xfrm rot="16200000">
              <a:off x="4993333" y="4303067"/>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4.0 </a:t>
              </a:r>
              <a:r>
                <a:rPr lang="el-GR" sz="2400" b="1" dirty="0" smtClean="0"/>
                <a:t>Ω</a:t>
              </a:r>
              <a:endParaRPr lang="en-US" sz="2400" b="1" dirty="0"/>
            </a:p>
          </p:txBody>
        </p:sp>
        <p:sp>
          <p:nvSpPr>
            <p:cNvPr id="34" name="TextBox 33"/>
            <p:cNvSpPr txBox="1"/>
            <p:nvPr/>
          </p:nvSpPr>
          <p:spPr>
            <a:xfrm rot="5400000">
              <a:off x="7736532" y="3160068"/>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2.0 </a:t>
              </a:r>
              <a:r>
                <a:rPr lang="el-GR" sz="2400" b="1" dirty="0" smtClean="0"/>
                <a:t>Ω</a:t>
              </a:r>
              <a:endParaRPr lang="en-US" sz="2400" b="1" dirty="0"/>
            </a:p>
          </p:txBody>
        </p:sp>
        <p:sp>
          <p:nvSpPr>
            <p:cNvPr id="35" name="TextBox 34"/>
            <p:cNvSpPr txBox="1"/>
            <p:nvPr/>
          </p:nvSpPr>
          <p:spPr>
            <a:xfrm rot="5400000">
              <a:off x="7736532" y="4303068"/>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6.0 </a:t>
              </a:r>
              <a:r>
                <a:rPr lang="el-GR" sz="2400" b="1" dirty="0" smtClean="0"/>
                <a:t>Ω</a:t>
              </a:r>
              <a:endParaRPr lang="en-US" sz="2400" b="1" dirty="0"/>
            </a:p>
          </p:txBody>
        </p:sp>
        <p:sp>
          <p:nvSpPr>
            <p:cNvPr id="36" name="TextBox 35"/>
            <p:cNvSpPr txBox="1"/>
            <p:nvPr/>
          </p:nvSpPr>
          <p:spPr>
            <a:xfrm>
              <a:off x="6324600" y="1600200"/>
              <a:ext cx="990600" cy="461665"/>
            </a:xfrm>
            <a:prstGeom prst="rect">
              <a:avLst/>
            </a:prstGeom>
            <a:noFill/>
            <a:ln w="28575">
              <a:noFill/>
            </a:ln>
          </p:spPr>
          <p:txBody>
            <a:bodyPr wrap="square" rtlCol="0">
              <a:spAutoFit/>
            </a:bodyPr>
            <a:lstStyle/>
            <a:p>
              <a:pPr algn="ctr"/>
              <a:r>
                <a:rPr lang="en-US" sz="2400" b="1" dirty="0" smtClean="0"/>
                <a:t>12.0 V</a:t>
              </a:r>
              <a:endParaRPr lang="en-US" sz="2400" b="1" dirty="0"/>
            </a:p>
          </p:txBody>
        </p:sp>
        <p:sp>
          <p:nvSpPr>
            <p:cNvPr id="37" name="TextBox 36"/>
            <p:cNvSpPr txBox="1"/>
            <p:nvPr/>
          </p:nvSpPr>
          <p:spPr>
            <a:xfrm>
              <a:off x="6400800" y="5638800"/>
              <a:ext cx="990600" cy="461665"/>
            </a:xfrm>
            <a:prstGeom prst="rect">
              <a:avLst/>
            </a:prstGeom>
            <a:noFill/>
            <a:ln w="28575">
              <a:noFill/>
            </a:ln>
          </p:spPr>
          <p:txBody>
            <a:bodyPr wrap="square" rtlCol="0">
              <a:spAutoFit/>
            </a:bodyPr>
            <a:lstStyle/>
            <a:p>
              <a:pPr algn="ctr"/>
              <a:r>
                <a:rPr lang="en-US" sz="2400" b="1" dirty="0" smtClean="0"/>
                <a:t>2.0 V</a:t>
              </a:r>
              <a:endParaRPr lang="en-US" sz="2400" b="1" dirty="0"/>
            </a:p>
          </p:txBody>
        </p:sp>
      </p:grpSp>
    </p:spTree>
  </p:cSld>
  <p:clrMapOvr>
    <a:masterClrMapping/>
  </p:clrMapOvr>
  <p:transition>
    <p:dissolve/>
    <p:sndAc>
      <p:stSnd>
        <p:snd r:embed="rId2" name="voltage.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5" action="ppaction://hlinkfile"/>
              </a:rPr>
              <a:t>Review Video: Electric Potential Voltage</a:t>
            </a:r>
            <a:endParaRPr lang="en-US" dirty="0"/>
          </a:p>
        </p:txBody>
      </p:sp>
      <p:pic>
        <p:nvPicPr>
          <p:cNvPr id="4" name="Electric Potential Voltag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752600" y="1981200"/>
            <a:ext cx="6096000" cy="4572000"/>
          </a:xfrm>
        </p:spPr>
      </p:pic>
    </p:spTree>
  </p:cSld>
  <p:clrMapOvr>
    <a:masterClrMapping/>
  </p:clrMapOvr>
  <p:transition>
    <p:dissolve/>
    <p:sndAc>
      <p:stSnd>
        <p:snd r:embed="rId4" name="voltage.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Secondary Cells</a:t>
            </a:r>
            <a:endParaRPr lang="en-US" dirty="0"/>
          </a:p>
        </p:txBody>
      </p:sp>
      <p:sp>
        <p:nvSpPr>
          <p:cNvPr id="3" name="Content Placeholder 2"/>
          <p:cNvSpPr>
            <a:spLocks noGrp="1"/>
          </p:cNvSpPr>
          <p:nvPr>
            <p:ph idx="1"/>
          </p:nvPr>
        </p:nvSpPr>
        <p:spPr>
          <a:xfrm>
            <a:off x="152400" y="1066800"/>
            <a:ext cx="4648200" cy="5562600"/>
          </a:xfrm>
        </p:spPr>
        <p:txBody>
          <a:bodyPr/>
          <a:lstStyle/>
          <a:p>
            <a:r>
              <a:rPr lang="en-US" i="1" dirty="0" smtClean="0">
                <a:solidFill>
                  <a:srgbClr val="FFFF00"/>
                </a:solidFill>
              </a:rPr>
              <a:t>Which cell is being charged?</a:t>
            </a:r>
          </a:p>
          <a:p>
            <a:pPr lvl="1"/>
            <a:r>
              <a:rPr lang="en-US" i="1" dirty="0" smtClean="0">
                <a:solidFill>
                  <a:srgbClr val="FF0000"/>
                </a:solidFill>
              </a:rPr>
              <a:t>The 2-V cell</a:t>
            </a:r>
          </a:p>
          <a:p>
            <a:r>
              <a:rPr lang="en-US" i="1" dirty="0" smtClean="0">
                <a:solidFill>
                  <a:srgbClr val="FFFF00"/>
                </a:solidFill>
              </a:rPr>
              <a:t>What will be the direction of the current?</a:t>
            </a:r>
          </a:p>
        </p:txBody>
      </p:sp>
      <p:grpSp>
        <p:nvGrpSpPr>
          <p:cNvPr id="4" name="Group 37"/>
          <p:cNvGrpSpPr/>
          <p:nvPr/>
        </p:nvGrpSpPr>
        <p:grpSpPr>
          <a:xfrm>
            <a:off x="5257800" y="457200"/>
            <a:ext cx="3204864" cy="4500265"/>
            <a:chOff x="5257800" y="1600200"/>
            <a:chExt cx="3204864" cy="4500265"/>
          </a:xfrm>
        </p:grpSpPr>
        <p:cxnSp>
          <p:nvCxnSpPr>
            <p:cNvPr id="5" name="Straight Connector 4"/>
            <p:cNvCxnSpPr/>
            <p:nvPr/>
          </p:nvCxnSpPr>
          <p:spPr>
            <a:xfrm rot="5400000">
              <a:off x="4114800" y="3886200"/>
              <a:ext cx="2743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6858000" y="3886200"/>
              <a:ext cx="2743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5486400" y="2514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7315200" y="52578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5486400" y="52578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7315200" y="2514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6096000" y="2514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6705600" y="2514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6096000" y="52578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6705600" y="52578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6477000" y="25146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7162800" y="25146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6477000" y="5257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7162800" y="5257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29400" y="2514600"/>
              <a:ext cx="381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9400" y="5257800"/>
              <a:ext cx="381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4993333" y="3007667"/>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2.0 </a:t>
              </a:r>
              <a:r>
                <a:rPr lang="el-GR" sz="2400" b="1" dirty="0" smtClean="0"/>
                <a:t>Ω</a:t>
              </a:r>
              <a:endParaRPr lang="en-US" sz="2400" b="1" dirty="0"/>
            </a:p>
          </p:txBody>
        </p:sp>
        <p:sp>
          <p:nvSpPr>
            <p:cNvPr id="33" name="TextBox 32"/>
            <p:cNvSpPr txBox="1"/>
            <p:nvPr/>
          </p:nvSpPr>
          <p:spPr>
            <a:xfrm rot="16200000">
              <a:off x="4993333" y="4303067"/>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4.0 </a:t>
              </a:r>
              <a:r>
                <a:rPr lang="el-GR" sz="2400" b="1" dirty="0" smtClean="0"/>
                <a:t>Ω</a:t>
              </a:r>
              <a:endParaRPr lang="en-US" sz="2400" b="1" dirty="0"/>
            </a:p>
          </p:txBody>
        </p:sp>
        <p:sp>
          <p:nvSpPr>
            <p:cNvPr id="34" name="TextBox 33"/>
            <p:cNvSpPr txBox="1"/>
            <p:nvPr/>
          </p:nvSpPr>
          <p:spPr>
            <a:xfrm rot="5400000">
              <a:off x="7736532" y="3160068"/>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2.0 </a:t>
              </a:r>
              <a:r>
                <a:rPr lang="el-GR" sz="2400" b="1" dirty="0" smtClean="0"/>
                <a:t>Ω</a:t>
              </a:r>
              <a:endParaRPr lang="en-US" sz="2400" b="1" dirty="0"/>
            </a:p>
          </p:txBody>
        </p:sp>
        <p:sp>
          <p:nvSpPr>
            <p:cNvPr id="35" name="TextBox 34"/>
            <p:cNvSpPr txBox="1"/>
            <p:nvPr/>
          </p:nvSpPr>
          <p:spPr>
            <a:xfrm rot="5400000">
              <a:off x="7736532" y="4303068"/>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6.0 </a:t>
              </a:r>
              <a:r>
                <a:rPr lang="el-GR" sz="2400" b="1" dirty="0" smtClean="0"/>
                <a:t>Ω</a:t>
              </a:r>
              <a:endParaRPr lang="en-US" sz="2400" b="1" dirty="0"/>
            </a:p>
          </p:txBody>
        </p:sp>
        <p:sp>
          <p:nvSpPr>
            <p:cNvPr id="36" name="TextBox 35"/>
            <p:cNvSpPr txBox="1"/>
            <p:nvPr/>
          </p:nvSpPr>
          <p:spPr>
            <a:xfrm>
              <a:off x="6324600" y="1600200"/>
              <a:ext cx="990600" cy="461665"/>
            </a:xfrm>
            <a:prstGeom prst="rect">
              <a:avLst/>
            </a:prstGeom>
            <a:noFill/>
            <a:ln w="28575">
              <a:noFill/>
            </a:ln>
          </p:spPr>
          <p:txBody>
            <a:bodyPr wrap="square" rtlCol="0">
              <a:spAutoFit/>
            </a:bodyPr>
            <a:lstStyle/>
            <a:p>
              <a:pPr algn="ctr"/>
              <a:r>
                <a:rPr lang="en-US" sz="2400" b="1" dirty="0" smtClean="0"/>
                <a:t>12.0 V</a:t>
              </a:r>
              <a:endParaRPr lang="en-US" sz="2400" b="1" dirty="0"/>
            </a:p>
          </p:txBody>
        </p:sp>
        <p:sp>
          <p:nvSpPr>
            <p:cNvPr id="37" name="TextBox 36"/>
            <p:cNvSpPr txBox="1"/>
            <p:nvPr/>
          </p:nvSpPr>
          <p:spPr>
            <a:xfrm>
              <a:off x="6400800" y="5638800"/>
              <a:ext cx="990600" cy="461665"/>
            </a:xfrm>
            <a:prstGeom prst="rect">
              <a:avLst/>
            </a:prstGeom>
            <a:noFill/>
            <a:ln w="28575">
              <a:noFill/>
            </a:ln>
          </p:spPr>
          <p:txBody>
            <a:bodyPr wrap="square" rtlCol="0">
              <a:spAutoFit/>
            </a:bodyPr>
            <a:lstStyle/>
            <a:p>
              <a:pPr algn="ctr"/>
              <a:r>
                <a:rPr lang="en-US" sz="2400" b="1" dirty="0" smtClean="0"/>
                <a:t>2.0 V</a:t>
              </a:r>
              <a:endParaRPr lang="en-US" sz="2400" b="1" dirty="0"/>
            </a:p>
          </p:txBody>
        </p:sp>
      </p:grpSp>
    </p:spTree>
  </p:cSld>
  <p:clrMapOvr>
    <a:masterClrMapping/>
  </p:clrMapOvr>
  <p:transition>
    <p:dissolve/>
    <p:sndAc>
      <p:stSnd>
        <p:snd r:embed="rId2" name="voltage.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Secondary Cells</a:t>
            </a:r>
            <a:endParaRPr lang="en-US" dirty="0"/>
          </a:p>
        </p:txBody>
      </p:sp>
      <p:sp>
        <p:nvSpPr>
          <p:cNvPr id="3" name="Content Placeholder 2"/>
          <p:cNvSpPr>
            <a:spLocks noGrp="1"/>
          </p:cNvSpPr>
          <p:nvPr>
            <p:ph idx="1"/>
          </p:nvPr>
        </p:nvSpPr>
        <p:spPr>
          <a:xfrm>
            <a:off x="152400" y="1066800"/>
            <a:ext cx="4648200" cy="5562600"/>
          </a:xfrm>
        </p:spPr>
        <p:txBody>
          <a:bodyPr/>
          <a:lstStyle/>
          <a:p>
            <a:r>
              <a:rPr lang="en-US" i="1" dirty="0" smtClean="0">
                <a:solidFill>
                  <a:srgbClr val="FFFF00"/>
                </a:solidFill>
              </a:rPr>
              <a:t>Which cell is being charged?</a:t>
            </a:r>
          </a:p>
          <a:p>
            <a:pPr lvl="1"/>
            <a:r>
              <a:rPr lang="en-US" i="1" dirty="0" smtClean="0">
                <a:solidFill>
                  <a:srgbClr val="FF0000"/>
                </a:solidFill>
              </a:rPr>
              <a:t>The 2-V cell</a:t>
            </a:r>
          </a:p>
          <a:p>
            <a:r>
              <a:rPr lang="en-US" i="1" dirty="0" smtClean="0">
                <a:solidFill>
                  <a:srgbClr val="FFFF00"/>
                </a:solidFill>
              </a:rPr>
              <a:t>What will be the direction of the current?</a:t>
            </a:r>
          </a:p>
          <a:p>
            <a:pPr lvl="1"/>
            <a:r>
              <a:rPr lang="en-US" i="1" dirty="0" smtClean="0">
                <a:solidFill>
                  <a:srgbClr val="FF0000"/>
                </a:solidFill>
              </a:rPr>
              <a:t>Counter-clockwise</a:t>
            </a:r>
          </a:p>
          <a:p>
            <a:r>
              <a:rPr lang="en-US" i="1" dirty="0" smtClean="0">
                <a:solidFill>
                  <a:srgbClr val="FFFF00"/>
                </a:solidFill>
              </a:rPr>
              <a:t>What is the current in this circuit?</a:t>
            </a:r>
            <a:endParaRPr lang="en-US" i="1" dirty="0">
              <a:solidFill>
                <a:srgbClr val="FFFF00"/>
              </a:solidFill>
            </a:endParaRPr>
          </a:p>
        </p:txBody>
      </p:sp>
      <p:grpSp>
        <p:nvGrpSpPr>
          <p:cNvPr id="4" name="Group 37"/>
          <p:cNvGrpSpPr/>
          <p:nvPr/>
        </p:nvGrpSpPr>
        <p:grpSpPr>
          <a:xfrm>
            <a:off x="5257800" y="457200"/>
            <a:ext cx="3204864" cy="4500265"/>
            <a:chOff x="5257800" y="1600200"/>
            <a:chExt cx="3204864" cy="4500265"/>
          </a:xfrm>
        </p:grpSpPr>
        <p:cxnSp>
          <p:nvCxnSpPr>
            <p:cNvPr id="5" name="Straight Connector 4"/>
            <p:cNvCxnSpPr/>
            <p:nvPr/>
          </p:nvCxnSpPr>
          <p:spPr>
            <a:xfrm rot="5400000">
              <a:off x="4114800" y="3886200"/>
              <a:ext cx="2743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6858000" y="3886200"/>
              <a:ext cx="2743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5486400" y="2514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7315200" y="52578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5486400" y="52578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7315200" y="2514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6096000" y="2514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6705600" y="2514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6096000" y="52578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6705600" y="52578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6477000" y="25146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7162800" y="25146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6477000" y="5257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7162800" y="5257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29400" y="2514600"/>
              <a:ext cx="381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9400" y="5257800"/>
              <a:ext cx="381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4993333" y="3007667"/>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2.0 </a:t>
              </a:r>
              <a:r>
                <a:rPr lang="el-GR" sz="2400" b="1" dirty="0" smtClean="0"/>
                <a:t>Ω</a:t>
              </a:r>
              <a:endParaRPr lang="en-US" sz="2400" b="1" dirty="0"/>
            </a:p>
          </p:txBody>
        </p:sp>
        <p:sp>
          <p:nvSpPr>
            <p:cNvPr id="33" name="TextBox 32"/>
            <p:cNvSpPr txBox="1"/>
            <p:nvPr/>
          </p:nvSpPr>
          <p:spPr>
            <a:xfrm rot="16200000">
              <a:off x="4993333" y="4303067"/>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4.0 </a:t>
              </a:r>
              <a:r>
                <a:rPr lang="el-GR" sz="2400" b="1" dirty="0" smtClean="0"/>
                <a:t>Ω</a:t>
              </a:r>
              <a:endParaRPr lang="en-US" sz="2400" b="1" dirty="0"/>
            </a:p>
          </p:txBody>
        </p:sp>
        <p:sp>
          <p:nvSpPr>
            <p:cNvPr id="34" name="TextBox 33"/>
            <p:cNvSpPr txBox="1"/>
            <p:nvPr/>
          </p:nvSpPr>
          <p:spPr>
            <a:xfrm rot="5400000">
              <a:off x="7736532" y="3160068"/>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2.0 </a:t>
              </a:r>
              <a:r>
                <a:rPr lang="el-GR" sz="2400" b="1" dirty="0" smtClean="0"/>
                <a:t>Ω</a:t>
              </a:r>
              <a:endParaRPr lang="en-US" sz="2400" b="1" dirty="0"/>
            </a:p>
          </p:txBody>
        </p:sp>
        <p:sp>
          <p:nvSpPr>
            <p:cNvPr id="35" name="TextBox 34"/>
            <p:cNvSpPr txBox="1"/>
            <p:nvPr/>
          </p:nvSpPr>
          <p:spPr>
            <a:xfrm rot="5400000">
              <a:off x="7736532" y="4303068"/>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6.0 </a:t>
              </a:r>
              <a:r>
                <a:rPr lang="el-GR" sz="2400" b="1" dirty="0" smtClean="0"/>
                <a:t>Ω</a:t>
              </a:r>
              <a:endParaRPr lang="en-US" sz="2400" b="1" dirty="0"/>
            </a:p>
          </p:txBody>
        </p:sp>
        <p:sp>
          <p:nvSpPr>
            <p:cNvPr id="36" name="TextBox 35"/>
            <p:cNvSpPr txBox="1"/>
            <p:nvPr/>
          </p:nvSpPr>
          <p:spPr>
            <a:xfrm>
              <a:off x="6324600" y="1600200"/>
              <a:ext cx="990600" cy="461665"/>
            </a:xfrm>
            <a:prstGeom prst="rect">
              <a:avLst/>
            </a:prstGeom>
            <a:noFill/>
            <a:ln w="28575">
              <a:noFill/>
            </a:ln>
          </p:spPr>
          <p:txBody>
            <a:bodyPr wrap="square" rtlCol="0">
              <a:spAutoFit/>
            </a:bodyPr>
            <a:lstStyle/>
            <a:p>
              <a:pPr algn="ctr"/>
              <a:r>
                <a:rPr lang="en-US" sz="2400" b="1" dirty="0" smtClean="0"/>
                <a:t>12.0 V</a:t>
              </a:r>
              <a:endParaRPr lang="en-US" sz="2400" b="1" dirty="0"/>
            </a:p>
          </p:txBody>
        </p:sp>
        <p:sp>
          <p:nvSpPr>
            <p:cNvPr id="37" name="TextBox 36"/>
            <p:cNvSpPr txBox="1"/>
            <p:nvPr/>
          </p:nvSpPr>
          <p:spPr>
            <a:xfrm>
              <a:off x="6400800" y="5638800"/>
              <a:ext cx="990600" cy="461665"/>
            </a:xfrm>
            <a:prstGeom prst="rect">
              <a:avLst/>
            </a:prstGeom>
            <a:noFill/>
            <a:ln w="28575">
              <a:noFill/>
            </a:ln>
          </p:spPr>
          <p:txBody>
            <a:bodyPr wrap="square" rtlCol="0">
              <a:spAutoFit/>
            </a:bodyPr>
            <a:lstStyle/>
            <a:p>
              <a:pPr algn="ctr"/>
              <a:r>
                <a:rPr lang="en-US" sz="2400" b="1" dirty="0" smtClean="0"/>
                <a:t>2.0 V</a:t>
              </a:r>
              <a:endParaRPr lang="en-US" sz="2400" b="1" dirty="0"/>
            </a:p>
          </p:txBody>
        </p:sp>
      </p:grpSp>
      <p:grpSp>
        <p:nvGrpSpPr>
          <p:cNvPr id="40" name="Group 39"/>
          <p:cNvGrpSpPr/>
          <p:nvPr/>
        </p:nvGrpSpPr>
        <p:grpSpPr>
          <a:xfrm>
            <a:off x="5943600" y="2133600"/>
            <a:ext cx="1828800" cy="1373188"/>
            <a:chOff x="5943600" y="2133600"/>
            <a:chExt cx="1828800" cy="1373188"/>
          </a:xfrm>
        </p:grpSpPr>
        <p:sp>
          <p:nvSpPr>
            <p:cNvPr id="29" name="Rounded Rectangle 28"/>
            <p:cNvSpPr/>
            <p:nvPr/>
          </p:nvSpPr>
          <p:spPr>
            <a:xfrm>
              <a:off x="5943600" y="2133600"/>
              <a:ext cx="1828800" cy="1371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rot="10800000">
              <a:off x="6400800" y="2133600"/>
              <a:ext cx="9144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0800000" flipH="1">
              <a:off x="6400800" y="3505200"/>
              <a:ext cx="9144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dissolve/>
    <p:sndAc>
      <p:stSnd>
        <p:snd r:embed="rId2" name="voltage.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Secondary Cells</a:t>
            </a:r>
            <a:endParaRPr lang="en-US" dirty="0"/>
          </a:p>
        </p:txBody>
      </p:sp>
      <p:sp>
        <p:nvSpPr>
          <p:cNvPr id="3" name="Content Placeholder 2"/>
          <p:cNvSpPr>
            <a:spLocks noGrp="1"/>
          </p:cNvSpPr>
          <p:nvPr>
            <p:ph idx="1"/>
          </p:nvPr>
        </p:nvSpPr>
        <p:spPr>
          <a:xfrm>
            <a:off x="152400" y="1066800"/>
            <a:ext cx="4648200" cy="5562600"/>
          </a:xfrm>
        </p:spPr>
        <p:txBody>
          <a:bodyPr/>
          <a:lstStyle/>
          <a:p>
            <a:r>
              <a:rPr lang="en-US" i="1" dirty="0" smtClean="0">
                <a:solidFill>
                  <a:srgbClr val="FFFF00"/>
                </a:solidFill>
              </a:rPr>
              <a:t>Which cell is being charged?</a:t>
            </a:r>
          </a:p>
          <a:p>
            <a:pPr lvl="1"/>
            <a:r>
              <a:rPr lang="en-US" i="1" dirty="0" smtClean="0">
                <a:solidFill>
                  <a:srgbClr val="FF0000"/>
                </a:solidFill>
              </a:rPr>
              <a:t>The 2-V cell</a:t>
            </a:r>
          </a:p>
          <a:p>
            <a:r>
              <a:rPr lang="en-US" i="1" dirty="0" smtClean="0">
                <a:solidFill>
                  <a:srgbClr val="FFFF00"/>
                </a:solidFill>
              </a:rPr>
              <a:t>What will be the direction of the current?</a:t>
            </a:r>
          </a:p>
          <a:p>
            <a:pPr lvl="1"/>
            <a:r>
              <a:rPr lang="en-US" i="1" dirty="0" smtClean="0">
                <a:solidFill>
                  <a:srgbClr val="FF0000"/>
                </a:solidFill>
              </a:rPr>
              <a:t>Counter-clockwise</a:t>
            </a:r>
          </a:p>
          <a:p>
            <a:r>
              <a:rPr lang="en-US" i="1" dirty="0" smtClean="0">
                <a:solidFill>
                  <a:srgbClr val="FFFF00"/>
                </a:solidFill>
              </a:rPr>
              <a:t>What is the current in this circuit?</a:t>
            </a:r>
            <a:endParaRPr lang="en-US" i="1" dirty="0">
              <a:solidFill>
                <a:srgbClr val="FFFF00"/>
              </a:solidFill>
            </a:endParaRPr>
          </a:p>
        </p:txBody>
      </p:sp>
      <p:grpSp>
        <p:nvGrpSpPr>
          <p:cNvPr id="4" name="Group 37"/>
          <p:cNvGrpSpPr/>
          <p:nvPr/>
        </p:nvGrpSpPr>
        <p:grpSpPr>
          <a:xfrm>
            <a:off x="5257800" y="457200"/>
            <a:ext cx="3204864" cy="4500265"/>
            <a:chOff x="5257800" y="1600200"/>
            <a:chExt cx="3204864" cy="4500265"/>
          </a:xfrm>
        </p:grpSpPr>
        <p:cxnSp>
          <p:nvCxnSpPr>
            <p:cNvPr id="5" name="Straight Connector 4"/>
            <p:cNvCxnSpPr/>
            <p:nvPr/>
          </p:nvCxnSpPr>
          <p:spPr>
            <a:xfrm rot="5400000">
              <a:off x="4114800" y="3886200"/>
              <a:ext cx="2743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6858000" y="3886200"/>
              <a:ext cx="2743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5486400" y="2514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7315200" y="52578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5486400" y="52578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7315200" y="2514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6096000" y="2514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6705600" y="2514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6096000" y="52578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6705600" y="52578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6477000" y="25146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7162800" y="25146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6477000" y="5257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7162800" y="5257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29400" y="2514600"/>
              <a:ext cx="381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9400" y="5257800"/>
              <a:ext cx="381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4993333" y="3007667"/>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2.0 </a:t>
              </a:r>
              <a:r>
                <a:rPr lang="el-GR" sz="2400" b="1" dirty="0" smtClean="0"/>
                <a:t>Ω</a:t>
              </a:r>
              <a:endParaRPr lang="en-US" sz="2400" b="1" dirty="0"/>
            </a:p>
          </p:txBody>
        </p:sp>
        <p:sp>
          <p:nvSpPr>
            <p:cNvPr id="33" name="TextBox 32"/>
            <p:cNvSpPr txBox="1"/>
            <p:nvPr/>
          </p:nvSpPr>
          <p:spPr>
            <a:xfrm rot="16200000">
              <a:off x="4993333" y="4303067"/>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4.0 </a:t>
              </a:r>
              <a:r>
                <a:rPr lang="el-GR" sz="2400" b="1" dirty="0" smtClean="0"/>
                <a:t>Ω</a:t>
              </a:r>
              <a:endParaRPr lang="en-US" sz="2400" b="1" dirty="0"/>
            </a:p>
          </p:txBody>
        </p:sp>
        <p:sp>
          <p:nvSpPr>
            <p:cNvPr id="34" name="TextBox 33"/>
            <p:cNvSpPr txBox="1"/>
            <p:nvPr/>
          </p:nvSpPr>
          <p:spPr>
            <a:xfrm rot="5400000">
              <a:off x="7736532" y="3160068"/>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2.0 </a:t>
              </a:r>
              <a:r>
                <a:rPr lang="el-GR" sz="2400" b="1" dirty="0" smtClean="0"/>
                <a:t>Ω</a:t>
              </a:r>
              <a:endParaRPr lang="en-US" sz="2400" b="1" dirty="0"/>
            </a:p>
          </p:txBody>
        </p:sp>
        <p:sp>
          <p:nvSpPr>
            <p:cNvPr id="35" name="TextBox 34"/>
            <p:cNvSpPr txBox="1"/>
            <p:nvPr/>
          </p:nvSpPr>
          <p:spPr>
            <a:xfrm rot="5400000">
              <a:off x="7736532" y="4303068"/>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6.0 </a:t>
              </a:r>
              <a:r>
                <a:rPr lang="el-GR" sz="2400" b="1" dirty="0" smtClean="0"/>
                <a:t>Ω</a:t>
              </a:r>
              <a:endParaRPr lang="en-US" sz="2400" b="1" dirty="0"/>
            </a:p>
          </p:txBody>
        </p:sp>
        <p:sp>
          <p:nvSpPr>
            <p:cNvPr id="36" name="TextBox 35"/>
            <p:cNvSpPr txBox="1"/>
            <p:nvPr/>
          </p:nvSpPr>
          <p:spPr>
            <a:xfrm>
              <a:off x="6324600" y="1600200"/>
              <a:ext cx="990600" cy="461665"/>
            </a:xfrm>
            <a:prstGeom prst="rect">
              <a:avLst/>
            </a:prstGeom>
            <a:noFill/>
            <a:ln w="28575">
              <a:noFill/>
            </a:ln>
          </p:spPr>
          <p:txBody>
            <a:bodyPr wrap="square" rtlCol="0">
              <a:spAutoFit/>
            </a:bodyPr>
            <a:lstStyle/>
            <a:p>
              <a:pPr algn="ctr"/>
              <a:r>
                <a:rPr lang="en-US" sz="2400" b="1" dirty="0" smtClean="0"/>
                <a:t>12.0 V</a:t>
              </a:r>
              <a:endParaRPr lang="en-US" sz="2400" b="1" dirty="0"/>
            </a:p>
          </p:txBody>
        </p:sp>
        <p:sp>
          <p:nvSpPr>
            <p:cNvPr id="37" name="TextBox 36"/>
            <p:cNvSpPr txBox="1"/>
            <p:nvPr/>
          </p:nvSpPr>
          <p:spPr>
            <a:xfrm>
              <a:off x="6400800" y="5638800"/>
              <a:ext cx="990600" cy="461665"/>
            </a:xfrm>
            <a:prstGeom prst="rect">
              <a:avLst/>
            </a:prstGeom>
            <a:noFill/>
            <a:ln w="28575">
              <a:noFill/>
            </a:ln>
          </p:spPr>
          <p:txBody>
            <a:bodyPr wrap="square" rtlCol="0">
              <a:spAutoFit/>
            </a:bodyPr>
            <a:lstStyle/>
            <a:p>
              <a:pPr algn="ctr"/>
              <a:r>
                <a:rPr lang="en-US" sz="2400" b="1" dirty="0" smtClean="0"/>
                <a:t>2.0 V</a:t>
              </a:r>
              <a:endParaRPr lang="en-US" sz="2400" b="1" dirty="0"/>
            </a:p>
          </p:txBody>
        </p:sp>
      </p:grpSp>
      <p:graphicFrame>
        <p:nvGraphicFramePr>
          <p:cNvPr id="56322" name="Object 2"/>
          <p:cNvGraphicFramePr>
            <a:graphicFrameLocks noChangeAspect="1"/>
          </p:cNvGraphicFramePr>
          <p:nvPr/>
        </p:nvGraphicFramePr>
        <p:xfrm>
          <a:off x="762000" y="5032703"/>
          <a:ext cx="5848350" cy="1672897"/>
        </p:xfrm>
        <a:graphic>
          <a:graphicData uri="http://schemas.openxmlformats.org/presentationml/2006/ole">
            <mc:AlternateContent xmlns:mc="http://schemas.openxmlformats.org/markup-compatibility/2006">
              <mc:Choice xmlns:v="urn:schemas-microsoft-com:vml" Requires="v">
                <p:oleObj spid="_x0000_s60425" name="Equation" r:id="rId4" imgW="2222280" imgH="634680" progId="Equation.3">
                  <p:embed/>
                </p:oleObj>
              </mc:Choice>
              <mc:Fallback>
                <p:oleObj name="Equation" r:id="rId4" imgW="2222280" imgH="63468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032703"/>
                        <a:ext cx="5848350" cy="1672897"/>
                      </a:xfrm>
                      <a:prstGeom prst="rect">
                        <a:avLst/>
                      </a:prstGeom>
                      <a:solidFill>
                        <a:schemeClr val="tx1"/>
                      </a:solidFill>
                    </p:spPr>
                  </p:pic>
                </p:oleObj>
              </mc:Fallback>
            </mc:AlternateContent>
          </a:graphicData>
        </a:graphic>
      </p:graphicFrame>
      <p:grpSp>
        <p:nvGrpSpPr>
          <p:cNvPr id="29" name="Group 28"/>
          <p:cNvGrpSpPr/>
          <p:nvPr/>
        </p:nvGrpSpPr>
        <p:grpSpPr>
          <a:xfrm>
            <a:off x="5943600" y="2133600"/>
            <a:ext cx="1828800" cy="1373188"/>
            <a:chOff x="5943600" y="2133600"/>
            <a:chExt cx="1828800" cy="1373188"/>
          </a:xfrm>
        </p:grpSpPr>
        <p:sp>
          <p:nvSpPr>
            <p:cNvPr id="31" name="Rounded Rectangle 30"/>
            <p:cNvSpPr/>
            <p:nvPr/>
          </p:nvSpPr>
          <p:spPr>
            <a:xfrm>
              <a:off x="5943600" y="2133600"/>
              <a:ext cx="1828800" cy="1371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rot="10800000">
              <a:off x="6400800" y="2133600"/>
              <a:ext cx="9144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0800000" flipH="1">
              <a:off x="6400800" y="3505200"/>
              <a:ext cx="9144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dissolve/>
    <p:sndAc>
      <p:stSnd>
        <p:snd r:embed="rId3" name="voltage.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Secondary Cells</a:t>
            </a:r>
            <a:endParaRPr lang="en-US" dirty="0"/>
          </a:p>
        </p:txBody>
      </p:sp>
      <p:sp>
        <p:nvSpPr>
          <p:cNvPr id="3" name="Content Placeholder 2"/>
          <p:cNvSpPr>
            <a:spLocks noGrp="1"/>
          </p:cNvSpPr>
          <p:nvPr>
            <p:ph idx="1"/>
          </p:nvPr>
        </p:nvSpPr>
        <p:spPr>
          <a:xfrm>
            <a:off x="152400" y="1066800"/>
            <a:ext cx="4648200" cy="5562600"/>
          </a:xfrm>
        </p:spPr>
        <p:txBody>
          <a:bodyPr/>
          <a:lstStyle/>
          <a:p>
            <a:r>
              <a:rPr lang="en-US" i="1" dirty="0" smtClean="0">
                <a:solidFill>
                  <a:srgbClr val="FFFF00"/>
                </a:solidFill>
              </a:rPr>
              <a:t>How much power is being used to charge the 2.0 V cell?</a:t>
            </a:r>
            <a:endParaRPr lang="en-US" i="1" dirty="0">
              <a:solidFill>
                <a:srgbClr val="FFFF00"/>
              </a:solidFill>
            </a:endParaRPr>
          </a:p>
        </p:txBody>
      </p:sp>
      <p:grpSp>
        <p:nvGrpSpPr>
          <p:cNvPr id="4" name="Group 37"/>
          <p:cNvGrpSpPr/>
          <p:nvPr/>
        </p:nvGrpSpPr>
        <p:grpSpPr>
          <a:xfrm>
            <a:off x="5257800" y="457200"/>
            <a:ext cx="3204864" cy="4500265"/>
            <a:chOff x="5257800" y="1600200"/>
            <a:chExt cx="3204864" cy="4500265"/>
          </a:xfrm>
        </p:grpSpPr>
        <p:cxnSp>
          <p:nvCxnSpPr>
            <p:cNvPr id="5" name="Straight Connector 4"/>
            <p:cNvCxnSpPr/>
            <p:nvPr/>
          </p:nvCxnSpPr>
          <p:spPr>
            <a:xfrm rot="5400000">
              <a:off x="4114800" y="3886200"/>
              <a:ext cx="2743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6858000" y="3886200"/>
              <a:ext cx="2743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5486400" y="2514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7315200" y="52578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5486400" y="52578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7315200" y="2514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6096000" y="2514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6705600" y="2514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6096000" y="52578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6705600" y="52578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6477000" y="25146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7162800" y="25146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6477000" y="5257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7162800" y="5257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29400" y="2514600"/>
              <a:ext cx="381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9400" y="5257800"/>
              <a:ext cx="381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4993333" y="3007667"/>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2.0 </a:t>
              </a:r>
              <a:r>
                <a:rPr lang="el-GR" sz="2400" b="1" dirty="0" smtClean="0"/>
                <a:t>Ω</a:t>
              </a:r>
              <a:endParaRPr lang="en-US" sz="2400" b="1" dirty="0"/>
            </a:p>
          </p:txBody>
        </p:sp>
        <p:sp>
          <p:nvSpPr>
            <p:cNvPr id="33" name="TextBox 32"/>
            <p:cNvSpPr txBox="1"/>
            <p:nvPr/>
          </p:nvSpPr>
          <p:spPr>
            <a:xfrm rot="16200000">
              <a:off x="4993333" y="4303067"/>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4.0 </a:t>
              </a:r>
              <a:r>
                <a:rPr lang="el-GR" sz="2400" b="1" dirty="0" smtClean="0"/>
                <a:t>Ω</a:t>
              </a:r>
              <a:endParaRPr lang="en-US" sz="2400" b="1" dirty="0"/>
            </a:p>
          </p:txBody>
        </p:sp>
        <p:sp>
          <p:nvSpPr>
            <p:cNvPr id="34" name="TextBox 33"/>
            <p:cNvSpPr txBox="1"/>
            <p:nvPr/>
          </p:nvSpPr>
          <p:spPr>
            <a:xfrm rot="5400000">
              <a:off x="7736532" y="3160068"/>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2.0 </a:t>
              </a:r>
              <a:r>
                <a:rPr lang="el-GR" sz="2400" b="1" dirty="0" smtClean="0"/>
                <a:t>Ω</a:t>
              </a:r>
              <a:endParaRPr lang="en-US" sz="2400" b="1" dirty="0"/>
            </a:p>
          </p:txBody>
        </p:sp>
        <p:sp>
          <p:nvSpPr>
            <p:cNvPr id="35" name="TextBox 34"/>
            <p:cNvSpPr txBox="1"/>
            <p:nvPr/>
          </p:nvSpPr>
          <p:spPr>
            <a:xfrm rot="5400000">
              <a:off x="7736532" y="4303068"/>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6.0 </a:t>
              </a:r>
              <a:r>
                <a:rPr lang="el-GR" sz="2400" b="1" dirty="0" smtClean="0"/>
                <a:t>Ω</a:t>
              </a:r>
              <a:endParaRPr lang="en-US" sz="2400" b="1" dirty="0"/>
            </a:p>
          </p:txBody>
        </p:sp>
        <p:sp>
          <p:nvSpPr>
            <p:cNvPr id="36" name="TextBox 35"/>
            <p:cNvSpPr txBox="1"/>
            <p:nvPr/>
          </p:nvSpPr>
          <p:spPr>
            <a:xfrm>
              <a:off x="6324600" y="1600200"/>
              <a:ext cx="990600" cy="461665"/>
            </a:xfrm>
            <a:prstGeom prst="rect">
              <a:avLst/>
            </a:prstGeom>
            <a:noFill/>
            <a:ln w="28575">
              <a:noFill/>
            </a:ln>
          </p:spPr>
          <p:txBody>
            <a:bodyPr wrap="square" rtlCol="0">
              <a:spAutoFit/>
            </a:bodyPr>
            <a:lstStyle/>
            <a:p>
              <a:pPr algn="ctr"/>
              <a:r>
                <a:rPr lang="en-US" sz="2400" b="1" dirty="0" smtClean="0"/>
                <a:t>12.0 V</a:t>
              </a:r>
              <a:endParaRPr lang="en-US" sz="2400" b="1" dirty="0"/>
            </a:p>
          </p:txBody>
        </p:sp>
        <p:sp>
          <p:nvSpPr>
            <p:cNvPr id="37" name="TextBox 36"/>
            <p:cNvSpPr txBox="1"/>
            <p:nvPr/>
          </p:nvSpPr>
          <p:spPr>
            <a:xfrm>
              <a:off x="6400800" y="5638800"/>
              <a:ext cx="990600" cy="461665"/>
            </a:xfrm>
            <a:prstGeom prst="rect">
              <a:avLst/>
            </a:prstGeom>
            <a:noFill/>
            <a:ln w="28575">
              <a:noFill/>
            </a:ln>
          </p:spPr>
          <p:txBody>
            <a:bodyPr wrap="square" rtlCol="0">
              <a:spAutoFit/>
            </a:bodyPr>
            <a:lstStyle/>
            <a:p>
              <a:pPr algn="ctr"/>
              <a:r>
                <a:rPr lang="en-US" sz="2400" b="1" dirty="0" smtClean="0"/>
                <a:t>2.0 V</a:t>
              </a:r>
              <a:endParaRPr lang="en-US" sz="2400" b="1" dirty="0"/>
            </a:p>
          </p:txBody>
        </p:sp>
      </p:grpSp>
      <p:graphicFrame>
        <p:nvGraphicFramePr>
          <p:cNvPr id="56322" name="Object 2"/>
          <p:cNvGraphicFramePr>
            <a:graphicFrameLocks noChangeAspect="1"/>
          </p:cNvGraphicFramePr>
          <p:nvPr/>
        </p:nvGraphicFramePr>
        <p:xfrm>
          <a:off x="6172200" y="5181600"/>
          <a:ext cx="1371600" cy="468312"/>
        </p:xfrm>
        <a:graphic>
          <a:graphicData uri="http://schemas.openxmlformats.org/presentationml/2006/ole">
            <mc:AlternateContent xmlns:mc="http://schemas.openxmlformats.org/markup-compatibility/2006">
              <mc:Choice xmlns:v="urn:schemas-microsoft-com:vml" Requires="v">
                <p:oleObj spid="_x0000_s61449" name="Equation" r:id="rId4" imgW="520560" imgH="177480" progId="Equation.3">
                  <p:embed/>
                </p:oleObj>
              </mc:Choice>
              <mc:Fallback>
                <p:oleObj name="Equation" r:id="rId4" imgW="520560" imgH="17748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181600"/>
                        <a:ext cx="1371600" cy="468312"/>
                      </a:xfrm>
                      <a:prstGeom prst="rect">
                        <a:avLst/>
                      </a:prstGeom>
                      <a:solidFill>
                        <a:schemeClr val="tx1"/>
                      </a:solidFill>
                    </p:spPr>
                  </p:pic>
                </p:oleObj>
              </mc:Fallback>
            </mc:AlternateContent>
          </a:graphicData>
        </a:graphic>
      </p:graphicFrame>
      <p:grpSp>
        <p:nvGrpSpPr>
          <p:cNvPr id="7" name="Group 28"/>
          <p:cNvGrpSpPr/>
          <p:nvPr/>
        </p:nvGrpSpPr>
        <p:grpSpPr>
          <a:xfrm>
            <a:off x="5943600" y="2133600"/>
            <a:ext cx="1828800" cy="1373188"/>
            <a:chOff x="5943600" y="2133600"/>
            <a:chExt cx="1828800" cy="1373188"/>
          </a:xfrm>
        </p:grpSpPr>
        <p:sp>
          <p:nvSpPr>
            <p:cNvPr id="31" name="Rounded Rectangle 30"/>
            <p:cNvSpPr/>
            <p:nvPr/>
          </p:nvSpPr>
          <p:spPr>
            <a:xfrm>
              <a:off x="5943600" y="2133600"/>
              <a:ext cx="1828800" cy="1371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rot="10800000">
              <a:off x="6400800" y="2133600"/>
              <a:ext cx="9144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0800000" flipH="1">
              <a:off x="6400800" y="3505200"/>
              <a:ext cx="9144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dissolve/>
    <p:sndAc>
      <p:stSnd>
        <p:snd r:embed="rId3" name="voltage.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Secondary Cells</a:t>
            </a:r>
            <a:endParaRPr lang="en-US" dirty="0"/>
          </a:p>
        </p:txBody>
      </p:sp>
      <p:sp>
        <p:nvSpPr>
          <p:cNvPr id="3" name="Content Placeholder 2"/>
          <p:cNvSpPr>
            <a:spLocks noGrp="1"/>
          </p:cNvSpPr>
          <p:nvPr>
            <p:ph idx="1"/>
          </p:nvPr>
        </p:nvSpPr>
        <p:spPr>
          <a:xfrm>
            <a:off x="152400" y="1066800"/>
            <a:ext cx="4648200" cy="5562600"/>
          </a:xfrm>
        </p:spPr>
        <p:txBody>
          <a:bodyPr/>
          <a:lstStyle/>
          <a:p>
            <a:r>
              <a:rPr lang="en-US" i="1" dirty="0" smtClean="0">
                <a:solidFill>
                  <a:srgbClr val="FFFF00"/>
                </a:solidFill>
              </a:rPr>
              <a:t>How much power is being used to charge the 2.0 V cell?</a:t>
            </a:r>
            <a:endParaRPr lang="en-US" i="1" dirty="0">
              <a:solidFill>
                <a:srgbClr val="FFFF00"/>
              </a:solidFill>
            </a:endParaRPr>
          </a:p>
        </p:txBody>
      </p:sp>
      <p:grpSp>
        <p:nvGrpSpPr>
          <p:cNvPr id="4" name="Group 37"/>
          <p:cNvGrpSpPr/>
          <p:nvPr/>
        </p:nvGrpSpPr>
        <p:grpSpPr>
          <a:xfrm>
            <a:off x="5257800" y="457200"/>
            <a:ext cx="3204864" cy="4500265"/>
            <a:chOff x="5257800" y="1600200"/>
            <a:chExt cx="3204864" cy="4500265"/>
          </a:xfrm>
        </p:grpSpPr>
        <p:cxnSp>
          <p:nvCxnSpPr>
            <p:cNvPr id="5" name="Straight Connector 4"/>
            <p:cNvCxnSpPr/>
            <p:nvPr/>
          </p:nvCxnSpPr>
          <p:spPr>
            <a:xfrm rot="5400000">
              <a:off x="4114800" y="3886200"/>
              <a:ext cx="2743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6858000" y="3886200"/>
              <a:ext cx="2743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5486400" y="2514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7315200" y="52578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5486400" y="52578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7315200" y="2514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6096000" y="2514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6705600" y="2514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6096000" y="52578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6705600" y="52578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6477000" y="25146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7162800" y="25146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6477000" y="5257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7162800" y="52578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29400" y="2514600"/>
              <a:ext cx="381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9400" y="5257800"/>
              <a:ext cx="381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4993333" y="3007667"/>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2.0 </a:t>
              </a:r>
              <a:r>
                <a:rPr lang="el-GR" sz="2400" b="1" dirty="0" smtClean="0"/>
                <a:t>Ω</a:t>
              </a:r>
              <a:endParaRPr lang="en-US" sz="2400" b="1" dirty="0"/>
            </a:p>
          </p:txBody>
        </p:sp>
        <p:sp>
          <p:nvSpPr>
            <p:cNvPr id="33" name="TextBox 32"/>
            <p:cNvSpPr txBox="1"/>
            <p:nvPr/>
          </p:nvSpPr>
          <p:spPr>
            <a:xfrm rot="16200000">
              <a:off x="4993333" y="4303067"/>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4.0 </a:t>
              </a:r>
              <a:r>
                <a:rPr lang="el-GR" sz="2400" b="1" dirty="0" smtClean="0"/>
                <a:t>Ω</a:t>
              </a:r>
              <a:endParaRPr lang="en-US" sz="2400" b="1" dirty="0"/>
            </a:p>
          </p:txBody>
        </p:sp>
        <p:sp>
          <p:nvSpPr>
            <p:cNvPr id="34" name="TextBox 33"/>
            <p:cNvSpPr txBox="1"/>
            <p:nvPr/>
          </p:nvSpPr>
          <p:spPr>
            <a:xfrm rot="5400000">
              <a:off x="7736532" y="3160068"/>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2.0 </a:t>
              </a:r>
              <a:r>
                <a:rPr lang="el-GR" sz="2400" b="1" dirty="0" smtClean="0"/>
                <a:t>Ω</a:t>
              </a:r>
              <a:endParaRPr lang="en-US" sz="2400" b="1" dirty="0"/>
            </a:p>
          </p:txBody>
        </p:sp>
        <p:sp>
          <p:nvSpPr>
            <p:cNvPr id="35" name="TextBox 34"/>
            <p:cNvSpPr txBox="1"/>
            <p:nvPr/>
          </p:nvSpPr>
          <p:spPr>
            <a:xfrm rot="5400000">
              <a:off x="7736532" y="4303068"/>
              <a:ext cx="990600" cy="461665"/>
            </a:xfrm>
            <a:prstGeom prst="rect">
              <a:avLst/>
            </a:prstGeom>
            <a:solidFill>
              <a:schemeClr val="bg1"/>
            </a:solidFill>
            <a:ln w="28575">
              <a:solidFill>
                <a:schemeClr val="tx1"/>
              </a:solidFill>
            </a:ln>
          </p:spPr>
          <p:txBody>
            <a:bodyPr wrap="square" rtlCol="0">
              <a:spAutoFit/>
            </a:bodyPr>
            <a:lstStyle/>
            <a:p>
              <a:pPr algn="ctr"/>
              <a:r>
                <a:rPr lang="en-US" sz="2400" b="1" dirty="0" smtClean="0"/>
                <a:t>6.0 </a:t>
              </a:r>
              <a:r>
                <a:rPr lang="el-GR" sz="2400" b="1" dirty="0" smtClean="0"/>
                <a:t>Ω</a:t>
              </a:r>
              <a:endParaRPr lang="en-US" sz="2400" b="1" dirty="0"/>
            </a:p>
          </p:txBody>
        </p:sp>
        <p:sp>
          <p:nvSpPr>
            <p:cNvPr id="36" name="TextBox 35"/>
            <p:cNvSpPr txBox="1"/>
            <p:nvPr/>
          </p:nvSpPr>
          <p:spPr>
            <a:xfrm>
              <a:off x="6324600" y="1600200"/>
              <a:ext cx="990600" cy="461665"/>
            </a:xfrm>
            <a:prstGeom prst="rect">
              <a:avLst/>
            </a:prstGeom>
            <a:noFill/>
            <a:ln w="28575">
              <a:noFill/>
            </a:ln>
          </p:spPr>
          <p:txBody>
            <a:bodyPr wrap="square" rtlCol="0">
              <a:spAutoFit/>
            </a:bodyPr>
            <a:lstStyle/>
            <a:p>
              <a:pPr algn="ctr"/>
              <a:r>
                <a:rPr lang="en-US" sz="2400" b="1" dirty="0" smtClean="0"/>
                <a:t>12.0 V</a:t>
              </a:r>
              <a:endParaRPr lang="en-US" sz="2400" b="1" dirty="0"/>
            </a:p>
          </p:txBody>
        </p:sp>
        <p:sp>
          <p:nvSpPr>
            <p:cNvPr id="37" name="TextBox 36"/>
            <p:cNvSpPr txBox="1"/>
            <p:nvPr/>
          </p:nvSpPr>
          <p:spPr>
            <a:xfrm>
              <a:off x="6400800" y="5638800"/>
              <a:ext cx="990600" cy="461665"/>
            </a:xfrm>
            <a:prstGeom prst="rect">
              <a:avLst/>
            </a:prstGeom>
            <a:noFill/>
            <a:ln w="28575">
              <a:noFill/>
            </a:ln>
          </p:spPr>
          <p:txBody>
            <a:bodyPr wrap="square" rtlCol="0">
              <a:spAutoFit/>
            </a:bodyPr>
            <a:lstStyle/>
            <a:p>
              <a:pPr algn="ctr"/>
              <a:r>
                <a:rPr lang="en-US" sz="2400" b="1" dirty="0" smtClean="0"/>
                <a:t>2.0 V</a:t>
              </a:r>
              <a:endParaRPr lang="en-US" sz="2400" b="1" dirty="0"/>
            </a:p>
          </p:txBody>
        </p:sp>
      </p:grpSp>
      <p:graphicFrame>
        <p:nvGraphicFramePr>
          <p:cNvPr id="56322" name="Object 2"/>
          <p:cNvGraphicFramePr>
            <a:graphicFrameLocks noChangeAspect="1"/>
          </p:cNvGraphicFramePr>
          <p:nvPr/>
        </p:nvGraphicFramePr>
        <p:xfrm>
          <a:off x="6172200" y="5181600"/>
          <a:ext cx="1371600" cy="468312"/>
        </p:xfrm>
        <a:graphic>
          <a:graphicData uri="http://schemas.openxmlformats.org/presentationml/2006/ole">
            <mc:AlternateContent xmlns:mc="http://schemas.openxmlformats.org/markup-compatibility/2006">
              <mc:Choice xmlns:v="urn:schemas-microsoft-com:vml" Requires="v">
                <p:oleObj spid="_x0000_s62480" name="Equation" r:id="rId4" imgW="520560" imgH="177480" progId="Equation.3">
                  <p:embed/>
                </p:oleObj>
              </mc:Choice>
              <mc:Fallback>
                <p:oleObj name="Equation" r:id="rId4" imgW="520560" imgH="17748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181600"/>
                        <a:ext cx="1371600" cy="468312"/>
                      </a:xfrm>
                      <a:prstGeom prst="rect">
                        <a:avLst/>
                      </a:prstGeom>
                      <a:solidFill>
                        <a:schemeClr val="tx1"/>
                      </a:solidFill>
                    </p:spPr>
                  </p:pic>
                </p:oleObj>
              </mc:Fallback>
            </mc:AlternateContent>
          </a:graphicData>
        </a:graphic>
      </p:graphicFrame>
      <p:grpSp>
        <p:nvGrpSpPr>
          <p:cNvPr id="7" name="Group 28"/>
          <p:cNvGrpSpPr/>
          <p:nvPr/>
        </p:nvGrpSpPr>
        <p:grpSpPr>
          <a:xfrm>
            <a:off x="5943600" y="2133600"/>
            <a:ext cx="1828800" cy="1373188"/>
            <a:chOff x="5943600" y="2133600"/>
            <a:chExt cx="1828800" cy="1373188"/>
          </a:xfrm>
        </p:grpSpPr>
        <p:sp>
          <p:nvSpPr>
            <p:cNvPr id="31" name="Rounded Rectangle 30"/>
            <p:cNvSpPr/>
            <p:nvPr/>
          </p:nvSpPr>
          <p:spPr>
            <a:xfrm>
              <a:off x="5943600" y="2133600"/>
              <a:ext cx="1828800" cy="1371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rot="10800000">
              <a:off x="6400800" y="2133600"/>
              <a:ext cx="9144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0800000" flipH="1">
              <a:off x="6400800" y="3505200"/>
              <a:ext cx="9144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61443" name="Object 2"/>
          <p:cNvGraphicFramePr>
            <a:graphicFrameLocks noChangeAspect="1"/>
          </p:cNvGraphicFramePr>
          <p:nvPr/>
        </p:nvGraphicFramePr>
        <p:xfrm>
          <a:off x="214312" y="2819400"/>
          <a:ext cx="4827104" cy="3581400"/>
        </p:xfrm>
        <a:graphic>
          <a:graphicData uri="http://schemas.openxmlformats.org/presentationml/2006/ole">
            <mc:AlternateContent xmlns:mc="http://schemas.openxmlformats.org/markup-compatibility/2006">
              <mc:Choice xmlns:v="urn:schemas-microsoft-com:vml" Requires="v">
                <p:oleObj spid="_x0000_s62481" name="Equation" r:id="rId6" imgW="1625400" imgH="1206360" progId="Equation.3">
                  <p:embed/>
                </p:oleObj>
              </mc:Choice>
              <mc:Fallback>
                <p:oleObj name="Equation" r:id="rId6" imgW="1625400" imgH="120636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2" y="2819400"/>
                        <a:ext cx="4827104" cy="3581400"/>
                      </a:xfrm>
                      <a:prstGeom prst="rect">
                        <a:avLst/>
                      </a:prstGeom>
                      <a:solidFill>
                        <a:schemeClr val="tx1"/>
                      </a:solidFill>
                    </p:spPr>
                  </p:pic>
                </p:oleObj>
              </mc:Fallback>
            </mc:AlternateContent>
          </a:graphicData>
        </a:graphic>
      </p:graphicFrame>
    </p:spTree>
  </p:cSld>
  <p:clrMapOvr>
    <a:masterClrMapping/>
  </p:clrMapOvr>
  <p:transition>
    <p:dissolve/>
    <p:sndAc>
      <p:stSnd>
        <p:snd r:embed="rId3" name="voltage.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Battery Discharge Rates</a:t>
            </a:r>
            <a:endParaRPr lang="en-US" dirty="0"/>
          </a:p>
        </p:txBody>
      </p:sp>
      <p:sp>
        <p:nvSpPr>
          <p:cNvPr id="3" name="Content Placeholder 2"/>
          <p:cNvSpPr>
            <a:spLocks noGrp="1"/>
          </p:cNvSpPr>
          <p:nvPr>
            <p:ph idx="1"/>
          </p:nvPr>
        </p:nvSpPr>
        <p:spPr/>
        <p:txBody>
          <a:bodyPr/>
          <a:lstStyle/>
          <a:p>
            <a:r>
              <a:rPr lang="en-US" dirty="0" smtClean="0"/>
              <a:t>Highly dependent on amount of current</a:t>
            </a:r>
          </a:p>
          <a:p>
            <a:r>
              <a:rPr lang="en-US" dirty="0" smtClean="0"/>
              <a:t>General trend in terminal voltage:</a:t>
            </a:r>
          </a:p>
          <a:p>
            <a:pPr lvl="1"/>
            <a:r>
              <a:rPr lang="en-US" dirty="0" smtClean="0"/>
              <a:t>Initial drop</a:t>
            </a:r>
          </a:p>
          <a:p>
            <a:pPr lvl="1"/>
            <a:r>
              <a:rPr lang="en-US" dirty="0" smtClean="0"/>
              <a:t>Generally constant</a:t>
            </a:r>
          </a:p>
          <a:p>
            <a:pPr lvl="1"/>
            <a:r>
              <a:rPr lang="en-US" dirty="0" smtClean="0"/>
              <a:t>Quick drop-off</a:t>
            </a:r>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772400" cy="914400"/>
          </a:xfrm>
        </p:spPr>
        <p:txBody>
          <a:bodyPr/>
          <a:lstStyle/>
          <a:p>
            <a:r>
              <a:rPr lang="en-US" dirty="0" smtClean="0"/>
              <a:t>Discharge Rate – Car Battery</a:t>
            </a:r>
            <a:endParaRPr lang="en-US" dirty="0"/>
          </a:p>
        </p:txBody>
      </p:sp>
      <p:sp>
        <p:nvSpPr>
          <p:cNvPr id="3" name="Content Placeholder 2"/>
          <p:cNvSpPr>
            <a:spLocks noGrp="1"/>
          </p:cNvSpPr>
          <p:nvPr>
            <p:ph idx="1"/>
          </p:nvPr>
        </p:nvSpPr>
        <p:spPr/>
        <p:txBody>
          <a:bodyPr/>
          <a:lstStyle/>
          <a:p>
            <a:endParaRPr lang="en-US"/>
          </a:p>
        </p:txBody>
      </p:sp>
      <p:pic>
        <p:nvPicPr>
          <p:cNvPr id="79876" name="Picture 4" descr="http://www.yuasaeurope.com/images/uploads/uk/images/charts/TEV/discharge-time-vs-discharge.jpg"/>
          <p:cNvPicPr>
            <a:picLocks noChangeAspect="1" noChangeArrowheads="1"/>
          </p:cNvPicPr>
          <p:nvPr/>
        </p:nvPicPr>
        <p:blipFill>
          <a:blip r:embed="rId3" cstate="print"/>
          <a:srcRect/>
          <a:stretch>
            <a:fillRect/>
          </a:stretch>
        </p:blipFill>
        <p:spPr bwMode="auto">
          <a:xfrm>
            <a:off x="889519" y="1143000"/>
            <a:ext cx="7644881" cy="5508813"/>
          </a:xfrm>
          <a:prstGeom prst="rect">
            <a:avLst/>
          </a:prstGeom>
          <a:noFill/>
        </p:spPr>
      </p:pic>
    </p:spTree>
  </p:cSld>
  <p:clrMapOvr>
    <a:masterClrMapping/>
  </p:clrMapOvr>
  <p:transition>
    <p:dissolve/>
    <p:sndAc>
      <p:stSnd>
        <p:snd r:embed="rId2" name="voltage.wav"/>
      </p:stSnd>
    </p:sndAc>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1138" name="Picture 2"/>
          <p:cNvPicPr>
            <a:picLocks noChangeAspect="1" noChangeArrowheads="1"/>
          </p:cNvPicPr>
          <p:nvPr/>
        </p:nvPicPr>
        <p:blipFill>
          <a:blip r:embed="rId3" cstate="print"/>
          <a:srcRect t="15625" r="1563" b="38542"/>
          <a:stretch>
            <a:fillRect/>
          </a:stretch>
        </p:blipFill>
        <p:spPr bwMode="auto">
          <a:xfrm>
            <a:off x="0" y="0"/>
            <a:ext cx="9144000" cy="3193143"/>
          </a:xfrm>
          <a:prstGeom prst="rect">
            <a:avLst/>
          </a:prstGeom>
          <a:noFill/>
          <a:ln w="9525">
            <a:noFill/>
            <a:miter lim="800000"/>
            <a:headEnd/>
            <a:tailEnd/>
          </a:ln>
          <a:effectLst/>
        </p:spPr>
      </p:pic>
      <p:pic>
        <p:nvPicPr>
          <p:cNvPr id="5" name="Picture 2" descr="http://support.radioshack.com/support_tutorials/batteries/Images/stdnicd-aaa-lodis.gif"/>
          <p:cNvPicPr>
            <a:picLocks noChangeAspect="1" noChangeArrowheads="1"/>
          </p:cNvPicPr>
          <p:nvPr/>
        </p:nvPicPr>
        <p:blipFill>
          <a:blip r:embed="rId4" cstate="print"/>
          <a:srcRect/>
          <a:stretch>
            <a:fillRect/>
          </a:stretch>
        </p:blipFill>
        <p:spPr bwMode="auto">
          <a:xfrm>
            <a:off x="0" y="3197629"/>
            <a:ext cx="4571999" cy="3325091"/>
          </a:xfrm>
          <a:prstGeom prst="rect">
            <a:avLst/>
          </a:prstGeom>
          <a:noFill/>
        </p:spPr>
      </p:pic>
      <p:pic>
        <p:nvPicPr>
          <p:cNvPr id="6" name="Picture 4" descr="http://support.radioshack.com/support_tutorials/batteries/Images/stdnicd-aaa-hidis.gif"/>
          <p:cNvPicPr>
            <a:picLocks noChangeAspect="1" noChangeArrowheads="1"/>
          </p:cNvPicPr>
          <p:nvPr/>
        </p:nvPicPr>
        <p:blipFill>
          <a:blip r:embed="rId5" cstate="print"/>
          <a:srcRect/>
          <a:stretch>
            <a:fillRect/>
          </a:stretch>
        </p:blipFill>
        <p:spPr bwMode="auto">
          <a:xfrm>
            <a:off x="4573079" y="3200400"/>
            <a:ext cx="4540441" cy="3352800"/>
          </a:xfrm>
          <a:prstGeom prst="rect">
            <a:avLst/>
          </a:prstGeom>
          <a:noFill/>
        </p:spPr>
      </p:pic>
    </p:spTree>
  </p:cSld>
  <p:clrMapOvr>
    <a:masterClrMapping/>
  </p:clrMapOvr>
  <p:transition>
    <p:dissolve/>
    <p:sndAc>
      <p:stSnd>
        <p:snd r:embed="rId2" name="voltage.wav"/>
      </p:stSnd>
    </p:sndAc>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534400" cy="1197864"/>
          </a:xfrm>
        </p:spPr>
        <p:txBody>
          <a:bodyPr/>
          <a:lstStyle/>
          <a:p>
            <a:r>
              <a:rPr lang="en-US" dirty="0" smtClean="0"/>
              <a:t>Discharge Rate – Secondary Cell</a:t>
            </a:r>
            <a:endParaRPr lang="en-US" dirty="0"/>
          </a:p>
        </p:txBody>
      </p:sp>
      <p:sp>
        <p:nvSpPr>
          <p:cNvPr id="3" name="Content Placeholder 2"/>
          <p:cNvSpPr>
            <a:spLocks noGrp="1"/>
          </p:cNvSpPr>
          <p:nvPr>
            <p:ph idx="1"/>
          </p:nvPr>
        </p:nvSpPr>
        <p:spPr/>
        <p:txBody>
          <a:bodyPr/>
          <a:lstStyle/>
          <a:p>
            <a:endParaRPr lang="en-US"/>
          </a:p>
        </p:txBody>
      </p:sp>
      <p:pic>
        <p:nvPicPr>
          <p:cNvPr id="79874" name="Picture 2" descr="http://www.powerstream.com/z/AA-NiMH-composite.png"/>
          <p:cNvPicPr>
            <a:picLocks noChangeAspect="1" noChangeArrowheads="1"/>
          </p:cNvPicPr>
          <p:nvPr/>
        </p:nvPicPr>
        <p:blipFill>
          <a:blip r:embed="rId3" cstate="print"/>
          <a:srcRect/>
          <a:stretch>
            <a:fillRect/>
          </a:stretch>
        </p:blipFill>
        <p:spPr bwMode="auto">
          <a:xfrm>
            <a:off x="220006" y="1371600"/>
            <a:ext cx="8695394" cy="4838861"/>
          </a:xfrm>
          <a:prstGeom prst="rect">
            <a:avLst/>
          </a:prstGeom>
          <a:noFill/>
        </p:spPr>
      </p:pic>
    </p:spTree>
  </p:cSld>
  <p:clrMapOvr>
    <a:masterClrMapping/>
  </p:clrMapOvr>
  <p:transition>
    <p:dissolve/>
    <p:sndAc>
      <p:stSnd>
        <p:snd r:embed="rId2" name="voltage.wav"/>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Nature of Science / TOK</a:t>
            </a:r>
            <a:endParaRPr lang="en-US" dirty="0"/>
          </a:p>
        </p:txBody>
      </p:sp>
      <p:sp>
        <p:nvSpPr>
          <p:cNvPr id="6" name="Content Placeholder 5"/>
          <p:cNvSpPr>
            <a:spLocks noGrp="1"/>
          </p:cNvSpPr>
          <p:nvPr>
            <p:ph idx="1"/>
          </p:nvPr>
        </p:nvSpPr>
        <p:spPr/>
        <p:txBody>
          <a:bodyPr>
            <a:normAutofit lnSpcReduction="10000"/>
          </a:bodyPr>
          <a:lstStyle/>
          <a:p>
            <a:r>
              <a:rPr lang="en-US" dirty="0" smtClean="0"/>
              <a:t>Consumers want:</a:t>
            </a:r>
          </a:p>
          <a:p>
            <a:pPr lvl="1"/>
            <a:r>
              <a:rPr lang="en-US" dirty="0" smtClean="0"/>
              <a:t>Longer battery life</a:t>
            </a:r>
          </a:p>
          <a:p>
            <a:pPr lvl="1"/>
            <a:r>
              <a:rPr lang="en-US" dirty="0" smtClean="0"/>
              <a:t>Quicker recharge rates</a:t>
            </a:r>
          </a:p>
          <a:p>
            <a:pPr lvl="1"/>
            <a:r>
              <a:rPr lang="en-US" dirty="0" smtClean="0"/>
              <a:t>Longer batter longevity</a:t>
            </a:r>
          </a:p>
          <a:p>
            <a:r>
              <a:rPr lang="en-US" dirty="0" smtClean="0"/>
              <a:t>Battery hazards</a:t>
            </a:r>
          </a:p>
          <a:p>
            <a:pPr lvl="1"/>
            <a:r>
              <a:rPr lang="en-US" dirty="0" smtClean="0"/>
              <a:t>Mercury, lead-acid, and cadmium are toxic</a:t>
            </a:r>
          </a:p>
          <a:p>
            <a:pPr lvl="1"/>
            <a:r>
              <a:rPr lang="en-US" dirty="0" smtClean="0"/>
              <a:t>Lithium batteries can create intensely hot fires</a:t>
            </a:r>
          </a:p>
          <a:p>
            <a:pPr lvl="1"/>
            <a:r>
              <a:rPr lang="en-US" dirty="0" smtClean="0"/>
              <a:t>Unused lithium batteries provide a convenient source of lithium metal for use as a reducing agent in methamphetamine labs</a:t>
            </a:r>
            <a:endParaRPr lang="en-US" dirty="0"/>
          </a:p>
        </p:txBody>
      </p:sp>
    </p:spTree>
  </p:cSld>
  <p:clrMapOvr>
    <a:masterClrMapping/>
  </p:clrMapOvr>
  <p:transition>
    <p:dissolve/>
    <p:sndAc>
      <p:stSnd>
        <p:snd r:embed="rId2" name="voltage.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r>
              <a:rPr lang="en-US" b="1" dirty="0" smtClean="0"/>
              <a:t>In the last lesson we learned:</a:t>
            </a:r>
            <a:endParaRPr lang="en-US" dirty="0"/>
          </a:p>
        </p:txBody>
      </p:sp>
      <p:sp>
        <p:nvSpPr>
          <p:cNvPr id="3" name="Content Placeholder 2"/>
          <p:cNvSpPr>
            <a:spLocks noGrp="1"/>
          </p:cNvSpPr>
          <p:nvPr>
            <p:ph idx="1"/>
          </p:nvPr>
        </p:nvSpPr>
        <p:spPr>
          <a:xfrm>
            <a:off x="304800" y="1783560"/>
            <a:ext cx="8382000" cy="4572000"/>
          </a:xfrm>
        </p:spPr>
        <p:txBody>
          <a:bodyPr>
            <a:normAutofit/>
          </a:bodyPr>
          <a:lstStyle/>
          <a:p>
            <a:r>
              <a:rPr lang="en-US" sz="3200" dirty="0" smtClean="0"/>
              <a:t>The definition of electric current, </a:t>
            </a:r>
          </a:p>
          <a:p>
            <a:endParaRPr lang="en-US" sz="1800" dirty="0" smtClean="0"/>
          </a:p>
          <a:p>
            <a:endParaRPr lang="en-US" sz="3200" dirty="0" smtClean="0"/>
          </a:p>
          <a:p>
            <a:r>
              <a:rPr lang="en-US" sz="3200" dirty="0" smtClean="0"/>
              <a:t>The definition of electric resistance, </a:t>
            </a:r>
            <a:endParaRPr lang="en-US" sz="1800" dirty="0" smtClean="0"/>
          </a:p>
          <a:p>
            <a:endParaRPr lang="en-US" sz="3200" dirty="0" smtClean="0"/>
          </a:p>
          <a:p>
            <a:r>
              <a:rPr lang="en-US" sz="3200" dirty="0" smtClean="0"/>
              <a:t>That metallic conductors at constant temperature satisfy Ohm’s Law, </a:t>
            </a:r>
            <a:endParaRPr lang="en-US" sz="1800" dirty="0" smtClean="0"/>
          </a:p>
          <a:p>
            <a:endParaRPr lang="en-US" dirty="0"/>
          </a:p>
        </p:txBody>
      </p:sp>
      <p:graphicFrame>
        <p:nvGraphicFramePr>
          <p:cNvPr id="14346" name="Object 10"/>
          <p:cNvGraphicFramePr>
            <a:graphicFrameLocks noChangeAspect="1"/>
          </p:cNvGraphicFramePr>
          <p:nvPr/>
        </p:nvGraphicFramePr>
        <p:xfrm>
          <a:off x="6781800" y="1447800"/>
          <a:ext cx="1712292" cy="1295400"/>
        </p:xfrm>
        <a:graphic>
          <a:graphicData uri="http://schemas.openxmlformats.org/presentationml/2006/ole">
            <mc:AlternateContent xmlns:mc="http://schemas.openxmlformats.org/markup-compatibility/2006">
              <mc:Choice xmlns:v="urn:schemas-microsoft-com:vml" Requires="v">
                <p:oleObj spid="_x0000_s14367" name="Equation" r:id="rId4" imgW="520560" imgH="393480" progId="Equation.3">
                  <p:embed/>
                </p:oleObj>
              </mc:Choice>
              <mc:Fallback>
                <p:oleObj name="Equation" r:id="rId4" imgW="520560" imgH="393480" progId="Equation.3">
                  <p:embed/>
                  <p:pic>
                    <p:nvPicPr>
                      <p:cNvPr id="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447800"/>
                        <a:ext cx="1712292" cy="1295400"/>
                      </a:xfrm>
                      <a:prstGeom prst="rect">
                        <a:avLst/>
                      </a:prstGeom>
                      <a:solidFill>
                        <a:schemeClr val="tx1"/>
                      </a:solidFill>
                    </p:spPr>
                  </p:pic>
                </p:oleObj>
              </mc:Fallback>
            </mc:AlternateContent>
          </a:graphicData>
        </a:graphic>
      </p:graphicFrame>
      <p:graphicFrame>
        <p:nvGraphicFramePr>
          <p:cNvPr id="14347" name="Object 11"/>
          <p:cNvGraphicFramePr>
            <a:graphicFrameLocks noChangeAspect="1"/>
          </p:cNvGraphicFramePr>
          <p:nvPr/>
        </p:nvGraphicFramePr>
        <p:xfrm>
          <a:off x="7232650" y="3048000"/>
          <a:ext cx="1420813" cy="1295400"/>
        </p:xfrm>
        <a:graphic>
          <a:graphicData uri="http://schemas.openxmlformats.org/presentationml/2006/ole">
            <mc:AlternateContent xmlns:mc="http://schemas.openxmlformats.org/markup-compatibility/2006">
              <mc:Choice xmlns:v="urn:schemas-microsoft-com:vml" Requires="v">
                <p:oleObj spid="_x0000_s14368" name="Equation" r:id="rId6" imgW="431640" imgH="393480" progId="Equation.3">
                  <p:embed/>
                </p:oleObj>
              </mc:Choice>
              <mc:Fallback>
                <p:oleObj name="Equation" r:id="rId6" imgW="431640" imgH="393480" progId="Equation.3">
                  <p:embed/>
                  <p:pic>
                    <p:nvPicPr>
                      <p:cNvPr id="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2650" y="3048000"/>
                        <a:ext cx="1420813" cy="1295400"/>
                      </a:xfrm>
                      <a:prstGeom prst="rect">
                        <a:avLst/>
                      </a:prstGeom>
                      <a:solidFill>
                        <a:schemeClr val="tx1"/>
                      </a:solidFill>
                    </p:spPr>
                  </p:pic>
                </p:oleObj>
              </mc:Fallback>
            </mc:AlternateContent>
          </a:graphicData>
        </a:graphic>
      </p:graphicFrame>
      <p:graphicFrame>
        <p:nvGraphicFramePr>
          <p:cNvPr id="14348" name="Object 12"/>
          <p:cNvGraphicFramePr>
            <a:graphicFrameLocks noChangeAspect="1"/>
          </p:cNvGraphicFramePr>
          <p:nvPr/>
        </p:nvGraphicFramePr>
        <p:xfrm>
          <a:off x="7162800" y="5105400"/>
          <a:ext cx="1295400" cy="542925"/>
        </p:xfrm>
        <a:graphic>
          <a:graphicData uri="http://schemas.openxmlformats.org/presentationml/2006/ole">
            <mc:AlternateContent xmlns:mc="http://schemas.openxmlformats.org/markup-compatibility/2006">
              <mc:Choice xmlns:v="urn:schemas-microsoft-com:vml" Requires="v">
                <p:oleObj spid="_x0000_s14369" name="Equation" r:id="rId8" imgW="393480" imgH="164880" progId="Equation.3">
                  <p:embed/>
                </p:oleObj>
              </mc:Choice>
              <mc:Fallback>
                <p:oleObj name="Equation" r:id="rId8" imgW="393480" imgH="164880" progId="Equation.3">
                  <p:embed/>
                  <p:pic>
                    <p:nvPicPr>
                      <p:cNvPr id="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5105400"/>
                        <a:ext cx="1295400" cy="542925"/>
                      </a:xfrm>
                      <a:prstGeom prst="rect">
                        <a:avLst/>
                      </a:prstGeom>
                      <a:solidFill>
                        <a:schemeClr val="tx1"/>
                      </a:solidFill>
                    </p:spPr>
                  </p:pic>
                </p:oleObj>
              </mc:Fallback>
            </mc:AlternateContent>
          </a:graphicData>
        </a:graphic>
      </p:graphicFrame>
    </p:spTree>
  </p:cSld>
  <p:clrMapOvr>
    <a:masterClrMapping/>
  </p:clrMapOvr>
  <p:transition>
    <p:dissolve/>
    <p:sndAc>
      <p:stSnd>
        <p:snd r:embed="rId3" name="voltage.wav"/>
      </p:stSnd>
    </p:sndAc>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Nature of Science / TOK</a:t>
            </a:r>
            <a:endParaRPr lang="en-US" dirty="0"/>
          </a:p>
        </p:txBody>
      </p:sp>
      <p:sp>
        <p:nvSpPr>
          <p:cNvPr id="6" name="Content Placeholder 5"/>
          <p:cNvSpPr>
            <a:spLocks noGrp="1"/>
          </p:cNvSpPr>
          <p:nvPr>
            <p:ph idx="1"/>
          </p:nvPr>
        </p:nvSpPr>
        <p:spPr/>
        <p:txBody>
          <a:bodyPr>
            <a:normAutofit/>
          </a:bodyPr>
          <a:lstStyle/>
          <a:p>
            <a:r>
              <a:rPr lang="en-US" i="1" dirty="0" smtClean="0">
                <a:solidFill>
                  <a:srgbClr val="FFFF00"/>
                </a:solidFill>
              </a:rPr>
              <a:t>How do we balance consumer desires with social and ecological responsibility?</a:t>
            </a:r>
            <a:endParaRPr lang="en-US" i="1" dirty="0">
              <a:solidFill>
                <a:srgbClr val="FFFF00"/>
              </a:solidFill>
            </a:endParaRPr>
          </a:p>
        </p:txBody>
      </p:sp>
    </p:spTree>
  </p:cSld>
  <p:clrMapOvr>
    <a:masterClrMapping/>
  </p:clrMapOvr>
  <p:transition>
    <p:dissolve/>
    <p:sndAc>
      <p:stSnd>
        <p:snd r:embed="rId2" name="voltage.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Applications and skills: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Investigating practical electric cells (both primary and secondary) </a:t>
            </a:r>
          </a:p>
          <a:p>
            <a:r>
              <a:rPr lang="en-US" sz="3200" dirty="0" smtClean="0"/>
              <a:t>Describing the discharge characteristic of a simple cell (variation of terminal potential difference with time) </a:t>
            </a:r>
          </a:p>
          <a:p>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Applications and skills: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Identifying the direction of current flow required to recharge a cell </a:t>
            </a:r>
          </a:p>
          <a:p>
            <a:r>
              <a:rPr lang="en-US" sz="3200" dirty="0" smtClean="0"/>
              <a:t>Determining internal resistance experimentally </a:t>
            </a:r>
          </a:p>
          <a:p>
            <a:r>
              <a:rPr lang="en-US" sz="3200" dirty="0" smtClean="0"/>
              <a:t>Solving problems involving </a:t>
            </a:r>
            <a:r>
              <a:rPr lang="en-US" sz="3200" dirty="0" err="1" smtClean="0"/>
              <a:t>emf</a:t>
            </a:r>
            <a:r>
              <a:rPr lang="en-US" sz="3200" dirty="0" smtClean="0"/>
              <a:t>, internal resistance and other electrical quantities</a:t>
            </a:r>
          </a:p>
          <a:p>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Understandings: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Cells </a:t>
            </a:r>
          </a:p>
          <a:p>
            <a:r>
              <a:rPr lang="en-US" sz="3200" dirty="0" smtClean="0"/>
              <a:t>Internal resistance </a:t>
            </a:r>
          </a:p>
          <a:p>
            <a:r>
              <a:rPr lang="en-US" sz="3200" dirty="0" smtClean="0"/>
              <a:t>Secondary cells </a:t>
            </a:r>
          </a:p>
          <a:p>
            <a:r>
              <a:rPr lang="en-US" sz="3200" dirty="0" smtClean="0"/>
              <a:t>Terminal potential difference </a:t>
            </a:r>
          </a:p>
          <a:p>
            <a:r>
              <a:rPr lang="en-US" sz="3200" dirty="0" smtClean="0"/>
              <a:t>Electromotive force (</a:t>
            </a:r>
            <a:r>
              <a:rPr lang="en-US" sz="3200" dirty="0" err="1" smtClean="0"/>
              <a:t>emf</a:t>
            </a:r>
            <a:r>
              <a:rPr lang="en-US" sz="3200" dirty="0" smtClean="0"/>
              <a:t>)</a:t>
            </a:r>
          </a:p>
          <a:p>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Essential idea: </a:t>
            </a:r>
            <a:endParaRPr lang="en-US" dirty="0"/>
          </a:p>
        </p:txBody>
      </p:sp>
      <p:sp>
        <p:nvSpPr>
          <p:cNvPr id="3" name="Content Placeholder 2"/>
          <p:cNvSpPr>
            <a:spLocks noGrp="1"/>
          </p:cNvSpPr>
          <p:nvPr>
            <p:ph idx="1"/>
          </p:nvPr>
        </p:nvSpPr>
        <p:spPr/>
        <p:txBody>
          <a:bodyPr>
            <a:normAutofit/>
          </a:bodyPr>
          <a:lstStyle/>
          <a:p>
            <a:pPr lvl="0"/>
            <a:r>
              <a:rPr lang="en-US" sz="3200" dirty="0" smtClean="0"/>
              <a:t>Electric cells allow us to store energy in a chemical form.</a:t>
            </a:r>
          </a:p>
          <a:p>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Viner Hand ITC" pitchFamily="66" charset="0"/>
              </a:rPr>
              <a:t/>
            </a:r>
            <a:br>
              <a:rPr lang="en-US" dirty="0" smtClean="0">
                <a:latin typeface="Viner Hand ITC" pitchFamily="66" charset="0"/>
              </a:rPr>
            </a:br>
            <a:r>
              <a:rPr lang="en-US" dirty="0" smtClean="0">
                <a:latin typeface="Viner Hand ITC" pitchFamily="66" charset="0"/>
              </a:rPr>
              <a:t>Questions?</a:t>
            </a:r>
            <a:endParaRPr lang="en-US" sz="2800" dirty="0">
              <a:latin typeface="Viner Hand ITC"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3" cstate="print"/>
          <a:stretch>
            <a:fillRect/>
          </a:stretch>
        </p:blipFill>
        <p:spPr>
          <a:xfrm>
            <a:off x="2438400" y="152400"/>
            <a:ext cx="4128596" cy="3930650"/>
          </a:xfrm>
          <a:prstGeom prst="rect">
            <a:avLst/>
          </a:prstGeom>
        </p:spPr>
      </p:pic>
    </p:spTree>
  </p:cSld>
  <p:clrMapOvr>
    <a:masterClrMapping/>
  </p:clrMapOvr>
  <p:transition>
    <p:dissolve/>
    <p:sndAc>
      <p:stSnd>
        <p:snd r:embed="rId2" name="voltage.wav"/>
      </p:stSnd>
    </p:sndAc>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19200" y="1351672"/>
            <a:ext cx="5205750" cy="1848728"/>
          </a:xfrm>
        </p:spPr>
        <p:txBody>
          <a:bodyPr>
            <a:normAutofit/>
          </a:bodyPr>
          <a:lstStyle/>
          <a:p>
            <a:r>
              <a:rPr lang="en-US" sz="3200" b="1" i="1" dirty="0" smtClean="0"/>
              <a:t>#30-36</a:t>
            </a:r>
            <a:endParaRPr lang="en-US" sz="3200" b="1" i="1" dirty="0"/>
          </a:p>
        </p:txBody>
      </p:sp>
      <p:sp>
        <p:nvSpPr>
          <p:cNvPr id="3" name="Title 2"/>
          <p:cNvSpPr>
            <a:spLocks noGrp="1"/>
          </p:cNvSpPr>
          <p:nvPr>
            <p:ph type="title"/>
          </p:nvPr>
        </p:nvSpPr>
        <p:spPr/>
        <p:txBody>
          <a:bodyPr/>
          <a:lstStyle/>
          <a:p>
            <a:r>
              <a:rPr lang="en-US" dirty="0" smtClean="0"/>
              <a:t>Homework</a:t>
            </a:r>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rgbClr val="FF0000"/>
                </a:solidFill>
              </a:rPr>
              <a:t>Stopped here 4/22/15</a:t>
            </a:r>
            <a:endParaRPr lang="en-US" dirty="0">
              <a:solidFill>
                <a:srgbClr val="FF0000"/>
              </a:solidFill>
            </a:endParaRP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714109794"/>
      </p:ext>
    </p:extLst>
  </p:cSld>
  <p:clrMapOvr>
    <a:masterClrMapping/>
  </p:clrMapOvr>
  <p:transition>
    <p:dissolve/>
    <p:sndAc>
      <p:stSnd>
        <p:snd r:embed="rId2" name="voltage.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r>
              <a:rPr lang="en-US" b="1" dirty="0" smtClean="0"/>
              <a:t>In the last lesson we learned:</a:t>
            </a:r>
            <a:endParaRPr lang="en-US" dirty="0"/>
          </a:p>
        </p:txBody>
      </p:sp>
      <p:sp>
        <p:nvSpPr>
          <p:cNvPr id="3" name="Content Placeholder 2"/>
          <p:cNvSpPr>
            <a:spLocks noGrp="1"/>
          </p:cNvSpPr>
          <p:nvPr>
            <p:ph idx="1"/>
          </p:nvPr>
        </p:nvSpPr>
        <p:spPr>
          <a:xfrm>
            <a:off x="304800" y="1783560"/>
            <a:ext cx="8382000" cy="4572000"/>
          </a:xfrm>
        </p:spPr>
        <p:txBody>
          <a:bodyPr/>
          <a:lstStyle/>
          <a:p>
            <a:r>
              <a:rPr lang="en-US" sz="3200" dirty="0" smtClean="0"/>
              <a:t>That the potential drops as one moves across a resistor in the direction of the </a:t>
            </a:r>
            <a:r>
              <a:rPr lang="en-US" sz="3200" dirty="0" smtClean="0"/>
              <a:t>current</a:t>
            </a:r>
          </a:p>
          <a:p>
            <a:endParaRPr lang="en-US" sz="1800" dirty="0" smtClean="0"/>
          </a:p>
          <a:p>
            <a:r>
              <a:rPr lang="en-US" sz="3200" dirty="0" smtClean="0"/>
              <a:t>That a resistor dissipates power, </a:t>
            </a:r>
            <a:endParaRPr lang="en-US" sz="1800" dirty="0" smtClean="0"/>
          </a:p>
          <a:p>
            <a:endParaRPr lang="en-US" dirty="0"/>
          </a:p>
        </p:txBody>
      </p:sp>
      <p:graphicFrame>
        <p:nvGraphicFramePr>
          <p:cNvPr id="7169" name="Object 1"/>
          <p:cNvGraphicFramePr>
            <a:graphicFrameLocks noChangeAspect="1"/>
          </p:cNvGraphicFramePr>
          <p:nvPr>
            <p:extLst>
              <p:ext uri="{D42A27DB-BD31-4B8C-83A1-F6EECF244321}">
                <p14:modId xmlns:p14="http://schemas.microsoft.com/office/powerpoint/2010/main" val="3206123146"/>
              </p:ext>
            </p:extLst>
          </p:nvPr>
        </p:nvGraphicFramePr>
        <p:xfrm>
          <a:off x="6553200" y="3267075"/>
          <a:ext cx="1503363" cy="542925"/>
        </p:xfrm>
        <a:graphic>
          <a:graphicData uri="http://schemas.openxmlformats.org/presentationml/2006/ole">
            <mc:AlternateContent xmlns:mc="http://schemas.openxmlformats.org/markup-compatibility/2006">
              <mc:Choice xmlns:v="urn:schemas-microsoft-com:vml" Requires="v">
                <p:oleObj spid="_x0000_s7176" name="Equation" r:id="rId4" imgW="457200" imgH="164880" progId="Equation.3">
                  <p:embed/>
                </p:oleObj>
              </mc:Choice>
              <mc:Fallback>
                <p:oleObj name="Equation" r:id="rId4" imgW="457200" imgH="164880" progId="Equation.3">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267075"/>
                        <a:ext cx="1503363" cy="542925"/>
                      </a:xfrm>
                      <a:prstGeom prst="rect">
                        <a:avLst/>
                      </a:prstGeom>
                      <a:solidFill>
                        <a:schemeClr val="tx1"/>
                      </a:solidFill>
                    </p:spPr>
                  </p:pic>
                </p:oleObj>
              </mc:Fallback>
            </mc:AlternateContent>
          </a:graphicData>
        </a:graphic>
      </p:graphicFrame>
    </p:spTree>
  </p:cSld>
  <p:clrMapOvr>
    <a:masterClrMapping/>
  </p:clrMapOvr>
  <p:transition>
    <p:dissolve/>
    <p:sndAc>
      <p:stSnd>
        <p:snd r:embed="rId3" name="voltage.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Essential idea: </a:t>
            </a:r>
            <a:endParaRPr lang="en-US" dirty="0"/>
          </a:p>
        </p:txBody>
      </p:sp>
      <p:sp>
        <p:nvSpPr>
          <p:cNvPr id="3" name="Content Placeholder 2"/>
          <p:cNvSpPr>
            <a:spLocks noGrp="1"/>
          </p:cNvSpPr>
          <p:nvPr>
            <p:ph idx="1"/>
          </p:nvPr>
        </p:nvSpPr>
        <p:spPr/>
        <p:txBody>
          <a:bodyPr>
            <a:normAutofit/>
          </a:bodyPr>
          <a:lstStyle/>
          <a:p>
            <a:pPr lvl="0"/>
            <a:r>
              <a:rPr lang="en-US" sz="3200" dirty="0" smtClean="0"/>
              <a:t>Electric cells allow us to store energy in a chemical form.</a:t>
            </a:r>
          </a:p>
          <a:p>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International-mindedness:</a:t>
            </a:r>
            <a:r>
              <a:rPr lang="en-US" dirty="0" smtClean="0"/>
              <a:t> </a:t>
            </a:r>
            <a:endParaRPr lang="en-US" dirty="0"/>
          </a:p>
        </p:txBody>
      </p:sp>
      <p:sp>
        <p:nvSpPr>
          <p:cNvPr id="3" name="Content Placeholder 2"/>
          <p:cNvSpPr>
            <a:spLocks noGrp="1"/>
          </p:cNvSpPr>
          <p:nvPr>
            <p:ph idx="1"/>
          </p:nvPr>
        </p:nvSpPr>
        <p:spPr/>
        <p:txBody>
          <a:bodyPr>
            <a:normAutofit/>
          </a:bodyPr>
          <a:lstStyle/>
          <a:p>
            <a:pPr lvl="0"/>
            <a:r>
              <a:rPr lang="en-US" sz="3200" dirty="0" smtClean="0"/>
              <a:t>Battery storage is important to society for use in areas such as portable devices, transportation options and back-up power supplies for medical facilities</a:t>
            </a:r>
          </a:p>
          <a:p>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Theory of knowledge: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Battery storage is seen as useful to society despite the potential environmental issues surrounding their disposal. </a:t>
            </a:r>
          </a:p>
          <a:p>
            <a:r>
              <a:rPr lang="en-US" sz="3200" dirty="0" smtClean="0"/>
              <a:t>Should scientists be held morally responsible for the long-term consequences of their inventions and discoveries?</a:t>
            </a:r>
          </a:p>
          <a:p>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Understandings: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Cells </a:t>
            </a:r>
          </a:p>
          <a:p>
            <a:r>
              <a:rPr lang="en-US" sz="3200" dirty="0" smtClean="0"/>
              <a:t>Internal resistance </a:t>
            </a:r>
          </a:p>
          <a:p>
            <a:r>
              <a:rPr lang="en-US" sz="3200" dirty="0" smtClean="0"/>
              <a:t>Secondary cells </a:t>
            </a:r>
          </a:p>
          <a:p>
            <a:r>
              <a:rPr lang="en-US" sz="3200" dirty="0" smtClean="0"/>
              <a:t>Terminal potential difference </a:t>
            </a:r>
          </a:p>
          <a:p>
            <a:r>
              <a:rPr lang="en-US" sz="3200" dirty="0" smtClean="0"/>
              <a:t>Electromotive force (</a:t>
            </a:r>
            <a:r>
              <a:rPr lang="en-US" sz="3200" dirty="0" err="1" smtClean="0"/>
              <a:t>emf</a:t>
            </a:r>
            <a:r>
              <a:rPr lang="en-US" sz="3200" dirty="0" smtClean="0"/>
              <a:t>)</a:t>
            </a:r>
          </a:p>
          <a:p>
            <a:endParaRPr lang="en-US" dirty="0"/>
          </a:p>
        </p:txBody>
      </p:sp>
    </p:spTree>
  </p:cSld>
  <p:clrMapOvr>
    <a:masterClrMapping/>
  </p:clrMapOvr>
  <p:transition>
    <p:dissolve/>
    <p:sndAc>
      <p:stSnd>
        <p:snd r:embed="rId2" name="voltage.wav"/>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794</TotalTime>
  <Words>1113</Words>
  <Application>Microsoft Office PowerPoint</Application>
  <PresentationFormat>On-screen Show (4:3)</PresentationFormat>
  <Paragraphs>190</Paragraphs>
  <Slides>47</Slides>
  <Notes>0</Notes>
  <HiddenSlides>0</HiddenSlides>
  <MMClips>5</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6" baseType="lpstr">
      <vt:lpstr>Consolas</vt:lpstr>
      <vt:lpstr>Corbel</vt:lpstr>
      <vt:lpstr>Pristina</vt:lpstr>
      <vt:lpstr>Viner Hand ITC</vt:lpstr>
      <vt:lpstr>Wingdings</vt:lpstr>
      <vt:lpstr>Wingdings 2</vt:lpstr>
      <vt:lpstr>Wingdings 3</vt:lpstr>
      <vt:lpstr>Metro</vt:lpstr>
      <vt:lpstr>Equation</vt:lpstr>
      <vt:lpstr>Devil  physics The  baddest  class  on  campus  IB  Physics</vt:lpstr>
      <vt:lpstr>Lsn 5-3: electric cells</vt:lpstr>
      <vt:lpstr>Review Video: Electric Potential Voltage</vt:lpstr>
      <vt:lpstr>In the last lesson we learned:</vt:lpstr>
      <vt:lpstr>In the last lesson we learned:</vt:lpstr>
      <vt:lpstr>Essential idea: </vt:lpstr>
      <vt:lpstr>International-mindedness: </vt:lpstr>
      <vt:lpstr>Theory of knowledge:  </vt:lpstr>
      <vt:lpstr>Understandings: </vt:lpstr>
      <vt:lpstr>Applications and skills: </vt:lpstr>
      <vt:lpstr>Applications and skills: </vt:lpstr>
      <vt:lpstr>Guidance: </vt:lpstr>
      <vt:lpstr>Data booklet reference: </vt:lpstr>
      <vt:lpstr>Aims: </vt:lpstr>
      <vt:lpstr>Aims: </vt:lpstr>
      <vt:lpstr>Aims: </vt:lpstr>
      <vt:lpstr>Utilization: </vt:lpstr>
      <vt:lpstr>Introductory Video: Why Charges Move</vt:lpstr>
      <vt:lpstr>Emf (ε)</vt:lpstr>
      <vt:lpstr>Emf (ε)</vt:lpstr>
      <vt:lpstr>Batteries: Practical Source of Electric Current</vt:lpstr>
      <vt:lpstr>Emf (ε)</vt:lpstr>
      <vt:lpstr>Emf (ε)</vt:lpstr>
      <vt:lpstr>Emf (ε)</vt:lpstr>
      <vt:lpstr>Secondary Cells</vt:lpstr>
      <vt:lpstr>Secondary Cells</vt:lpstr>
      <vt:lpstr>Secondary Cells</vt:lpstr>
      <vt:lpstr>Secondary Cells</vt:lpstr>
      <vt:lpstr>Secondary Cells</vt:lpstr>
      <vt:lpstr>Secondary Cells</vt:lpstr>
      <vt:lpstr>Secondary Cells</vt:lpstr>
      <vt:lpstr>Secondary Cells</vt:lpstr>
      <vt:lpstr>Secondary Cells</vt:lpstr>
      <vt:lpstr>Secondary Cells</vt:lpstr>
      <vt:lpstr>Battery Discharge Rates</vt:lpstr>
      <vt:lpstr>Discharge Rate – Car Battery</vt:lpstr>
      <vt:lpstr>PowerPoint Presentation</vt:lpstr>
      <vt:lpstr>Discharge Rate – Secondary Cell</vt:lpstr>
      <vt:lpstr>Nature of Science / TOK</vt:lpstr>
      <vt:lpstr>Nature of Science / TOK</vt:lpstr>
      <vt:lpstr>Applications and skills: </vt:lpstr>
      <vt:lpstr>Applications and skills: </vt:lpstr>
      <vt:lpstr>Understandings: </vt:lpstr>
      <vt:lpstr>Essential idea: </vt:lpstr>
      <vt:lpstr> Questions?</vt:lpstr>
      <vt:lpstr>Homework</vt:lpstr>
      <vt:lpstr>Stopped here 4/22/15</vt:lpstr>
    </vt:vector>
  </TitlesOfParts>
  <Company>pcsb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Devil physics The baddest class on campus IB Physics Physics I Honors / Pre-IB Physics</dc:title>
  <dc:creator>Kyle Smith</dc:creator>
  <cp:lastModifiedBy>Smith Kyle</cp:lastModifiedBy>
  <cp:revision>62</cp:revision>
  <dcterms:created xsi:type="dcterms:W3CDTF">2010-12-08T08:20:03Z</dcterms:created>
  <dcterms:modified xsi:type="dcterms:W3CDTF">2016-04-13T11:50:48Z</dcterms:modified>
</cp:coreProperties>
</file>