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309" r:id="rId5"/>
    <p:sldId id="310" r:id="rId6"/>
    <p:sldId id="311" r:id="rId7"/>
    <p:sldId id="312" r:id="rId8"/>
    <p:sldId id="313" r:id="rId9"/>
    <p:sldId id="314" r:id="rId10"/>
    <p:sldId id="315" r:id="rId11"/>
    <p:sldId id="318" r:id="rId12"/>
    <p:sldId id="316" r:id="rId13"/>
    <p:sldId id="317" r:id="rId14"/>
    <p:sldId id="332" r:id="rId15"/>
    <p:sldId id="333" r:id="rId16"/>
    <p:sldId id="334" r:id="rId17"/>
    <p:sldId id="257" r:id="rId18"/>
    <p:sldId id="263" r:id="rId19"/>
    <p:sldId id="266" r:id="rId20"/>
    <p:sldId id="328" r:id="rId21"/>
    <p:sldId id="267" r:id="rId22"/>
    <p:sldId id="268" r:id="rId23"/>
    <p:sldId id="269" r:id="rId24"/>
    <p:sldId id="270" r:id="rId25"/>
    <p:sldId id="271" r:id="rId26"/>
    <p:sldId id="329" r:id="rId27"/>
    <p:sldId id="272" r:id="rId28"/>
    <p:sldId id="330" r:id="rId29"/>
    <p:sldId id="273" r:id="rId30"/>
    <p:sldId id="278" r:id="rId31"/>
    <p:sldId id="319" r:id="rId32"/>
    <p:sldId id="274" r:id="rId33"/>
    <p:sldId id="275" r:id="rId34"/>
    <p:sldId id="276" r:id="rId35"/>
    <p:sldId id="277" r:id="rId36"/>
    <p:sldId id="279" r:id="rId37"/>
    <p:sldId id="280" r:id="rId38"/>
    <p:sldId id="331" r:id="rId39"/>
    <p:sldId id="282" r:id="rId40"/>
    <p:sldId id="336" r:id="rId41"/>
    <p:sldId id="353" r:id="rId42"/>
    <p:sldId id="354" r:id="rId43"/>
    <p:sldId id="338" r:id="rId44"/>
    <p:sldId id="355" r:id="rId45"/>
    <p:sldId id="339" r:id="rId46"/>
    <p:sldId id="356" r:id="rId47"/>
    <p:sldId id="340" r:id="rId48"/>
    <p:sldId id="341" r:id="rId49"/>
    <p:sldId id="342" r:id="rId50"/>
    <p:sldId id="357" r:id="rId51"/>
    <p:sldId id="358" r:id="rId52"/>
    <p:sldId id="360" r:id="rId53"/>
    <p:sldId id="361" r:id="rId54"/>
    <p:sldId id="363" r:id="rId55"/>
    <p:sldId id="365" r:id="rId56"/>
    <p:sldId id="366" r:id="rId57"/>
    <p:sldId id="301" r:id="rId58"/>
    <p:sldId id="298" r:id="rId59"/>
    <p:sldId id="299" r:id="rId60"/>
    <p:sldId id="303" r:id="rId61"/>
    <p:sldId id="359" r:id="rId62"/>
    <p:sldId id="304" r:id="rId63"/>
    <p:sldId id="305" r:id="rId64"/>
    <p:sldId id="367" r:id="rId65"/>
    <p:sldId id="368" r:id="rId66"/>
    <p:sldId id="320" r:id="rId67"/>
    <p:sldId id="321" r:id="rId68"/>
    <p:sldId id="351" r:id="rId69"/>
    <p:sldId id="369" r:id="rId70"/>
    <p:sldId id="370" r:id="rId71"/>
    <p:sldId id="371" r:id="rId72"/>
    <p:sldId id="322" r:id="rId73"/>
    <p:sldId id="323" r:id="rId74"/>
    <p:sldId id="324" r:id="rId75"/>
    <p:sldId id="325" r:id="rId76"/>
    <p:sldId id="326" r:id="rId77"/>
    <p:sldId id="261" r:id="rId78"/>
    <p:sldId id="262" r:id="rId79"/>
    <p:sldId id="32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9/8/2015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9/8/2015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ccuracy%20and%20Precision.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2\Accuracy%20and%20Precision.mp4"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nits%20and%20Uncertainty.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2\Units%20and%20Uncertainty.wmv"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Reading%20Activity%20T1-2.doc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ow%20to%20find%20the%20Line%20of%20Best%20Fit.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ximum%20and%20Minimum%20Slopes.mp4" TargetMode="External"/><Relationship Id="rId2" Type="http://schemas.openxmlformats.org/officeDocument/2006/relationships/hyperlink" Target="How%20to%20find%20the%20Line%20of%20Best%20Fit.mp4"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hyperlink" Target="Maximum%20and%20Minimum%20Slopes.mp4" TargetMode="External"/><Relationship Id="rId2" Type="http://schemas.openxmlformats.org/officeDocument/2006/relationships/hyperlink" Target="How%20to%20find%20the%20Line%20of%20Best%20Fit.mp4"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hyperlink" Target="How%20to%20find%20the%20Line%20of%20Best%20Fit.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2\How%20to%20find%20the%20Line%20of%20Best%20Fit.mp4" TargetMode="Externa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ow%20to%20find%20the%20Line%20of%20Best%20Fit.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2\Maximum%20and%20Minimum%20Slopes.mp4" TargetMode="Externa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5.bin"/></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7.bin"/></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8.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a:t>
            </a:r>
            <a:r>
              <a:rPr lang="en-US" dirty="0" smtClean="0">
                <a:latin typeface="Pristina" pitchFamily="66" charset="0"/>
              </a:rPr>
              <a:t> physics</a:t>
            </a:r>
            <a:r>
              <a:rPr lang="en-US" dirty="0" smtClean="0">
                <a:latin typeface="Pristina" pitchFamily="66" charset="0"/>
              </a:rPr>
              <a:t/>
            </a:r>
            <a:br>
              <a:rPr lang="en-US" dirty="0" smtClean="0">
                <a:latin typeface="Pristina" pitchFamily="66" charset="0"/>
              </a:rPr>
            </a:br>
            <a:r>
              <a:rPr lang="en-US" sz="3200" dirty="0" smtClean="0">
                <a:latin typeface="Pristina" pitchFamily="66" charset="0"/>
              </a:rPr>
              <a:t>The </a:t>
            </a:r>
            <a:r>
              <a:rPr lang="en-US" sz="3200" dirty="0" smtClean="0">
                <a:latin typeface="Pristina" pitchFamily="66" charset="0"/>
              </a:rPr>
              <a:t> </a:t>
            </a:r>
            <a:r>
              <a:rPr lang="en-US" sz="3200" dirty="0" err="1" smtClean="0">
                <a:latin typeface="Pristina" pitchFamily="66" charset="0"/>
              </a:rPr>
              <a:t>baddest</a:t>
            </a:r>
            <a:r>
              <a:rPr lang="en-US" sz="3200" dirty="0" smtClean="0">
                <a:latin typeface="Pristina" pitchFamily="66" charset="0"/>
              </a:rPr>
              <a:t>  </a:t>
            </a:r>
            <a:r>
              <a:rPr lang="en-US" sz="3200" dirty="0" smtClean="0">
                <a:latin typeface="Pristina" pitchFamily="66" charset="0"/>
              </a:rPr>
              <a:t>class </a:t>
            </a:r>
            <a:r>
              <a:rPr lang="en-US" sz="3200" dirty="0" smtClean="0">
                <a:latin typeface="Pristina" pitchFamily="66" charset="0"/>
              </a:rPr>
              <a:t> on  campus</a:t>
            </a:r>
            <a:r>
              <a:rPr lang="en-US" sz="3200" dirty="0" smtClean="0">
                <a:latin typeface="Pristina" pitchFamily="66" charset="0"/>
              </a:rPr>
              <a:t/>
            </a:r>
            <a:br>
              <a:rPr lang="en-US" sz="3200" dirty="0" smtClean="0">
                <a:latin typeface="Pristina" pitchFamily="66" charset="0"/>
              </a:rPr>
            </a:br>
            <a:r>
              <a:rPr lang="en-US" sz="2800" dirty="0" smtClean="0">
                <a:latin typeface="Pristina" pitchFamily="66" charset="0"/>
              </a:rPr>
              <a:t>IB </a:t>
            </a:r>
            <a:r>
              <a:rPr lang="en-US" sz="2800" dirty="0" smtClean="0">
                <a:latin typeface="Pristina" pitchFamily="66" charset="0"/>
              </a:rPr>
              <a:t>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Content Placeholder 2"/>
          <p:cNvSpPr>
            <a:spLocks noGrp="1"/>
          </p:cNvSpPr>
          <p:nvPr>
            <p:ph idx="1"/>
          </p:nvPr>
        </p:nvSpPr>
        <p:spPr/>
        <p:txBody>
          <a:bodyPr/>
          <a:lstStyle/>
          <a:p>
            <a:r>
              <a:rPr lang="en-US" dirty="0" smtClean="0"/>
              <a:t>Analysis of uncertainties will not be expected for trigonometric or logarithmic functions in examinations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Booklet Reference</a:t>
            </a:r>
            <a:endParaRPr lang="en-US" dirty="0"/>
          </a:p>
        </p:txBody>
      </p:sp>
      <p:sp>
        <p:nvSpPr>
          <p:cNvPr id="3" name="Content Placeholder 2"/>
          <p:cNvSpPr>
            <a:spLocks noGrp="1"/>
          </p:cNvSpPr>
          <p:nvPr>
            <p:ph idx="1"/>
          </p:nvPr>
        </p:nvSpPr>
        <p:spPr>
          <a:xfrm>
            <a:off x="914400" y="1219200"/>
            <a:ext cx="7772400" cy="5334000"/>
          </a:xfrm>
        </p:spPr>
        <p:txBody>
          <a:bodyPr/>
          <a:lstStyle/>
          <a:p>
            <a:pPr>
              <a:spcBef>
                <a:spcPts val="0"/>
              </a:spcBef>
              <a:spcAft>
                <a:spcPts val="1800"/>
              </a:spcAft>
            </a:pPr>
            <a:r>
              <a:rPr lang="en-US" dirty="0" smtClean="0"/>
              <a:t>If </a:t>
            </a:r>
          </a:p>
          <a:p>
            <a:pPr lvl="1">
              <a:spcBef>
                <a:spcPts val="0"/>
              </a:spcBef>
              <a:spcAft>
                <a:spcPts val="1800"/>
              </a:spcAft>
            </a:pPr>
            <a:r>
              <a:rPr lang="en-US" dirty="0" smtClean="0"/>
              <a:t>Then</a:t>
            </a:r>
          </a:p>
          <a:p>
            <a:pPr lvl="1">
              <a:spcBef>
                <a:spcPts val="0"/>
              </a:spcBef>
              <a:spcAft>
                <a:spcPts val="1800"/>
              </a:spcAft>
            </a:pPr>
            <a:endParaRPr lang="en-US" dirty="0" smtClean="0"/>
          </a:p>
          <a:p>
            <a:pPr>
              <a:spcBef>
                <a:spcPts val="0"/>
              </a:spcBef>
              <a:spcAft>
                <a:spcPts val="1800"/>
              </a:spcAft>
            </a:pPr>
            <a:r>
              <a:rPr lang="en-US" dirty="0" smtClean="0"/>
              <a:t>If </a:t>
            </a:r>
          </a:p>
          <a:p>
            <a:pPr lvl="1">
              <a:spcBef>
                <a:spcPts val="0"/>
              </a:spcBef>
              <a:spcAft>
                <a:spcPts val="1800"/>
              </a:spcAft>
            </a:pPr>
            <a:r>
              <a:rPr lang="en-US" dirty="0" smtClean="0"/>
              <a:t>Then</a:t>
            </a:r>
          </a:p>
          <a:p>
            <a:pPr lvl="1">
              <a:spcBef>
                <a:spcPts val="0"/>
              </a:spcBef>
              <a:spcAft>
                <a:spcPts val="1800"/>
              </a:spcAft>
            </a:pPr>
            <a:endParaRPr lang="en-US" dirty="0" smtClean="0"/>
          </a:p>
          <a:p>
            <a:pPr>
              <a:spcBef>
                <a:spcPts val="0"/>
              </a:spcBef>
              <a:spcAft>
                <a:spcPts val="1800"/>
              </a:spcAft>
            </a:pPr>
            <a:r>
              <a:rPr lang="en-US" dirty="0" smtClean="0"/>
              <a:t>If </a:t>
            </a:r>
          </a:p>
          <a:p>
            <a:pPr lvl="1">
              <a:spcBef>
                <a:spcPts val="0"/>
              </a:spcBef>
              <a:spcAft>
                <a:spcPts val="1800"/>
              </a:spcAft>
            </a:pPr>
            <a:r>
              <a:rPr lang="en-US" dirty="0" smtClean="0"/>
              <a:t>then </a:t>
            </a:r>
            <a:endParaRPr lang="en-US" dirty="0"/>
          </a:p>
        </p:txBody>
      </p:sp>
      <p:graphicFrame>
        <p:nvGraphicFramePr>
          <p:cNvPr id="4" name="Object 3"/>
          <p:cNvGraphicFramePr>
            <a:graphicFrameLocks noChangeAspect="1"/>
          </p:cNvGraphicFramePr>
          <p:nvPr/>
        </p:nvGraphicFramePr>
        <p:xfrm>
          <a:off x="1828800" y="1219200"/>
          <a:ext cx="1641475" cy="558800"/>
        </p:xfrm>
        <a:graphic>
          <a:graphicData uri="http://schemas.openxmlformats.org/presentationml/2006/ole">
            <p:oleObj spid="_x0000_s45069" name="Equation" r:id="rId3" imgW="596641" imgH="203112" progId="Equation.3">
              <p:embed/>
            </p:oleObj>
          </a:graphicData>
        </a:graphic>
      </p:graphicFrame>
      <p:graphicFrame>
        <p:nvGraphicFramePr>
          <p:cNvPr id="45058" name="Object 2"/>
          <p:cNvGraphicFramePr>
            <a:graphicFrameLocks noChangeAspect="1"/>
          </p:cNvGraphicFramePr>
          <p:nvPr/>
        </p:nvGraphicFramePr>
        <p:xfrm>
          <a:off x="2578100" y="1955800"/>
          <a:ext cx="2374900" cy="558800"/>
        </p:xfrm>
        <a:graphic>
          <a:graphicData uri="http://schemas.openxmlformats.org/presentationml/2006/ole">
            <p:oleObj spid="_x0000_s45070" name="Equation" r:id="rId4" imgW="863225" imgH="203112" progId="Equation.3">
              <p:embed/>
            </p:oleObj>
          </a:graphicData>
        </a:graphic>
      </p:graphicFrame>
      <p:graphicFrame>
        <p:nvGraphicFramePr>
          <p:cNvPr id="45059" name="Object 3"/>
          <p:cNvGraphicFramePr>
            <a:graphicFrameLocks noChangeAspect="1"/>
          </p:cNvGraphicFramePr>
          <p:nvPr/>
        </p:nvGraphicFramePr>
        <p:xfrm>
          <a:off x="1828800" y="2743200"/>
          <a:ext cx="1292225" cy="1082675"/>
        </p:xfrm>
        <a:graphic>
          <a:graphicData uri="http://schemas.openxmlformats.org/presentationml/2006/ole">
            <p:oleObj spid="_x0000_s45071" name="Equation" r:id="rId5" imgW="469696" imgH="393529" progId="Equation.3">
              <p:embed/>
            </p:oleObj>
          </a:graphicData>
        </a:graphic>
      </p:graphicFrame>
      <p:graphicFrame>
        <p:nvGraphicFramePr>
          <p:cNvPr id="45060" name="Object 4"/>
          <p:cNvGraphicFramePr>
            <a:graphicFrameLocks noChangeAspect="1"/>
          </p:cNvGraphicFramePr>
          <p:nvPr/>
        </p:nvGraphicFramePr>
        <p:xfrm>
          <a:off x="3429000" y="3352800"/>
          <a:ext cx="3492500" cy="1152525"/>
        </p:xfrm>
        <a:graphic>
          <a:graphicData uri="http://schemas.openxmlformats.org/presentationml/2006/ole">
            <p:oleObj spid="_x0000_s45072" name="Equation" r:id="rId6" imgW="1270000" imgH="419100" progId="Equation.3">
              <p:embed/>
            </p:oleObj>
          </a:graphicData>
        </a:graphic>
      </p:graphicFrame>
      <p:graphicFrame>
        <p:nvGraphicFramePr>
          <p:cNvPr id="45061" name="Object 5"/>
          <p:cNvGraphicFramePr>
            <a:graphicFrameLocks noChangeAspect="1"/>
          </p:cNvGraphicFramePr>
          <p:nvPr/>
        </p:nvGraphicFramePr>
        <p:xfrm>
          <a:off x="2055813" y="4994275"/>
          <a:ext cx="1187450" cy="628650"/>
        </p:xfrm>
        <a:graphic>
          <a:graphicData uri="http://schemas.openxmlformats.org/presentationml/2006/ole">
            <p:oleObj spid="_x0000_s45073" name="Equation" r:id="rId7" imgW="431613" imgH="228501" progId="Equation.3">
              <p:embed/>
            </p:oleObj>
          </a:graphicData>
        </a:graphic>
      </p:graphicFrame>
      <p:graphicFrame>
        <p:nvGraphicFramePr>
          <p:cNvPr id="45062" name="Object 6"/>
          <p:cNvGraphicFramePr>
            <a:graphicFrameLocks noChangeAspect="1"/>
          </p:cNvGraphicFramePr>
          <p:nvPr/>
        </p:nvGraphicFramePr>
        <p:xfrm>
          <a:off x="3352800" y="5410200"/>
          <a:ext cx="2025650" cy="1187450"/>
        </p:xfrm>
        <a:graphic>
          <a:graphicData uri="http://schemas.openxmlformats.org/presentationml/2006/ole">
            <p:oleObj spid="_x0000_s45074" name="Equation" r:id="rId8" imgW="736600" imgH="4318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a:t>
            </a:r>
            <a:endParaRPr lang="en-US" dirty="0"/>
          </a:p>
        </p:txBody>
      </p:sp>
      <p:sp>
        <p:nvSpPr>
          <p:cNvPr id="3" name="Content Placeholder 2"/>
          <p:cNvSpPr>
            <a:spLocks noGrp="1"/>
          </p:cNvSpPr>
          <p:nvPr>
            <p:ph idx="1"/>
          </p:nvPr>
        </p:nvSpPr>
        <p:spPr/>
        <p:txBody>
          <a:bodyPr/>
          <a:lstStyle/>
          <a:p>
            <a:r>
              <a:rPr lang="en-US" dirty="0" smtClean="0"/>
              <a:t>Students studying more than one group 4 subject will be able to use these skills across all subjects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r>
              <a:rPr lang="en-US" b="1" dirty="0" smtClean="0"/>
              <a:t>Aim 4: </a:t>
            </a:r>
            <a:r>
              <a:rPr lang="en-US" dirty="0" smtClean="0"/>
              <a:t>it is important that students see scientific errors and uncertainties not only as the range of possible answers but as an integral part of the scientific process</a:t>
            </a:r>
          </a:p>
          <a:p>
            <a:r>
              <a:rPr lang="en-US" b="1" dirty="0" smtClean="0"/>
              <a:t>Aim 9: </a:t>
            </a:r>
            <a:r>
              <a:rPr lang="en-US" dirty="0" smtClean="0"/>
              <a:t>the process of using uncertainties in classical physics can be compared to the view of uncertainties in modern (and particularly quantum) physics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Accuracy and Precision Video</a:t>
            </a:r>
            <a:endParaRPr lang="en-US" dirty="0"/>
          </a:p>
        </p:txBody>
      </p:sp>
      <p:pic>
        <p:nvPicPr>
          <p:cNvPr id="5" name="Accuracy and Precision.mp4">
            <a:hlinkClick r:id="" action="ppaction://media"/>
          </p:cNvPr>
          <p:cNvPicPr>
            <a:picLocks noGrp="1" noRot="1" noChangeAspect="1"/>
          </p:cNvPicPr>
          <p:nvPr>
            <p:ph idx="1"/>
            <a:videoFile r:link="rId1"/>
          </p:nvPr>
        </p:nvPicPr>
        <p:blipFill>
          <a:blip r:embed="rId4" cstate="print"/>
          <a:stretch>
            <a:fillRect/>
          </a:stretch>
        </p:blipFill>
        <p:spPr>
          <a:xfrm>
            <a:off x="2057400" y="1327150"/>
            <a:ext cx="5334000"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7772400" cy="914400"/>
          </a:xfrm>
        </p:spPr>
        <p:txBody>
          <a:bodyPr/>
          <a:lstStyle/>
          <a:p>
            <a:r>
              <a:rPr lang="en-US" dirty="0" smtClean="0"/>
              <a:t>Accuracy and Precision</a:t>
            </a:r>
            <a:endParaRPr lang="en-US" dirty="0"/>
          </a:p>
        </p:txBody>
      </p:sp>
      <p:sp>
        <p:nvSpPr>
          <p:cNvPr id="6" name="Content Placeholder 5"/>
          <p:cNvSpPr>
            <a:spLocks noGrp="1"/>
          </p:cNvSpPr>
          <p:nvPr>
            <p:ph idx="1"/>
          </p:nvPr>
        </p:nvSpPr>
        <p:spPr>
          <a:xfrm>
            <a:off x="457200" y="1600200"/>
            <a:ext cx="8229600" cy="4876800"/>
          </a:xfrm>
        </p:spPr>
        <p:txBody>
          <a:bodyPr>
            <a:normAutofit/>
          </a:bodyPr>
          <a:lstStyle/>
          <a:p>
            <a:r>
              <a:rPr lang="en-US" dirty="0" smtClean="0"/>
              <a:t>Measurements </a:t>
            </a:r>
            <a:r>
              <a:rPr lang="en-US" dirty="0" smtClean="0"/>
              <a:t>can never be absolutely precise</a:t>
            </a:r>
          </a:p>
          <a:p>
            <a:r>
              <a:rPr lang="en-US" dirty="0" smtClean="0"/>
              <a:t>Because of this, there will always be some amount of uncertainty in a measurement</a:t>
            </a:r>
          </a:p>
          <a:p>
            <a:r>
              <a:rPr lang="en-US" b="1" i="1" dirty="0" smtClean="0">
                <a:solidFill>
                  <a:srgbClr val="FFFF00"/>
                </a:solidFill>
              </a:rPr>
              <a:t>As scientists, we must </a:t>
            </a:r>
            <a:r>
              <a:rPr lang="en-US" b="1" i="1" dirty="0" smtClean="0">
                <a:solidFill>
                  <a:srgbClr val="FFFF00"/>
                </a:solidFill>
              </a:rPr>
              <a:t>always strive to minimize uncertainty and to suggest ways to further minimize uncertainty in future experiments</a:t>
            </a:r>
            <a:endParaRPr lang="en-US" b="1" i="1" dirty="0" smtClean="0">
              <a:solidFill>
                <a:srgbClr val="FFFF00"/>
              </a:solidFill>
            </a:endParaRPr>
          </a:p>
          <a:p>
            <a:r>
              <a:rPr lang="en-US" b="1" i="1" dirty="0" smtClean="0">
                <a:solidFill>
                  <a:srgbClr val="FFFF00"/>
                </a:solidFill>
              </a:rPr>
              <a:t>As scientists, we must quantify and express the level of uncertainty in our data</a:t>
            </a:r>
            <a:endParaRPr lang="en-US" b="1" i="1"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7772400" cy="914400"/>
          </a:xfrm>
        </p:spPr>
        <p:txBody>
          <a:bodyPr/>
          <a:lstStyle/>
          <a:p>
            <a:r>
              <a:rPr lang="en-US" dirty="0" smtClean="0"/>
              <a:t>Accuracy and Precision</a:t>
            </a:r>
            <a:endParaRPr lang="en-US" dirty="0"/>
          </a:p>
        </p:txBody>
      </p:sp>
      <p:sp>
        <p:nvSpPr>
          <p:cNvPr id="6" name="Content Placeholder 5"/>
          <p:cNvSpPr>
            <a:spLocks noGrp="1"/>
          </p:cNvSpPr>
          <p:nvPr>
            <p:ph idx="1"/>
          </p:nvPr>
        </p:nvSpPr>
        <p:spPr>
          <a:xfrm>
            <a:off x="457200" y="990600"/>
            <a:ext cx="8229600" cy="3276600"/>
          </a:xfrm>
        </p:spPr>
        <p:txBody>
          <a:bodyPr>
            <a:normAutofit fontScale="92500"/>
          </a:bodyPr>
          <a:lstStyle/>
          <a:p>
            <a:r>
              <a:rPr lang="en-US" dirty="0" smtClean="0"/>
              <a:t>Measurements are accurate if the systematic error is small</a:t>
            </a:r>
          </a:p>
          <a:p>
            <a:pPr lvl="1"/>
            <a:r>
              <a:rPr lang="en-US" dirty="0" smtClean="0"/>
              <a:t>Individual deviations may be high, but mean is close to actual value</a:t>
            </a:r>
          </a:p>
          <a:p>
            <a:r>
              <a:rPr lang="en-US" dirty="0" smtClean="0"/>
              <a:t>Measurements are precise if random error is small</a:t>
            </a:r>
          </a:p>
          <a:p>
            <a:pPr lvl="1"/>
            <a:r>
              <a:rPr lang="en-US" dirty="0" smtClean="0"/>
              <a:t>Individual deviations are low, but mean is significantly different from actual value</a:t>
            </a:r>
          </a:p>
        </p:txBody>
      </p:sp>
      <p:pic>
        <p:nvPicPr>
          <p:cNvPr id="7" name="Picture 6" descr="systematic error graphs.jpg"/>
          <p:cNvPicPr>
            <a:picLocks noChangeAspect="1"/>
          </p:cNvPicPr>
          <p:nvPr/>
        </p:nvPicPr>
        <p:blipFill>
          <a:blip r:embed="rId2" cstate="print"/>
          <a:stretch>
            <a:fillRect/>
          </a:stretch>
        </p:blipFill>
        <p:spPr>
          <a:xfrm>
            <a:off x="1339515" y="4296207"/>
            <a:ext cx="6432885" cy="22569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Accounting for Uncertainty</a:t>
            </a:r>
            <a:endParaRPr lang="en-US" dirty="0"/>
          </a:p>
        </p:txBody>
      </p:sp>
      <p:pic>
        <p:nvPicPr>
          <p:cNvPr id="6" name="Units and Uncertainty.wmv">
            <a:hlinkClick r:id="" action="ppaction://media"/>
          </p:cNvPr>
          <p:cNvPicPr>
            <a:picLocks noGrp="1" noRot="1" noChangeAspect="1"/>
          </p:cNvPicPr>
          <p:nvPr>
            <p:ph idx="1"/>
            <a:videoFile r:link="rId1"/>
          </p:nvPr>
        </p:nvPicPr>
        <p:blipFill>
          <a:blip r:embed="rId4" cstate="print"/>
          <a:stretch>
            <a:fillRect/>
          </a:stretch>
        </p:blipFill>
        <p:spPr>
          <a:xfrm>
            <a:off x="1202267" y="1371600"/>
            <a:ext cx="70104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1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Random</a:t>
            </a:r>
            <a:endParaRPr lang="en-US" sz="1800" dirty="0" smtClean="0"/>
          </a:p>
          <a:p>
            <a:pPr lvl="1"/>
            <a:r>
              <a:rPr lang="en-US" b="1" dirty="0" smtClean="0"/>
              <a:t>almost always the fault of the observer</a:t>
            </a:r>
            <a:endParaRPr lang="en-US" sz="1600" dirty="0" smtClean="0"/>
          </a:p>
          <a:p>
            <a:pPr lvl="1"/>
            <a:r>
              <a:rPr lang="en-US" b="1" dirty="0" smtClean="0"/>
              <a:t>human error</a:t>
            </a:r>
            <a:endParaRPr lang="en-US" sz="1600" dirty="0" smtClean="0"/>
          </a:p>
          <a:p>
            <a:pPr lvl="1"/>
            <a:r>
              <a:rPr lang="en-US" b="1" dirty="0" smtClean="0"/>
              <a:t>outside factors, uncontrolled variables</a:t>
            </a:r>
            <a:endParaRPr lang="en-US" sz="1600" dirty="0" smtClean="0"/>
          </a:p>
          <a:p>
            <a:pPr lvl="1"/>
            <a:r>
              <a:rPr lang="en-US" b="1" dirty="0" smtClean="0"/>
              <a:t>not </a:t>
            </a:r>
            <a:r>
              <a:rPr lang="en-US" b="1" dirty="0" smtClean="0"/>
              <a:t>predictable</a:t>
            </a:r>
          </a:p>
          <a:p>
            <a:pPr lvl="1"/>
            <a:r>
              <a:rPr lang="en-US" b="1" dirty="0" smtClean="0"/>
              <a:t>assumed </a:t>
            </a:r>
            <a:r>
              <a:rPr lang="en-US" b="1" dirty="0" smtClean="0"/>
              <a:t>to be sometimes high, sometimes low</a:t>
            </a:r>
          </a:p>
          <a:p>
            <a:pPr lvl="1"/>
            <a:r>
              <a:rPr lang="en-US" b="1" dirty="0" smtClean="0"/>
              <a:t>can be minimized by averaging over repeated measurements</a:t>
            </a:r>
            <a:endParaRPr lang="en-US" sz="1600" dirty="0" smtClean="0"/>
          </a:p>
          <a:p>
            <a:pPr lvl="1"/>
            <a:r>
              <a:rPr lang="en-US" b="1" dirty="0" smtClean="0"/>
              <a:t>What are some examples?</a:t>
            </a:r>
            <a:endParaRPr lang="en-US"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Systematic</a:t>
            </a:r>
            <a:endParaRPr lang="en-US" sz="1800" dirty="0" smtClean="0"/>
          </a:p>
          <a:p>
            <a:pPr lvl="1"/>
            <a:r>
              <a:rPr lang="en-US" b="1" dirty="0" smtClean="0"/>
              <a:t>usually the fault of both the user and the instrument</a:t>
            </a:r>
            <a:endParaRPr lang="en-US" sz="1600" dirty="0" smtClean="0"/>
          </a:p>
          <a:p>
            <a:pPr lvl="1"/>
            <a:r>
              <a:rPr lang="en-US" b="1" dirty="0" smtClean="0"/>
              <a:t>error is in the same direction and in the same amount for each measurement</a:t>
            </a:r>
            <a:endParaRPr lang="en-US" sz="1600" dirty="0" smtClean="0"/>
          </a:p>
          <a:p>
            <a:pPr lvl="1"/>
            <a:r>
              <a:rPr lang="en-US" b="1" u="sng" dirty="0" smtClean="0"/>
              <a:t>cannot</a:t>
            </a:r>
            <a:r>
              <a:rPr lang="en-US" b="1" dirty="0" smtClean="0"/>
              <a:t> be minimized by repeated measurements</a:t>
            </a:r>
            <a:endParaRPr lang="en-US" sz="1600" dirty="0" smtClean="0"/>
          </a:p>
          <a:p>
            <a:pPr lvl="1"/>
            <a:r>
              <a:rPr lang="en-US" b="1" dirty="0" smtClean="0"/>
              <a:t>What are some examples?</a:t>
            </a:r>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Tsokos Lesson 1-2</a:t>
            </a:r>
            <a:br>
              <a:rPr lang="en-US" dirty="0" smtClean="0"/>
            </a:br>
            <a:r>
              <a:rPr lang="en-US" dirty="0" smtClean="0"/>
              <a:t>Uncertainties and errors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Ball Bounce Lab</a:t>
            </a:r>
            <a:endParaRPr lang="en-US" sz="1800" dirty="0" smtClean="0"/>
          </a:p>
          <a:p>
            <a:pPr lvl="1"/>
            <a:r>
              <a:rPr lang="en-US" b="1" i="1" dirty="0" smtClean="0">
                <a:solidFill>
                  <a:srgbClr val="FFFF00"/>
                </a:solidFill>
              </a:rPr>
              <a:t>Should you have an x- or y-intercept on the graph?</a:t>
            </a:r>
            <a:endParaRPr lang="en-US" sz="1600" i="1"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a:xfrm>
            <a:off x="914400" y="1143000"/>
            <a:ext cx="7772400" cy="5562600"/>
          </a:xfrm>
        </p:spPr>
        <p:txBody>
          <a:bodyPr>
            <a:normAutofit/>
          </a:bodyPr>
          <a:lstStyle/>
          <a:p>
            <a:r>
              <a:rPr lang="en-US" sz="3200" b="1" dirty="0" smtClean="0"/>
              <a:t>Reading or tool error</a:t>
            </a:r>
            <a:endParaRPr lang="en-US" sz="1800" dirty="0" smtClean="0"/>
          </a:p>
          <a:p>
            <a:pPr lvl="1"/>
            <a:r>
              <a:rPr lang="en-US" b="1" dirty="0" smtClean="0"/>
              <a:t>function of the precision of the instrument</a:t>
            </a:r>
            <a:endParaRPr lang="en-US" sz="1600" dirty="0" smtClean="0"/>
          </a:p>
          <a:p>
            <a:pPr lvl="1"/>
            <a:r>
              <a:rPr lang="en-US" b="1" dirty="0" smtClean="0"/>
              <a:t>assumed to be ± one half of the smallest division on an analog tool</a:t>
            </a:r>
            <a:endParaRPr lang="en-US" sz="1600" dirty="0" smtClean="0"/>
          </a:p>
          <a:p>
            <a:pPr lvl="2"/>
            <a:r>
              <a:rPr lang="en-US" b="1" dirty="0" smtClean="0"/>
              <a:t>If a ruler measures in mm, the reading/tool error is assumed to be ±</a:t>
            </a:r>
            <a:r>
              <a:rPr lang="en-US" b="1" dirty="0" smtClean="0"/>
              <a:t>0.5mm</a:t>
            </a:r>
          </a:p>
          <a:p>
            <a:pPr lvl="2"/>
            <a:r>
              <a:rPr lang="en-US" b="1" dirty="0" smtClean="0"/>
              <a:t>Remember that you can estimate between divisions!</a:t>
            </a:r>
          </a:p>
          <a:p>
            <a:pPr lvl="1"/>
            <a:r>
              <a:rPr lang="en-US" b="1" dirty="0" smtClean="0"/>
              <a:t>for digital instruments, the reading/tool error is assumed to be ± the smallest division</a:t>
            </a:r>
            <a:endParaRPr lang="en-US" sz="1600" dirty="0" smtClean="0"/>
          </a:p>
          <a:p>
            <a:pPr lvl="2"/>
            <a:r>
              <a:rPr lang="en-US" b="1" dirty="0" smtClean="0"/>
              <a:t>If a digital scale reads hundredths of a gram, the reading/ tool error is assumed to be ±0.01g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FF00"/>
                </a:solidFill>
              </a:rPr>
              <a:t>What is the measurement and error from the </a:t>
            </a:r>
            <a:r>
              <a:rPr lang="en-US" b="1" dirty="0" err="1" smtClean="0">
                <a:solidFill>
                  <a:srgbClr val="FFFF00"/>
                </a:solidFill>
              </a:rPr>
              <a:t>metre</a:t>
            </a:r>
            <a:r>
              <a:rPr lang="en-US" b="1" dirty="0" smtClean="0">
                <a:solidFill>
                  <a:srgbClr val="FFFF00"/>
                </a:solidFill>
              </a:rPr>
              <a:t> stick below?</a:t>
            </a:r>
            <a:endParaRPr lang="en-US" sz="2000" dirty="0" smtClean="0">
              <a:solidFill>
                <a:srgbClr val="FFFF00"/>
              </a:solidFill>
            </a:endParaRPr>
          </a:p>
          <a:p>
            <a:pPr>
              <a:buNone/>
            </a:pPr>
            <a:r>
              <a:rPr lang="en-US" sz="3200" b="1" dirty="0" smtClean="0"/>
              <a:t> </a:t>
            </a:r>
            <a:endParaRPr lang="en-US" dirty="0"/>
          </a:p>
        </p:txBody>
      </p:sp>
      <p:sp>
        <p:nvSpPr>
          <p:cNvPr id="20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6" name="Group 55"/>
          <p:cNvGrpSpPr/>
          <p:nvPr/>
        </p:nvGrpSpPr>
        <p:grpSpPr>
          <a:xfrm>
            <a:off x="762000" y="3276600"/>
            <a:ext cx="7848600" cy="1905000"/>
            <a:chOff x="762000" y="3276600"/>
            <a:chExt cx="7848600" cy="1905000"/>
          </a:xfrm>
        </p:grpSpPr>
        <p:sp>
          <p:nvSpPr>
            <p:cNvPr id="22" name="Rectangle 21"/>
            <p:cNvSpPr/>
            <p:nvPr/>
          </p:nvSpPr>
          <p:spPr>
            <a:xfrm>
              <a:off x="762000" y="34290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876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81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219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057400" y="3352800"/>
              <a:ext cx="2743200" cy="1143000"/>
              <a:chOff x="2057400" y="3352800"/>
              <a:chExt cx="2743200" cy="1143000"/>
            </a:xfrm>
          </p:grpSpPr>
          <p:cxnSp>
            <p:nvCxnSpPr>
              <p:cNvPr id="28" name="Straight Connector 27"/>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05400" y="3276600"/>
              <a:ext cx="2743200" cy="1143000"/>
              <a:chOff x="2057400" y="3352800"/>
              <a:chExt cx="2743200" cy="1143000"/>
            </a:xfrm>
          </p:grpSpPr>
          <p:cxnSp>
            <p:nvCxnSpPr>
              <p:cNvPr id="42" name="Straight Connector 41"/>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447800" y="4321314"/>
              <a:ext cx="838200" cy="707886"/>
            </a:xfrm>
            <a:prstGeom prst="rect">
              <a:avLst/>
            </a:prstGeom>
            <a:noFill/>
          </p:spPr>
          <p:txBody>
            <a:bodyPr wrap="square" rtlCol="0">
              <a:spAutoFit/>
            </a:bodyPr>
            <a:lstStyle/>
            <a:p>
              <a:r>
                <a:rPr lang="en-US" sz="4000" b="1" dirty="0" smtClean="0">
                  <a:solidFill>
                    <a:schemeClr val="bg1"/>
                  </a:solidFill>
                </a:rPr>
                <a:t>25</a:t>
              </a:r>
              <a:endParaRPr lang="en-US" sz="4000" b="1" dirty="0">
                <a:solidFill>
                  <a:schemeClr val="bg1"/>
                </a:solidFill>
              </a:endParaRPr>
            </a:p>
          </p:txBody>
        </p:sp>
        <p:sp>
          <p:nvSpPr>
            <p:cNvPr id="53" name="TextBox 52"/>
            <p:cNvSpPr txBox="1"/>
            <p:nvPr/>
          </p:nvSpPr>
          <p:spPr>
            <a:xfrm>
              <a:off x="4495800" y="4321314"/>
              <a:ext cx="1371600" cy="707886"/>
            </a:xfrm>
            <a:prstGeom prst="rect">
              <a:avLst/>
            </a:prstGeom>
            <a:noFill/>
          </p:spPr>
          <p:txBody>
            <a:bodyPr wrap="square" rtlCol="0">
              <a:spAutoFit/>
            </a:bodyPr>
            <a:lstStyle/>
            <a:p>
              <a:r>
                <a:rPr lang="en-US" sz="4000" b="1" dirty="0" smtClean="0">
                  <a:solidFill>
                    <a:schemeClr val="bg1"/>
                  </a:solidFill>
                </a:rPr>
                <a:t>26</a:t>
              </a:r>
              <a:endParaRPr lang="en-US" sz="4000" b="1" dirty="0">
                <a:solidFill>
                  <a:schemeClr val="bg1"/>
                </a:solidFill>
              </a:endParaRPr>
            </a:p>
          </p:txBody>
        </p:sp>
        <p:sp>
          <p:nvSpPr>
            <p:cNvPr id="54" name="TextBox 53"/>
            <p:cNvSpPr txBox="1"/>
            <p:nvPr/>
          </p:nvSpPr>
          <p:spPr>
            <a:xfrm>
              <a:off x="7543800" y="4267200"/>
              <a:ext cx="838200" cy="707886"/>
            </a:xfrm>
            <a:prstGeom prst="rect">
              <a:avLst/>
            </a:prstGeom>
            <a:noFill/>
          </p:spPr>
          <p:txBody>
            <a:bodyPr wrap="square" rtlCol="0">
              <a:spAutoFit/>
            </a:bodyPr>
            <a:lstStyle/>
            <a:p>
              <a:r>
                <a:rPr lang="en-US" sz="4000" b="1" dirty="0" smtClean="0">
                  <a:solidFill>
                    <a:schemeClr val="bg1"/>
                  </a:solidFill>
                </a:rPr>
                <a:t>27</a:t>
              </a:r>
              <a:endParaRPr lang="en-US" sz="4000" b="1" dirty="0">
                <a:solidFill>
                  <a:schemeClr val="bg1"/>
                </a:solidFill>
              </a:endParaRPr>
            </a:p>
          </p:txBody>
        </p:sp>
      </p:grpSp>
      <p:cxnSp>
        <p:nvCxnSpPr>
          <p:cNvPr id="57" name="Straight Connector 56"/>
          <p:cNvCxnSpPr/>
          <p:nvPr/>
        </p:nvCxnSpPr>
        <p:spPr>
          <a:xfrm rot="5400000">
            <a:off x="3722996" y="4533900"/>
            <a:ext cx="4191000" cy="0"/>
          </a:xfrm>
          <a:prstGeom prst="line">
            <a:avLst/>
          </a:prstGeom>
          <a:ln w="571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FF00"/>
                </a:solidFill>
              </a:rPr>
              <a:t>What is the measurement and error from the </a:t>
            </a:r>
            <a:r>
              <a:rPr lang="en-US" b="1" dirty="0" err="1" smtClean="0">
                <a:solidFill>
                  <a:srgbClr val="FFFF00"/>
                </a:solidFill>
              </a:rPr>
              <a:t>metre</a:t>
            </a:r>
            <a:r>
              <a:rPr lang="en-US" b="1" dirty="0" smtClean="0">
                <a:solidFill>
                  <a:srgbClr val="FFFF00"/>
                </a:solidFill>
              </a:rPr>
              <a:t> stick below?</a:t>
            </a:r>
            <a:endParaRPr lang="en-US" sz="2000" dirty="0" smtClean="0">
              <a:solidFill>
                <a:srgbClr val="FFFF00"/>
              </a:solidFill>
            </a:endParaRPr>
          </a:p>
          <a:p>
            <a:pPr>
              <a:buNone/>
            </a:pPr>
            <a:r>
              <a:rPr lang="en-US" sz="3200" b="1" dirty="0" smtClean="0"/>
              <a:t> </a:t>
            </a:r>
            <a:endParaRPr lang="en-US" dirty="0"/>
          </a:p>
        </p:txBody>
      </p:sp>
      <p:sp>
        <p:nvSpPr>
          <p:cNvPr id="20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55"/>
          <p:cNvGrpSpPr/>
          <p:nvPr/>
        </p:nvGrpSpPr>
        <p:grpSpPr>
          <a:xfrm>
            <a:off x="762000" y="3276600"/>
            <a:ext cx="7848600" cy="1905000"/>
            <a:chOff x="762000" y="3276600"/>
            <a:chExt cx="7848600" cy="1905000"/>
          </a:xfrm>
        </p:grpSpPr>
        <p:sp>
          <p:nvSpPr>
            <p:cNvPr id="22" name="Rectangle 21"/>
            <p:cNvSpPr/>
            <p:nvPr/>
          </p:nvSpPr>
          <p:spPr>
            <a:xfrm>
              <a:off x="762000" y="34290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876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81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219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2057400" y="3352800"/>
              <a:ext cx="2743200" cy="1143000"/>
              <a:chOff x="2057400" y="3352800"/>
              <a:chExt cx="2743200" cy="1143000"/>
            </a:xfrm>
          </p:grpSpPr>
          <p:cxnSp>
            <p:nvCxnSpPr>
              <p:cNvPr id="28" name="Straight Connector 27"/>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40"/>
            <p:cNvGrpSpPr/>
            <p:nvPr/>
          </p:nvGrpSpPr>
          <p:grpSpPr>
            <a:xfrm>
              <a:off x="5105400" y="3276600"/>
              <a:ext cx="2743200" cy="1143000"/>
              <a:chOff x="2057400" y="3352800"/>
              <a:chExt cx="2743200" cy="1143000"/>
            </a:xfrm>
          </p:grpSpPr>
          <p:cxnSp>
            <p:nvCxnSpPr>
              <p:cNvPr id="42" name="Straight Connector 41"/>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447800" y="4321314"/>
              <a:ext cx="838200" cy="707886"/>
            </a:xfrm>
            <a:prstGeom prst="rect">
              <a:avLst/>
            </a:prstGeom>
            <a:noFill/>
          </p:spPr>
          <p:txBody>
            <a:bodyPr wrap="square" rtlCol="0">
              <a:spAutoFit/>
            </a:bodyPr>
            <a:lstStyle/>
            <a:p>
              <a:r>
                <a:rPr lang="en-US" sz="4000" b="1" dirty="0" smtClean="0">
                  <a:solidFill>
                    <a:schemeClr val="bg1"/>
                  </a:solidFill>
                </a:rPr>
                <a:t>25</a:t>
              </a:r>
              <a:endParaRPr lang="en-US" sz="4000" b="1" dirty="0">
                <a:solidFill>
                  <a:schemeClr val="bg1"/>
                </a:solidFill>
              </a:endParaRPr>
            </a:p>
          </p:txBody>
        </p:sp>
        <p:sp>
          <p:nvSpPr>
            <p:cNvPr id="53" name="TextBox 52"/>
            <p:cNvSpPr txBox="1"/>
            <p:nvPr/>
          </p:nvSpPr>
          <p:spPr>
            <a:xfrm>
              <a:off x="4495800" y="4321314"/>
              <a:ext cx="1371600" cy="707886"/>
            </a:xfrm>
            <a:prstGeom prst="rect">
              <a:avLst/>
            </a:prstGeom>
            <a:noFill/>
          </p:spPr>
          <p:txBody>
            <a:bodyPr wrap="square" rtlCol="0">
              <a:spAutoFit/>
            </a:bodyPr>
            <a:lstStyle/>
            <a:p>
              <a:r>
                <a:rPr lang="en-US" sz="4000" b="1" dirty="0" smtClean="0">
                  <a:solidFill>
                    <a:schemeClr val="bg1"/>
                  </a:solidFill>
                </a:rPr>
                <a:t>26</a:t>
              </a:r>
              <a:endParaRPr lang="en-US" sz="4000" b="1" dirty="0">
                <a:solidFill>
                  <a:schemeClr val="bg1"/>
                </a:solidFill>
              </a:endParaRPr>
            </a:p>
          </p:txBody>
        </p:sp>
        <p:sp>
          <p:nvSpPr>
            <p:cNvPr id="54" name="TextBox 53"/>
            <p:cNvSpPr txBox="1"/>
            <p:nvPr/>
          </p:nvSpPr>
          <p:spPr>
            <a:xfrm>
              <a:off x="7543800" y="4267200"/>
              <a:ext cx="838200" cy="707886"/>
            </a:xfrm>
            <a:prstGeom prst="rect">
              <a:avLst/>
            </a:prstGeom>
            <a:noFill/>
          </p:spPr>
          <p:txBody>
            <a:bodyPr wrap="square" rtlCol="0">
              <a:spAutoFit/>
            </a:bodyPr>
            <a:lstStyle/>
            <a:p>
              <a:r>
                <a:rPr lang="en-US" sz="4000" b="1" dirty="0" smtClean="0">
                  <a:solidFill>
                    <a:schemeClr val="bg1"/>
                  </a:solidFill>
                </a:rPr>
                <a:t>27</a:t>
              </a:r>
              <a:endParaRPr lang="en-US" sz="4000" b="1" dirty="0">
                <a:solidFill>
                  <a:schemeClr val="bg1"/>
                </a:solidFill>
              </a:endParaRPr>
            </a:p>
          </p:txBody>
        </p:sp>
      </p:grpSp>
      <p:cxnSp>
        <p:nvCxnSpPr>
          <p:cNvPr id="57" name="Straight Connector 56"/>
          <p:cNvCxnSpPr/>
          <p:nvPr/>
        </p:nvCxnSpPr>
        <p:spPr>
          <a:xfrm rot="5400000">
            <a:off x="3722996" y="4533900"/>
            <a:ext cx="4191000" cy="0"/>
          </a:xfrm>
          <a:prstGeom prst="line">
            <a:avLst/>
          </a:prstGeom>
          <a:ln w="571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4400" y="5257800"/>
            <a:ext cx="4724400" cy="1200329"/>
          </a:xfrm>
          <a:prstGeom prst="rect">
            <a:avLst/>
          </a:prstGeom>
          <a:noFill/>
        </p:spPr>
        <p:txBody>
          <a:bodyPr wrap="square" rtlCol="0">
            <a:spAutoFit/>
          </a:bodyPr>
          <a:lstStyle/>
          <a:p>
            <a:r>
              <a:rPr lang="en-US" sz="3600" b="1" dirty="0" smtClean="0">
                <a:solidFill>
                  <a:srgbClr val="FF0000"/>
                </a:solidFill>
              </a:rPr>
              <a:t>26.33 ± 0.05 cm, or</a:t>
            </a:r>
          </a:p>
          <a:p>
            <a:r>
              <a:rPr lang="en-US" sz="3600" b="1" dirty="0" smtClean="0">
                <a:solidFill>
                  <a:srgbClr val="FF0000"/>
                </a:solidFill>
              </a:rPr>
              <a:t>263.3 ± 0.5 mm</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Errors of measurement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FF00"/>
                </a:solidFill>
              </a:rPr>
              <a:t>What is the measurement and error from the </a:t>
            </a:r>
            <a:r>
              <a:rPr lang="en-US" b="1" dirty="0" err="1" smtClean="0">
                <a:solidFill>
                  <a:srgbClr val="FFFF00"/>
                </a:solidFill>
              </a:rPr>
              <a:t>metre</a:t>
            </a:r>
            <a:r>
              <a:rPr lang="en-US" b="1" dirty="0" smtClean="0">
                <a:solidFill>
                  <a:srgbClr val="FFFF00"/>
                </a:solidFill>
              </a:rPr>
              <a:t> stick below?</a:t>
            </a:r>
            <a:endParaRPr lang="en-US" sz="2000" dirty="0" smtClean="0">
              <a:solidFill>
                <a:srgbClr val="FFFF00"/>
              </a:solidFill>
            </a:endParaRPr>
          </a:p>
          <a:p>
            <a:pPr>
              <a:buNone/>
            </a:pPr>
            <a:r>
              <a:rPr lang="en-US" sz="3200" b="1" dirty="0" smtClean="0"/>
              <a:t> </a:t>
            </a:r>
            <a:endParaRPr lang="en-US" dirty="0"/>
          </a:p>
        </p:txBody>
      </p:sp>
      <p:sp>
        <p:nvSpPr>
          <p:cNvPr id="20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55"/>
          <p:cNvGrpSpPr/>
          <p:nvPr/>
        </p:nvGrpSpPr>
        <p:grpSpPr>
          <a:xfrm>
            <a:off x="762000" y="3276600"/>
            <a:ext cx="7848600" cy="1905000"/>
            <a:chOff x="762000" y="3276600"/>
            <a:chExt cx="7848600" cy="1905000"/>
          </a:xfrm>
        </p:grpSpPr>
        <p:sp>
          <p:nvSpPr>
            <p:cNvPr id="22" name="Rectangle 21"/>
            <p:cNvSpPr/>
            <p:nvPr/>
          </p:nvSpPr>
          <p:spPr>
            <a:xfrm>
              <a:off x="762000" y="34290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876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81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219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2057400" y="3352800"/>
              <a:ext cx="2743200" cy="1143000"/>
              <a:chOff x="2057400" y="3352800"/>
              <a:chExt cx="2743200" cy="1143000"/>
            </a:xfrm>
          </p:grpSpPr>
          <p:cxnSp>
            <p:nvCxnSpPr>
              <p:cNvPr id="28" name="Straight Connector 27"/>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40"/>
            <p:cNvGrpSpPr/>
            <p:nvPr/>
          </p:nvGrpSpPr>
          <p:grpSpPr>
            <a:xfrm>
              <a:off x="5105400" y="3276600"/>
              <a:ext cx="2743200" cy="1143000"/>
              <a:chOff x="2057400" y="3352800"/>
              <a:chExt cx="2743200" cy="1143000"/>
            </a:xfrm>
          </p:grpSpPr>
          <p:cxnSp>
            <p:nvCxnSpPr>
              <p:cNvPr id="42" name="Straight Connector 41"/>
              <p:cNvCxnSpPr/>
              <p:nvPr/>
            </p:nvCxnSpPr>
            <p:spPr>
              <a:xfrm rot="5400000">
                <a:off x="1790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0955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400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705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857500" y="3771900"/>
                <a:ext cx="838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3147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619499"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9243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229100" y="36957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267200" y="3962400"/>
                <a:ext cx="1066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447800" y="4321314"/>
              <a:ext cx="838200" cy="707886"/>
            </a:xfrm>
            <a:prstGeom prst="rect">
              <a:avLst/>
            </a:prstGeom>
            <a:noFill/>
          </p:spPr>
          <p:txBody>
            <a:bodyPr wrap="square" rtlCol="0">
              <a:spAutoFit/>
            </a:bodyPr>
            <a:lstStyle/>
            <a:p>
              <a:r>
                <a:rPr lang="en-US" sz="4000" b="1" dirty="0" smtClean="0">
                  <a:solidFill>
                    <a:schemeClr val="bg1"/>
                  </a:solidFill>
                </a:rPr>
                <a:t>25</a:t>
              </a:r>
              <a:endParaRPr lang="en-US" sz="4000" b="1" dirty="0">
                <a:solidFill>
                  <a:schemeClr val="bg1"/>
                </a:solidFill>
              </a:endParaRPr>
            </a:p>
          </p:txBody>
        </p:sp>
        <p:sp>
          <p:nvSpPr>
            <p:cNvPr id="53" name="TextBox 52"/>
            <p:cNvSpPr txBox="1"/>
            <p:nvPr/>
          </p:nvSpPr>
          <p:spPr>
            <a:xfrm>
              <a:off x="4495800" y="4321314"/>
              <a:ext cx="1371600" cy="707886"/>
            </a:xfrm>
            <a:prstGeom prst="rect">
              <a:avLst/>
            </a:prstGeom>
            <a:noFill/>
          </p:spPr>
          <p:txBody>
            <a:bodyPr wrap="square" rtlCol="0">
              <a:spAutoFit/>
            </a:bodyPr>
            <a:lstStyle/>
            <a:p>
              <a:r>
                <a:rPr lang="en-US" sz="4000" b="1" dirty="0" smtClean="0">
                  <a:solidFill>
                    <a:schemeClr val="bg1"/>
                  </a:solidFill>
                </a:rPr>
                <a:t>26</a:t>
              </a:r>
              <a:endParaRPr lang="en-US" sz="4000" b="1" dirty="0">
                <a:solidFill>
                  <a:schemeClr val="bg1"/>
                </a:solidFill>
              </a:endParaRPr>
            </a:p>
          </p:txBody>
        </p:sp>
        <p:sp>
          <p:nvSpPr>
            <p:cNvPr id="54" name="TextBox 53"/>
            <p:cNvSpPr txBox="1"/>
            <p:nvPr/>
          </p:nvSpPr>
          <p:spPr>
            <a:xfrm>
              <a:off x="7543800" y="4267200"/>
              <a:ext cx="838200" cy="707886"/>
            </a:xfrm>
            <a:prstGeom prst="rect">
              <a:avLst/>
            </a:prstGeom>
            <a:noFill/>
          </p:spPr>
          <p:txBody>
            <a:bodyPr wrap="square" rtlCol="0">
              <a:spAutoFit/>
            </a:bodyPr>
            <a:lstStyle/>
            <a:p>
              <a:r>
                <a:rPr lang="en-US" sz="4000" b="1" dirty="0" smtClean="0">
                  <a:solidFill>
                    <a:schemeClr val="bg1"/>
                  </a:solidFill>
                </a:rPr>
                <a:t>27</a:t>
              </a:r>
              <a:endParaRPr lang="en-US" sz="4000" b="1" dirty="0">
                <a:solidFill>
                  <a:schemeClr val="bg1"/>
                </a:solidFill>
              </a:endParaRPr>
            </a:p>
          </p:txBody>
        </p:sp>
      </p:grpSp>
      <p:cxnSp>
        <p:nvCxnSpPr>
          <p:cNvPr id="57" name="Straight Connector 56"/>
          <p:cNvCxnSpPr/>
          <p:nvPr/>
        </p:nvCxnSpPr>
        <p:spPr>
          <a:xfrm rot="5400000">
            <a:off x="3722996" y="4533900"/>
            <a:ext cx="4191000" cy="0"/>
          </a:xfrm>
          <a:prstGeom prst="line">
            <a:avLst/>
          </a:prstGeom>
          <a:ln w="571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 y="5257800"/>
            <a:ext cx="5410200" cy="1200329"/>
          </a:xfrm>
          <a:prstGeom prst="rect">
            <a:avLst/>
          </a:prstGeom>
          <a:noFill/>
        </p:spPr>
        <p:txBody>
          <a:bodyPr wrap="square" rtlCol="0">
            <a:spAutoFit/>
          </a:bodyPr>
          <a:lstStyle/>
          <a:p>
            <a:r>
              <a:rPr lang="en-US" sz="2400" b="1" dirty="0" smtClean="0">
                <a:solidFill>
                  <a:srgbClr val="FF0000"/>
                </a:solidFill>
              </a:rPr>
              <a:t>For an analog measurement, your least significant digit is an estimate between the smallest division marks.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Accounting for Random Error</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lnSpcReduction="10000"/>
          </a:bodyPr>
          <a:lstStyle/>
          <a:p>
            <a:r>
              <a:rPr lang="en-US" sz="3200" b="1" dirty="0" smtClean="0"/>
              <a:t>A measurement repeated many times can be assumed to be too high as often as it is too low</a:t>
            </a:r>
            <a:endParaRPr lang="en-US" sz="1800" dirty="0" smtClean="0"/>
          </a:p>
          <a:p>
            <a:r>
              <a:rPr lang="en-US" sz="3200" b="1" dirty="0" smtClean="0"/>
              <a:t>Random error is minimized by taking the average of many readings, the mean</a:t>
            </a:r>
            <a:endParaRPr lang="en-US" sz="1800" dirty="0" smtClean="0"/>
          </a:p>
          <a:p>
            <a:r>
              <a:rPr lang="en-US" sz="3200" b="1" dirty="0" smtClean="0"/>
              <a:t>You then must consider the standard deviation from the mean – the average of the distance from the mean for all of the measurements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Accounting for Random Error</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Standard Deviation</a:t>
            </a:r>
          </a:p>
          <a:p>
            <a:pPr lvl="1"/>
            <a:endParaRPr lang="en-US" b="1" dirty="0" smtClean="0"/>
          </a:p>
          <a:p>
            <a:pPr lvl="1"/>
            <a:endParaRPr lang="en-US" b="1" dirty="0" smtClean="0"/>
          </a:p>
          <a:p>
            <a:pPr lvl="1"/>
            <a:endParaRPr lang="en-US" b="1" dirty="0" smtClean="0"/>
          </a:p>
          <a:p>
            <a:pPr lvl="1"/>
            <a:r>
              <a:rPr lang="en-US" b="1" dirty="0" smtClean="0"/>
              <a:t>Not evaluated on exams, good for IA</a:t>
            </a:r>
          </a:p>
          <a:p>
            <a:r>
              <a:rPr lang="en-US" b="1" dirty="0" smtClean="0"/>
              <a:t>Half the Max Difference</a:t>
            </a:r>
            <a:endParaRPr lang="en-US" dirty="0"/>
          </a:p>
        </p:txBody>
      </p:sp>
      <p:graphicFrame>
        <p:nvGraphicFramePr>
          <p:cNvPr id="4" name="Object 3"/>
          <p:cNvGraphicFramePr>
            <a:graphicFrameLocks noChangeAspect="1"/>
          </p:cNvGraphicFramePr>
          <p:nvPr/>
        </p:nvGraphicFramePr>
        <p:xfrm>
          <a:off x="1447800" y="2514600"/>
          <a:ext cx="6112476" cy="1066800"/>
        </p:xfrm>
        <a:graphic>
          <a:graphicData uri="http://schemas.openxmlformats.org/presentationml/2006/ole">
            <p:oleObj spid="_x0000_s118786" name="Equation" r:id="rId3" imgW="2692080" imgH="469800" progId="Equation.3">
              <p:embed/>
            </p:oleObj>
          </a:graphicData>
        </a:graphic>
      </p:graphicFrame>
      <p:graphicFrame>
        <p:nvGraphicFramePr>
          <p:cNvPr id="118787" name="Object 3"/>
          <p:cNvGraphicFramePr>
            <a:graphicFrameLocks noChangeAspect="1"/>
          </p:cNvGraphicFramePr>
          <p:nvPr/>
        </p:nvGraphicFramePr>
        <p:xfrm>
          <a:off x="1447799" y="4953000"/>
          <a:ext cx="3146531" cy="1219200"/>
        </p:xfrm>
        <a:graphic>
          <a:graphicData uri="http://schemas.openxmlformats.org/presentationml/2006/ole">
            <p:oleObj spid="_x0000_s118787" name="Equation" r:id="rId4" imgW="1015920" imgH="3934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Accounting for Random Error</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If the standard </a:t>
            </a:r>
            <a:r>
              <a:rPr lang="en-US" sz="3200" b="1" dirty="0" smtClean="0"/>
              <a:t>deviation or half the max difference </a:t>
            </a:r>
            <a:r>
              <a:rPr lang="en-US" sz="3200" b="1" dirty="0" smtClean="0"/>
              <a:t>is greater than the reading error, you can use it as your uncertainty</a:t>
            </a:r>
            <a:endParaRPr lang="en-US" sz="1800" dirty="0" smtClean="0"/>
          </a:p>
          <a:p>
            <a:r>
              <a:rPr lang="en-US" sz="3200" b="1" dirty="0" smtClean="0"/>
              <a:t>A final, and the most conservative, method is to simply take the highest deviation from the mean and use that as your uncertainty – assuming it is greater than your assumed reading error</a:t>
            </a:r>
            <a:endParaRPr lang="en-US" sz="18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Accounting for Random Error</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No right or wrong answer when it comes to method</a:t>
            </a:r>
          </a:p>
          <a:p>
            <a:r>
              <a:rPr lang="en-US" sz="3200" b="1" dirty="0" smtClean="0"/>
              <a:t>But, you </a:t>
            </a:r>
            <a:r>
              <a:rPr lang="en-US" sz="3200" b="1" i="1" dirty="0" smtClean="0">
                <a:solidFill>
                  <a:srgbClr val="FFFF00"/>
                </a:solidFill>
              </a:rPr>
              <a:t>must</a:t>
            </a:r>
            <a:r>
              <a:rPr lang="en-US" sz="3200" b="1" dirty="0" smtClean="0"/>
              <a:t> account for uncertainty</a:t>
            </a:r>
          </a:p>
          <a:p>
            <a:r>
              <a:rPr lang="en-US" sz="3200" b="1" dirty="0" smtClean="0"/>
              <a:t>Method chosen based on judgment</a:t>
            </a:r>
          </a:p>
          <a:p>
            <a:r>
              <a:rPr lang="en-US" sz="3200" b="1" dirty="0" smtClean="0"/>
              <a:t>Some judgments better than others, some open to questioning</a:t>
            </a:r>
          </a:p>
          <a:p>
            <a:pPr lvl="1"/>
            <a:r>
              <a:rPr lang="en-US" b="1" dirty="0" smtClean="0"/>
              <a:t>Explain your reasoning</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a:t>
            </a:r>
            <a:endParaRPr lang="en-US" sz="3600" dirty="0"/>
          </a:p>
        </p:txBody>
      </p:sp>
      <p:sp>
        <p:nvSpPr>
          <p:cNvPr id="3" name="Content Placeholder 2"/>
          <p:cNvSpPr>
            <a:spLocks noGrp="1"/>
          </p:cNvSpPr>
          <p:nvPr>
            <p:ph idx="1"/>
          </p:nvPr>
        </p:nvSpPr>
        <p:spPr>
          <a:xfrm>
            <a:off x="533400" y="1219200"/>
            <a:ext cx="8153400" cy="5136360"/>
          </a:xfrm>
        </p:spPr>
        <p:txBody>
          <a:bodyPr/>
          <a:lstStyle/>
          <a:p>
            <a:pPr lvl="1"/>
            <a:endParaRPr lang="en-US" dirty="0" smtClean="0">
              <a:solidFill>
                <a:srgbClr val="FFFF00"/>
              </a:solidFill>
            </a:endParaRPr>
          </a:p>
          <a:p>
            <a:pPr lvl="1"/>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Reading Activity 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Long Is Your Table . . . Really</a:t>
            </a:r>
            <a:endParaRPr lang="en-US" sz="3600" dirty="0"/>
          </a:p>
        </p:txBody>
      </p:sp>
      <p:sp>
        <p:nvSpPr>
          <p:cNvPr id="4" name="Content Placeholder 3"/>
          <p:cNvSpPr>
            <a:spLocks noGrp="1"/>
          </p:cNvSpPr>
          <p:nvPr>
            <p:ph sz="half" idx="1"/>
          </p:nvPr>
        </p:nvSpPr>
        <p:spPr/>
        <p:txBody>
          <a:bodyPr/>
          <a:lstStyle/>
          <a:p>
            <a:r>
              <a:rPr lang="en-US" dirty="0" smtClean="0"/>
              <a:t>Measure each table</a:t>
            </a:r>
          </a:p>
          <a:p>
            <a:r>
              <a:rPr lang="en-US" dirty="0" smtClean="0"/>
              <a:t>Enter into spreadsheet</a:t>
            </a:r>
          </a:p>
          <a:p>
            <a:r>
              <a:rPr lang="en-US" dirty="0" smtClean="0"/>
              <a:t>What value will you use for the length of the table?</a:t>
            </a:r>
          </a:p>
          <a:p>
            <a:r>
              <a:rPr lang="en-US" dirty="0" smtClean="0"/>
              <a:t>What will you use for the uncertainty?</a:t>
            </a:r>
            <a:endParaRPr lang="en-US" dirty="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xmlns="" val="2702186284"/>
              </p:ext>
            </p:extLst>
          </p:nvPr>
        </p:nvGraphicFramePr>
        <p:xfrm>
          <a:off x="5181600" y="1744663"/>
          <a:ext cx="3594100" cy="4308475"/>
        </p:xfrm>
        <a:graphic>
          <a:graphicData uri="http://schemas.openxmlformats.org/presentationml/2006/ole">
            <p:oleObj spid="_x0000_s27652" name="Worksheet" r:id="rId3" imgW="1836447" imgH="2202146" progId="Excel.Shee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 . . . Really</a:t>
            </a:r>
            <a:endParaRPr lang="en-US" sz="3600" dirty="0"/>
          </a:p>
        </p:txBody>
      </p:sp>
      <p:sp>
        <p:nvSpPr>
          <p:cNvPr id="3" name="Content Placeholder 2"/>
          <p:cNvSpPr>
            <a:spLocks noGrp="1"/>
          </p:cNvSpPr>
          <p:nvPr>
            <p:ph idx="1"/>
          </p:nvPr>
        </p:nvSpPr>
        <p:spPr>
          <a:xfrm>
            <a:off x="533400" y="1219200"/>
            <a:ext cx="8153400" cy="5136360"/>
          </a:xfrm>
        </p:spPr>
        <p:txBody>
          <a:bodyPr/>
          <a:lstStyle/>
          <a:p>
            <a:r>
              <a:rPr lang="en-US" dirty="0" smtClean="0">
                <a:solidFill>
                  <a:srgbClr val="FFFF00"/>
                </a:solidFill>
              </a:rPr>
              <a:t>What error is involved in measuring the table?</a:t>
            </a:r>
          </a:p>
          <a:p>
            <a:pPr lvl="1"/>
            <a:endParaRPr lang="en-US" dirty="0" smtClean="0">
              <a:solidFill>
                <a:srgbClr val="FFFF00"/>
              </a:solidFill>
            </a:endParaRPr>
          </a:p>
          <a:p>
            <a:r>
              <a:rPr lang="en-US" dirty="0" smtClean="0">
                <a:solidFill>
                  <a:srgbClr val="FFFF00"/>
                </a:solidFill>
              </a:rPr>
              <a:t>How can you minimize the error?</a:t>
            </a:r>
          </a:p>
          <a:p>
            <a:pPr lvl="1"/>
            <a:endParaRPr lang="en-US" dirty="0" smtClean="0">
              <a:solidFill>
                <a:srgbClr val="FFFF00"/>
              </a:solidFill>
            </a:endParaRPr>
          </a:p>
          <a:p>
            <a:r>
              <a:rPr lang="en-US" dirty="0" smtClean="0">
                <a:solidFill>
                  <a:srgbClr val="FFFF00"/>
                </a:solidFill>
              </a:rPr>
              <a:t>What is the assumed tool error?</a:t>
            </a:r>
          </a:p>
          <a:p>
            <a:pPr lvl="1"/>
            <a:endParaRPr lang="en-US" dirty="0" smtClean="0">
              <a:solidFill>
                <a:srgbClr val="FFFF00"/>
              </a:solidFill>
            </a:endParaRPr>
          </a:p>
          <a:p>
            <a:r>
              <a:rPr lang="en-US" dirty="0" smtClean="0">
                <a:solidFill>
                  <a:srgbClr val="FFFF00"/>
                </a:solidFill>
              </a:rPr>
              <a:t>What are </a:t>
            </a:r>
            <a:r>
              <a:rPr lang="en-US" dirty="0" smtClean="0">
                <a:solidFill>
                  <a:srgbClr val="FFFF00"/>
                </a:solidFill>
              </a:rPr>
              <a:t>other </a:t>
            </a:r>
            <a:r>
              <a:rPr lang="en-US" dirty="0" smtClean="0">
                <a:solidFill>
                  <a:srgbClr val="FFFF00"/>
                </a:solidFill>
              </a:rPr>
              <a:t>methods for considering uncertainty other than tool error?</a:t>
            </a:r>
          </a:p>
          <a:p>
            <a:pPr lvl="1"/>
            <a:endParaRPr lang="en-US" dirty="0" smtClean="0">
              <a:solidFill>
                <a:srgbClr val="FFFF00"/>
              </a:solidFill>
            </a:endParaRPr>
          </a:p>
          <a:p>
            <a:pPr lvl="1"/>
            <a:endParaRPr lang="en-US"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 . . . Really</a:t>
            </a:r>
            <a:endParaRPr lang="en-US" sz="3600" dirty="0"/>
          </a:p>
        </p:txBody>
      </p:sp>
      <p:sp>
        <p:nvSpPr>
          <p:cNvPr id="3" name="Content Placeholder 2"/>
          <p:cNvSpPr>
            <a:spLocks noGrp="1"/>
          </p:cNvSpPr>
          <p:nvPr>
            <p:ph idx="1"/>
          </p:nvPr>
        </p:nvSpPr>
        <p:spPr>
          <a:xfrm>
            <a:off x="533400" y="1219200"/>
            <a:ext cx="8153400" cy="5136360"/>
          </a:xfrm>
        </p:spPr>
        <p:txBody>
          <a:bodyPr/>
          <a:lstStyle/>
          <a:p>
            <a:r>
              <a:rPr lang="en-US" dirty="0" smtClean="0">
                <a:solidFill>
                  <a:srgbClr val="FFFF00"/>
                </a:solidFill>
              </a:rPr>
              <a:t>What error is involved in measuring the table?</a:t>
            </a:r>
          </a:p>
          <a:p>
            <a:pPr lvl="1"/>
            <a:r>
              <a:rPr lang="en-US" dirty="0" smtClean="0">
                <a:solidFill>
                  <a:srgbClr val="FF0000"/>
                </a:solidFill>
              </a:rPr>
              <a:t>Random error, reading error</a:t>
            </a:r>
          </a:p>
          <a:p>
            <a:r>
              <a:rPr lang="en-US" dirty="0" smtClean="0">
                <a:solidFill>
                  <a:srgbClr val="FFFF00"/>
                </a:solidFill>
              </a:rPr>
              <a:t>How can you minimize the error?</a:t>
            </a:r>
          </a:p>
          <a:p>
            <a:pPr lvl="1"/>
            <a:endParaRPr lang="en-US" dirty="0" smtClean="0">
              <a:solidFill>
                <a:srgbClr val="FFFF00"/>
              </a:solidFill>
            </a:endParaRPr>
          </a:p>
          <a:p>
            <a:r>
              <a:rPr lang="en-US" dirty="0" smtClean="0">
                <a:solidFill>
                  <a:srgbClr val="FFFF00"/>
                </a:solidFill>
              </a:rPr>
              <a:t>What is the assumed tool error?</a:t>
            </a:r>
          </a:p>
          <a:p>
            <a:pPr lvl="1"/>
            <a:endParaRPr lang="en-US" dirty="0" smtClean="0">
              <a:solidFill>
                <a:srgbClr val="FFFF00"/>
              </a:solidFill>
            </a:endParaRPr>
          </a:p>
          <a:p>
            <a:r>
              <a:rPr lang="en-US" dirty="0" smtClean="0">
                <a:solidFill>
                  <a:srgbClr val="FFFF00"/>
                </a:solidFill>
              </a:rPr>
              <a:t>What are </a:t>
            </a:r>
            <a:r>
              <a:rPr lang="en-US" dirty="0" smtClean="0">
                <a:solidFill>
                  <a:srgbClr val="FFFF00"/>
                </a:solidFill>
              </a:rPr>
              <a:t>other </a:t>
            </a:r>
            <a:r>
              <a:rPr lang="en-US" dirty="0" smtClean="0">
                <a:solidFill>
                  <a:srgbClr val="FFFF00"/>
                </a:solidFill>
              </a:rPr>
              <a:t>methods for considering uncertainty other than tool error?</a:t>
            </a:r>
          </a:p>
          <a:p>
            <a:pPr lvl="1"/>
            <a:endParaRPr lang="en-US" dirty="0" smtClean="0">
              <a:solidFill>
                <a:srgbClr val="FFFF00"/>
              </a:solidFill>
            </a:endParaRPr>
          </a:p>
          <a:p>
            <a:pPr lvl="1"/>
            <a:endParaRPr lang="en-US"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 . . . Really</a:t>
            </a:r>
            <a:endParaRPr lang="en-US" sz="3600" dirty="0"/>
          </a:p>
        </p:txBody>
      </p:sp>
      <p:sp>
        <p:nvSpPr>
          <p:cNvPr id="3" name="Content Placeholder 2"/>
          <p:cNvSpPr>
            <a:spLocks noGrp="1"/>
          </p:cNvSpPr>
          <p:nvPr>
            <p:ph idx="1"/>
          </p:nvPr>
        </p:nvSpPr>
        <p:spPr>
          <a:xfrm>
            <a:off x="533400" y="1219200"/>
            <a:ext cx="8153400" cy="5136360"/>
          </a:xfrm>
        </p:spPr>
        <p:txBody>
          <a:bodyPr/>
          <a:lstStyle/>
          <a:p>
            <a:r>
              <a:rPr lang="en-US" dirty="0" smtClean="0">
                <a:solidFill>
                  <a:srgbClr val="FFFF00"/>
                </a:solidFill>
              </a:rPr>
              <a:t>What error is involved in measuring the table?</a:t>
            </a:r>
          </a:p>
          <a:p>
            <a:pPr lvl="1"/>
            <a:r>
              <a:rPr lang="en-US" dirty="0" smtClean="0">
                <a:solidFill>
                  <a:srgbClr val="FF0000"/>
                </a:solidFill>
              </a:rPr>
              <a:t>Random error, reading error</a:t>
            </a:r>
          </a:p>
          <a:p>
            <a:r>
              <a:rPr lang="en-US" dirty="0" smtClean="0">
                <a:solidFill>
                  <a:srgbClr val="FFFF00"/>
                </a:solidFill>
              </a:rPr>
              <a:t>How can you minimize the error?</a:t>
            </a:r>
          </a:p>
          <a:p>
            <a:pPr lvl="1"/>
            <a:r>
              <a:rPr lang="en-US" dirty="0" smtClean="0">
                <a:solidFill>
                  <a:srgbClr val="FF0000"/>
                </a:solidFill>
              </a:rPr>
              <a:t>Take multiple measurements and average</a:t>
            </a:r>
          </a:p>
          <a:p>
            <a:r>
              <a:rPr lang="en-US" dirty="0" smtClean="0">
                <a:solidFill>
                  <a:srgbClr val="FFFF00"/>
                </a:solidFill>
              </a:rPr>
              <a:t>What is the assumed tool error?</a:t>
            </a:r>
          </a:p>
          <a:p>
            <a:pPr lvl="1"/>
            <a:endParaRPr lang="en-US" dirty="0" smtClean="0">
              <a:solidFill>
                <a:srgbClr val="FFFF00"/>
              </a:solidFill>
            </a:endParaRPr>
          </a:p>
          <a:p>
            <a:r>
              <a:rPr lang="en-US" dirty="0" smtClean="0">
                <a:solidFill>
                  <a:srgbClr val="FFFF00"/>
                </a:solidFill>
              </a:rPr>
              <a:t>What are </a:t>
            </a:r>
            <a:r>
              <a:rPr lang="en-US" dirty="0" smtClean="0">
                <a:solidFill>
                  <a:srgbClr val="FFFF00"/>
                </a:solidFill>
              </a:rPr>
              <a:t>other </a:t>
            </a:r>
            <a:r>
              <a:rPr lang="en-US" dirty="0" smtClean="0">
                <a:solidFill>
                  <a:srgbClr val="FFFF00"/>
                </a:solidFill>
              </a:rPr>
              <a:t>methods for considering uncertainty other than tool error?</a:t>
            </a:r>
          </a:p>
          <a:p>
            <a:pPr lvl="1"/>
            <a:endParaRPr lang="en-US" dirty="0" smtClean="0">
              <a:solidFill>
                <a:srgbClr val="FFFF00"/>
              </a:solidFill>
            </a:endParaRPr>
          </a:p>
          <a:p>
            <a:pPr lvl="1"/>
            <a:endParaRPr lang="en-US"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 . . . Really</a:t>
            </a:r>
            <a:endParaRPr lang="en-US" sz="3600" dirty="0"/>
          </a:p>
        </p:txBody>
      </p:sp>
      <p:sp>
        <p:nvSpPr>
          <p:cNvPr id="3" name="Content Placeholder 2"/>
          <p:cNvSpPr>
            <a:spLocks noGrp="1"/>
          </p:cNvSpPr>
          <p:nvPr>
            <p:ph idx="1"/>
          </p:nvPr>
        </p:nvSpPr>
        <p:spPr>
          <a:xfrm>
            <a:off x="533400" y="1219200"/>
            <a:ext cx="8153400" cy="5136360"/>
          </a:xfrm>
        </p:spPr>
        <p:txBody>
          <a:bodyPr/>
          <a:lstStyle/>
          <a:p>
            <a:r>
              <a:rPr lang="en-US" dirty="0" smtClean="0">
                <a:solidFill>
                  <a:srgbClr val="FFFF00"/>
                </a:solidFill>
              </a:rPr>
              <a:t>What error is involved in measuring the table?</a:t>
            </a:r>
          </a:p>
          <a:p>
            <a:pPr lvl="1"/>
            <a:r>
              <a:rPr lang="en-US" dirty="0" smtClean="0">
                <a:solidFill>
                  <a:srgbClr val="FF0000"/>
                </a:solidFill>
              </a:rPr>
              <a:t>Random error, reading error</a:t>
            </a:r>
          </a:p>
          <a:p>
            <a:r>
              <a:rPr lang="en-US" dirty="0" smtClean="0">
                <a:solidFill>
                  <a:srgbClr val="FFFF00"/>
                </a:solidFill>
              </a:rPr>
              <a:t>How can you minimize the error?</a:t>
            </a:r>
          </a:p>
          <a:p>
            <a:pPr lvl="1"/>
            <a:r>
              <a:rPr lang="en-US" dirty="0" smtClean="0">
                <a:solidFill>
                  <a:srgbClr val="FF0000"/>
                </a:solidFill>
              </a:rPr>
              <a:t>Take multiple measurements and average</a:t>
            </a:r>
          </a:p>
          <a:p>
            <a:r>
              <a:rPr lang="en-US" dirty="0" smtClean="0">
                <a:solidFill>
                  <a:srgbClr val="FFFF00"/>
                </a:solidFill>
              </a:rPr>
              <a:t>What is the assumed tool error?</a:t>
            </a:r>
          </a:p>
          <a:p>
            <a:pPr lvl="1"/>
            <a:r>
              <a:rPr lang="en-US" dirty="0" err="1" smtClean="0">
                <a:solidFill>
                  <a:srgbClr val="FF0000"/>
                </a:solidFill>
              </a:rPr>
              <a:t>Metre</a:t>
            </a:r>
            <a:r>
              <a:rPr lang="en-US" dirty="0" smtClean="0">
                <a:solidFill>
                  <a:srgbClr val="FF0000"/>
                </a:solidFill>
              </a:rPr>
              <a:t> stick, ± 0.5 mm or ± 0.05 cm</a:t>
            </a:r>
          </a:p>
          <a:p>
            <a:pPr lvl="1"/>
            <a:r>
              <a:rPr lang="en-US" dirty="0" smtClean="0">
                <a:solidFill>
                  <a:srgbClr val="FF0000"/>
                </a:solidFill>
              </a:rPr>
              <a:t>But how many times?</a:t>
            </a:r>
          </a:p>
          <a:p>
            <a:r>
              <a:rPr lang="en-US" dirty="0" smtClean="0">
                <a:solidFill>
                  <a:srgbClr val="FFFF00"/>
                </a:solidFill>
              </a:rPr>
              <a:t>What are </a:t>
            </a:r>
            <a:r>
              <a:rPr lang="en-US" dirty="0" smtClean="0">
                <a:solidFill>
                  <a:srgbClr val="FFFF00"/>
                </a:solidFill>
              </a:rPr>
              <a:t>other </a:t>
            </a:r>
            <a:r>
              <a:rPr lang="en-US" dirty="0" smtClean="0">
                <a:solidFill>
                  <a:srgbClr val="FFFF00"/>
                </a:solidFill>
              </a:rPr>
              <a:t>methods for considering uncertainty other than tool error?</a:t>
            </a:r>
          </a:p>
          <a:p>
            <a:pPr lvl="1"/>
            <a:endParaRPr lang="en-US" dirty="0" smtClean="0">
              <a:solidFill>
                <a:srgbClr val="FFFF00"/>
              </a:solidFill>
            </a:endParaRPr>
          </a:p>
          <a:p>
            <a:pPr lvl="1"/>
            <a:endParaRPr lang="en-US"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r>
              <a:rPr lang="en-US" sz="3600" dirty="0" smtClean="0"/>
              <a:t>How Long Is Your Table . . . Really</a:t>
            </a:r>
            <a:endParaRPr lang="en-US" sz="3600" dirty="0"/>
          </a:p>
        </p:txBody>
      </p:sp>
      <p:sp>
        <p:nvSpPr>
          <p:cNvPr id="3" name="Content Placeholder 2"/>
          <p:cNvSpPr>
            <a:spLocks noGrp="1"/>
          </p:cNvSpPr>
          <p:nvPr>
            <p:ph idx="1"/>
          </p:nvPr>
        </p:nvSpPr>
        <p:spPr>
          <a:xfrm>
            <a:off x="533400" y="1219200"/>
            <a:ext cx="8153400" cy="5638800"/>
          </a:xfrm>
        </p:spPr>
        <p:txBody>
          <a:bodyPr>
            <a:normAutofit lnSpcReduction="10000"/>
          </a:bodyPr>
          <a:lstStyle/>
          <a:p>
            <a:r>
              <a:rPr lang="en-US" dirty="0" smtClean="0">
                <a:solidFill>
                  <a:srgbClr val="FFFF00"/>
                </a:solidFill>
              </a:rPr>
              <a:t>What error is involved in measuring the table?</a:t>
            </a:r>
          </a:p>
          <a:p>
            <a:pPr lvl="1"/>
            <a:r>
              <a:rPr lang="en-US" dirty="0" smtClean="0">
                <a:solidFill>
                  <a:srgbClr val="FF0000"/>
                </a:solidFill>
              </a:rPr>
              <a:t>Random error, reading error</a:t>
            </a:r>
          </a:p>
          <a:p>
            <a:r>
              <a:rPr lang="en-US" dirty="0" smtClean="0">
                <a:solidFill>
                  <a:srgbClr val="FFFF00"/>
                </a:solidFill>
              </a:rPr>
              <a:t>How can you minimize the error?</a:t>
            </a:r>
          </a:p>
          <a:p>
            <a:pPr lvl="1"/>
            <a:r>
              <a:rPr lang="en-US" dirty="0" smtClean="0">
                <a:solidFill>
                  <a:srgbClr val="FF0000"/>
                </a:solidFill>
              </a:rPr>
              <a:t>Take multiple measurements and average</a:t>
            </a:r>
          </a:p>
          <a:p>
            <a:r>
              <a:rPr lang="en-US" dirty="0" smtClean="0">
                <a:solidFill>
                  <a:srgbClr val="FFFF00"/>
                </a:solidFill>
              </a:rPr>
              <a:t>What is the assumed tool error?</a:t>
            </a:r>
          </a:p>
          <a:p>
            <a:pPr lvl="1"/>
            <a:r>
              <a:rPr lang="en-US" dirty="0" err="1" smtClean="0">
                <a:solidFill>
                  <a:srgbClr val="FF0000"/>
                </a:solidFill>
              </a:rPr>
              <a:t>Metre</a:t>
            </a:r>
            <a:r>
              <a:rPr lang="en-US" dirty="0" smtClean="0">
                <a:solidFill>
                  <a:srgbClr val="FF0000"/>
                </a:solidFill>
              </a:rPr>
              <a:t> stick, ± 0.5 mm or ± 0.05 cm</a:t>
            </a:r>
          </a:p>
          <a:p>
            <a:pPr lvl="1"/>
            <a:r>
              <a:rPr lang="en-US" dirty="0" smtClean="0">
                <a:solidFill>
                  <a:srgbClr val="FF0000"/>
                </a:solidFill>
              </a:rPr>
              <a:t>But how many times?</a:t>
            </a:r>
          </a:p>
          <a:p>
            <a:r>
              <a:rPr lang="en-US" dirty="0" smtClean="0">
                <a:solidFill>
                  <a:srgbClr val="FFFF00"/>
                </a:solidFill>
              </a:rPr>
              <a:t>What are </a:t>
            </a:r>
            <a:r>
              <a:rPr lang="en-US" dirty="0" smtClean="0">
                <a:solidFill>
                  <a:srgbClr val="FFFF00"/>
                </a:solidFill>
              </a:rPr>
              <a:t>other </a:t>
            </a:r>
            <a:r>
              <a:rPr lang="en-US" dirty="0" smtClean="0">
                <a:solidFill>
                  <a:srgbClr val="FFFF00"/>
                </a:solidFill>
              </a:rPr>
              <a:t>methods for considering uncertainty other than tool error?</a:t>
            </a:r>
          </a:p>
          <a:p>
            <a:pPr lvl="1"/>
            <a:r>
              <a:rPr lang="en-US" dirty="0" smtClean="0">
                <a:solidFill>
                  <a:srgbClr val="FF0000"/>
                </a:solidFill>
              </a:rPr>
              <a:t>Standard deviation of the </a:t>
            </a:r>
            <a:r>
              <a:rPr lang="en-US" dirty="0" smtClean="0">
                <a:solidFill>
                  <a:srgbClr val="FF0000"/>
                </a:solidFill>
              </a:rPr>
              <a:t>mean</a:t>
            </a:r>
          </a:p>
          <a:p>
            <a:pPr lvl="1"/>
            <a:r>
              <a:rPr lang="en-US" dirty="0" smtClean="0">
                <a:solidFill>
                  <a:srgbClr val="FF0000"/>
                </a:solidFill>
              </a:rPr>
              <a:t>Half max difference</a:t>
            </a:r>
            <a:endParaRPr lang="en-US" dirty="0" smtClean="0">
              <a:solidFill>
                <a:srgbClr val="FF0000"/>
              </a:solidFill>
            </a:endParaRPr>
          </a:p>
          <a:p>
            <a:pPr lvl="1"/>
            <a:r>
              <a:rPr lang="en-US" dirty="0" smtClean="0">
                <a:solidFill>
                  <a:srgbClr val="FF0000"/>
                </a:solidFill>
              </a:rPr>
              <a:t>Using the greatest deviation from the mean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Systematic Error</a:t>
            </a:r>
            <a:endParaRPr lang="en-US" dirty="0"/>
          </a:p>
        </p:txBody>
      </p:sp>
      <p:sp>
        <p:nvSpPr>
          <p:cNvPr id="6" name="Content Placeholder 5"/>
          <p:cNvSpPr>
            <a:spLocks noGrp="1"/>
          </p:cNvSpPr>
          <p:nvPr>
            <p:ph idx="1"/>
          </p:nvPr>
        </p:nvSpPr>
        <p:spPr>
          <a:xfrm>
            <a:off x="914400" y="1447800"/>
            <a:ext cx="7772400" cy="4907760"/>
          </a:xfrm>
        </p:spPr>
        <p:txBody>
          <a:bodyPr/>
          <a:lstStyle/>
          <a:p>
            <a:r>
              <a:rPr lang="en-US" dirty="0" smtClean="0"/>
              <a:t>Typically in the same direction and the same amount for every measurement</a:t>
            </a:r>
          </a:p>
          <a:p>
            <a:r>
              <a:rPr lang="en-US" dirty="0" smtClean="0"/>
              <a:t>Calibration error</a:t>
            </a:r>
          </a:p>
          <a:p>
            <a:pPr lvl="1"/>
            <a:r>
              <a:rPr lang="en-US" dirty="0" smtClean="0"/>
              <a:t>Zero error</a:t>
            </a:r>
            <a:endParaRPr lang="en-US" dirty="0"/>
          </a:p>
        </p:txBody>
      </p:sp>
      <p:pic>
        <p:nvPicPr>
          <p:cNvPr id="7" name="Picture 6" descr="systematic error graphs.jpg"/>
          <p:cNvPicPr>
            <a:picLocks noChangeAspect="1"/>
          </p:cNvPicPr>
          <p:nvPr/>
        </p:nvPicPr>
        <p:blipFill>
          <a:blip r:embed="rId2" cstate="print"/>
          <a:stretch>
            <a:fillRect/>
          </a:stretch>
        </p:blipFill>
        <p:spPr>
          <a:xfrm>
            <a:off x="381000" y="3962400"/>
            <a:ext cx="8370026" cy="2514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Systematic Error</a:t>
            </a:r>
            <a:endParaRPr lang="en-US" dirty="0"/>
          </a:p>
        </p:txBody>
      </p:sp>
      <p:sp>
        <p:nvSpPr>
          <p:cNvPr id="6" name="Content Placeholder 5"/>
          <p:cNvSpPr>
            <a:spLocks noGrp="1"/>
          </p:cNvSpPr>
          <p:nvPr>
            <p:ph idx="1"/>
          </p:nvPr>
        </p:nvSpPr>
        <p:spPr>
          <a:xfrm>
            <a:off x="914400" y="1447800"/>
            <a:ext cx="7772400" cy="4907760"/>
          </a:xfrm>
        </p:spPr>
        <p:txBody>
          <a:bodyPr/>
          <a:lstStyle/>
          <a:p>
            <a:r>
              <a:rPr lang="en-US" dirty="0" smtClean="0"/>
              <a:t>Human-induced systematic error</a:t>
            </a:r>
          </a:p>
          <a:p>
            <a:pPr lvl="1"/>
            <a:r>
              <a:rPr lang="en-US" dirty="0" smtClean="0"/>
              <a:t>Making the same error in reading an instrument each time She takes a measurement</a:t>
            </a:r>
          </a:p>
          <a:p>
            <a:pPr lvl="1"/>
            <a:r>
              <a:rPr lang="en-US" dirty="0" smtClean="0"/>
              <a:t>Parallax is a good example</a:t>
            </a:r>
          </a:p>
          <a:p>
            <a:pPr lvl="1"/>
            <a:r>
              <a:rPr lang="en-US" dirty="0" smtClean="0"/>
              <a:t>Tilted graduated cylinder is another</a:t>
            </a:r>
            <a:endParaRPr lang="en-US" dirty="0"/>
          </a:p>
        </p:txBody>
      </p:sp>
      <p:grpSp>
        <p:nvGrpSpPr>
          <p:cNvPr id="10" name="Group 9"/>
          <p:cNvGrpSpPr/>
          <p:nvPr/>
        </p:nvGrpSpPr>
        <p:grpSpPr>
          <a:xfrm>
            <a:off x="609600" y="3964131"/>
            <a:ext cx="7924800" cy="2589069"/>
            <a:chOff x="609600" y="3964131"/>
            <a:chExt cx="7924800" cy="2589069"/>
          </a:xfrm>
        </p:grpSpPr>
        <p:pic>
          <p:nvPicPr>
            <p:cNvPr id="7" name="Picture 6" descr="systematic error graphs.jpg"/>
            <p:cNvPicPr>
              <a:picLocks noChangeAspect="1"/>
            </p:cNvPicPr>
            <p:nvPr/>
          </p:nvPicPr>
          <p:blipFill>
            <a:blip r:embed="rId2" cstate="print"/>
            <a:stretch>
              <a:fillRect/>
            </a:stretch>
          </p:blipFill>
          <p:spPr>
            <a:xfrm>
              <a:off x="609600" y="3964131"/>
              <a:ext cx="7924800" cy="2589069"/>
            </a:xfrm>
            <a:prstGeom prst="rect">
              <a:avLst/>
            </a:prstGeom>
          </p:spPr>
        </p:pic>
        <p:cxnSp>
          <p:nvCxnSpPr>
            <p:cNvPr id="9" name="Straight Connector 8"/>
            <p:cNvCxnSpPr/>
            <p:nvPr/>
          </p:nvCxnSpPr>
          <p:spPr>
            <a:xfrm rot="5400000">
              <a:off x="6428096" y="5562600"/>
              <a:ext cx="18288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Total System </a:t>
            </a:r>
            <a:r>
              <a:rPr lang="en-US" dirty="0" smtClean="0"/>
              <a:t>Error</a:t>
            </a:r>
            <a:endParaRPr lang="en-US" dirty="0"/>
          </a:p>
        </p:txBody>
      </p:sp>
      <p:sp>
        <p:nvSpPr>
          <p:cNvPr id="6" name="Content Placeholder 5"/>
          <p:cNvSpPr>
            <a:spLocks noGrp="1"/>
          </p:cNvSpPr>
          <p:nvPr>
            <p:ph idx="1"/>
          </p:nvPr>
        </p:nvSpPr>
        <p:spPr>
          <a:xfrm>
            <a:off x="914400" y="1447800"/>
            <a:ext cx="7772400" cy="4907760"/>
          </a:xfrm>
        </p:spPr>
        <p:txBody>
          <a:bodyPr/>
          <a:lstStyle/>
          <a:p>
            <a:r>
              <a:rPr lang="en-US" dirty="0" smtClean="0"/>
              <a:t>Highest of the above?</a:t>
            </a:r>
          </a:p>
          <a:p>
            <a:r>
              <a:rPr lang="en-US" dirty="0" smtClean="0"/>
              <a:t>Sum of random and systematic?</a:t>
            </a:r>
          </a:p>
          <a:p>
            <a:r>
              <a:rPr lang="en-US" dirty="0" smtClean="0"/>
              <a:t>Sum of all the above?</a:t>
            </a:r>
          </a:p>
          <a:p>
            <a:r>
              <a:rPr lang="en-US" dirty="0" smtClean="0"/>
              <a:t>Based on your judgment</a:t>
            </a:r>
          </a:p>
          <a:p>
            <a:pPr lvl="1"/>
            <a:r>
              <a:rPr lang="en-US" dirty="0" smtClean="0"/>
              <a:t>Be realistic</a:t>
            </a:r>
          </a:p>
          <a:p>
            <a:pPr lvl="1"/>
            <a:r>
              <a:rPr lang="en-US" dirty="0" smtClean="0"/>
              <a:t>Be conservative, but not overly so</a:t>
            </a:r>
          </a:p>
          <a:p>
            <a:pPr lvl="1"/>
            <a:r>
              <a:rPr lang="en-US" dirty="0" smtClean="0"/>
              <a:t>Explain your reasoning – graded on making a reasoned approach</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200" dirty="0" smtClean="0"/>
              <a:t>Significant Digits </a:t>
            </a:r>
            <a:r>
              <a:rPr lang="en-US" sz="3200" dirty="0" smtClean="0"/>
              <a:t>in Uncertainties</a:t>
            </a:r>
            <a:endParaRPr lang="en-US" sz="3200" dirty="0"/>
          </a:p>
        </p:txBody>
      </p:sp>
      <p:sp>
        <p:nvSpPr>
          <p:cNvPr id="3" name="Content Placeholder 2"/>
          <p:cNvSpPr>
            <a:spLocks noGrp="1"/>
          </p:cNvSpPr>
          <p:nvPr>
            <p:ph idx="1"/>
          </p:nvPr>
        </p:nvSpPr>
        <p:spPr>
          <a:xfrm>
            <a:off x="304800" y="1447800"/>
            <a:ext cx="8382000" cy="4907760"/>
          </a:xfrm>
        </p:spPr>
        <p:txBody>
          <a:bodyPr>
            <a:normAutofit/>
          </a:bodyPr>
          <a:lstStyle/>
          <a:p>
            <a:r>
              <a:rPr lang="en-US" dirty="0" smtClean="0"/>
              <a:t>Just one, pretty much</a:t>
            </a:r>
          </a:p>
          <a:p>
            <a:r>
              <a:rPr lang="en-US" dirty="0" smtClean="0"/>
              <a:t>Customarily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a:t>
            </a:r>
            <a:endParaRPr lang="en-US" dirty="0"/>
          </a:p>
        </p:txBody>
      </p:sp>
      <p:sp>
        <p:nvSpPr>
          <p:cNvPr id="3" name="Content Placeholder 2"/>
          <p:cNvSpPr>
            <a:spLocks noGrp="1"/>
          </p:cNvSpPr>
          <p:nvPr>
            <p:ph idx="1"/>
          </p:nvPr>
        </p:nvSpPr>
        <p:spPr/>
        <p:txBody>
          <a:bodyPr/>
          <a:lstStyle/>
          <a:p>
            <a:r>
              <a:rPr lang="en-US" dirty="0" smtClean="0"/>
              <a:t>Scientists aim towards designing experiments that can give a “true value” from their measurements, but due to the limited precision in measuring devices, they often quote their results with some form of uncertainty.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Propagation of Errors</a:t>
            </a:r>
            <a:endParaRPr lang="en-US" dirty="0"/>
          </a:p>
        </p:txBody>
      </p:sp>
      <p:sp>
        <p:nvSpPr>
          <p:cNvPr id="3" name="Content Placeholder 2"/>
          <p:cNvSpPr>
            <a:spLocks noGrp="1"/>
          </p:cNvSpPr>
          <p:nvPr>
            <p:ph idx="1"/>
          </p:nvPr>
        </p:nvSpPr>
        <p:spPr>
          <a:xfrm>
            <a:off x="914400" y="2209800"/>
            <a:ext cx="7772400" cy="4114800"/>
          </a:xfrm>
        </p:spPr>
        <p:txBody>
          <a:bodyPr/>
          <a:lstStyle/>
          <a:p>
            <a:r>
              <a:rPr lang="en-US" dirty="0" smtClean="0"/>
              <a:t>a = the “real”  or “actual” value</a:t>
            </a:r>
          </a:p>
          <a:p>
            <a:r>
              <a:rPr lang="en-US" dirty="0" smtClean="0"/>
              <a:t>a</a:t>
            </a:r>
            <a:r>
              <a:rPr lang="en-US" baseline="-25000" dirty="0" smtClean="0"/>
              <a:t>0</a:t>
            </a:r>
            <a:r>
              <a:rPr lang="en-US" dirty="0" smtClean="0"/>
              <a:t> = the measured value</a:t>
            </a:r>
          </a:p>
          <a:p>
            <a:r>
              <a:rPr lang="en-US" dirty="0" err="1" smtClean="0"/>
              <a:t>Δa</a:t>
            </a:r>
            <a:r>
              <a:rPr lang="en-US" dirty="0" smtClean="0"/>
              <a:t> = uncertainty or error</a:t>
            </a:r>
          </a:p>
          <a:p>
            <a:r>
              <a:rPr lang="en-US" dirty="0" err="1" smtClean="0"/>
              <a:t>Δa</a:t>
            </a:r>
            <a:r>
              <a:rPr lang="en-US" dirty="0" smtClean="0"/>
              <a:t>/ a</a:t>
            </a:r>
            <a:r>
              <a:rPr lang="en-US" baseline="-25000" dirty="0" smtClean="0"/>
              <a:t>0</a:t>
            </a:r>
            <a:r>
              <a:rPr lang="en-US" dirty="0" smtClean="0"/>
              <a:t> = fractional uncertainty</a:t>
            </a:r>
          </a:p>
          <a:p>
            <a:r>
              <a:rPr lang="en-US" dirty="0" err="1" smtClean="0"/>
              <a:t>Δa</a:t>
            </a:r>
            <a:r>
              <a:rPr lang="en-US" dirty="0" smtClean="0"/>
              <a:t>/ a</a:t>
            </a:r>
            <a:r>
              <a:rPr lang="en-US" baseline="-25000" dirty="0" smtClean="0"/>
              <a:t>0</a:t>
            </a:r>
            <a:r>
              <a:rPr lang="en-US" dirty="0" smtClean="0"/>
              <a:t> X 100% = percent uncertainty</a:t>
            </a:r>
          </a:p>
          <a:p>
            <a:endParaRPr lang="en-US" dirty="0"/>
          </a:p>
        </p:txBody>
      </p:sp>
      <p:graphicFrame>
        <p:nvGraphicFramePr>
          <p:cNvPr id="10242" name="Object 3"/>
          <p:cNvGraphicFramePr>
            <a:graphicFrameLocks noChangeAspect="1"/>
          </p:cNvGraphicFramePr>
          <p:nvPr/>
        </p:nvGraphicFramePr>
        <p:xfrm>
          <a:off x="2819400" y="1066800"/>
          <a:ext cx="2942501" cy="930275"/>
        </p:xfrm>
        <a:graphic>
          <a:graphicData uri="http://schemas.openxmlformats.org/presentationml/2006/ole">
            <p:oleObj spid="_x0000_s119810" name="Equation" r:id="rId3" imgW="723586" imgH="228501"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Propagation of Errors</a:t>
            </a:r>
            <a:endParaRPr lang="en-US" dirty="0"/>
          </a:p>
        </p:txBody>
      </p:sp>
      <p:sp>
        <p:nvSpPr>
          <p:cNvPr id="3" name="Content Placeholder 2"/>
          <p:cNvSpPr>
            <a:spLocks noGrp="1"/>
          </p:cNvSpPr>
          <p:nvPr>
            <p:ph sz="half" idx="1"/>
          </p:nvPr>
        </p:nvSpPr>
        <p:spPr>
          <a:xfrm>
            <a:off x="228600" y="1770501"/>
            <a:ext cx="3657600" cy="3487299"/>
          </a:xfrm>
          <a:ln w="28575">
            <a:solidFill>
              <a:schemeClr val="tx1"/>
            </a:solidFill>
          </a:ln>
        </p:spPr>
        <p:txBody>
          <a:bodyPr>
            <a:normAutofit/>
          </a:bodyPr>
          <a:lstStyle/>
          <a:p>
            <a:pPr marL="285750" lvl="1"/>
            <a:r>
              <a:rPr lang="en-US" dirty="0" smtClean="0"/>
              <a:t>a = the “real”  or “actual” value</a:t>
            </a:r>
          </a:p>
          <a:p>
            <a:pPr marL="285750" lvl="1"/>
            <a:r>
              <a:rPr lang="en-US" dirty="0" smtClean="0"/>
              <a:t>a</a:t>
            </a:r>
            <a:r>
              <a:rPr lang="en-US" baseline="-25000" dirty="0" smtClean="0"/>
              <a:t>0</a:t>
            </a:r>
            <a:r>
              <a:rPr lang="en-US" dirty="0" smtClean="0"/>
              <a:t> = the measured value</a:t>
            </a:r>
          </a:p>
          <a:p>
            <a:pPr marL="285750" lvl="1"/>
            <a:r>
              <a:rPr lang="en-US" dirty="0" err="1" smtClean="0"/>
              <a:t>Δa</a:t>
            </a:r>
            <a:r>
              <a:rPr lang="en-US" dirty="0" smtClean="0"/>
              <a:t> = uncertainty or error</a:t>
            </a:r>
          </a:p>
          <a:p>
            <a:pPr marL="285750" lvl="1"/>
            <a:r>
              <a:rPr lang="en-US" dirty="0" err="1" smtClean="0"/>
              <a:t>Δa</a:t>
            </a:r>
            <a:r>
              <a:rPr lang="en-US" dirty="0" smtClean="0"/>
              <a:t>/ a</a:t>
            </a:r>
            <a:r>
              <a:rPr lang="en-US" baseline="-25000" dirty="0" smtClean="0"/>
              <a:t>0</a:t>
            </a:r>
            <a:r>
              <a:rPr lang="en-US" dirty="0" smtClean="0"/>
              <a:t> = fractional uncertainty</a:t>
            </a:r>
          </a:p>
          <a:p>
            <a:pPr marL="285750" lvl="1"/>
            <a:r>
              <a:rPr lang="en-US" dirty="0" err="1" smtClean="0"/>
              <a:t>Δa</a:t>
            </a:r>
            <a:r>
              <a:rPr lang="en-US" dirty="0" smtClean="0"/>
              <a:t>/ a</a:t>
            </a:r>
            <a:r>
              <a:rPr lang="en-US" baseline="-25000" dirty="0" smtClean="0"/>
              <a:t>0</a:t>
            </a:r>
            <a:r>
              <a:rPr lang="en-US" dirty="0" smtClean="0"/>
              <a:t> X 100% = percent uncertainty</a:t>
            </a:r>
          </a:p>
          <a:p>
            <a:endParaRPr lang="en-US" dirty="0"/>
          </a:p>
        </p:txBody>
      </p:sp>
      <p:sp>
        <p:nvSpPr>
          <p:cNvPr id="5" name="Content Placeholder 4"/>
          <p:cNvSpPr>
            <a:spLocks noGrp="1"/>
          </p:cNvSpPr>
          <p:nvPr>
            <p:ph sz="half" idx="2"/>
          </p:nvPr>
        </p:nvSpPr>
        <p:spPr>
          <a:xfrm>
            <a:off x="4038600" y="838200"/>
            <a:ext cx="4876800" cy="5334000"/>
          </a:xfrm>
        </p:spPr>
        <p:txBody>
          <a:bodyPr>
            <a:normAutofit/>
          </a:bodyPr>
          <a:lstStyle/>
          <a:p>
            <a:r>
              <a:rPr lang="en-US" b="1" u="sng" dirty="0" smtClean="0">
                <a:solidFill>
                  <a:srgbClr val="FF0000"/>
                </a:solidFill>
              </a:rPr>
              <a:t>Addition and </a:t>
            </a:r>
            <a:r>
              <a:rPr lang="en-US" b="1" u="sng" dirty="0" smtClean="0">
                <a:solidFill>
                  <a:srgbClr val="FF0000"/>
                </a:solidFill>
              </a:rPr>
              <a:t>Subtraction</a:t>
            </a:r>
          </a:p>
          <a:p>
            <a:pPr lvl="1"/>
            <a:r>
              <a:rPr lang="en-US" b="1" u="sng" dirty="0" smtClean="0">
                <a:solidFill>
                  <a:srgbClr val="FF0000"/>
                </a:solidFill>
              </a:rPr>
              <a:t>Absolute Error</a:t>
            </a:r>
            <a:endParaRPr lang="en-US" b="1" u="sng" dirty="0" smtClean="0">
              <a:solidFill>
                <a:srgbClr val="FF0000"/>
              </a:solidFill>
            </a:endParaRPr>
          </a:p>
          <a:p>
            <a:pPr lvl="1"/>
            <a:endParaRPr lang="en-US" dirty="0"/>
          </a:p>
        </p:txBody>
      </p:sp>
      <p:graphicFrame>
        <p:nvGraphicFramePr>
          <p:cNvPr id="10242" name="Object 3"/>
          <p:cNvGraphicFramePr>
            <a:graphicFrameLocks noChangeAspect="1"/>
          </p:cNvGraphicFramePr>
          <p:nvPr/>
        </p:nvGraphicFramePr>
        <p:xfrm>
          <a:off x="5410200" y="1828800"/>
          <a:ext cx="2582248" cy="2133600"/>
        </p:xfrm>
        <a:graphic>
          <a:graphicData uri="http://schemas.openxmlformats.org/presentationml/2006/ole">
            <p:oleObj spid="_x0000_s124930" name="Equation" r:id="rId3" imgW="799753" imgH="660113" progId="Equation.3">
              <p:embed/>
            </p:oleObj>
          </a:graphicData>
        </a:graphic>
      </p:graphicFrame>
      <p:graphicFrame>
        <p:nvGraphicFramePr>
          <p:cNvPr id="11267" name="Object 3"/>
          <p:cNvGraphicFramePr>
            <a:graphicFrameLocks noChangeAspect="1"/>
          </p:cNvGraphicFramePr>
          <p:nvPr/>
        </p:nvGraphicFramePr>
        <p:xfrm>
          <a:off x="4724400" y="4267200"/>
          <a:ext cx="4128068" cy="2286000"/>
        </p:xfrm>
        <a:graphic>
          <a:graphicData uri="http://schemas.openxmlformats.org/presentationml/2006/ole">
            <p:oleObj spid="_x0000_s124931" name="Equation" r:id="rId4" imgW="1193800" imgH="6604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Propagation of Errors</a:t>
            </a:r>
            <a:endParaRPr lang="en-US" dirty="0"/>
          </a:p>
        </p:txBody>
      </p:sp>
      <p:sp>
        <p:nvSpPr>
          <p:cNvPr id="3" name="Content Placeholder 2"/>
          <p:cNvSpPr>
            <a:spLocks noGrp="1"/>
          </p:cNvSpPr>
          <p:nvPr>
            <p:ph sz="half" idx="1"/>
          </p:nvPr>
        </p:nvSpPr>
        <p:spPr>
          <a:xfrm>
            <a:off x="228600" y="1770501"/>
            <a:ext cx="3657600" cy="3487299"/>
          </a:xfrm>
          <a:ln w="28575">
            <a:solidFill>
              <a:schemeClr val="tx1"/>
            </a:solidFill>
          </a:ln>
        </p:spPr>
        <p:txBody>
          <a:bodyPr>
            <a:normAutofit/>
          </a:bodyPr>
          <a:lstStyle/>
          <a:p>
            <a:pPr marL="285750" lvl="1"/>
            <a:r>
              <a:rPr lang="en-US" dirty="0" smtClean="0"/>
              <a:t>a = the “real”  or “actual” value</a:t>
            </a:r>
          </a:p>
          <a:p>
            <a:pPr marL="285750" lvl="1"/>
            <a:r>
              <a:rPr lang="en-US" dirty="0" smtClean="0"/>
              <a:t>a</a:t>
            </a:r>
            <a:r>
              <a:rPr lang="en-US" baseline="-25000" dirty="0" smtClean="0"/>
              <a:t>0</a:t>
            </a:r>
            <a:r>
              <a:rPr lang="en-US" dirty="0" smtClean="0"/>
              <a:t> = the measured value</a:t>
            </a:r>
          </a:p>
          <a:p>
            <a:pPr marL="285750" lvl="1"/>
            <a:r>
              <a:rPr lang="en-US" dirty="0" err="1" smtClean="0"/>
              <a:t>Δa</a:t>
            </a:r>
            <a:r>
              <a:rPr lang="en-US" dirty="0" smtClean="0"/>
              <a:t> = uncertainty or error</a:t>
            </a:r>
          </a:p>
          <a:p>
            <a:pPr marL="285750" lvl="1"/>
            <a:r>
              <a:rPr lang="en-US" dirty="0" err="1" smtClean="0"/>
              <a:t>Δa</a:t>
            </a:r>
            <a:r>
              <a:rPr lang="en-US" dirty="0" smtClean="0"/>
              <a:t>/ a</a:t>
            </a:r>
            <a:r>
              <a:rPr lang="en-US" baseline="-25000" dirty="0" smtClean="0"/>
              <a:t>0</a:t>
            </a:r>
            <a:r>
              <a:rPr lang="en-US" dirty="0" smtClean="0"/>
              <a:t> = fractional uncertainty</a:t>
            </a:r>
          </a:p>
          <a:p>
            <a:pPr marL="285750" lvl="1"/>
            <a:r>
              <a:rPr lang="en-US" dirty="0" err="1" smtClean="0"/>
              <a:t>Δa</a:t>
            </a:r>
            <a:r>
              <a:rPr lang="en-US" dirty="0" smtClean="0"/>
              <a:t>/ a</a:t>
            </a:r>
            <a:r>
              <a:rPr lang="en-US" baseline="-25000" dirty="0" smtClean="0"/>
              <a:t>0</a:t>
            </a:r>
            <a:r>
              <a:rPr lang="en-US" dirty="0" smtClean="0"/>
              <a:t> X 100% = percent uncertainty</a:t>
            </a:r>
          </a:p>
          <a:p>
            <a:endParaRPr lang="en-US" dirty="0"/>
          </a:p>
        </p:txBody>
      </p:sp>
      <p:sp>
        <p:nvSpPr>
          <p:cNvPr id="5" name="Content Placeholder 4"/>
          <p:cNvSpPr>
            <a:spLocks noGrp="1"/>
          </p:cNvSpPr>
          <p:nvPr>
            <p:ph sz="half" idx="2"/>
          </p:nvPr>
        </p:nvSpPr>
        <p:spPr>
          <a:xfrm>
            <a:off x="4038600" y="838200"/>
            <a:ext cx="4876800" cy="5334000"/>
          </a:xfrm>
        </p:spPr>
        <p:txBody>
          <a:bodyPr>
            <a:normAutofit/>
          </a:bodyPr>
          <a:lstStyle/>
          <a:p>
            <a:r>
              <a:rPr lang="en-US" b="1" u="sng" dirty="0" smtClean="0">
                <a:solidFill>
                  <a:srgbClr val="FF0000"/>
                </a:solidFill>
              </a:rPr>
              <a:t>Addition and </a:t>
            </a:r>
            <a:r>
              <a:rPr lang="en-US" b="1" u="sng" dirty="0" smtClean="0">
                <a:solidFill>
                  <a:srgbClr val="FF0000"/>
                </a:solidFill>
              </a:rPr>
              <a:t>Subtraction</a:t>
            </a:r>
          </a:p>
          <a:p>
            <a:pPr lvl="1"/>
            <a:r>
              <a:rPr lang="en-US" b="1" u="sng" dirty="0" smtClean="0">
                <a:solidFill>
                  <a:srgbClr val="FF0000"/>
                </a:solidFill>
              </a:rPr>
              <a:t>Absolute Error</a:t>
            </a:r>
            <a:endParaRPr lang="en-US" b="1" u="sng" dirty="0" smtClean="0">
              <a:solidFill>
                <a:srgbClr val="FF0000"/>
              </a:solidFill>
            </a:endParaRPr>
          </a:p>
          <a:p>
            <a:pPr lvl="1"/>
            <a:endParaRPr lang="en-US" dirty="0"/>
          </a:p>
        </p:txBody>
      </p:sp>
      <p:graphicFrame>
        <p:nvGraphicFramePr>
          <p:cNvPr id="10242" name="Object 3"/>
          <p:cNvGraphicFramePr>
            <a:graphicFrameLocks noChangeAspect="1"/>
          </p:cNvGraphicFramePr>
          <p:nvPr/>
        </p:nvGraphicFramePr>
        <p:xfrm>
          <a:off x="5410200" y="1828800"/>
          <a:ext cx="2582248" cy="2133600"/>
        </p:xfrm>
        <a:graphic>
          <a:graphicData uri="http://schemas.openxmlformats.org/presentationml/2006/ole">
            <p:oleObj spid="_x0000_s125954" name="Equation" r:id="rId3" imgW="799753" imgH="660113" progId="Equation.3">
              <p:embed/>
            </p:oleObj>
          </a:graphicData>
        </a:graphic>
      </p:graphicFrame>
      <p:graphicFrame>
        <p:nvGraphicFramePr>
          <p:cNvPr id="11267" name="Object 3"/>
          <p:cNvGraphicFramePr>
            <a:graphicFrameLocks noChangeAspect="1"/>
          </p:cNvGraphicFramePr>
          <p:nvPr/>
        </p:nvGraphicFramePr>
        <p:xfrm>
          <a:off x="4724400" y="4267200"/>
          <a:ext cx="4128068" cy="2286000"/>
        </p:xfrm>
        <a:graphic>
          <a:graphicData uri="http://schemas.openxmlformats.org/presentationml/2006/ole">
            <p:oleObj spid="_x0000_s125955" name="Equation" r:id="rId4" imgW="1193800" imgH="660400" progId="Equation.3">
              <p:embed/>
            </p:oleObj>
          </a:graphicData>
        </a:graphic>
      </p:graphicFrame>
      <p:sp>
        <p:nvSpPr>
          <p:cNvPr id="7" name="TextBox 6"/>
          <p:cNvSpPr txBox="1"/>
          <p:nvPr/>
        </p:nvSpPr>
        <p:spPr>
          <a:xfrm>
            <a:off x="304800" y="5486400"/>
            <a:ext cx="4038600" cy="954107"/>
          </a:xfrm>
          <a:prstGeom prst="rect">
            <a:avLst/>
          </a:prstGeom>
          <a:noFill/>
        </p:spPr>
        <p:txBody>
          <a:bodyPr wrap="square" rtlCol="0">
            <a:spAutoFit/>
          </a:bodyPr>
          <a:lstStyle/>
          <a:p>
            <a:r>
              <a:rPr lang="en-US" sz="2800" b="1" i="1" dirty="0" smtClean="0">
                <a:solidFill>
                  <a:srgbClr val="FFFF00"/>
                </a:solidFill>
              </a:rPr>
              <a:t>Assumes </a:t>
            </a:r>
            <a:r>
              <a:rPr lang="en-US" sz="2800" b="1" i="1" dirty="0" smtClean="0">
                <a:solidFill>
                  <a:srgbClr val="FFFF00"/>
                </a:solidFill>
                <a:latin typeface="Times New Roman"/>
                <a:cs typeface="Times New Roman"/>
              </a:rPr>
              <a:t> </a:t>
            </a:r>
            <a:r>
              <a:rPr lang="el-GR" sz="2800" b="1" i="1" dirty="0" smtClean="0">
                <a:solidFill>
                  <a:srgbClr val="FFFF00"/>
                </a:solidFill>
                <a:latin typeface="Times New Roman"/>
                <a:cs typeface="Times New Roman"/>
              </a:rPr>
              <a:t>Δ</a:t>
            </a:r>
            <a:r>
              <a:rPr lang="en-US" sz="2800" b="1" i="1" dirty="0" smtClean="0">
                <a:solidFill>
                  <a:srgbClr val="FFFF00"/>
                </a:solidFill>
                <a:latin typeface="Times New Roman"/>
                <a:cs typeface="Times New Roman"/>
              </a:rPr>
              <a:t>a, </a:t>
            </a:r>
            <a:r>
              <a:rPr lang="el-GR" sz="2800" b="1" i="1" dirty="0" smtClean="0">
                <a:solidFill>
                  <a:srgbClr val="FFFF00"/>
                </a:solidFill>
                <a:latin typeface="Times New Roman"/>
                <a:cs typeface="Times New Roman"/>
              </a:rPr>
              <a:t>Δ</a:t>
            </a:r>
            <a:r>
              <a:rPr lang="en-US" sz="2800" b="1" i="1" dirty="0" smtClean="0">
                <a:solidFill>
                  <a:srgbClr val="FFFF00"/>
                </a:solidFill>
                <a:latin typeface="Times New Roman"/>
                <a:cs typeface="Times New Roman"/>
              </a:rPr>
              <a:t>b, and </a:t>
            </a:r>
            <a:r>
              <a:rPr lang="el-GR" sz="2800" b="1" i="1" dirty="0" smtClean="0">
                <a:solidFill>
                  <a:srgbClr val="FFFF00"/>
                </a:solidFill>
                <a:latin typeface="Times New Roman"/>
                <a:cs typeface="Times New Roman"/>
              </a:rPr>
              <a:t>Δ</a:t>
            </a:r>
            <a:r>
              <a:rPr lang="en-US" sz="2800" b="1" i="1" dirty="0" smtClean="0">
                <a:solidFill>
                  <a:srgbClr val="FFFF00"/>
                </a:solidFill>
                <a:latin typeface="Times New Roman"/>
                <a:cs typeface="Times New Roman"/>
              </a:rPr>
              <a:t>c all have the same units!!!</a:t>
            </a: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Errors</a:t>
            </a:r>
            <a:endParaRPr lang="en-US" dirty="0"/>
          </a:p>
        </p:txBody>
      </p:sp>
      <p:sp>
        <p:nvSpPr>
          <p:cNvPr id="5" name="Content Placeholder 4"/>
          <p:cNvSpPr>
            <a:spLocks noGrp="1"/>
          </p:cNvSpPr>
          <p:nvPr>
            <p:ph sz="half" idx="2"/>
          </p:nvPr>
        </p:nvSpPr>
        <p:spPr>
          <a:xfrm>
            <a:off x="304800" y="1219201"/>
            <a:ext cx="8610600" cy="5334000"/>
          </a:xfrm>
        </p:spPr>
        <p:txBody>
          <a:bodyPr>
            <a:normAutofit/>
          </a:bodyPr>
          <a:lstStyle/>
          <a:p>
            <a:r>
              <a:rPr lang="en-US" b="1" u="sng" dirty="0" smtClean="0">
                <a:solidFill>
                  <a:srgbClr val="FF0000"/>
                </a:solidFill>
              </a:rPr>
              <a:t>Multiplication and </a:t>
            </a:r>
            <a:r>
              <a:rPr lang="en-US" b="1" u="sng" dirty="0" smtClean="0">
                <a:solidFill>
                  <a:srgbClr val="FF0000"/>
                </a:solidFill>
              </a:rPr>
              <a:t>Division – Fractional Error</a:t>
            </a:r>
            <a:endParaRPr lang="en-US" b="1" u="sng" dirty="0" smtClean="0">
              <a:solidFill>
                <a:srgbClr val="FF0000"/>
              </a:solidFill>
            </a:endParaRPr>
          </a:p>
          <a:p>
            <a:pPr lvl="1"/>
            <a:endParaRPr lang="en-US" dirty="0"/>
          </a:p>
        </p:txBody>
      </p:sp>
      <p:graphicFrame>
        <p:nvGraphicFramePr>
          <p:cNvPr id="10242" name="Object 3"/>
          <p:cNvGraphicFramePr>
            <a:graphicFrameLocks noChangeAspect="1"/>
          </p:cNvGraphicFramePr>
          <p:nvPr/>
        </p:nvGraphicFramePr>
        <p:xfrm>
          <a:off x="873125" y="2889250"/>
          <a:ext cx="1598613" cy="3282950"/>
        </p:xfrm>
        <a:graphic>
          <a:graphicData uri="http://schemas.openxmlformats.org/presentationml/2006/ole">
            <p:oleObj spid="_x0000_s121858" name="Equation" r:id="rId3" imgW="495085" imgH="1015559" progId="Equation.3">
              <p:embed/>
            </p:oleObj>
          </a:graphicData>
        </a:graphic>
      </p:graphicFrame>
      <p:graphicFrame>
        <p:nvGraphicFramePr>
          <p:cNvPr id="11267" name="Object 3"/>
          <p:cNvGraphicFramePr>
            <a:graphicFrameLocks noChangeAspect="1"/>
          </p:cNvGraphicFramePr>
          <p:nvPr/>
        </p:nvGraphicFramePr>
        <p:xfrm>
          <a:off x="4321175" y="2057400"/>
          <a:ext cx="4478338" cy="4572000"/>
        </p:xfrm>
        <a:graphic>
          <a:graphicData uri="http://schemas.openxmlformats.org/presentationml/2006/ole">
            <p:oleObj spid="_x0000_s121859" name="Equation" r:id="rId4" imgW="1295400" imgH="1320800" progId="Equation.3">
              <p:embed/>
            </p:oleObj>
          </a:graphicData>
        </a:graphic>
      </p:graphicFrame>
      <p:cxnSp>
        <p:nvCxnSpPr>
          <p:cNvPr id="9" name="Straight Arrow Connector 8"/>
          <p:cNvCxnSpPr/>
          <p:nvPr/>
        </p:nvCxnSpPr>
        <p:spPr>
          <a:xfrm flipV="1">
            <a:off x="2590800" y="2819400"/>
            <a:ext cx="1600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67000" y="4267200"/>
            <a:ext cx="1524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0800" y="5562600"/>
            <a:ext cx="1524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Errors</a:t>
            </a:r>
            <a:endParaRPr lang="en-US" dirty="0"/>
          </a:p>
        </p:txBody>
      </p:sp>
      <p:sp>
        <p:nvSpPr>
          <p:cNvPr id="5" name="Content Placeholder 4"/>
          <p:cNvSpPr>
            <a:spLocks noGrp="1"/>
          </p:cNvSpPr>
          <p:nvPr>
            <p:ph sz="half" idx="2"/>
          </p:nvPr>
        </p:nvSpPr>
        <p:spPr>
          <a:xfrm>
            <a:off x="304800" y="1219201"/>
            <a:ext cx="8610600" cy="5334000"/>
          </a:xfrm>
        </p:spPr>
        <p:txBody>
          <a:bodyPr>
            <a:normAutofit/>
          </a:bodyPr>
          <a:lstStyle/>
          <a:p>
            <a:r>
              <a:rPr lang="en-US" b="1" u="sng" dirty="0" smtClean="0">
                <a:solidFill>
                  <a:srgbClr val="FF0000"/>
                </a:solidFill>
              </a:rPr>
              <a:t>Multiplication and </a:t>
            </a:r>
            <a:r>
              <a:rPr lang="en-US" b="1" u="sng" dirty="0" smtClean="0">
                <a:solidFill>
                  <a:srgbClr val="FF0000"/>
                </a:solidFill>
              </a:rPr>
              <a:t>Division – Fractional Error</a:t>
            </a:r>
            <a:endParaRPr lang="en-US" b="1" u="sng" dirty="0" smtClean="0">
              <a:solidFill>
                <a:srgbClr val="FF0000"/>
              </a:solidFill>
            </a:endParaRPr>
          </a:p>
          <a:p>
            <a:pPr lvl="1"/>
            <a:endParaRPr lang="en-US" dirty="0"/>
          </a:p>
        </p:txBody>
      </p:sp>
      <p:graphicFrame>
        <p:nvGraphicFramePr>
          <p:cNvPr id="10242" name="Object 3"/>
          <p:cNvGraphicFramePr>
            <a:graphicFrameLocks noChangeAspect="1"/>
          </p:cNvGraphicFramePr>
          <p:nvPr/>
        </p:nvGraphicFramePr>
        <p:xfrm>
          <a:off x="873125" y="2889250"/>
          <a:ext cx="1598613" cy="3282950"/>
        </p:xfrm>
        <a:graphic>
          <a:graphicData uri="http://schemas.openxmlformats.org/presentationml/2006/ole">
            <p:oleObj spid="_x0000_s126978" name="Equation" r:id="rId3" imgW="495085" imgH="1015559" progId="Equation.3">
              <p:embed/>
            </p:oleObj>
          </a:graphicData>
        </a:graphic>
      </p:graphicFrame>
      <p:graphicFrame>
        <p:nvGraphicFramePr>
          <p:cNvPr id="11267" name="Object 3"/>
          <p:cNvGraphicFramePr>
            <a:graphicFrameLocks noChangeAspect="1"/>
          </p:cNvGraphicFramePr>
          <p:nvPr/>
        </p:nvGraphicFramePr>
        <p:xfrm>
          <a:off x="4321175" y="2057400"/>
          <a:ext cx="4478338" cy="4572000"/>
        </p:xfrm>
        <a:graphic>
          <a:graphicData uri="http://schemas.openxmlformats.org/presentationml/2006/ole">
            <p:oleObj spid="_x0000_s126979" name="Equation" r:id="rId4" imgW="1295400" imgH="1320800" progId="Equation.3">
              <p:embed/>
            </p:oleObj>
          </a:graphicData>
        </a:graphic>
      </p:graphicFrame>
      <p:cxnSp>
        <p:nvCxnSpPr>
          <p:cNvPr id="9" name="Straight Arrow Connector 8"/>
          <p:cNvCxnSpPr/>
          <p:nvPr/>
        </p:nvCxnSpPr>
        <p:spPr>
          <a:xfrm flipV="1">
            <a:off x="2590800" y="2819400"/>
            <a:ext cx="1600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67000" y="4267200"/>
            <a:ext cx="1524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0800" y="5562600"/>
            <a:ext cx="1524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991380"/>
            <a:ext cx="3352800" cy="523220"/>
          </a:xfrm>
          <a:prstGeom prst="rect">
            <a:avLst/>
          </a:prstGeom>
          <a:noFill/>
        </p:spPr>
        <p:txBody>
          <a:bodyPr wrap="square" rtlCol="0">
            <a:spAutoFit/>
          </a:bodyPr>
          <a:lstStyle/>
          <a:p>
            <a:r>
              <a:rPr lang="en-US" sz="2800" b="1" i="1" dirty="0" smtClean="0">
                <a:solidFill>
                  <a:srgbClr val="FFFF00"/>
                </a:solidFill>
              </a:rPr>
              <a:t>Units don’t matter!!!</a:t>
            </a: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Errors</a:t>
            </a:r>
            <a:endParaRPr lang="en-US" dirty="0"/>
          </a:p>
        </p:txBody>
      </p:sp>
      <p:sp>
        <p:nvSpPr>
          <p:cNvPr id="5" name="Content Placeholder 4"/>
          <p:cNvSpPr>
            <a:spLocks noGrp="1"/>
          </p:cNvSpPr>
          <p:nvPr>
            <p:ph sz="half" idx="2"/>
          </p:nvPr>
        </p:nvSpPr>
        <p:spPr>
          <a:xfrm>
            <a:off x="304800" y="1219201"/>
            <a:ext cx="8610600" cy="1295399"/>
          </a:xfrm>
        </p:spPr>
        <p:txBody>
          <a:bodyPr>
            <a:normAutofit/>
          </a:bodyPr>
          <a:lstStyle/>
          <a:p>
            <a:r>
              <a:rPr lang="en-US" b="1" u="sng" dirty="0" smtClean="0">
                <a:solidFill>
                  <a:srgbClr val="FF0000"/>
                </a:solidFill>
              </a:rPr>
              <a:t>Multiplication and Division</a:t>
            </a:r>
          </a:p>
          <a:p>
            <a:pPr lvl="1"/>
            <a:r>
              <a:rPr lang="en-US" b="1" dirty="0" smtClean="0">
                <a:solidFill>
                  <a:srgbClr val="FFFF00"/>
                </a:solidFill>
              </a:rPr>
              <a:t>Absolute Uncertainty</a:t>
            </a:r>
          </a:p>
          <a:p>
            <a:pPr lvl="1"/>
            <a:endParaRPr lang="en-US" dirty="0"/>
          </a:p>
        </p:txBody>
      </p:sp>
      <p:graphicFrame>
        <p:nvGraphicFramePr>
          <p:cNvPr id="11267" name="Object 3"/>
          <p:cNvGraphicFramePr>
            <a:graphicFrameLocks noChangeAspect="1"/>
          </p:cNvGraphicFramePr>
          <p:nvPr/>
        </p:nvGraphicFramePr>
        <p:xfrm>
          <a:off x="3200400" y="2895600"/>
          <a:ext cx="4214812" cy="3252787"/>
        </p:xfrm>
        <a:graphic>
          <a:graphicData uri="http://schemas.openxmlformats.org/presentationml/2006/ole">
            <p:oleObj spid="_x0000_s122882" name="Equation" r:id="rId3" imgW="1219200" imgH="93980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Errors</a:t>
            </a:r>
            <a:endParaRPr lang="en-US" dirty="0"/>
          </a:p>
        </p:txBody>
      </p:sp>
      <p:sp>
        <p:nvSpPr>
          <p:cNvPr id="5" name="Content Placeholder 4"/>
          <p:cNvSpPr>
            <a:spLocks noGrp="1"/>
          </p:cNvSpPr>
          <p:nvPr>
            <p:ph sz="half" idx="2"/>
          </p:nvPr>
        </p:nvSpPr>
        <p:spPr>
          <a:xfrm>
            <a:off x="304800" y="1219201"/>
            <a:ext cx="8610600" cy="1295399"/>
          </a:xfrm>
        </p:spPr>
        <p:txBody>
          <a:bodyPr>
            <a:normAutofit/>
          </a:bodyPr>
          <a:lstStyle/>
          <a:p>
            <a:r>
              <a:rPr lang="en-US" b="1" u="sng" dirty="0" smtClean="0">
                <a:solidFill>
                  <a:srgbClr val="FF0000"/>
                </a:solidFill>
              </a:rPr>
              <a:t>Multiplication and Division</a:t>
            </a:r>
          </a:p>
          <a:p>
            <a:pPr lvl="1"/>
            <a:r>
              <a:rPr lang="en-US" b="1" dirty="0" smtClean="0">
                <a:solidFill>
                  <a:srgbClr val="FFFF00"/>
                </a:solidFill>
              </a:rPr>
              <a:t>Absolute Uncertainty</a:t>
            </a:r>
          </a:p>
          <a:p>
            <a:pPr lvl="1"/>
            <a:endParaRPr lang="en-US" dirty="0"/>
          </a:p>
        </p:txBody>
      </p:sp>
      <p:graphicFrame>
        <p:nvGraphicFramePr>
          <p:cNvPr id="11267" name="Object 3"/>
          <p:cNvGraphicFramePr>
            <a:graphicFrameLocks noChangeAspect="1"/>
          </p:cNvGraphicFramePr>
          <p:nvPr/>
        </p:nvGraphicFramePr>
        <p:xfrm>
          <a:off x="4167188" y="2895600"/>
          <a:ext cx="4214812" cy="3252787"/>
        </p:xfrm>
        <a:graphic>
          <a:graphicData uri="http://schemas.openxmlformats.org/presentationml/2006/ole">
            <p:oleObj spid="_x0000_s128002" name="Equation" r:id="rId3" imgW="1219200" imgH="939800" progId="Equation.3">
              <p:embed/>
            </p:oleObj>
          </a:graphicData>
        </a:graphic>
      </p:graphicFrame>
      <p:sp>
        <p:nvSpPr>
          <p:cNvPr id="6" name="Content Placeholder 4"/>
          <p:cNvSpPr>
            <a:spLocks noGrp="1"/>
          </p:cNvSpPr>
          <p:nvPr>
            <p:ph sz="half" idx="2"/>
          </p:nvPr>
        </p:nvSpPr>
        <p:spPr>
          <a:xfrm>
            <a:off x="152400" y="2895600"/>
            <a:ext cx="3810000" cy="3048000"/>
          </a:xfrm>
        </p:spPr>
        <p:txBody>
          <a:bodyPr>
            <a:normAutofit/>
          </a:bodyPr>
          <a:lstStyle/>
          <a:p>
            <a:r>
              <a:rPr lang="en-US" b="1" dirty="0" smtClean="0">
                <a:solidFill>
                  <a:schemeClr val="tx1">
                    <a:lumMod val="95000"/>
                  </a:schemeClr>
                </a:solidFill>
              </a:rPr>
              <a:t>Example</a:t>
            </a:r>
            <a:endParaRPr lang="en-US" b="1" dirty="0" smtClean="0">
              <a:solidFill>
                <a:schemeClr val="tx1">
                  <a:lumMod val="95000"/>
                </a:schemeClr>
              </a:solidFill>
            </a:endParaRPr>
          </a:p>
          <a:p>
            <a:pPr lvl="1"/>
            <a:r>
              <a:rPr lang="en-US" b="1" dirty="0" smtClean="0">
                <a:solidFill>
                  <a:srgbClr val="FFFF00"/>
                </a:solidFill>
              </a:rPr>
              <a:t>W = F x d</a:t>
            </a:r>
            <a:endParaRPr lang="en-US" b="1" dirty="0" smtClean="0">
              <a:solidFill>
                <a:srgbClr val="FFFF00"/>
              </a:solidFill>
            </a:endParaRPr>
          </a:p>
          <a:p>
            <a:pPr lvl="1"/>
            <a:endParaRPr lang="en-US" dirty="0"/>
          </a:p>
        </p:txBody>
      </p:sp>
      <p:graphicFrame>
        <p:nvGraphicFramePr>
          <p:cNvPr id="128003" name="Object 2"/>
          <p:cNvGraphicFramePr>
            <a:graphicFrameLocks noChangeAspect="1"/>
          </p:cNvGraphicFramePr>
          <p:nvPr/>
        </p:nvGraphicFramePr>
        <p:xfrm>
          <a:off x="330200" y="4156075"/>
          <a:ext cx="3302000" cy="2289175"/>
        </p:xfrm>
        <a:graphic>
          <a:graphicData uri="http://schemas.openxmlformats.org/presentationml/2006/ole">
            <p:oleObj spid="_x0000_s128003" name="Equation" r:id="rId4" imgW="1320480" imgH="9144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Errors</a:t>
            </a:r>
            <a:endParaRPr lang="en-US" dirty="0"/>
          </a:p>
        </p:txBody>
      </p:sp>
      <p:sp>
        <p:nvSpPr>
          <p:cNvPr id="5" name="Content Placeholder 4"/>
          <p:cNvSpPr>
            <a:spLocks noGrp="1"/>
          </p:cNvSpPr>
          <p:nvPr>
            <p:ph sz="half" idx="2"/>
          </p:nvPr>
        </p:nvSpPr>
        <p:spPr>
          <a:xfrm>
            <a:off x="304800" y="1219201"/>
            <a:ext cx="8610600" cy="5334000"/>
          </a:xfrm>
        </p:spPr>
        <p:txBody>
          <a:bodyPr>
            <a:normAutofit/>
          </a:bodyPr>
          <a:lstStyle/>
          <a:p>
            <a:r>
              <a:rPr lang="en-US" b="1" u="sng" dirty="0" smtClean="0">
                <a:solidFill>
                  <a:srgbClr val="FF0000"/>
                </a:solidFill>
              </a:rPr>
              <a:t>Powers and Roots</a:t>
            </a:r>
          </a:p>
          <a:p>
            <a:pPr lvl="1"/>
            <a:endParaRPr lang="en-US" dirty="0"/>
          </a:p>
        </p:txBody>
      </p:sp>
      <p:graphicFrame>
        <p:nvGraphicFramePr>
          <p:cNvPr id="10242" name="Object 3"/>
          <p:cNvGraphicFramePr>
            <a:graphicFrameLocks noChangeAspect="1"/>
          </p:cNvGraphicFramePr>
          <p:nvPr/>
        </p:nvGraphicFramePr>
        <p:xfrm>
          <a:off x="852488" y="3276600"/>
          <a:ext cx="1639887" cy="1558925"/>
        </p:xfrm>
        <a:graphic>
          <a:graphicData uri="http://schemas.openxmlformats.org/presentationml/2006/ole">
            <p:oleObj spid="_x0000_s123906" name="Equation" r:id="rId3" imgW="507780" imgH="482391" progId="Equation.3">
              <p:embed/>
            </p:oleObj>
          </a:graphicData>
        </a:graphic>
      </p:graphicFrame>
      <p:graphicFrame>
        <p:nvGraphicFramePr>
          <p:cNvPr id="11267" name="Object 3"/>
          <p:cNvGraphicFramePr>
            <a:graphicFrameLocks noChangeAspect="1"/>
          </p:cNvGraphicFramePr>
          <p:nvPr/>
        </p:nvGraphicFramePr>
        <p:xfrm>
          <a:off x="4648200" y="2282942"/>
          <a:ext cx="3251200" cy="3736858"/>
        </p:xfrm>
        <a:graphic>
          <a:graphicData uri="http://schemas.openxmlformats.org/presentationml/2006/ole">
            <p:oleObj spid="_x0000_s123907" name="Equation" r:id="rId4" imgW="774364" imgH="888614" progId="Equation.3">
              <p:embed/>
            </p:oleObj>
          </a:graphicData>
        </a:graphic>
      </p:graphicFrame>
      <p:cxnSp>
        <p:nvCxnSpPr>
          <p:cNvPr id="10" name="Straight Arrow Connector 9"/>
          <p:cNvCxnSpPr/>
          <p:nvPr/>
        </p:nvCxnSpPr>
        <p:spPr>
          <a:xfrm flipV="1">
            <a:off x="2743200" y="3200400"/>
            <a:ext cx="17526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4495800"/>
            <a:ext cx="17526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smtClean="0"/>
              <a:t>Functions?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Functions</a:t>
            </a:r>
            <a:endParaRPr lang="en-US" dirty="0"/>
          </a:p>
        </p:txBody>
      </p:sp>
      <p:sp>
        <p:nvSpPr>
          <p:cNvPr id="3" name="Content Placeholder 2"/>
          <p:cNvSpPr>
            <a:spLocks noGrp="1"/>
          </p:cNvSpPr>
          <p:nvPr>
            <p:ph idx="1"/>
          </p:nvPr>
        </p:nvSpPr>
        <p:spPr/>
        <p:txBody>
          <a:bodyPr/>
          <a:lstStyle/>
          <a:p>
            <a:r>
              <a:rPr lang="en-US" dirty="0" smtClean="0"/>
              <a:t>Don’t worry about it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Nature Of Science</a:t>
            </a:r>
            <a:endParaRPr lang="en-US" dirty="0"/>
          </a:p>
        </p:txBody>
      </p:sp>
      <p:sp>
        <p:nvSpPr>
          <p:cNvPr id="3" name="Content Placeholder 2"/>
          <p:cNvSpPr>
            <a:spLocks noGrp="1"/>
          </p:cNvSpPr>
          <p:nvPr>
            <p:ph idx="1"/>
          </p:nvPr>
        </p:nvSpPr>
        <p:spPr>
          <a:xfrm>
            <a:off x="381000" y="990600"/>
            <a:ext cx="8458200" cy="5638800"/>
          </a:xfrm>
        </p:spPr>
        <p:txBody>
          <a:bodyPr>
            <a:normAutofit fontScale="92500" lnSpcReduction="10000"/>
          </a:bodyPr>
          <a:lstStyle/>
          <a:p>
            <a:r>
              <a:rPr lang="en-US" b="1" dirty="0" smtClean="0"/>
              <a:t>Uncertainties</a:t>
            </a:r>
            <a:r>
              <a:rPr lang="en-US" dirty="0" smtClean="0"/>
              <a:t>: “</a:t>
            </a:r>
            <a:r>
              <a:rPr lang="en-US" i="1" dirty="0" smtClean="0"/>
              <a:t>All scientific knowledge is uncertain… if you have made up your mind already, you might not solve it. When the scientist tells you he does not know the answer, he is an ignorant man. When he tells you he has a hunch about how it is going to work, he is uncertain about it. When he is pretty sure of how it is going to work, and he tells you, ‘This is the way it’s going to work, I’ll bet,’ he still is in some doubt. And it is of paramount importance, in order to make progress, that we recognize this ignorance and this doubt. Because we have the doubt, we then propose looking in new directions for new ideas</a:t>
            </a:r>
            <a:r>
              <a:rPr lang="en-US" dirty="0" smtClean="0"/>
              <a:t>.” (3.4)   </a:t>
            </a:r>
            <a:r>
              <a:rPr lang="en-US" i="1" dirty="0" smtClean="0"/>
              <a:t>Feynman, Richard P. 1998. The Meaning of It All: Thoughts of a Citizen-Scientist. Reading, Massachusetts, USA. </a:t>
            </a:r>
            <a:r>
              <a:rPr lang="en-US" i="1" dirty="0" err="1" smtClean="0"/>
              <a:t>Perseus</a:t>
            </a:r>
            <a:r>
              <a:rPr lang="en-US" i="1" dirty="0" smtClean="0"/>
              <a:t>. P 13. </a:t>
            </a:r>
            <a:endParaRPr lang="en-US"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You’ve got your data points</a:t>
            </a:r>
          </a:p>
          <a:p>
            <a:r>
              <a:rPr lang="en-US" dirty="0" smtClean="0"/>
              <a:t>You’ve propagated your uncertainties</a:t>
            </a:r>
          </a:p>
          <a:p>
            <a:r>
              <a:rPr lang="en-US" dirty="0" smtClean="0"/>
              <a:t>Now what?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You’ve got your data points</a:t>
            </a:r>
          </a:p>
          <a:p>
            <a:r>
              <a:rPr lang="en-US" dirty="0" smtClean="0"/>
              <a:t>You’ve propagated your uncertainties</a:t>
            </a:r>
          </a:p>
          <a:p>
            <a:r>
              <a:rPr lang="en-US" dirty="0" smtClean="0"/>
              <a:t>Now what?</a:t>
            </a:r>
          </a:p>
          <a:p>
            <a:r>
              <a:rPr lang="en-US" dirty="0" smtClean="0">
                <a:solidFill>
                  <a:srgbClr val="FFFF00"/>
                </a:solidFill>
              </a:rPr>
              <a:t>Graphing – the ultimate data summary!</a:t>
            </a:r>
            <a:endParaRPr lang="en-US" dirty="0">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Intercept</a:t>
            </a:r>
            <a:endParaRPr lang="en-US" dirty="0"/>
          </a:p>
        </p:txBody>
      </p:sp>
      <p:sp>
        <p:nvSpPr>
          <p:cNvPr id="6" name="Content Placeholder 5"/>
          <p:cNvSpPr>
            <a:spLocks noGrp="1"/>
          </p:cNvSpPr>
          <p:nvPr>
            <p:ph idx="1"/>
          </p:nvPr>
        </p:nvSpPr>
        <p:spPr>
          <a:xfrm>
            <a:off x="304800" y="1783560"/>
            <a:ext cx="8382000" cy="4572000"/>
          </a:xfrm>
        </p:spPr>
        <p:txBody>
          <a:bodyPr/>
          <a:lstStyle/>
          <a:p>
            <a:r>
              <a:rPr lang="en-US" dirty="0" smtClean="0"/>
              <a:t>You graph your points  -- What’s next</a:t>
            </a:r>
            <a:r>
              <a:rPr lang="en-US" dirty="0" smtClean="0"/>
              <a:t>?</a:t>
            </a:r>
            <a:endParaRPr lang="en-US" dirty="0" smtClean="0"/>
          </a:p>
        </p:txBody>
      </p:sp>
      <p:pic>
        <p:nvPicPr>
          <p:cNvPr id="4" name="Picture 3" descr="scan0010.jpg"/>
          <p:cNvPicPr>
            <a:picLocks noChangeAspect="1"/>
          </p:cNvPicPr>
          <p:nvPr/>
        </p:nvPicPr>
        <p:blipFill>
          <a:blip r:embed="rId2" cstate="print"/>
          <a:stretch>
            <a:fillRect/>
          </a:stretch>
        </p:blipFill>
        <p:spPr>
          <a:xfrm>
            <a:off x="3810000" y="2484592"/>
            <a:ext cx="5155692" cy="420576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Intercept</a:t>
            </a:r>
            <a:endParaRPr lang="en-US" dirty="0"/>
          </a:p>
        </p:txBody>
      </p:sp>
      <p:sp>
        <p:nvSpPr>
          <p:cNvPr id="6" name="Content Placeholder 5"/>
          <p:cNvSpPr>
            <a:spLocks noGrp="1"/>
          </p:cNvSpPr>
          <p:nvPr>
            <p:ph idx="1"/>
          </p:nvPr>
        </p:nvSpPr>
        <p:spPr>
          <a:xfrm>
            <a:off x="304800" y="1783560"/>
            <a:ext cx="8382000" cy="4572000"/>
          </a:xfrm>
        </p:spPr>
        <p:txBody>
          <a:bodyPr/>
          <a:lstStyle/>
          <a:p>
            <a:r>
              <a:rPr lang="en-US" dirty="0" smtClean="0"/>
              <a:t>You graph your points  -- What’s next?</a:t>
            </a:r>
          </a:p>
          <a:p>
            <a:pPr lvl="1"/>
            <a:r>
              <a:rPr lang="en-US" dirty="0" smtClean="0"/>
              <a:t>Error bars</a:t>
            </a:r>
          </a:p>
          <a:p>
            <a:r>
              <a:rPr lang="en-US" dirty="0" smtClean="0"/>
              <a:t>What’s next?</a:t>
            </a:r>
            <a:endParaRPr lang="en-US" dirty="0"/>
          </a:p>
        </p:txBody>
      </p:sp>
      <p:pic>
        <p:nvPicPr>
          <p:cNvPr id="4" name="Picture 3" descr="scan0010.jpg"/>
          <p:cNvPicPr>
            <a:picLocks noChangeAspect="1"/>
          </p:cNvPicPr>
          <p:nvPr/>
        </p:nvPicPr>
        <p:blipFill>
          <a:blip r:embed="rId2" cstate="print"/>
          <a:stretch>
            <a:fillRect/>
          </a:stretch>
        </p:blipFill>
        <p:spPr>
          <a:xfrm>
            <a:off x="3810000" y="2484592"/>
            <a:ext cx="5155692" cy="420576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Intercept</a:t>
            </a:r>
            <a:endParaRPr lang="en-US" dirty="0"/>
          </a:p>
        </p:txBody>
      </p:sp>
      <p:sp>
        <p:nvSpPr>
          <p:cNvPr id="6" name="Content Placeholder 5"/>
          <p:cNvSpPr>
            <a:spLocks noGrp="1"/>
          </p:cNvSpPr>
          <p:nvPr>
            <p:ph idx="1"/>
          </p:nvPr>
        </p:nvSpPr>
        <p:spPr>
          <a:xfrm>
            <a:off x="304800" y="1783560"/>
            <a:ext cx="8382000" cy="4572000"/>
          </a:xfrm>
        </p:spPr>
        <p:txBody>
          <a:bodyPr/>
          <a:lstStyle/>
          <a:p>
            <a:r>
              <a:rPr lang="en-US" dirty="0" smtClean="0"/>
              <a:t>You graph your points  -- What’s next?</a:t>
            </a:r>
          </a:p>
          <a:p>
            <a:pPr lvl="1"/>
            <a:r>
              <a:rPr lang="en-US" dirty="0" smtClean="0"/>
              <a:t>Error bars</a:t>
            </a:r>
          </a:p>
          <a:p>
            <a:r>
              <a:rPr lang="en-US" dirty="0" smtClean="0"/>
              <a:t>What’s next?</a:t>
            </a:r>
          </a:p>
          <a:p>
            <a:pPr lvl="1"/>
            <a:r>
              <a:rPr lang="en-US" dirty="0" smtClean="0">
                <a:hlinkClick r:id="rId2" action="ppaction://hlinkfile"/>
              </a:rPr>
              <a:t>Line of Best Fit</a:t>
            </a:r>
            <a:endParaRPr lang="en-US" dirty="0" smtClean="0"/>
          </a:p>
          <a:p>
            <a:r>
              <a:rPr lang="en-US" dirty="0" smtClean="0"/>
              <a:t>What’s next?</a:t>
            </a:r>
          </a:p>
          <a:p>
            <a:pPr lvl="1"/>
            <a:endParaRPr lang="en-US" dirty="0"/>
          </a:p>
        </p:txBody>
      </p:sp>
      <p:pic>
        <p:nvPicPr>
          <p:cNvPr id="4" name="Picture 3" descr="scan0011.jpg"/>
          <p:cNvPicPr>
            <a:picLocks noChangeAspect="1"/>
          </p:cNvPicPr>
          <p:nvPr/>
        </p:nvPicPr>
        <p:blipFill>
          <a:blip r:embed="rId3" cstate="print"/>
          <a:stretch>
            <a:fillRect/>
          </a:stretch>
        </p:blipFill>
        <p:spPr>
          <a:xfrm>
            <a:off x="3916054" y="2819400"/>
            <a:ext cx="5013062" cy="382219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Intercept</a:t>
            </a:r>
            <a:endParaRPr lang="en-US" dirty="0"/>
          </a:p>
        </p:txBody>
      </p:sp>
      <p:sp>
        <p:nvSpPr>
          <p:cNvPr id="6" name="Content Placeholder 5"/>
          <p:cNvSpPr>
            <a:spLocks noGrp="1"/>
          </p:cNvSpPr>
          <p:nvPr>
            <p:ph idx="1"/>
          </p:nvPr>
        </p:nvSpPr>
        <p:spPr>
          <a:xfrm>
            <a:off x="304800" y="1783560"/>
            <a:ext cx="8382000" cy="4572000"/>
          </a:xfrm>
        </p:spPr>
        <p:txBody>
          <a:bodyPr/>
          <a:lstStyle/>
          <a:p>
            <a:r>
              <a:rPr lang="en-US" dirty="0" smtClean="0"/>
              <a:t>You graph your points  -- What’s next?</a:t>
            </a:r>
          </a:p>
          <a:p>
            <a:pPr lvl="1"/>
            <a:r>
              <a:rPr lang="en-US" dirty="0" smtClean="0"/>
              <a:t>Error bars</a:t>
            </a:r>
          </a:p>
          <a:p>
            <a:r>
              <a:rPr lang="en-US" dirty="0" smtClean="0"/>
              <a:t>What’s next?</a:t>
            </a:r>
          </a:p>
          <a:p>
            <a:pPr lvl="1"/>
            <a:r>
              <a:rPr lang="en-US" dirty="0" smtClean="0">
                <a:hlinkClick r:id="rId2" action="ppaction://hlinkfile"/>
              </a:rPr>
              <a:t>Line of Best Fit</a:t>
            </a:r>
            <a:endParaRPr lang="en-US" dirty="0" smtClean="0"/>
          </a:p>
          <a:p>
            <a:r>
              <a:rPr lang="en-US" dirty="0" smtClean="0"/>
              <a:t>What’s next?</a:t>
            </a:r>
          </a:p>
          <a:p>
            <a:pPr lvl="1"/>
            <a:r>
              <a:rPr lang="en-US" dirty="0" smtClean="0">
                <a:hlinkClick r:id="rId3" action="ppaction://hlinkfile"/>
              </a:rPr>
              <a:t>Min/Max Slope</a:t>
            </a:r>
            <a:endParaRPr lang="en-US" dirty="0" smtClean="0"/>
          </a:p>
          <a:p>
            <a:r>
              <a:rPr lang="en-US" dirty="0" smtClean="0"/>
              <a:t>What’s next?</a:t>
            </a:r>
          </a:p>
          <a:p>
            <a:pPr lvl="1"/>
            <a:endParaRPr lang="en-US" dirty="0"/>
          </a:p>
        </p:txBody>
      </p:sp>
      <p:pic>
        <p:nvPicPr>
          <p:cNvPr id="4" name="Picture 3" descr="scan0012.jpg"/>
          <p:cNvPicPr>
            <a:picLocks noChangeAspect="1"/>
          </p:cNvPicPr>
          <p:nvPr/>
        </p:nvPicPr>
        <p:blipFill>
          <a:blip r:embed="rId4" cstate="print"/>
          <a:stretch>
            <a:fillRect/>
          </a:stretch>
        </p:blipFill>
        <p:spPr>
          <a:xfrm>
            <a:off x="3886200" y="2460721"/>
            <a:ext cx="5073396" cy="420220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Intercept</a:t>
            </a:r>
            <a:endParaRPr lang="en-US" dirty="0"/>
          </a:p>
        </p:txBody>
      </p:sp>
      <p:sp>
        <p:nvSpPr>
          <p:cNvPr id="6" name="Content Placeholder 5"/>
          <p:cNvSpPr>
            <a:spLocks noGrp="1"/>
          </p:cNvSpPr>
          <p:nvPr>
            <p:ph idx="1"/>
          </p:nvPr>
        </p:nvSpPr>
        <p:spPr>
          <a:xfrm>
            <a:off x="304800" y="1783560"/>
            <a:ext cx="3581400" cy="4845840"/>
          </a:xfrm>
        </p:spPr>
        <p:txBody>
          <a:bodyPr>
            <a:normAutofit fontScale="92500" lnSpcReduction="10000"/>
          </a:bodyPr>
          <a:lstStyle/>
          <a:p>
            <a:r>
              <a:rPr lang="en-US" dirty="0" smtClean="0"/>
              <a:t>You graph your points  -- What’s next?</a:t>
            </a:r>
          </a:p>
          <a:p>
            <a:pPr lvl="1"/>
            <a:r>
              <a:rPr lang="en-US" dirty="0" smtClean="0"/>
              <a:t>Error bars</a:t>
            </a:r>
          </a:p>
          <a:p>
            <a:r>
              <a:rPr lang="en-US" dirty="0" smtClean="0"/>
              <a:t>What’s next?</a:t>
            </a:r>
          </a:p>
          <a:p>
            <a:pPr lvl="1"/>
            <a:r>
              <a:rPr lang="en-US" dirty="0" smtClean="0">
                <a:hlinkClick r:id="rId2" action="ppaction://hlinkfile"/>
              </a:rPr>
              <a:t>Line of Best Fit</a:t>
            </a:r>
            <a:endParaRPr lang="en-US" dirty="0" smtClean="0"/>
          </a:p>
          <a:p>
            <a:r>
              <a:rPr lang="en-US" dirty="0" smtClean="0"/>
              <a:t>What’s next?</a:t>
            </a:r>
          </a:p>
          <a:p>
            <a:pPr lvl="1"/>
            <a:r>
              <a:rPr lang="en-US" dirty="0" smtClean="0">
                <a:hlinkClick r:id="rId3" action="ppaction://hlinkfile"/>
              </a:rPr>
              <a:t>Min/Max Slope</a:t>
            </a:r>
            <a:endParaRPr lang="en-US" dirty="0" smtClean="0"/>
          </a:p>
          <a:p>
            <a:r>
              <a:rPr lang="en-US" dirty="0" smtClean="0"/>
              <a:t>What’s next?</a:t>
            </a:r>
          </a:p>
          <a:p>
            <a:pPr lvl="1"/>
            <a:r>
              <a:rPr lang="en-US" dirty="0" smtClean="0"/>
              <a:t>Uncertainty of slope and intercept</a:t>
            </a:r>
          </a:p>
          <a:p>
            <a:pPr lvl="1"/>
            <a:endParaRPr lang="en-US" dirty="0"/>
          </a:p>
        </p:txBody>
      </p:sp>
      <p:pic>
        <p:nvPicPr>
          <p:cNvPr id="4" name="Picture 3" descr="scan0012.jpg"/>
          <p:cNvPicPr>
            <a:picLocks noChangeAspect="1"/>
          </p:cNvPicPr>
          <p:nvPr/>
        </p:nvPicPr>
        <p:blipFill>
          <a:blip r:embed="rId4" cstate="print"/>
          <a:stretch>
            <a:fillRect/>
          </a:stretch>
        </p:blipFill>
        <p:spPr>
          <a:xfrm>
            <a:off x="3886200" y="2460721"/>
            <a:ext cx="5073396" cy="420220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Line of Best Fit Video</a:t>
            </a:r>
            <a:endParaRPr lang="en-US" dirty="0"/>
          </a:p>
        </p:txBody>
      </p:sp>
      <p:pic>
        <p:nvPicPr>
          <p:cNvPr id="5" name="How to find the Line of Best Fit.mp4">
            <a:hlinkClick r:id="" action="ppaction://media"/>
          </p:cNvPr>
          <p:cNvPicPr>
            <a:picLocks noGrp="1" noRot="1" noChangeAspect="1"/>
          </p:cNvPicPr>
          <p:nvPr>
            <p:ph idx="1"/>
            <a:videoFile r:link="rId1"/>
          </p:nvPr>
        </p:nvPicPr>
        <p:blipFill>
          <a:blip r:embed="rId4" cstate="print"/>
          <a:stretch>
            <a:fillRect/>
          </a:stretch>
        </p:blipFill>
        <p:spPr>
          <a:xfrm>
            <a:off x="1142999" y="1327150"/>
            <a:ext cx="7069667" cy="5302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Line of Best Fit</a:t>
            </a:r>
            <a:endParaRPr lang="en-US" dirty="0"/>
          </a:p>
        </p:txBody>
      </p:sp>
      <p:sp>
        <p:nvSpPr>
          <p:cNvPr id="3" name="Content Placeholder 2"/>
          <p:cNvSpPr>
            <a:spLocks noGrp="1"/>
          </p:cNvSpPr>
          <p:nvPr>
            <p:ph idx="1"/>
          </p:nvPr>
        </p:nvSpPr>
        <p:spPr>
          <a:xfrm>
            <a:off x="304800" y="1295400"/>
            <a:ext cx="8382000" cy="5060160"/>
          </a:xfrm>
        </p:spPr>
        <p:txBody>
          <a:bodyPr/>
          <a:lstStyle/>
          <a:p>
            <a:r>
              <a:rPr lang="en-US" dirty="0" smtClean="0"/>
              <a:t>Choosing a line which goes through as many error bars as possible in such a way that the distances between the line and the points on one side of it are, on average, the same as the distances between the line and points on the other side of it.</a:t>
            </a:r>
          </a:p>
          <a:p>
            <a:r>
              <a:rPr lang="en-US" dirty="0" smtClean="0">
                <a:solidFill>
                  <a:srgbClr val="FF0000"/>
                </a:solidFill>
              </a:rPr>
              <a:t>New</a:t>
            </a:r>
            <a:endParaRPr lang="en-US" dirty="0">
              <a:solidFill>
                <a:srgbClr val="FF0000"/>
              </a:solidFill>
            </a:endParaRPr>
          </a:p>
        </p:txBody>
      </p:sp>
      <p:pic>
        <p:nvPicPr>
          <p:cNvPr id="4" name="Picture 3" descr="line of best fit 3.jpg"/>
          <p:cNvPicPr>
            <a:picLocks noChangeAspect="1"/>
          </p:cNvPicPr>
          <p:nvPr/>
        </p:nvPicPr>
        <p:blipFill>
          <a:blip r:embed="rId2" cstate="print"/>
          <a:stretch>
            <a:fillRect/>
          </a:stretch>
        </p:blipFill>
        <p:spPr>
          <a:xfrm>
            <a:off x="3984553" y="3810000"/>
            <a:ext cx="4903021" cy="281482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a:t>
            </a:r>
            <a:endParaRPr lang="en-US" dirty="0"/>
          </a:p>
        </p:txBody>
      </p:sp>
      <p:sp>
        <p:nvSpPr>
          <p:cNvPr id="3" name="Content Placeholder 2"/>
          <p:cNvSpPr>
            <a:spLocks noGrp="1"/>
          </p:cNvSpPr>
          <p:nvPr>
            <p:ph idx="1"/>
          </p:nvPr>
        </p:nvSpPr>
        <p:spPr>
          <a:xfrm>
            <a:off x="304800" y="1295400"/>
            <a:ext cx="8382000" cy="5060160"/>
          </a:xfrm>
        </p:spPr>
        <p:txBody>
          <a:bodyPr/>
          <a:lstStyle/>
          <a:p>
            <a:r>
              <a:rPr lang="en-US" dirty="0" smtClean="0"/>
              <a:t>The line of best fit will ideally pass through the vertical and horizontal error bars</a:t>
            </a:r>
          </a:p>
          <a:p>
            <a:r>
              <a:rPr lang="en-US" dirty="0" smtClean="0"/>
              <a:t>NEVER connect the dots with straight-line segments</a:t>
            </a:r>
          </a:p>
          <a:p>
            <a:r>
              <a:rPr lang="en-US" dirty="0" smtClean="0"/>
              <a:t>Let Excel do it</a:t>
            </a:r>
          </a:p>
          <a:p>
            <a:r>
              <a:rPr lang="en-US" dirty="0" smtClean="0"/>
              <a:t>Works on curves too</a:t>
            </a:r>
          </a:p>
          <a:p>
            <a:r>
              <a:rPr lang="en-US" dirty="0" smtClean="0"/>
              <a:t>Let Excel do it</a:t>
            </a:r>
          </a:p>
        </p:txBody>
      </p:sp>
      <p:pic>
        <p:nvPicPr>
          <p:cNvPr id="4" name="Picture 3" descr="line of best fit 3.jpg"/>
          <p:cNvPicPr>
            <a:picLocks noChangeAspect="1"/>
          </p:cNvPicPr>
          <p:nvPr/>
        </p:nvPicPr>
        <p:blipFill>
          <a:blip r:embed="rId2" cstate="print"/>
          <a:stretch>
            <a:fillRect/>
          </a:stretch>
        </p:blipFill>
        <p:spPr>
          <a:xfrm>
            <a:off x="4088579" y="3124200"/>
            <a:ext cx="4903021" cy="28148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Knowledge</a:t>
            </a:r>
            <a:endParaRPr lang="en-US" dirty="0"/>
          </a:p>
        </p:txBody>
      </p:sp>
      <p:sp>
        <p:nvSpPr>
          <p:cNvPr id="3" name="Content Placeholder 2"/>
          <p:cNvSpPr>
            <a:spLocks noGrp="1"/>
          </p:cNvSpPr>
          <p:nvPr>
            <p:ph idx="1"/>
          </p:nvPr>
        </p:nvSpPr>
        <p:spPr/>
        <p:txBody>
          <a:bodyPr/>
          <a:lstStyle/>
          <a:p>
            <a:r>
              <a:rPr lang="en-US" dirty="0" smtClean="0"/>
              <a:t>“</a:t>
            </a:r>
            <a:r>
              <a:rPr lang="en-US" i="1" dirty="0" smtClean="0"/>
              <a:t>One aim of the physical sciences has been to give an exact picture of the material world. One achievement of physics in the twentieth century has been to prove that this aim is unattainable</a:t>
            </a:r>
            <a:r>
              <a:rPr lang="en-US" dirty="0" smtClean="0"/>
              <a:t>.” – Jacob </a:t>
            </a:r>
            <a:r>
              <a:rPr lang="en-US" dirty="0" err="1" smtClean="0"/>
              <a:t>Bronowski</a:t>
            </a:r>
            <a:r>
              <a:rPr lang="en-US" dirty="0" smtClean="0"/>
              <a:t>. </a:t>
            </a:r>
          </a:p>
          <a:p>
            <a:r>
              <a:rPr lang="en-US" dirty="0" smtClean="0"/>
              <a:t>Can scientists ever be truly certain of their discoveries?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Slope</a:t>
            </a:r>
            <a:endParaRPr lang="en-US" dirty="0"/>
          </a:p>
        </p:txBody>
      </p:sp>
      <p:sp>
        <p:nvSpPr>
          <p:cNvPr id="3" name="Content Placeholder 2"/>
          <p:cNvSpPr>
            <a:spLocks noGrp="1"/>
          </p:cNvSpPr>
          <p:nvPr>
            <p:ph idx="1"/>
          </p:nvPr>
        </p:nvSpPr>
        <p:spPr>
          <a:xfrm>
            <a:off x="152400" y="1295400"/>
            <a:ext cx="8534400" cy="5060160"/>
          </a:xfrm>
        </p:spPr>
        <p:txBody>
          <a:bodyPr/>
          <a:lstStyle/>
          <a:p>
            <a:r>
              <a:rPr lang="en-US" dirty="0" smtClean="0"/>
              <a:t>The slope of the line of best fit gives you the best relationship between your two variables</a:t>
            </a:r>
          </a:p>
          <a:p>
            <a:r>
              <a:rPr lang="en-US" dirty="0" smtClean="0"/>
              <a:t>To find the slope,</a:t>
            </a:r>
          </a:p>
          <a:p>
            <a:pPr lvl="1"/>
            <a:r>
              <a:rPr lang="en-US" dirty="0" smtClean="0"/>
              <a:t>Use </a:t>
            </a:r>
            <a:r>
              <a:rPr lang="en-US" dirty="0" smtClean="0"/>
              <a:t>points on line </a:t>
            </a:r>
            <a:r>
              <a:rPr lang="en-US" dirty="0" smtClean="0"/>
              <a:t>of best fit, </a:t>
            </a:r>
            <a:r>
              <a:rPr lang="en-US" b="1" i="1" dirty="0" smtClean="0">
                <a:solidFill>
                  <a:srgbClr val="FFFF00"/>
                </a:solidFill>
              </a:rPr>
              <a:t>NOT YOUR DATA POINTS!</a:t>
            </a:r>
          </a:p>
          <a:p>
            <a:pPr lvl="1"/>
            <a:r>
              <a:rPr lang="en-US" dirty="0" smtClean="0"/>
              <a:t>Take points as far away from each other as possible</a:t>
            </a:r>
          </a:p>
        </p:txBody>
      </p:sp>
      <p:pic>
        <p:nvPicPr>
          <p:cNvPr id="4" name="Picture 3" descr="line of best fit 3.jpg"/>
          <p:cNvPicPr>
            <a:picLocks noChangeAspect="1"/>
          </p:cNvPicPr>
          <p:nvPr/>
        </p:nvPicPr>
        <p:blipFill>
          <a:blip r:embed="rId3" cstate="print"/>
          <a:stretch>
            <a:fillRect/>
          </a:stretch>
        </p:blipFill>
        <p:spPr>
          <a:xfrm>
            <a:off x="4088579" y="3890772"/>
            <a:ext cx="4903021" cy="2814828"/>
          </a:xfrm>
          <a:prstGeom prst="rect">
            <a:avLst/>
          </a:prstGeom>
        </p:spPr>
      </p:pic>
      <p:graphicFrame>
        <p:nvGraphicFramePr>
          <p:cNvPr id="29698" name="Object 2"/>
          <p:cNvGraphicFramePr>
            <a:graphicFrameLocks noChangeAspect="1"/>
          </p:cNvGraphicFramePr>
          <p:nvPr/>
        </p:nvGraphicFramePr>
        <p:xfrm>
          <a:off x="990600" y="4419600"/>
          <a:ext cx="1905000" cy="1476375"/>
        </p:xfrm>
        <a:graphic>
          <a:graphicData uri="http://schemas.openxmlformats.org/presentationml/2006/ole">
            <p:oleObj spid="_x0000_s29700" name="Equation" r:id="rId4" imgW="507780" imgH="393529" progId="Equation.3">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a:t>
            </a:r>
            <a:r>
              <a:rPr lang="en-US" dirty="0" smtClean="0"/>
              <a:t>– Slope Uncertainty</a:t>
            </a:r>
            <a:endParaRPr lang="en-US" dirty="0"/>
          </a:p>
        </p:txBody>
      </p:sp>
      <p:sp>
        <p:nvSpPr>
          <p:cNvPr id="3" name="Content Placeholder 2"/>
          <p:cNvSpPr>
            <a:spLocks noGrp="1"/>
          </p:cNvSpPr>
          <p:nvPr>
            <p:ph idx="1"/>
          </p:nvPr>
        </p:nvSpPr>
        <p:spPr>
          <a:xfrm>
            <a:off x="152400" y="1676400"/>
            <a:ext cx="8534400" cy="4679160"/>
          </a:xfrm>
        </p:spPr>
        <p:txBody>
          <a:bodyPr/>
          <a:lstStyle/>
          <a:p>
            <a:r>
              <a:rPr lang="en-US" dirty="0" smtClean="0"/>
              <a:t>You’ve accounted for the uncertainty in your data points through error bars</a:t>
            </a:r>
          </a:p>
          <a:p>
            <a:r>
              <a:rPr lang="en-US" dirty="0" smtClean="0"/>
              <a:t>You’ve determined a relationship (slope) between two variables</a:t>
            </a:r>
          </a:p>
          <a:p>
            <a:r>
              <a:rPr lang="en-US" b="1" i="1" dirty="0" smtClean="0">
                <a:solidFill>
                  <a:srgbClr val="FFFF00"/>
                </a:solidFill>
              </a:rPr>
              <a:t>Now, what is the</a:t>
            </a:r>
          </a:p>
          <a:p>
            <a:pPr>
              <a:buNone/>
            </a:pPr>
            <a:r>
              <a:rPr lang="en-US" b="1" i="1" dirty="0" smtClean="0">
                <a:solidFill>
                  <a:srgbClr val="FFFF00"/>
                </a:solidFill>
              </a:rPr>
              <a:t>	</a:t>
            </a:r>
            <a:r>
              <a:rPr lang="en-US" b="1" i="1" dirty="0" smtClean="0">
                <a:solidFill>
                  <a:srgbClr val="FFFF00"/>
                </a:solidFill>
              </a:rPr>
              <a:t>uncertainty in that</a:t>
            </a:r>
          </a:p>
          <a:p>
            <a:pPr>
              <a:buNone/>
            </a:pPr>
            <a:r>
              <a:rPr lang="en-US" b="1" i="1" dirty="0" smtClean="0">
                <a:solidFill>
                  <a:srgbClr val="FFFF00"/>
                </a:solidFill>
              </a:rPr>
              <a:t>	</a:t>
            </a:r>
            <a:r>
              <a:rPr lang="en-US" b="1" i="1" dirty="0" smtClean="0">
                <a:solidFill>
                  <a:srgbClr val="FFFF00"/>
                </a:solidFill>
              </a:rPr>
              <a:t>relationship (slope)?</a:t>
            </a:r>
            <a:endParaRPr lang="en-US" b="1" i="1" dirty="0" smtClean="0">
              <a:solidFill>
                <a:srgbClr val="FFFF00"/>
              </a:solidFill>
            </a:endParaRPr>
          </a:p>
        </p:txBody>
      </p:sp>
      <p:pic>
        <p:nvPicPr>
          <p:cNvPr id="4" name="Picture 3" descr="line of best fit 3.jpg"/>
          <p:cNvPicPr>
            <a:picLocks noChangeAspect="1"/>
          </p:cNvPicPr>
          <p:nvPr/>
        </p:nvPicPr>
        <p:blipFill>
          <a:blip r:embed="rId2" cstate="print"/>
          <a:stretch>
            <a:fillRect/>
          </a:stretch>
        </p:blipFill>
        <p:spPr>
          <a:xfrm>
            <a:off x="4088579" y="3890772"/>
            <a:ext cx="4903021" cy="281482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hlinkClick r:id="rId3" action="ppaction://hlinkfile"/>
              </a:rPr>
              <a:t>Line of Best Fit – Min/Max Slope - Video</a:t>
            </a:r>
            <a:endParaRPr lang="en-US" dirty="0"/>
          </a:p>
        </p:txBody>
      </p:sp>
      <p:pic>
        <p:nvPicPr>
          <p:cNvPr id="5" name="Maximum and Minimum Slopes.mp4">
            <a:hlinkClick r:id="" action="ppaction://media"/>
          </p:cNvPr>
          <p:cNvPicPr>
            <a:picLocks noGrp="1" noRot="1" noChangeAspect="1"/>
          </p:cNvPicPr>
          <p:nvPr>
            <p:ph idx="1"/>
            <a:videoFile r:link="rId1"/>
          </p:nvPr>
        </p:nvPicPr>
        <p:blipFill>
          <a:blip r:embed="rId4" cstate="print"/>
          <a:stretch>
            <a:fillRect/>
          </a:stretch>
        </p:blipFill>
        <p:spPr>
          <a:xfrm>
            <a:off x="1600200" y="1680423"/>
            <a:ext cx="6627277" cy="49489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Min/Max Slope</a:t>
            </a:r>
            <a:endParaRPr lang="en-US" dirty="0"/>
          </a:p>
        </p:txBody>
      </p:sp>
      <p:sp>
        <p:nvSpPr>
          <p:cNvPr id="3" name="Content Placeholder 2"/>
          <p:cNvSpPr>
            <a:spLocks noGrp="1"/>
          </p:cNvSpPr>
          <p:nvPr>
            <p:ph idx="1"/>
          </p:nvPr>
        </p:nvSpPr>
        <p:spPr>
          <a:xfrm>
            <a:off x="304800" y="1524000"/>
            <a:ext cx="8382000" cy="4831560"/>
          </a:xfrm>
        </p:spPr>
        <p:txBody>
          <a:bodyPr/>
          <a:lstStyle/>
          <a:p>
            <a:r>
              <a:rPr lang="en-US" dirty="0" smtClean="0"/>
              <a:t>Used to determine the uncertainty of your slope</a:t>
            </a:r>
          </a:p>
          <a:p>
            <a:r>
              <a:rPr lang="en-US" dirty="0" smtClean="0"/>
              <a:t>Min/Max lines are drawn to give you the </a:t>
            </a:r>
            <a:r>
              <a:rPr lang="en-US" dirty="0" smtClean="0"/>
              <a:t>least/greatest possible s</a:t>
            </a:r>
            <a:r>
              <a:rPr lang="en-US" dirty="0" smtClean="0"/>
              <a:t>lopes while still passing through </a:t>
            </a:r>
            <a:r>
              <a:rPr lang="en-US" dirty="0" smtClean="0"/>
              <a:t>the error ‘</a:t>
            </a:r>
            <a:r>
              <a:rPr lang="en-US" dirty="0" smtClean="0"/>
              <a:t>area’ </a:t>
            </a:r>
            <a:r>
              <a:rPr lang="en-US" dirty="0" smtClean="0"/>
              <a:t>rectangles </a:t>
            </a:r>
          </a:p>
        </p:txBody>
      </p:sp>
      <p:pic>
        <p:nvPicPr>
          <p:cNvPr id="4" name="Picture 3" descr="line of best fit 3.jpg"/>
          <p:cNvPicPr>
            <a:picLocks noChangeAspect="1"/>
          </p:cNvPicPr>
          <p:nvPr/>
        </p:nvPicPr>
        <p:blipFill>
          <a:blip r:embed="rId3" cstate="print"/>
          <a:srcRect t="2885" b="23905"/>
          <a:stretch>
            <a:fillRect/>
          </a:stretch>
        </p:blipFill>
        <p:spPr>
          <a:xfrm>
            <a:off x="4343400" y="3791477"/>
            <a:ext cx="4609092" cy="2877497"/>
          </a:xfrm>
          <a:prstGeom prst="rect">
            <a:avLst/>
          </a:prstGeom>
        </p:spPr>
      </p:pic>
      <p:graphicFrame>
        <p:nvGraphicFramePr>
          <p:cNvPr id="29698" name="Object 2"/>
          <p:cNvGraphicFramePr>
            <a:graphicFrameLocks noChangeAspect="1"/>
          </p:cNvGraphicFramePr>
          <p:nvPr/>
        </p:nvGraphicFramePr>
        <p:xfrm>
          <a:off x="304800" y="3657600"/>
          <a:ext cx="1905000" cy="1476375"/>
        </p:xfrm>
        <a:graphic>
          <a:graphicData uri="http://schemas.openxmlformats.org/presentationml/2006/ole">
            <p:oleObj spid="_x0000_s31748" name="Equation" r:id="rId4" imgW="507780" imgH="393529" progId="Equation.3">
              <p:embed/>
            </p:oleObj>
          </a:graphicData>
        </a:graphic>
      </p:graphicFrame>
      <p:sp>
        <p:nvSpPr>
          <p:cNvPr id="6" name="Rectangle 5"/>
          <p:cNvSpPr/>
          <p:nvPr/>
        </p:nvSpPr>
        <p:spPr>
          <a:xfrm>
            <a:off x="2514600" y="5257800"/>
            <a:ext cx="1295400" cy="1447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3162300" y="5257800"/>
            <a:ext cx="0" cy="1447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6" idx="1"/>
          </p:cNvCxnSpPr>
          <p:nvPr/>
        </p:nvCxnSpPr>
        <p:spPr>
          <a:xfrm flipH="1">
            <a:off x="2514600" y="59817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0" y="50673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62300" y="65151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Min/Max Slope</a:t>
            </a:r>
            <a:endParaRPr lang="en-US" dirty="0"/>
          </a:p>
        </p:txBody>
      </p:sp>
      <p:sp>
        <p:nvSpPr>
          <p:cNvPr id="3" name="Content Placeholder 2"/>
          <p:cNvSpPr>
            <a:spLocks noGrp="1"/>
          </p:cNvSpPr>
          <p:nvPr>
            <p:ph idx="1"/>
          </p:nvPr>
        </p:nvSpPr>
        <p:spPr>
          <a:xfrm>
            <a:off x="304800" y="1524000"/>
            <a:ext cx="8382000" cy="4831560"/>
          </a:xfrm>
        </p:spPr>
        <p:txBody>
          <a:bodyPr/>
          <a:lstStyle/>
          <a:p>
            <a:r>
              <a:rPr lang="en-US" dirty="0" smtClean="0"/>
              <a:t>You can determine the points for the min/max slope lines manually, or use guess-and-check in Excel</a:t>
            </a:r>
            <a:endParaRPr lang="en-US" dirty="0" smtClean="0"/>
          </a:p>
        </p:txBody>
      </p:sp>
      <p:pic>
        <p:nvPicPr>
          <p:cNvPr id="4" name="Picture 3" descr="line of best fit 3.jpg"/>
          <p:cNvPicPr>
            <a:picLocks noChangeAspect="1"/>
          </p:cNvPicPr>
          <p:nvPr/>
        </p:nvPicPr>
        <p:blipFill>
          <a:blip r:embed="rId3" cstate="print"/>
          <a:srcRect t="2885" b="23905"/>
          <a:stretch>
            <a:fillRect/>
          </a:stretch>
        </p:blipFill>
        <p:spPr>
          <a:xfrm>
            <a:off x="4343400" y="3791477"/>
            <a:ext cx="4609092" cy="2877497"/>
          </a:xfrm>
          <a:prstGeom prst="rect">
            <a:avLst/>
          </a:prstGeom>
        </p:spPr>
      </p:pic>
      <p:graphicFrame>
        <p:nvGraphicFramePr>
          <p:cNvPr id="29698" name="Object 2"/>
          <p:cNvGraphicFramePr>
            <a:graphicFrameLocks noChangeAspect="1"/>
          </p:cNvGraphicFramePr>
          <p:nvPr/>
        </p:nvGraphicFramePr>
        <p:xfrm>
          <a:off x="304800" y="3657600"/>
          <a:ext cx="1905000" cy="1476375"/>
        </p:xfrm>
        <a:graphic>
          <a:graphicData uri="http://schemas.openxmlformats.org/presentationml/2006/ole">
            <p:oleObj spid="_x0000_s130050" name="Equation" r:id="rId4" imgW="507780" imgH="393529" progId="Equation.3">
              <p:embed/>
            </p:oleObj>
          </a:graphicData>
        </a:graphic>
      </p:graphicFrame>
      <p:sp>
        <p:nvSpPr>
          <p:cNvPr id="6" name="Rectangle 5"/>
          <p:cNvSpPr/>
          <p:nvPr/>
        </p:nvSpPr>
        <p:spPr>
          <a:xfrm>
            <a:off x="2514600" y="5257800"/>
            <a:ext cx="1295400" cy="1447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3162300" y="5257800"/>
            <a:ext cx="0" cy="1447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6" idx="1"/>
          </p:cNvCxnSpPr>
          <p:nvPr/>
        </p:nvCxnSpPr>
        <p:spPr>
          <a:xfrm flipH="1">
            <a:off x="2514600" y="59817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0" y="50673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62300" y="65151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Min/Max Slope</a:t>
            </a:r>
            <a:endParaRPr lang="en-US" dirty="0"/>
          </a:p>
        </p:txBody>
      </p:sp>
      <p:sp>
        <p:nvSpPr>
          <p:cNvPr id="3" name="Content Placeholder 2"/>
          <p:cNvSpPr>
            <a:spLocks noGrp="1"/>
          </p:cNvSpPr>
          <p:nvPr>
            <p:ph idx="1"/>
          </p:nvPr>
        </p:nvSpPr>
        <p:spPr>
          <a:xfrm>
            <a:off x="304800" y="1524000"/>
            <a:ext cx="8382000" cy="4831560"/>
          </a:xfrm>
        </p:spPr>
        <p:txBody>
          <a:bodyPr/>
          <a:lstStyle/>
          <a:p>
            <a:r>
              <a:rPr lang="en-US" dirty="0" smtClean="0"/>
              <a:t>Once you have the points for the min/max slope lines, use Excel to compute their slopes</a:t>
            </a:r>
            <a:endParaRPr lang="en-US" dirty="0" smtClean="0"/>
          </a:p>
        </p:txBody>
      </p:sp>
      <p:pic>
        <p:nvPicPr>
          <p:cNvPr id="4" name="Picture 3" descr="line of best fit 3.jpg"/>
          <p:cNvPicPr>
            <a:picLocks noChangeAspect="1"/>
          </p:cNvPicPr>
          <p:nvPr/>
        </p:nvPicPr>
        <p:blipFill>
          <a:blip r:embed="rId3" cstate="print"/>
          <a:srcRect t="2885" b="23905"/>
          <a:stretch>
            <a:fillRect/>
          </a:stretch>
        </p:blipFill>
        <p:spPr>
          <a:xfrm>
            <a:off x="4343400" y="3791477"/>
            <a:ext cx="4609092" cy="2877497"/>
          </a:xfrm>
          <a:prstGeom prst="rect">
            <a:avLst/>
          </a:prstGeom>
        </p:spPr>
      </p:pic>
      <p:graphicFrame>
        <p:nvGraphicFramePr>
          <p:cNvPr id="29698" name="Object 2"/>
          <p:cNvGraphicFramePr>
            <a:graphicFrameLocks noChangeAspect="1"/>
          </p:cNvGraphicFramePr>
          <p:nvPr/>
        </p:nvGraphicFramePr>
        <p:xfrm>
          <a:off x="304800" y="3657600"/>
          <a:ext cx="1905000" cy="1476375"/>
        </p:xfrm>
        <a:graphic>
          <a:graphicData uri="http://schemas.openxmlformats.org/presentationml/2006/ole">
            <p:oleObj spid="_x0000_s131074" name="Equation" r:id="rId4" imgW="507780" imgH="393529" progId="Equation.3">
              <p:embed/>
            </p:oleObj>
          </a:graphicData>
        </a:graphic>
      </p:graphicFrame>
      <p:sp>
        <p:nvSpPr>
          <p:cNvPr id="6" name="Rectangle 5"/>
          <p:cNvSpPr/>
          <p:nvPr/>
        </p:nvSpPr>
        <p:spPr>
          <a:xfrm>
            <a:off x="2514600" y="5257800"/>
            <a:ext cx="1295400" cy="1447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3162300" y="5257800"/>
            <a:ext cx="0" cy="1447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6" idx="1"/>
          </p:cNvCxnSpPr>
          <p:nvPr/>
        </p:nvCxnSpPr>
        <p:spPr>
          <a:xfrm flipH="1">
            <a:off x="2514600" y="59817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0" y="50673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62300" y="65151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Min/Max Slope</a:t>
            </a:r>
            <a:endParaRPr lang="en-US" dirty="0"/>
          </a:p>
        </p:txBody>
      </p:sp>
      <p:sp>
        <p:nvSpPr>
          <p:cNvPr id="3" name="Content Placeholder 2"/>
          <p:cNvSpPr>
            <a:spLocks noGrp="1"/>
          </p:cNvSpPr>
          <p:nvPr>
            <p:ph idx="1"/>
          </p:nvPr>
        </p:nvSpPr>
        <p:spPr>
          <a:xfrm>
            <a:off x="304800" y="1524000"/>
            <a:ext cx="8382000" cy="4831560"/>
          </a:xfrm>
        </p:spPr>
        <p:txBody>
          <a:bodyPr/>
          <a:lstStyle/>
          <a:p>
            <a:r>
              <a:rPr lang="en-US" dirty="0" smtClean="0"/>
              <a:t>The slope of your line defines the relationship between your </a:t>
            </a:r>
            <a:r>
              <a:rPr lang="en-US" i="1" dirty="0" smtClean="0"/>
              <a:t>x</a:t>
            </a:r>
            <a:r>
              <a:rPr lang="en-US" dirty="0" smtClean="0"/>
              <a:t> and </a:t>
            </a:r>
            <a:r>
              <a:rPr lang="en-US" i="1" dirty="0" smtClean="0"/>
              <a:t>y</a:t>
            </a:r>
            <a:r>
              <a:rPr lang="en-US" dirty="0" smtClean="0"/>
              <a:t> variables</a:t>
            </a:r>
          </a:p>
          <a:p>
            <a:r>
              <a:rPr lang="en-US" dirty="0" smtClean="0"/>
              <a:t>For example, if y = 7.63x, for every value of x, y will be 7.63 times x</a:t>
            </a:r>
          </a:p>
        </p:txBody>
      </p:sp>
      <p:pic>
        <p:nvPicPr>
          <p:cNvPr id="4" name="Picture 3" descr="line of best fit 3.jpg"/>
          <p:cNvPicPr>
            <a:picLocks noChangeAspect="1"/>
          </p:cNvPicPr>
          <p:nvPr/>
        </p:nvPicPr>
        <p:blipFill>
          <a:blip r:embed="rId3" cstate="print"/>
          <a:srcRect t="2885" b="23905"/>
          <a:stretch>
            <a:fillRect/>
          </a:stretch>
        </p:blipFill>
        <p:spPr>
          <a:xfrm>
            <a:off x="4343400" y="3791477"/>
            <a:ext cx="4609092" cy="2877497"/>
          </a:xfrm>
          <a:prstGeom prst="rect">
            <a:avLst/>
          </a:prstGeom>
        </p:spPr>
      </p:pic>
      <p:graphicFrame>
        <p:nvGraphicFramePr>
          <p:cNvPr id="29698" name="Object 2"/>
          <p:cNvGraphicFramePr>
            <a:graphicFrameLocks noChangeAspect="1"/>
          </p:cNvGraphicFramePr>
          <p:nvPr/>
        </p:nvGraphicFramePr>
        <p:xfrm>
          <a:off x="228600" y="5181600"/>
          <a:ext cx="1905000" cy="1476375"/>
        </p:xfrm>
        <a:graphic>
          <a:graphicData uri="http://schemas.openxmlformats.org/presentationml/2006/ole">
            <p:oleObj spid="_x0000_s97284" name="Equation" r:id="rId4" imgW="507780" imgH="393529" progId="Equation.3">
              <p:embed/>
            </p:oleObj>
          </a:graphicData>
        </a:graphic>
      </p:graphicFrame>
      <p:sp>
        <p:nvSpPr>
          <p:cNvPr id="6" name="Rectangle 5"/>
          <p:cNvSpPr/>
          <p:nvPr/>
        </p:nvSpPr>
        <p:spPr>
          <a:xfrm>
            <a:off x="2514600" y="5257800"/>
            <a:ext cx="1295400" cy="1447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3162300" y="5257800"/>
            <a:ext cx="0" cy="1447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6" idx="1"/>
          </p:cNvCxnSpPr>
          <p:nvPr/>
        </p:nvCxnSpPr>
        <p:spPr>
          <a:xfrm flipH="1">
            <a:off x="2514600" y="59817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0" y="50673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62300" y="65151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Line of Best Fit – Min/Max Slope</a:t>
            </a:r>
            <a:endParaRPr lang="en-US" dirty="0"/>
          </a:p>
        </p:txBody>
      </p:sp>
      <p:sp>
        <p:nvSpPr>
          <p:cNvPr id="3" name="Content Placeholder 2"/>
          <p:cNvSpPr>
            <a:spLocks noGrp="1"/>
          </p:cNvSpPr>
          <p:nvPr>
            <p:ph idx="1"/>
          </p:nvPr>
        </p:nvSpPr>
        <p:spPr>
          <a:xfrm>
            <a:off x="304800" y="1524000"/>
            <a:ext cx="8382000" cy="4831560"/>
          </a:xfrm>
        </p:spPr>
        <p:txBody>
          <a:bodyPr/>
          <a:lstStyle/>
          <a:p>
            <a:r>
              <a:rPr lang="en-US" dirty="0" smtClean="0"/>
              <a:t>Min/max slope gives you the uncertainty of the relationship, the range of possible </a:t>
            </a:r>
            <a:r>
              <a:rPr lang="en-US" b="1" i="1" dirty="0" smtClean="0"/>
              <a:t>actual</a:t>
            </a:r>
            <a:r>
              <a:rPr lang="en-US" dirty="0" smtClean="0"/>
              <a:t> values</a:t>
            </a:r>
          </a:p>
          <a:p>
            <a:r>
              <a:rPr lang="en-US" dirty="0" smtClean="0"/>
              <a:t>“My constant of proportionality (slope) is 7.63, but could be as high as 8.12 or as low as 7.36.”</a:t>
            </a:r>
          </a:p>
          <a:p>
            <a:r>
              <a:rPr lang="en-US" dirty="0" smtClean="0"/>
              <a:t>7.63, +0.49/-0.27</a:t>
            </a:r>
          </a:p>
          <a:p>
            <a:pPr>
              <a:spcBef>
                <a:spcPts val="0"/>
              </a:spcBef>
              <a:buNone/>
            </a:pPr>
            <a:r>
              <a:rPr lang="en-US" dirty="0" smtClean="0"/>
              <a:t>               </a:t>
            </a:r>
            <a:r>
              <a:rPr lang="en-US" b="1" i="1" dirty="0" smtClean="0">
                <a:solidFill>
                  <a:srgbClr val="FFFF00"/>
                </a:solidFill>
              </a:rPr>
              <a:t>OR</a:t>
            </a:r>
          </a:p>
          <a:p>
            <a:pPr>
              <a:spcBef>
                <a:spcPts val="0"/>
              </a:spcBef>
            </a:pPr>
            <a:r>
              <a:rPr lang="en-US" dirty="0" smtClean="0">
                <a:cs typeface="Times New Roman"/>
              </a:rPr>
              <a:t>7.63  </a:t>
            </a:r>
            <a:r>
              <a:rPr lang="en-US" b="1" dirty="0" smtClean="0">
                <a:cs typeface="Times New Roman"/>
              </a:rPr>
              <a:t>±</a:t>
            </a:r>
            <a:r>
              <a:rPr lang="en-US" dirty="0" smtClean="0">
                <a:cs typeface="Times New Roman"/>
              </a:rPr>
              <a:t>0.49</a:t>
            </a:r>
            <a:endParaRPr lang="en-US" dirty="0" smtClean="0"/>
          </a:p>
        </p:txBody>
      </p:sp>
      <p:pic>
        <p:nvPicPr>
          <p:cNvPr id="4" name="Picture 3" descr="line of best fit 3.jpg"/>
          <p:cNvPicPr>
            <a:picLocks noChangeAspect="1"/>
          </p:cNvPicPr>
          <p:nvPr/>
        </p:nvPicPr>
        <p:blipFill>
          <a:blip r:embed="rId3" cstate="print"/>
          <a:srcRect t="2885" b="23905"/>
          <a:stretch>
            <a:fillRect/>
          </a:stretch>
        </p:blipFill>
        <p:spPr>
          <a:xfrm>
            <a:off x="4343400" y="3791477"/>
            <a:ext cx="4609092" cy="2877497"/>
          </a:xfrm>
          <a:prstGeom prst="rect">
            <a:avLst/>
          </a:prstGeom>
        </p:spPr>
      </p:pic>
      <p:graphicFrame>
        <p:nvGraphicFramePr>
          <p:cNvPr id="29698" name="Object 2"/>
          <p:cNvGraphicFramePr>
            <a:graphicFrameLocks noChangeAspect="1"/>
          </p:cNvGraphicFramePr>
          <p:nvPr/>
        </p:nvGraphicFramePr>
        <p:xfrm>
          <a:off x="228600" y="5181600"/>
          <a:ext cx="1905000" cy="1476375"/>
        </p:xfrm>
        <a:graphic>
          <a:graphicData uri="http://schemas.openxmlformats.org/presentationml/2006/ole">
            <p:oleObj spid="_x0000_s98308" name="Equation" r:id="rId4" imgW="507780" imgH="393529" progId="Equation.3">
              <p:embed/>
            </p:oleObj>
          </a:graphicData>
        </a:graphic>
      </p:graphicFrame>
      <p:sp>
        <p:nvSpPr>
          <p:cNvPr id="6" name="Rectangle 5"/>
          <p:cNvSpPr/>
          <p:nvPr/>
        </p:nvSpPr>
        <p:spPr>
          <a:xfrm>
            <a:off x="2514600" y="5257800"/>
            <a:ext cx="1295400" cy="1447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3162300" y="5257800"/>
            <a:ext cx="0" cy="1447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6" idx="1"/>
          </p:cNvCxnSpPr>
          <p:nvPr/>
        </p:nvCxnSpPr>
        <p:spPr>
          <a:xfrm flipH="1">
            <a:off x="2514600" y="59817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5791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62300" y="50673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62300" y="65151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and </a:t>
            </a:r>
            <a:r>
              <a:rPr lang="en-US" dirty="0" smtClean="0"/>
              <a:t>Intercept – Your Choice</a:t>
            </a:r>
            <a:endParaRPr lang="en-US" dirty="0"/>
          </a:p>
        </p:txBody>
      </p:sp>
      <p:sp>
        <p:nvSpPr>
          <p:cNvPr id="6" name="Content Placeholder 5"/>
          <p:cNvSpPr>
            <a:spLocks noGrp="1"/>
          </p:cNvSpPr>
          <p:nvPr>
            <p:ph idx="1"/>
          </p:nvPr>
        </p:nvSpPr>
        <p:spPr>
          <a:xfrm>
            <a:off x="304800" y="1783560"/>
            <a:ext cx="8382000" cy="4845840"/>
          </a:xfrm>
        </p:spPr>
        <p:txBody>
          <a:bodyPr>
            <a:normAutofit/>
          </a:bodyPr>
          <a:lstStyle/>
          <a:p>
            <a:r>
              <a:rPr lang="en-US" dirty="0" smtClean="0"/>
              <a:t>Uncertainty of Slope</a:t>
            </a:r>
          </a:p>
          <a:p>
            <a:pPr lvl="1"/>
            <a:r>
              <a:rPr lang="en-US" dirty="0" smtClean="0"/>
              <a:t>Slope +max/-min</a:t>
            </a:r>
          </a:p>
          <a:p>
            <a:pPr lvl="1"/>
            <a:r>
              <a:rPr lang="en-US" dirty="0" smtClean="0"/>
              <a:t>Slope ± max difference</a:t>
            </a:r>
          </a:p>
          <a:p>
            <a:pPr lvl="1"/>
            <a:r>
              <a:rPr lang="en-US" dirty="0" smtClean="0"/>
              <a:t>Slope ± average difference</a:t>
            </a:r>
          </a:p>
          <a:p>
            <a:r>
              <a:rPr lang="en-US" dirty="0" smtClean="0"/>
              <a:t>Uncertainty of Intercept</a:t>
            </a:r>
          </a:p>
          <a:p>
            <a:pPr lvl="1"/>
            <a:r>
              <a:rPr lang="en-US" dirty="0" smtClean="0"/>
              <a:t>Intercept +max/-min intercept</a:t>
            </a:r>
          </a:p>
          <a:p>
            <a:pPr lvl="1"/>
            <a:r>
              <a:rPr lang="en-US" dirty="0" smtClean="0"/>
              <a:t>Intercept ± max difference in intercepts</a:t>
            </a:r>
          </a:p>
          <a:p>
            <a:pPr lvl="1"/>
            <a:r>
              <a:rPr lang="en-US" dirty="0" smtClean="0"/>
              <a:t>Intercept ± average difference of intercepts</a:t>
            </a:r>
          </a:p>
          <a:p>
            <a:pPr lvl="1"/>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Slope </a:t>
            </a:r>
            <a:r>
              <a:rPr lang="en-US" dirty="0" smtClean="0"/>
              <a:t>– Propagation</a:t>
            </a:r>
            <a:endParaRPr lang="en-US" dirty="0"/>
          </a:p>
        </p:txBody>
      </p:sp>
      <p:sp>
        <p:nvSpPr>
          <p:cNvPr id="6" name="Content Placeholder 5"/>
          <p:cNvSpPr>
            <a:spLocks noGrp="1"/>
          </p:cNvSpPr>
          <p:nvPr>
            <p:ph idx="1"/>
          </p:nvPr>
        </p:nvSpPr>
        <p:spPr>
          <a:xfrm>
            <a:off x="304800" y="1783560"/>
            <a:ext cx="8382000" cy="4845840"/>
          </a:xfrm>
        </p:spPr>
        <p:txBody>
          <a:bodyPr>
            <a:normAutofit/>
          </a:bodyPr>
          <a:lstStyle/>
          <a:p>
            <a:r>
              <a:rPr lang="en-US" dirty="0" smtClean="0"/>
              <a:t>You also have the option of using standard propagation</a:t>
            </a:r>
            <a:endParaRPr lang="en-US" dirty="0" smtClean="0"/>
          </a:p>
          <a:p>
            <a:pPr lvl="1"/>
            <a:endParaRPr lang="en-US" dirty="0"/>
          </a:p>
        </p:txBody>
      </p:sp>
      <p:graphicFrame>
        <p:nvGraphicFramePr>
          <p:cNvPr id="132098" name="Object 2"/>
          <p:cNvGraphicFramePr>
            <a:graphicFrameLocks noChangeAspect="1"/>
          </p:cNvGraphicFramePr>
          <p:nvPr/>
        </p:nvGraphicFramePr>
        <p:xfrm>
          <a:off x="838200" y="3200400"/>
          <a:ext cx="1905000" cy="1473200"/>
        </p:xfrm>
        <a:graphic>
          <a:graphicData uri="http://schemas.openxmlformats.org/presentationml/2006/ole">
            <p:oleObj spid="_x0000_s132098" name="Equation" r:id="rId3" imgW="507780" imgH="393529" progId="Equation.3">
              <p:embed/>
            </p:oleObj>
          </a:graphicData>
        </a:graphic>
      </p:graphicFrame>
      <p:graphicFrame>
        <p:nvGraphicFramePr>
          <p:cNvPr id="132099" name="Object 3"/>
          <p:cNvGraphicFramePr>
            <a:graphicFrameLocks noChangeAspect="1"/>
          </p:cNvGraphicFramePr>
          <p:nvPr/>
        </p:nvGraphicFramePr>
        <p:xfrm>
          <a:off x="3657600" y="3048000"/>
          <a:ext cx="4667250" cy="1806575"/>
        </p:xfrm>
        <a:graphic>
          <a:graphicData uri="http://schemas.openxmlformats.org/presentationml/2006/ole">
            <p:oleObj spid="_x0000_s132099" name="Equation" r:id="rId4" imgW="1244520" imgH="4824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a:t>
            </a:r>
            <a:endParaRPr lang="en-US" dirty="0"/>
          </a:p>
        </p:txBody>
      </p:sp>
      <p:sp>
        <p:nvSpPr>
          <p:cNvPr id="3" name="Content Placeholder 2"/>
          <p:cNvSpPr>
            <a:spLocks noGrp="1"/>
          </p:cNvSpPr>
          <p:nvPr>
            <p:ph idx="1"/>
          </p:nvPr>
        </p:nvSpPr>
        <p:spPr/>
        <p:txBody>
          <a:bodyPr/>
          <a:lstStyle/>
          <a:p>
            <a:r>
              <a:rPr lang="en-US" dirty="0" smtClean="0"/>
              <a:t>Random and systematic errors</a:t>
            </a:r>
          </a:p>
          <a:p>
            <a:r>
              <a:rPr lang="en-US" dirty="0" smtClean="0"/>
              <a:t>Absolute, fractional and percentage uncertainties</a:t>
            </a:r>
          </a:p>
          <a:p>
            <a:r>
              <a:rPr lang="en-US" dirty="0" smtClean="0"/>
              <a:t>Error bars</a:t>
            </a:r>
          </a:p>
          <a:p>
            <a:r>
              <a:rPr lang="en-US" dirty="0" smtClean="0"/>
              <a:t>Uncertainty of gradient and intercepts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a:t>
            </a:r>
            <a:r>
              <a:rPr lang="en-US" dirty="0" smtClean="0"/>
              <a:t>Non-Linear Lines of Best Fit</a:t>
            </a:r>
            <a:endParaRPr lang="en-US" dirty="0"/>
          </a:p>
        </p:txBody>
      </p:sp>
      <p:sp>
        <p:nvSpPr>
          <p:cNvPr id="6" name="Content Placeholder 5"/>
          <p:cNvSpPr>
            <a:spLocks noGrp="1"/>
          </p:cNvSpPr>
          <p:nvPr>
            <p:ph idx="1"/>
          </p:nvPr>
        </p:nvSpPr>
        <p:spPr>
          <a:xfrm>
            <a:off x="304800" y="1783560"/>
            <a:ext cx="8382000" cy="4845840"/>
          </a:xfrm>
        </p:spPr>
        <p:txBody>
          <a:bodyPr>
            <a:normAutofit/>
          </a:bodyPr>
          <a:lstStyle/>
          <a:p>
            <a:pPr lvl="1"/>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Uncertainties in </a:t>
            </a:r>
            <a:r>
              <a:rPr lang="en-US" dirty="0" smtClean="0"/>
              <a:t>Non-Linear Lines of Best Fit</a:t>
            </a:r>
            <a:endParaRPr lang="en-US" dirty="0"/>
          </a:p>
        </p:txBody>
      </p:sp>
      <p:sp>
        <p:nvSpPr>
          <p:cNvPr id="6" name="Content Placeholder 5"/>
          <p:cNvSpPr>
            <a:spLocks noGrp="1"/>
          </p:cNvSpPr>
          <p:nvPr>
            <p:ph idx="1"/>
          </p:nvPr>
        </p:nvSpPr>
        <p:spPr>
          <a:xfrm>
            <a:off x="304800" y="1783560"/>
            <a:ext cx="8382000" cy="4845840"/>
          </a:xfrm>
        </p:spPr>
        <p:txBody>
          <a:bodyPr>
            <a:normAutofit/>
          </a:bodyPr>
          <a:lstStyle/>
          <a:p>
            <a:r>
              <a:rPr lang="en-US" dirty="0" smtClean="0"/>
              <a:t>Out of our league</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a:t>
            </a:r>
            <a:endParaRPr lang="en-US" dirty="0"/>
          </a:p>
        </p:txBody>
      </p:sp>
      <p:sp>
        <p:nvSpPr>
          <p:cNvPr id="3" name="Content Placeholder 2"/>
          <p:cNvSpPr>
            <a:spLocks noGrp="1"/>
          </p:cNvSpPr>
          <p:nvPr>
            <p:ph idx="1"/>
          </p:nvPr>
        </p:nvSpPr>
        <p:spPr/>
        <p:txBody>
          <a:bodyPr/>
          <a:lstStyle/>
          <a:p>
            <a:r>
              <a:rPr lang="en-US" dirty="0" smtClean="0"/>
              <a:t>Scientists aim towards designing experiments that can give a “true value” from their measurements, but due to the limited precision in measuring devices, they often quote their results with some form of uncertainty.</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a:t>
            </a:r>
            <a:endParaRPr lang="en-US" dirty="0"/>
          </a:p>
        </p:txBody>
      </p:sp>
      <p:sp>
        <p:nvSpPr>
          <p:cNvPr id="3" name="Content Placeholder 2"/>
          <p:cNvSpPr>
            <a:spLocks noGrp="1"/>
          </p:cNvSpPr>
          <p:nvPr>
            <p:ph idx="1"/>
          </p:nvPr>
        </p:nvSpPr>
        <p:spPr/>
        <p:txBody>
          <a:bodyPr/>
          <a:lstStyle/>
          <a:p>
            <a:r>
              <a:rPr lang="en-US" dirty="0" smtClean="0"/>
              <a:t>Random and systematic errors</a:t>
            </a:r>
          </a:p>
          <a:p>
            <a:r>
              <a:rPr lang="en-US" dirty="0" smtClean="0"/>
              <a:t>Absolute, fractional and percentage uncertainties</a:t>
            </a:r>
          </a:p>
          <a:p>
            <a:r>
              <a:rPr lang="en-US" dirty="0" smtClean="0"/>
              <a:t>Error bars</a:t>
            </a:r>
          </a:p>
          <a:p>
            <a:r>
              <a:rPr lang="en-US" dirty="0" smtClean="0"/>
              <a:t>Uncertainty of gradient and intercepts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a:bodyPr>
          <a:lstStyle/>
          <a:p>
            <a:r>
              <a:rPr lang="en-US" dirty="0" smtClean="0"/>
              <a:t>Explaining how random and systematic errors can be identified and reduced</a:t>
            </a:r>
          </a:p>
          <a:p>
            <a:r>
              <a:rPr lang="en-US" dirty="0" smtClean="0"/>
              <a:t>Collecting data that include absolute and/or fractional uncertainties and stating these as an uncertainty range (expressed as: best estimate ± uncertainty range)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a:bodyPr>
          <a:lstStyle/>
          <a:p>
            <a:r>
              <a:rPr lang="en-US" dirty="0" smtClean="0"/>
              <a:t>Propagating uncertainties through calculations involving addition, subtraction, multiplication, division and raising to a power</a:t>
            </a:r>
          </a:p>
          <a:p>
            <a:r>
              <a:rPr lang="en-US" dirty="0" smtClean="0"/>
              <a:t>Determining the uncertainty in gradients and intercepts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Booklet Reference</a:t>
            </a:r>
            <a:endParaRPr lang="en-US" dirty="0"/>
          </a:p>
        </p:txBody>
      </p:sp>
      <p:sp>
        <p:nvSpPr>
          <p:cNvPr id="3" name="Content Placeholder 2"/>
          <p:cNvSpPr>
            <a:spLocks noGrp="1"/>
          </p:cNvSpPr>
          <p:nvPr>
            <p:ph idx="1"/>
          </p:nvPr>
        </p:nvSpPr>
        <p:spPr>
          <a:xfrm>
            <a:off x="914400" y="1219200"/>
            <a:ext cx="7772400" cy="5334000"/>
          </a:xfrm>
        </p:spPr>
        <p:txBody>
          <a:bodyPr/>
          <a:lstStyle/>
          <a:p>
            <a:pPr>
              <a:spcBef>
                <a:spcPts val="0"/>
              </a:spcBef>
              <a:spcAft>
                <a:spcPts val="1800"/>
              </a:spcAft>
            </a:pPr>
            <a:r>
              <a:rPr lang="en-US" dirty="0" smtClean="0"/>
              <a:t>If </a:t>
            </a:r>
          </a:p>
          <a:p>
            <a:pPr lvl="1">
              <a:spcBef>
                <a:spcPts val="0"/>
              </a:spcBef>
              <a:spcAft>
                <a:spcPts val="1800"/>
              </a:spcAft>
            </a:pPr>
            <a:r>
              <a:rPr lang="en-US" dirty="0" smtClean="0"/>
              <a:t>Then</a:t>
            </a:r>
          </a:p>
          <a:p>
            <a:pPr lvl="1">
              <a:spcBef>
                <a:spcPts val="0"/>
              </a:spcBef>
              <a:spcAft>
                <a:spcPts val="1800"/>
              </a:spcAft>
            </a:pPr>
            <a:endParaRPr lang="en-US" dirty="0" smtClean="0"/>
          </a:p>
          <a:p>
            <a:pPr>
              <a:spcBef>
                <a:spcPts val="0"/>
              </a:spcBef>
              <a:spcAft>
                <a:spcPts val="1800"/>
              </a:spcAft>
            </a:pPr>
            <a:r>
              <a:rPr lang="en-US" dirty="0" smtClean="0"/>
              <a:t>If </a:t>
            </a:r>
          </a:p>
          <a:p>
            <a:pPr lvl="1">
              <a:spcBef>
                <a:spcPts val="0"/>
              </a:spcBef>
              <a:spcAft>
                <a:spcPts val="1800"/>
              </a:spcAft>
            </a:pPr>
            <a:r>
              <a:rPr lang="en-US" dirty="0" smtClean="0"/>
              <a:t>Then</a:t>
            </a:r>
          </a:p>
          <a:p>
            <a:pPr lvl="1">
              <a:spcBef>
                <a:spcPts val="0"/>
              </a:spcBef>
              <a:spcAft>
                <a:spcPts val="1800"/>
              </a:spcAft>
            </a:pPr>
            <a:endParaRPr lang="en-US" dirty="0" smtClean="0"/>
          </a:p>
          <a:p>
            <a:pPr>
              <a:spcBef>
                <a:spcPts val="0"/>
              </a:spcBef>
              <a:spcAft>
                <a:spcPts val="1800"/>
              </a:spcAft>
            </a:pPr>
            <a:r>
              <a:rPr lang="en-US" dirty="0" smtClean="0"/>
              <a:t>If </a:t>
            </a:r>
          </a:p>
          <a:p>
            <a:pPr lvl="1">
              <a:spcBef>
                <a:spcPts val="0"/>
              </a:spcBef>
              <a:spcAft>
                <a:spcPts val="1800"/>
              </a:spcAft>
            </a:pPr>
            <a:r>
              <a:rPr lang="en-US" dirty="0" smtClean="0"/>
              <a:t>then </a:t>
            </a:r>
            <a:endParaRPr lang="en-US" dirty="0"/>
          </a:p>
        </p:txBody>
      </p:sp>
      <p:graphicFrame>
        <p:nvGraphicFramePr>
          <p:cNvPr id="4" name="Object 3"/>
          <p:cNvGraphicFramePr>
            <a:graphicFrameLocks noChangeAspect="1"/>
          </p:cNvGraphicFramePr>
          <p:nvPr/>
        </p:nvGraphicFramePr>
        <p:xfrm>
          <a:off x="1828800" y="1219200"/>
          <a:ext cx="1641475" cy="558800"/>
        </p:xfrm>
        <a:graphic>
          <a:graphicData uri="http://schemas.openxmlformats.org/presentationml/2006/ole">
            <p:oleObj spid="_x0000_s99342" name="Equation" r:id="rId3" imgW="596641" imgH="203112" progId="Equation.3">
              <p:embed/>
            </p:oleObj>
          </a:graphicData>
        </a:graphic>
      </p:graphicFrame>
      <p:graphicFrame>
        <p:nvGraphicFramePr>
          <p:cNvPr id="45058" name="Object 2"/>
          <p:cNvGraphicFramePr>
            <a:graphicFrameLocks noChangeAspect="1"/>
          </p:cNvGraphicFramePr>
          <p:nvPr/>
        </p:nvGraphicFramePr>
        <p:xfrm>
          <a:off x="2578100" y="1955800"/>
          <a:ext cx="2374900" cy="558800"/>
        </p:xfrm>
        <a:graphic>
          <a:graphicData uri="http://schemas.openxmlformats.org/presentationml/2006/ole">
            <p:oleObj spid="_x0000_s99343" name="Equation" r:id="rId4" imgW="863225" imgH="203112" progId="Equation.3">
              <p:embed/>
            </p:oleObj>
          </a:graphicData>
        </a:graphic>
      </p:graphicFrame>
      <p:graphicFrame>
        <p:nvGraphicFramePr>
          <p:cNvPr id="45059" name="Object 3"/>
          <p:cNvGraphicFramePr>
            <a:graphicFrameLocks noChangeAspect="1"/>
          </p:cNvGraphicFramePr>
          <p:nvPr/>
        </p:nvGraphicFramePr>
        <p:xfrm>
          <a:off x="1828800" y="2743200"/>
          <a:ext cx="1292225" cy="1082675"/>
        </p:xfrm>
        <a:graphic>
          <a:graphicData uri="http://schemas.openxmlformats.org/presentationml/2006/ole">
            <p:oleObj spid="_x0000_s99344" name="Equation" r:id="rId5" imgW="469696" imgH="393529" progId="Equation.3">
              <p:embed/>
            </p:oleObj>
          </a:graphicData>
        </a:graphic>
      </p:graphicFrame>
      <p:graphicFrame>
        <p:nvGraphicFramePr>
          <p:cNvPr id="45060" name="Object 4"/>
          <p:cNvGraphicFramePr>
            <a:graphicFrameLocks noChangeAspect="1"/>
          </p:cNvGraphicFramePr>
          <p:nvPr/>
        </p:nvGraphicFramePr>
        <p:xfrm>
          <a:off x="3429000" y="3352800"/>
          <a:ext cx="3492500" cy="1152525"/>
        </p:xfrm>
        <a:graphic>
          <a:graphicData uri="http://schemas.openxmlformats.org/presentationml/2006/ole">
            <p:oleObj spid="_x0000_s99345" name="Equation" r:id="rId6" imgW="1270000" imgH="419100" progId="Equation.3">
              <p:embed/>
            </p:oleObj>
          </a:graphicData>
        </a:graphic>
      </p:graphicFrame>
      <p:graphicFrame>
        <p:nvGraphicFramePr>
          <p:cNvPr id="45061" name="Object 5"/>
          <p:cNvGraphicFramePr>
            <a:graphicFrameLocks noChangeAspect="1"/>
          </p:cNvGraphicFramePr>
          <p:nvPr/>
        </p:nvGraphicFramePr>
        <p:xfrm>
          <a:off x="2055813" y="4994275"/>
          <a:ext cx="1187450" cy="628650"/>
        </p:xfrm>
        <a:graphic>
          <a:graphicData uri="http://schemas.openxmlformats.org/presentationml/2006/ole">
            <p:oleObj spid="_x0000_s99346" name="Equation" r:id="rId7" imgW="431613" imgH="228501" progId="Equation.3">
              <p:embed/>
            </p:oleObj>
          </a:graphicData>
        </a:graphic>
      </p:graphicFrame>
      <p:graphicFrame>
        <p:nvGraphicFramePr>
          <p:cNvPr id="45062" name="Object 6"/>
          <p:cNvGraphicFramePr>
            <a:graphicFrameLocks noChangeAspect="1"/>
          </p:cNvGraphicFramePr>
          <p:nvPr/>
        </p:nvGraphicFramePr>
        <p:xfrm>
          <a:off x="3352800" y="5410200"/>
          <a:ext cx="2025650" cy="1187450"/>
        </p:xfrm>
        <a:graphic>
          <a:graphicData uri="http://schemas.openxmlformats.org/presentationml/2006/ole">
            <p:oleObj spid="_x0000_s99347" name="Equation" r:id="rId8" imgW="736600" imgH="431800" progId="Equation.3">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Viner Hand ITC" pitchFamily="66" charset="0"/>
              </a:rPr>
              <a:t>Questions?</a:t>
            </a: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rmAutofit/>
          </a:bodyPr>
          <a:lstStyle/>
          <a:p>
            <a:r>
              <a:rPr lang="en-US" sz="3200" b="1" i="1" dirty="0" smtClean="0"/>
              <a:t># </a:t>
            </a:r>
            <a:r>
              <a:rPr lang="en-US" sz="3200" b="1" i="1" dirty="0" smtClean="0"/>
              <a:t>23-34</a:t>
            </a:r>
            <a:endParaRPr lang="en-US" sz="3200" b="1" i="1" dirty="0"/>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Stopped here on 8/27/14</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4517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a:bodyPr>
          <a:lstStyle/>
          <a:p>
            <a:r>
              <a:rPr lang="en-US" dirty="0" smtClean="0"/>
              <a:t>Explaining how random and systematic errors can be identified and reduced</a:t>
            </a:r>
          </a:p>
          <a:p>
            <a:r>
              <a:rPr lang="en-US" dirty="0" smtClean="0"/>
              <a:t>Collecting data that include absolute and/or fractional uncertainties and stating these as an uncertainty range (expressed as: best estimate ± uncertainty range)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a:bodyPr>
          <a:lstStyle/>
          <a:p>
            <a:r>
              <a:rPr lang="en-US" dirty="0" smtClean="0"/>
              <a:t>Propagating uncertainties through calculations involving addition, subtraction, multiplication, division and raising to a power</a:t>
            </a:r>
          </a:p>
          <a:p>
            <a:r>
              <a:rPr lang="en-US" dirty="0" smtClean="0"/>
              <a:t>Determining the uncertainty in gradients and intercepts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2015</TotalTime>
  <Words>2416</Words>
  <Application>Microsoft Office PowerPoint</Application>
  <PresentationFormat>On-screen Show (4:3)</PresentationFormat>
  <Paragraphs>344</Paragraphs>
  <Slides>79</Slides>
  <Notes>0</Notes>
  <HiddenSlides>0</HiddenSlides>
  <MMClips>4</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79</vt:i4>
      </vt:variant>
    </vt:vector>
  </HeadingPairs>
  <TitlesOfParts>
    <vt:vector size="83" baseType="lpstr">
      <vt:lpstr>Metro</vt:lpstr>
      <vt:lpstr>Equation</vt:lpstr>
      <vt:lpstr>Microsoft Office Excel Worksheet</vt:lpstr>
      <vt:lpstr>Microsoft Equation 3.0</vt:lpstr>
      <vt:lpstr>Devil  physics The  baddest  class  on  campus IB  Physics</vt:lpstr>
      <vt:lpstr>Tsokos Lesson 1-2 Uncertainties and errors</vt:lpstr>
      <vt:lpstr>Reading Activity Questions?</vt:lpstr>
      <vt:lpstr>Essential Idea</vt:lpstr>
      <vt:lpstr>Nature Of Science</vt:lpstr>
      <vt:lpstr>Theory Of Knowledge</vt:lpstr>
      <vt:lpstr>Understandings</vt:lpstr>
      <vt:lpstr>Applications And Skills</vt:lpstr>
      <vt:lpstr>Applications And Skills</vt:lpstr>
      <vt:lpstr>Guidance</vt:lpstr>
      <vt:lpstr>Data Booklet Reference</vt:lpstr>
      <vt:lpstr>Utilization</vt:lpstr>
      <vt:lpstr>Aims</vt:lpstr>
      <vt:lpstr>Accuracy and Precision Video</vt:lpstr>
      <vt:lpstr>Accuracy and Precision</vt:lpstr>
      <vt:lpstr>Accuracy and Precision</vt:lpstr>
      <vt:lpstr>Accounting for Uncertainty</vt:lpstr>
      <vt:lpstr>Errors of measurement </vt:lpstr>
      <vt:lpstr>Errors of measurement </vt:lpstr>
      <vt:lpstr>Errors of measurement </vt:lpstr>
      <vt:lpstr>Errors of measurement </vt:lpstr>
      <vt:lpstr>Errors of measurement </vt:lpstr>
      <vt:lpstr>Errors of measurement </vt:lpstr>
      <vt:lpstr>Errors of measurement </vt:lpstr>
      <vt:lpstr>Accounting for Random Error </vt:lpstr>
      <vt:lpstr>Accounting for Random Error </vt:lpstr>
      <vt:lpstr>Accounting for Random Error </vt:lpstr>
      <vt:lpstr>Accounting for Random Error </vt:lpstr>
      <vt:lpstr>How Long Is Your Table</vt:lpstr>
      <vt:lpstr>How Long Is Your Table . . . Really</vt:lpstr>
      <vt:lpstr>How Long Is Your Table . . . Really</vt:lpstr>
      <vt:lpstr>How Long Is Your Table . . . Really</vt:lpstr>
      <vt:lpstr>How Long Is Your Table . . . Really</vt:lpstr>
      <vt:lpstr>How Long Is Your Table . . . Really</vt:lpstr>
      <vt:lpstr>How Long Is Your Table . . . Really</vt:lpstr>
      <vt:lpstr>Systematic Error</vt:lpstr>
      <vt:lpstr>Systematic Error</vt:lpstr>
      <vt:lpstr>Total System Error</vt:lpstr>
      <vt:lpstr>Significant Digits in Uncertainties</vt:lpstr>
      <vt:lpstr>Propagation of Errors</vt:lpstr>
      <vt:lpstr>Propagation of Errors</vt:lpstr>
      <vt:lpstr>Propagation of Errors</vt:lpstr>
      <vt:lpstr>Propagation of Errors</vt:lpstr>
      <vt:lpstr>Propagation of Errors</vt:lpstr>
      <vt:lpstr>Propagation of Errors</vt:lpstr>
      <vt:lpstr>Propagation of Errors</vt:lpstr>
      <vt:lpstr>Propagation of Errors</vt:lpstr>
      <vt:lpstr>Other Functions?</vt:lpstr>
      <vt:lpstr>Other Functions</vt:lpstr>
      <vt:lpstr>Now what</vt:lpstr>
      <vt:lpstr>Now what</vt:lpstr>
      <vt:lpstr>Uncertainties in Slope and Intercept</vt:lpstr>
      <vt:lpstr>Uncertainties in Slope and Intercept</vt:lpstr>
      <vt:lpstr>Uncertainties in Slope and Intercept</vt:lpstr>
      <vt:lpstr>Uncertainties in Slope and Intercept</vt:lpstr>
      <vt:lpstr>Uncertainties in Slope and Intercept</vt:lpstr>
      <vt:lpstr>Line of Best Fit Video</vt:lpstr>
      <vt:lpstr>Line of Best Fit</vt:lpstr>
      <vt:lpstr>Line of Best Fit</vt:lpstr>
      <vt:lpstr>Line of Best Fit - Slope</vt:lpstr>
      <vt:lpstr>Line of Best Fit – Slope Uncertainty</vt:lpstr>
      <vt:lpstr>Line of Best Fit – Min/Max Slope - Video</vt:lpstr>
      <vt:lpstr>Line of Best Fit – Min/Max Slope</vt:lpstr>
      <vt:lpstr>Line of Best Fit – Min/Max Slope</vt:lpstr>
      <vt:lpstr>Line of Best Fit – Min/Max Slope</vt:lpstr>
      <vt:lpstr>Line of Best Fit – Min/Max Slope</vt:lpstr>
      <vt:lpstr>Line of Best Fit – Min/Max Slope</vt:lpstr>
      <vt:lpstr>Uncertainties in Slope and Intercept – Your Choice</vt:lpstr>
      <vt:lpstr>Uncertainties in Slope – Propagation</vt:lpstr>
      <vt:lpstr>Uncertainties in Non-Linear Lines of Best Fit</vt:lpstr>
      <vt:lpstr>Uncertainties in Non-Linear Lines of Best Fit</vt:lpstr>
      <vt:lpstr>Essential Idea</vt:lpstr>
      <vt:lpstr>Understandings</vt:lpstr>
      <vt:lpstr>Applications And Skills</vt:lpstr>
      <vt:lpstr>Applications And Skills</vt:lpstr>
      <vt:lpstr>Data Booklet Reference</vt:lpstr>
      <vt:lpstr> Questions?</vt:lpstr>
      <vt:lpstr>Homework</vt:lpstr>
      <vt:lpstr>Stopped here on 8/27/14</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63</cp:revision>
  <dcterms:created xsi:type="dcterms:W3CDTF">2010-12-08T08:20:03Z</dcterms:created>
  <dcterms:modified xsi:type="dcterms:W3CDTF">2015-09-08T09:07:25Z</dcterms:modified>
</cp:coreProperties>
</file>