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8" r:id="rId3"/>
    <p:sldId id="310" r:id="rId4"/>
    <p:sldId id="312" r:id="rId5"/>
    <p:sldId id="311" r:id="rId6"/>
    <p:sldId id="314" r:id="rId7"/>
    <p:sldId id="315" r:id="rId8"/>
    <p:sldId id="313" r:id="rId9"/>
    <p:sldId id="318" r:id="rId10"/>
    <p:sldId id="317" r:id="rId11"/>
    <p:sldId id="319" r:id="rId12"/>
    <p:sldId id="320" r:id="rId13"/>
    <p:sldId id="321" r:id="rId14"/>
    <p:sldId id="322" r:id="rId15"/>
    <p:sldId id="316" r:id="rId16"/>
    <p:sldId id="323" r:id="rId17"/>
    <p:sldId id="324" r:id="rId18"/>
    <p:sldId id="325" r:id="rId19"/>
    <p:sldId id="326" r:id="rId20"/>
    <p:sldId id="327" r:id="rId21"/>
    <p:sldId id="328" r:id="rId22"/>
    <p:sldId id="349" r:id="rId23"/>
    <p:sldId id="259" r:id="rId24"/>
    <p:sldId id="260" r:id="rId25"/>
    <p:sldId id="261" r:id="rId26"/>
    <p:sldId id="262" r:id="rId27"/>
    <p:sldId id="301" r:id="rId28"/>
    <p:sldId id="263" r:id="rId29"/>
    <p:sldId id="264" r:id="rId30"/>
    <p:sldId id="265" r:id="rId31"/>
    <p:sldId id="350" r:id="rId32"/>
    <p:sldId id="302" r:id="rId33"/>
    <p:sldId id="266" r:id="rId34"/>
    <p:sldId id="267" r:id="rId35"/>
    <p:sldId id="269" r:id="rId36"/>
    <p:sldId id="268" r:id="rId37"/>
    <p:sldId id="270" r:id="rId38"/>
    <p:sldId id="296" r:id="rId39"/>
    <p:sldId id="299" r:id="rId40"/>
    <p:sldId id="297" r:id="rId41"/>
    <p:sldId id="298" r:id="rId42"/>
    <p:sldId id="351" r:id="rId43"/>
    <p:sldId id="300" r:id="rId44"/>
    <p:sldId id="271" r:id="rId45"/>
    <p:sldId id="272" r:id="rId46"/>
    <p:sldId id="273" r:id="rId47"/>
    <p:sldId id="275" r:id="rId48"/>
    <p:sldId id="276" r:id="rId49"/>
    <p:sldId id="277" r:id="rId50"/>
    <p:sldId id="278" r:id="rId51"/>
    <p:sldId id="279" r:id="rId52"/>
    <p:sldId id="274" r:id="rId53"/>
    <p:sldId id="280" r:id="rId54"/>
    <p:sldId id="281" r:id="rId55"/>
    <p:sldId id="290" r:id="rId56"/>
    <p:sldId id="303" r:id="rId57"/>
    <p:sldId id="352" r:id="rId58"/>
    <p:sldId id="292" r:id="rId59"/>
    <p:sldId id="294" r:id="rId60"/>
    <p:sldId id="304" r:id="rId61"/>
    <p:sldId id="295" r:id="rId62"/>
    <p:sldId id="293" r:id="rId63"/>
    <p:sldId id="305" r:id="rId64"/>
    <p:sldId id="291" r:id="rId65"/>
    <p:sldId id="306" r:id="rId66"/>
    <p:sldId id="307" r:id="rId67"/>
    <p:sldId id="308" r:id="rId68"/>
    <p:sldId id="309" r:id="rId69"/>
    <p:sldId id="342" r:id="rId70"/>
    <p:sldId id="343" r:id="rId71"/>
    <p:sldId id="344" r:id="rId72"/>
    <p:sldId id="345" r:id="rId73"/>
    <p:sldId id="346" r:id="rId74"/>
    <p:sldId id="347" r:id="rId75"/>
    <p:sldId id="348" r:id="rId76"/>
    <p:sldId id="335" r:id="rId77"/>
    <p:sldId id="336" r:id="rId78"/>
    <p:sldId id="337" r:id="rId79"/>
    <p:sldId id="338" r:id="rId80"/>
    <p:sldId id="339" r:id="rId81"/>
    <p:sldId id="340" r:id="rId82"/>
    <p:sldId id="341" r:id="rId83"/>
    <p:sldId id="332" r:id="rId84"/>
    <p:sldId id="333" r:id="rId85"/>
    <p:sldId id="334" r:id="rId86"/>
    <p:sldId id="330" r:id="rId87"/>
    <p:sldId id="331" r:id="rId88"/>
    <p:sldId id="288" r:id="rId89"/>
    <p:sldId id="289" r:id="rId9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4" d="100"/>
          <a:sy n="84" d="100"/>
        </p:scale>
        <p:origin x="109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slide" Target="slides/slide88.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slide" Target="slides/slide86.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90" Type="http://schemas.openxmlformats.org/officeDocument/2006/relationships/slide" Target="slides/slide89.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93" Type="http://schemas.openxmlformats.org/officeDocument/2006/relationships/theme" Target="theme/theme1.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slide" Target="slides/slide87.xml"/><Relationship Id="rId9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13.wmf"/></Relationships>
</file>

<file path=ppt/drawings/_rels/vmlDrawing11.vml.rels><?xml version="1.0" encoding="UTF-8" standalone="yes"?>
<Relationships xmlns="http://schemas.openxmlformats.org/package/2006/relationships"><Relationship Id="rId2" Type="http://schemas.openxmlformats.org/officeDocument/2006/relationships/image" Target="../media/image14.wmf"/><Relationship Id="rId1" Type="http://schemas.openxmlformats.org/officeDocument/2006/relationships/image" Target="../media/image13.wmf"/></Relationships>
</file>

<file path=ppt/drawings/_rels/vmlDrawing12.vml.rels><?xml version="1.0" encoding="UTF-8" standalone="yes"?>
<Relationships xmlns="http://schemas.openxmlformats.org/package/2006/relationships"><Relationship Id="rId2" Type="http://schemas.openxmlformats.org/officeDocument/2006/relationships/image" Target="../media/image15.wmf"/><Relationship Id="rId1" Type="http://schemas.openxmlformats.org/officeDocument/2006/relationships/image" Target="../media/image13.wmf"/></Relationships>
</file>

<file path=ppt/drawings/_rels/vmlDrawing13.vml.rels><?xml version="1.0" encoding="UTF-8" standalone="yes"?>
<Relationships xmlns="http://schemas.openxmlformats.org/package/2006/relationships"><Relationship Id="rId2" Type="http://schemas.openxmlformats.org/officeDocument/2006/relationships/image" Target="../media/image16.wmf"/><Relationship Id="rId1" Type="http://schemas.openxmlformats.org/officeDocument/2006/relationships/image" Target="../media/image13.wmf"/></Relationships>
</file>

<file path=ppt/drawings/_rels/vmlDrawing14.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5.vml.rels><?xml version="1.0" encoding="UTF-8" standalone="yes"?>
<Relationships xmlns="http://schemas.openxmlformats.org/package/2006/relationships"><Relationship Id="rId1" Type="http://schemas.openxmlformats.org/officeDocument/2006/relationships/image" Target="../media/image17.wmf"/></Relationships>
</file>

<file path=ppt/drawings/_rels/vmlDrawing16.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7.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8.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19.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9.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20.vml.rels><?xml version="1.0" encoding="UTF-8" standalone="yes"?>
<Relationships xmlns="http://schemas.openxmlformats.org/package/2006/relationships"><Relationship Id="rId2" Type="http://schemas.openxmlformats.org/officeDocument/2006/relationships/image" Target="../media/image18.wmf"/><Relationship Id="rId1" Type="http://schemas.openxmlformats.org/officeDocument/2006/relationships/image" Target="../media/image19.wmf"/></Relationships>
</file>

<file path=ppt/drawings/_rels/vmlDrawing21.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2.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3.vml.rels><?xml version="1.0" encoding="UTF-8" standalone="yes"?>
<Relationships xmlns="http://schemas.openxmlformats.org/package/2006/relationships"><Relationship Id="rId2" Type="http://schemas.openxmlformats.org/officeDocument/2006/relationships/image" Target="../media/image20.wmf"/><Relationship Id="rId1" Type="http://schemas.openxmlformats.org/officeDocument/2006/relationships/image" Target="../media/image18.wmf"/></Relationships>
</file>

<file path=ppt/drawings/_rels/vmlDrawing24.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5.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6.vml.rels><?xml version="1.0" encoding="UTF-8" standalone="yes"?>
<Relationships xmlns="http://schemas.openxmlformats.org/package/2006/relationships"><Relationship Id="rId2" Type="http://schemas.openxmlformats.org/officeDocument/2006/relationships/image" Target="../media/image21.wmf"/><Relationship Id="rId1" Type="http://schemas.openxmlformats.org/officeDocument/2006/relationships/image" Target="../media/image18.wmf"/></Relationships>
</file>

<file path=ppt/drawings/_rels/vmlDrawing27.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28.vml.rels><?xml version="1.0" encoding="UTF-8" standalone="yes"?>
<Relationships xmlns="http://schemas.openxmlformats.org/package/2006/relationships"><Relationship Id="rId2" Type="http://schemas.openxmlformats.org/officeDocument/2006/relationships/image" Target="../media/image22.wmf"/><Relationship Id="rId1" Type="http://schemas.openxmlformats.org/officeDocument/2006/relationships/image" Target="../media/image18.wmf"/></Relationships>
</file>

<file path=ppt/drawings/_rels/vmlDrawing29.vml.rels><?xml version="1.0" encoding="UTF-8" standalone="yes"?>
<Relationships xmlns="http://schemas.openxmlformats.org/package/2006/relationships"><Relationship Id="rId1" Type="http://schemas.openxmlformats.org/officeDocument/2006/relationships/image" Target="../media/image18.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5.wmf"/></Relationships>
</file>

<file path=ppt/drawings/_rels/vmlDrawing30.vml.rels><?xml version="1.0" encoding="UTF-8" standalone="yes"?>
<Relationships xmlns="http://schemas.openxmlformats.org/package/2006/relationships"><Relationship Id="rId1" Type="http://schemas.openxmlformats.org/officeDocument/2006/relationships/image" Target="../media/image3.wmf"/></Relationships>
</file>

<file path=ppt/drawings/_rels/vmlDrawing31.vml.rels><?xml version="1.0" encoding="UTF-8" standalone="yes"?>
<Relationships xmlns="http://schemas.openxmlformats.org/package/2006/relationships"><Relationship Id="rId1" Type="http://schemas.openxmlformats.org/officeDocument/2006/relationships/image" Target="../media/image4.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6.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8.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9.w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10.wmf"/></Relationships>
</file>

<file path=ppt/drawings/_rels/vmlDrawing9.vml.rels><?xml version="1.0" encoding="UTF-8" standalone="yes"?>
<Relationships xmlns="http://schemas.openxmlformats.org/package/2006/relationships"><Relationship Id="rId2" Type="http://schemas.openxmlformats.org/officeDocument/2006/relationships/image" Target="../media/image12.wmf"/><Relationship Id="rId1" Type="http://schemas.openxmlformats.org/officeDocument/2006/relationships/image" Target="../media/image11.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FD15329E-6E04-4E8D-9AA0-27424FD5CF1F}" type="datetimeFigureOut">
              <a:rPr lang="en-US" smtClean="0"/>
              <a:pPr/>
              <a:t>11/5/2015</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D15329E-6E04-4E8D-9AA0-27424FD5CF1F}" type="datetimeFigureOut">
              <a:rPr lang="en-US" smtClean="0"/>
              <a:pPr/>
              <a:t>11/5/2015</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11/5/2015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D15329E-6E04-4E8D-9AA0-27424FD5CF1F}" type="datetimeFigureOut">
              <a:rPr lang="en-US" smtClean="0"/>
              <a:pPr/>
              <a:t>11/5/2015</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E58F673A-CE59-4D58-8998-1918CBD17A80}"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D15329E-6E04-4E8D-9AA0-27424FD5CF1F}" type="datetimeFigureOut">
              <a:rPr lang="en-US" smtClean="0"/>
              <a:pPr/>
              <a:t>11/5/2015</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D15329E-6E04-4E8D-9AA0-27424FD5CF1F}" type="datetimeFigureOut">
              <a:rPr lang="en-US" smtClean="0"/>
              <a:pPr/>
              <a:t>11/5/2015</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D15329E-6E04-4E8D-9AA0-27424FD5CF1F}" type="datetimeFigureOut">
              <a:rPr lang="en-US" smtClean="0"/>
              <a:pPr/>
              <a:t>11/5/2015</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E58F673A-CE59-4D58-8998-1918CBD17A80}"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FD15329E-6E04-4E8D-9AA0-27424FD5CF1F}" type="datetimeFigureOut">
              <a:rPr lang="en-US" smtClean="0"/>
              <a:pPr/>
              <a:t>11/5/2015</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E58F673A-CE59-4D58-8998-1918CBD17A80}"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FD15329E-6E04-4E8D-9AA0-27424FD5CF1F}" type="datetimeFigureOut">
              <a:rPr lang="en-US" smtClean="0"/>
              <a:pPr/>
              <a:t>11/5/2015</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E58F673A-CE59-4D58-8998-1918CBD17A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5.wmf"/></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6.wmf"/></Relationships>
</file>

<file path=ppt/slides/_rels/slide33.xml.rels><?xml version="1.0" encoding="UTF-8" standalone="yes"?>
<Relationships xmlns="http://schemas.openxmlformats.org/package/2006/relationships"><Relationship Id="rId3" Type="http://schemas.openxmlformats.org/officeDocument/2006/relationships/oleObject" Target="../embeddings/oleObject5.bin"/><Relationship Id="rId2" Type="http://schemas.openxmlformats.org/officeDocument/2006/relationships/slideLayout" Target="../slideLayouts/slideLayout2.xml"/><Relationship Id="rId1" Type="http://schemas.openxmlformats.org/officeDocument/2006/relationships/vmlDrawing" Target="../drawings/vmlDrawing5.vml"/><Relationship Id="rId4" Type="http://schemas.openxmlformats.org/officeDocument/2006/relationships/image" Target="../media/image7.wmf"/></Relationships>
</file>

<file path=ppt/slides/_rels/slide34.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6.vml"/><Relationship Id="rId4" Type="http://schemas.openxmlformats.org/officeDocument/2006/relationships/image" Target="../media/image8.wmf"/></Relationships>
</file>

<file path=ppt/slides/_rels/slide35.xml.rels><?xml version="1.0" encoding="UTF-8" standalone="yes"?>
<Relationships xmlns="http://schemas.openxmlformats.org/package/2006/relationships"><Relationship Id="rId3" Type="http://schemas.openxmlformats.org/officeDocument/2006/relationships/oleObject" Target="../embeddings/oleObject7.bin"/><Relationship Id="rId2" Type="http://schemas.openxmlformats.org/officeDocument/2006/relationships/slideLayout" Target="../slideLayouts/slideLayout2.xml"/><Relationship Id="rId1" Type="http://schemas.openxmlformats.org/officeDocument/2006/relationships/vmlDrawing" Target="../drawings/vmlDrawing7.vml"/><Relationship Id="rId4" Type="http://schemas.openxmlformats.org/officeDocument/2006/relationships/image" Target="../media/image9.wmf"/></Relationships>
</file>

<file path=ppt/slides/_rels/slide36.xml.rels><?xml version="1.0" encoding="UTF-8" standalone="yes"?>
<Relationships xmlns="http://schemas.openxmlformats.org/package/2006/relationships"><Relationship Id="rId3"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8.vml"/><Relationship Id="rId4" Type="http://schemas.openxmlformats.org/officeDocument/2006/relationships/image" Target="../media/image10.wmf"/></Relationships>
</file>

<file path=ppt/slides/_rels/slide37.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9.vml"/><Relationship Id="rId6" Type="http://schemas.openxmlformats.org/officeDocument/2006/relationships/image" Target="../media/image12.wmf"/><Relationship Id="rId5" Type="http://schemas.openxmlformats.org/officeDocument/2006/relationships/oleObject" Target="../embeddings/oleObject10.bin"/><Relationship Id="rId4" Type="http://schemas.openxmlformats.org/officeDocument/2006/relationships/image" Target="../media/image11.wmf"/></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3" Type="http://schemas.openxmlformats.org/officeDocument/2006/relationships/oleObject" Target="../embeddings/oleObject11.bin"/><Relationship Id="rId2" Type="http://schemas.openxmlformats.org/officeDocument/2006/relationships/slideLayout" Target="../slideLayouts/slideLayout2.xml"/><Relationship Id="rId1" Type="http://schemas.openxmlformats.org/officeDocument/2006/relationships/vmlDrawing" Target="../drawings/vmlDrawing10.vml"/><Relationship Id="rId4" Type="http://schemas.openxmlformats.org/officeDocument/2006/relationships/image" Target="../media/image13.wmf"/></Relationships>
</file>

<file path=ppt/slides/_rels/slide41.xml.rels><?xml version="1.0" encoding="UTF-8" standalone="yes"?>
<Relationships xmlns="http://schemas.openxmlformats.org/package/2006/relationships"><Relationship Id="rId3" Type="http://schemas.openxmlformats.org/officeDocument/2006/relationships/oleObject" Target="../embeddings/oleObject12.bin"/><Relationship Id="rId2" Type="http://schemas.openxmlformats.org/officeDocument/2006/relationships/slideLayout" Target="../slideLayouts/slideLayout2.xml"/><Relationship Id="rId1" Type="http://schemas.openxmlformats.org/officeDocument/2006/relationships/vmlDrawing" Target="../drawings/vmlDrawing11.vml"/><Relationship Id="rId6" Type="http://schemas.openxmlformats.org/officeDocument/2006/relationships/image" Target="../media/image14.wmf"/><Relationship Id="rId5" Type="http://schemas.openxmlformats.org/officeDocument/2006/relationships/oleObject" Target="../embeddings/oleObject13.bin"/><Relationship Id="rId4" Type="http://schemas.openxmlformats.org/officeDocument/2006/relationships/image" Target="../media/image13.wmf"/></Relationships>
</file>

<file path=ppt/slides/_rels/slide42.xml.rels><?xml version="1.0" encoding="UTF-8" standalone="yes"?>
<Relationships xmlns="http://schemas.openxmlformats.org/package/2006/relationships"><Relationship Id="rId3" Type="http://schemas.openxmlformats.org/officeDocument/2006/relationships/oleObject" Target="../embeddings/oleObject14.bin"/><Relationship Id="rId2" Type="http://schemas.openxmlformats.org/officeDocument/2006/relationships/slideLayout" Target="../slideLayouts/slideLayout2.xml"/><Relationship Id="rId1" Type="http://schemas.openxmlformats.org/officeDocument/2006/relationships/vmlDrawing" Target="../drawings/vmlDrawing12.vml"/><Relationship Id="rId6" Type="http://schemas.openxmlformats.org/officeDocument/2006/relationships/image" Target="../media/image15.wmf"/><Relationship Id="rId5" Type="http://schemas.openxmlformats.org/officeDocument/2006/relationships/oleObject" Target="../embeddings/oleObject15.bin"/><Relationship Id="rId4" Type="http://schemas.openxmlformats.org/officeDocument/2006/relationships/image" Target="../media/image13.wmf"/></Relationships>
</file>

<file path=ppt/slides/_rels/slide43.xml.rels><?xml version="1.0" encoding="UTF-8" standalone="yes"?>
<Relationships xmlns="http://schemas.openxmlformats.org/package/2006/relationships"><Relationship Id="rId3" Type="http://schemas.openxmlformats.org/officeDocument/2006/relationships/oleObject" Target="../embeddings/oleObject16.bin"/><Relationship Id="rId2" Type="http://schemas.openxmlformats.org/officeDocument/2006/relationships/slideLayout" Target="../slideLayouts/slideLayout2.xml"/><Relationship Id="rId1" Type="http://schemas.openxmlformats.org/officeDocument/2006/relationships/vmlDrawing" Target="../drawings/vmlDrawing13.vml"/><Relationship Id="rId6" Type="http://schemas.openxmlformats.org/officeDocument/2006/relationships/image" Target="../media/image16.wmf"/><Relationship Id="rId5" Type="http://schemas.openxmlformats.org/officeDocument/2006/relationships/oleObject" Target="../embeddings/oleObject17.bin"/><Relationship Id="rId4" Type="http://schemas.openxmlformats.org/officeDocument/2006/relationships/image" Target="../media/image13.wmf"/></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3" Type="http://schemas.openxmlformats.org/officeDocument/2006/relationships/oleObject" Target="../embeddings/oleObject18.bin"/><Relationship Id="rId2" Type="http://schemas.openxmlformats.org/officeDocument/2006/relationships/slideLayout" Target="../slideLayouts/slideLayout2.xml"/><Relationship Id="rId1" Type="http://schemas.openxmlformats.org/officeDocument/2006/relationships/vmlDrawing" Target="../drawings/vmlDrawing14.vml"/><Relationship Id="rId4" Type="http://schemas.openxmlformats.org/officeDocument/2006/relationships/image" Target="../media/image17.wmf"/></Relationships>
</file>

<file path=ppt/slides/_rels/slide52.xml.rels><?xml version="1.0" encoding="UTF-8" standalone="yes"?>
<Relationships xmlns="http://schemas.openxmlformats.org/package/2006/relationships"><Relationship Id="rId3" Type="http://schemas.openxmlformats.org/officeDocument/2006/relationships/oleObject" Target="../embeddings/oleObject19.bin"/><Relationship Id="rId2" Type="http://schemas.openxmlformats.org/officeDocument/2006/relationships/slideLayout" Target="../slideLayouts/slideLayout2.xml"/><Relationship Id="rId1" Type="http://schemas.openxmlformats.org/officeDocument/2006/relationships/vmlDrawing" Target="../drawings/vmlDrawing15.vml"/><Relationship Id="rId4" Type="http://schemas.openxmlformats.org/officeDocument/2006/relationships/image" Target="../media/image17.wmf"/></Relationships>
</file>

<file path=ppt/slides/_rels/slide53.xml.rels><?xml version="1.0" encoding="UTF-8" standalone="yes"?>
<Relationships xmlns="http://schemas.openxmlformats.org/package/2006/relationships"><Relationship Id="rId3" Type="http://schemas.openxmlformats.org/officeDocument/2006/relationships/oleObject" Target="../embeddings/oleObject20.bin"/><Relationship Id="rId2" Type="http://schemas.openxmlformats.org/officeDocument/2006/relationships/slideLayout" Target="../slideLayouts/slideLayout2.xml"/><Relationship Id="rId1" Type="http://schemas.openxmlformats.org/officeDocument/2006/relationships/vmlDrawing" Target="../drawings/vmlDrawing16.vml"/><Relationship Id="rId4" Type="http://schemas.openxmlformats.org/officeDocument/2006/relationships/image" Target="../media/image18.wmf"/></Relationships>
</file>

<file path=ppt/slides/_rels/slide54.xml.rels><?xml version="1.0" encoding="UTF-8" standalone="yes"?>
<Relationships xmlns="http://schemas.openxmlformats.org/package/2006/relationships"><Relationship Id="rId3" Type="http://schemas.openxmlformats.org/officeDocument/2006/relationships/oleObject" Target="../embeddings/oleObject21.bin"/><Relationship Id="rId2" Type="http://schemas.openxmlformats.org/officeDocument/2006/relationships/slideLayout" Target="../slideLayouts/slideLayout2.xml"/><Relationship Id="rId1" Type="http://schemas.openxmlformats.org/officeDocument/2006/relationships/vmlDrawing" Target="../drawings/vmlDrawing17.vml"/><Relationship Id="rId4" Type="http://schemas.openxmlformats.org/officeDocument/2006/relationships/image" Target="../media/image18.wmf"/></Relationships>
</file>

<file path=ppt/slides/_rels/slide55.xml.rels><?xml version="1.0" encoding="UTF-8" standalone="yes"?>
<Relationships xmlns="http://schemas.openxmlformats.org/package/2006/relationships"><Relationship Id="rId3" Type="http://schemas.openxmlformats.org/officeDocument/2006/relationships/oleObject" Target="../embeddings/oleObject22.bin"/><Relationship Id="rId2" Type="http://schemas.openxmlformats.org/officeDocument/2006/relationships/slideLayout" Target="../slideLayouts/slideLayout2.xml"/><Relationship Id="rId1" Type="http://schemas.openxmlformats.org/officeDocument/2006/relationships/vmlDrawing" Target="../drawings/vmlDrawing18.vml"/><Relationship Id="rId4" Type="http://schemas.openxmlformats.org/officeDocument/2006/relationships/image" Target="../media/image18.wmf"/></Relationships>
</file>

<file path=ppt/slides/_rels/slide56.xml.rels><?xml version="1.0" encoding="UTF-8" standalone="yes"?>
<Relationships xmlns="http://schemas.openxmlformats.org/package/2006/relationships"><Relationship Id="rId3" Type="http://schemas.openxmlformats.org/officeDocument/2006/relationships/oleObject" Target="../embeddings/oleObject23.bin"/><Relationship Id="rId2" Type="http://schemas.openxmlformats.org/officeDocument/2006/relationships/slideLayout" Target="../slideLayouts/slideLayout2.xml"/><Relationship Id="rId1" Type="http://schemas.openxmlformats.org/officeDocument/2006/relationships/vmlDrawing" Target="../drawings/vmlDrawing19.vml"/><Relationship Id="rId6" Type="http://schemas.openxmlformats.org/officeDocument/2006/relationships/image" Target="../media/image18.wmf"/><Relationship Id="rId5" Type="http://schemas.openxmlformats.org/officeDocument/2006/relationships/oleObject" Target="../embeddings/oleObject24.bin"/><Relationship Id="rId4" Type="http://schemas.openxmlformats.org/officeDocument/2006/relationships/image" Target="../media/image19.wmf"/></Relationships>
</file>

<file path=ppt/slides/_rels/slide57.xml.rels><?xml version="1.0" encoding="UTF-8" standalone="yes"?>
<Relationships xmlns="http://schemas.openxmlformats.org/package/2006/relationships"><Relationship Id="rId3" Type="http://schemas.openxmlformats.org/officeDocument/2006/relationships/oleObject" Target="../embeddings/oleObject25.bin"/><Relationship Id="rId2" Type="http://schemas.openxmlformats.org/officeDocument/2006/relationships/slideLayout" Target="../slideLayouts/slideLayout2.xml"/><Relationship Id="rId1" Type="http://schemas.openxmlformats.org/officeDocument/2006/relationships/vmlDrawing" Target="../drawings/vmlDrawing20.vml"/><Relationship Id="rId6" Type="http://schemas.openxmlformats.org/officeDocument/2006/relationships/image" Target="../media/image18.wmf"/><Relationship Id="rId5" Type="http://schemas.openxmlformats.org/officeDocument/2006/relationships/oleObject" Target="../embeddings/oleObject26.bin"/><Relationship Id="rId4" Type="http://schemas.openxmlformats.org/officeDocument/2006/relationships/image" Target="../media/image19.wmf"/></Relationships>
</file>

<file path=ppt/slides/_rels/slide58.xml.rels><?xml version="1.0" encoding="UTF-8" standalone="yes"?>
<Relationships xmlns="http://schemas.openxmlformats.org/package/2006/relationships"><Relationship Id="rId3" Type="http://schemas.openxmlformats.org/officeDocument/2006/relationships/oleObject" Target="../embeddings/oleObject27.bin"/><Relationship Id="rId2" Type="http://schemas.openxmlformats.org/officeDocument/2006/relationships/slideLayout" Target="../slideLayouts/slideLayout2.xml"/><Relationship Id="rId1" Type="http://schemas.openxmlformats.org/officeDocument/2006/relationships/vmlDrawing" Target="../drawings/vmlDrawing21.vml"/><Relationship Id="rId4" Type="http://schemas.openxmlformats.org/officeDocument/2006/relationships/image" Target="../media/image18.wmf"/></Relationships>
</file>

<file path=ppt/slides/_rels/slide59.xml.rels><?xml version="1.0" encoding="UTF-8" standalone="yes"?>
<Relationships xmlns="http://schemas.openxmlformats.org/package/2006/relationships"><Relationship Id="rId3" Type="http://schemas.openxmlformats.org/officeDocument/2006/relationships/oleObject" Target="../embeddings/oleObject28.bin"/><Relationship Id="rId2" Type="http://schemas.openxmlformats.org/officeDocument/2006/relationships/slideLayout" Target="../slideLayouts/slideLayout2.xml"/><Relationship Id="rId1" Type="http://schemas.openxmlformats.org/officeDocument/2006/relationships/vmlDrawing" Target="../drawings/vmlDrawing22.vml"/><Relationship Id="rId4" Type="http://schemas.openxmlformats.org/officeDocument/2006/relationships/image" Target="../media/image18.wmf"/></Relationships>
</file>

<file path=ppt/slides/_rels/slide6.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3.wmf"/></Relationships>
</file>

<file path=ppt/slides/_rels/slide60.xml.rels><?xml version="1.0" encoding="UTF-8" standalone="yes"?>
<Relationships xmlns="http://schemas.openxmlformats.org/package/2006/relationships"><Relationship Id="rId3" Type="http://schemas.openxmlformats.org/officeDocument/2006/relationships/oleObject" Target="../embeddings/oleObject29.bin"/><Relationship Id="rId2" Type="http://schemas.openxmlformats.org/officeDocument/2006/relationships/slideLayout" Target="../slideLayouts/slideLayout2.xml"/><Relationship Id="rId1" Type="http://schemas.openxmlformats.org/officeDocument/2006/relationships/vmlDrawing" Target="../drawings/vmlDrawing23.vml"/><Relationship Id="rId6" Type="http://schemas.openxmlformats.org/officeDocument/2006/relationships/image" Target="../media/image20.wmf"/><Relationship Id="rId5" Type="http://schemas.openxmlformats.org/officeDocument/2006/relationships/oleObject" Target="../embeddings/oleObject30.bin"/><Relationship Id="rId4" Type="http://schemas.openxmlformats.org/officeDocument/2006/relationships/image" Target="../media/image18.wmf"/></Relationships>
</file>

<file path=ppt/slides/_rels/slide61.xml.rels><?xml version="1.0" encoding="UTF-8" standalone="yes"?>
<Relationships xmlns="http://schemas.openxmlformats.org/package/2006/relationships"><Relationship Id="rId3" Type="http://schemas.openxmlformats.org/officeDocument/2006/relationships/oleObject" Target="../embeddings/oleObject31.bin"/><Relationship Id="rId2" Type="http://schemas.openxmlformats.org/officeDocument/2006/relationships/slideLayout" Target="../slideLayouts/slideLayout2.xml"/><Relationship Id="rId1" Type="http://schemas.openxmlformats.org/officeDocument/2006/relationships/vmlDrawing" Target="../drawings/vmlDrawing24.vml"/><Relationship Id="rId4" Type="http://schemas.openxmlformats.org/officeDocument/2006/relationships/image" Target="../media/image18.wmf"/></Relationships>
</file>

<file path=ppt/slides/_rels/slide62.xml.rels><?xml version="1.0" encoding="UTF-8" standalone="yes"?>
<Relationships xmlns="http://schemas.openxmlformats.org/package/2006/relationships"><Relationship Id="rId3" Type="http://schemas.openxmlformats.org/officeDocument/2006/relationships/oleObject" Target="../embeddings/oleObject32.bin"/><Relationship Id="rId2" Type="http://schemas.openxmlformats.org/officeDocument/2006/relationships/slideLayout" Target="../slideLayouts/slideLayout2.xml"/><Relationship Id="rId1" Type="http://schemas.openxmlformats.org/officeDocument/2006/relationships/vmlDrawing" Target="../drawings/vmlDrawing25.vml"/><Relationship Id="rId4" Type="http://schemas.openxmlformats.org/officeDocument/2006/relationships/image" Target="../media/image18.wmf"/></Relationships>
</file>

<file path=ppt/slides/_rels/slide63.xml.rels><?xml version="1.0" encoding="UTF-8" standalone="yes"?>
<Relationships xmlns="http://schemas.openxmlformats.org/package/2006/relationships"><Relationship Id="rId3" Type="http://schemas.openxmlformats.org/officeDocument/2006/relationships/oleObject" Target="../embeddings/oleObject33.bin"/><Relationship Id="rId2" Type="http://schemas.openxmlformats.org/officeDocument/2006/relationships/slideLayout" Target="../slideLayouts/slideLayout2.xml"/><Relationship Id="rId1" Type="http://schemas.openxmlformats.org/officeDocument/2006/relationships/vmlDrawing" Target="../drawings/vmlDrawing26.vml"/><Relationship Id="rId6" Type="http://schemas.openxmlformats.org/officeDocument/2006/relationships/image" Target="../media/image21.wmf"/><Relationship Id="rId5" Type="http://schemas.openxmlformats.org/officeDocument/2006/relationships/oleObject" Target="../embeddings/oleObject34.bin"/><Relationship Id="rId4" Type="http://schemas.openxmlformats.org/officeDocument/2006/relationships/image" Target="../media/image18.wmf"/></Relationships>
</file>

<file path=ppt/slides/_rels/slide64.xml.rels><?xml version="1.0" encoding="UTF-8" standalone="yes"?>
<Relationships xmlns="http://schemas.openxmlformats.org/package/2006/relationships"><Relationship Id="rId3" Type="http://schemas.openxmlformats.org/officeDocument/2006/relationships/oleObject" Target="../embeddings/oleObject35.bin"/><Relationship Id="rId2" Type="http://schemas.openxmlformats.org/officeDocument/2006/relationships/slideLayout" Target="../slideLayouts/slideLayout2.xml"/><Relationship Id="rId1" Type="http://schemas.openxmlformats.org/officeDocument/2006/relationships/vmlDrawing" Target="../drawings/vmlDrawing27.vml"/><Relationship Id="rId4" Type="http://schemas.openxmlformats.org/officeDocument/2006/relationships/image" Target="../media/image18.wmf"/></Relationships>
</file>

<file path=ppt/slides/_rels/slide65.xml.rels><?xml version="1.0" encoding="UTF-8" standalone="yes"?>
<Relationships xmlns="http://schemas.openxmlformats.org/package/2006/relationships"><Relationship Id="rId3" Type="http://schemas.openxmlformats.org/officeDocument/2006/relationships/oleObject" Target="../embeddings/oleObject36.bin"/><Relationship Id="rId2" Type="http://schemas.openxmlformats.org/officeDocument/2006/relationships/slideLayout" Target="../slideLayouts/slideLayout2.xml"/><Relationship Id="rId1" Type="http://schemas.openxmlformats.org/officeDocument/2006/relationships/vmlDrawing" Target="../drawings/vmlDrawing28.vml"/><Relationship Id="rId6" Type="http://schemas.openxmlformats.org/officeDocument/2006/relationships/image" Target="../media/image22.wmf"/><Relationship Id="rId5" Type="http://schemas.openxmlformats.org/officeDocument/2006/relationships/oleObject" Target="../embeddings/oleObject37.bin"/><Relationship Id="rId4" Type="http://schemas.openxmlformats.org/officeDocument/2006/relationships/image" Target="../media/image18.wmf"/></Relationships>
</file>

<file path=ppt/slides/_rels/slide66.xml.rels><?xml version="1.0" encoding="UTF-8" standalone="yes"?>
<Relationships xmlns="http://schemas.openxmlformats.org/package/2006/relationships"><Relationship Id="rId3" Type="http://schemas.openxmlformats.org/officeDocument/2006/relationships/oleObject" Target="../embeddings/oleObject38.bin"/><Relationship Id="rId2" Type="http://schemas.openxmlformats.org/officeDocument/2006/relationships/slideLayout" Target="../slideLayouts/slideLayout2.xml"/><Relationship Id="rId1" Type="http://schemas.openxmlformats.org/officeDocument/2006/relationships/vmlDrawing" Target="../drawings/vmlDrawing29.vml"/><Relationship Id="rId5" Type="http://schemas.openxmlformats.org/officeDocument/2006/relationships/image" Target="../media/image23.gif"/><Relationship Id="rId4" Type="http://schemas.openxmlformats.org/officeDocument/2006/relationships/image" Target="../media/image18.wmf"/></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4.wmf"/></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3" Type="http://schemas.openxmlformats.org/officeDocument/2006/relationships/oleObject" Target="../embeddings/oleObject39.bin"/><Relationship Id="rId2" Type="http://schemas.openxmlformats.org/officeDocument/2006/relationships/slideLayout" Target="../slideLayouts/slideLayout2.xml"/><Relationship Id="rId1" Type="http://schemas.openxmlformats.org/officeDocument/2006/relationships/vmlDrawing" Target="../drawings/vmlDrawing30.vml"/><Relationship Id="rId4" Type="http://schemas.openxmlformats.org/officeDocument/2006/relationships/image" Target="../media/image3.wmf"/></Relationships>
</file>

<file path=ppt/slides/_rels/slide85.xml.rels><?xml version="1.0" encoding="UTF-8" standalone="yes"?>
<Relationships xmlns="http://schemas.openxmlformats.org/package/2006/relationships"><Relationship Id="rId3" Type="http://schemas.openxmlformats.org/officeDocument/2006/relationships/oleObject" Target="../embeddings/oleObject40.bin"/><Relationship Id="rId2" Type="http://schemas.openxmlformats.org/officeDocument/2006/relationships/slideLayout" Target="../slideLayouts/slideLayout2.xml"/><Relationship Id="rId1" Type="http://schemas.openxmlformats.org/officeDocument/2006/relationships/vmlDrawing" Target="../drawings/vmlDrawing31.vml"/><Relationship Id="rId4" Type="http://schemas.openxmlformats.org/officeDocument/2006/relationships/image" Target="../media/image4.wmf"/></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Pristina" pitchFamily="66" charset="0"/>
              </a:rPr>
              <a:t>Devil  physics</a:t>
            </a:r>
            <a:br>
              <a:rPr lang="en-US" dirty="0" smtClean="0">
                <a:latin typeface="Pristina" pitchFamily="66" charset="0"/>
              </a:rPr>
            </a:br>
            <a:r>
              <a:rPr lang="en-US" sz="3200" dirty="0" smtClean="0">
                <a:latin typeface="Pristina" pitchFamily="66" charset="0"/>
              </a:rPr>
              <a:t>The  </a:t>
            </a:r>
            <a:r>
              <a:rPr lang="en-US" sz="3200" dirty="0" err="1" smtClean="0">
                <a:latin typeface="Pristina" pitchFamily="66" charset="0"/>
              </a:rPr>
              <a:t>baddest</a:t>
            </a:r>
            <a:r>
              <a:rPr lang="en-US" sz="3200" dirty="0" smtClean="0">
                <a:latin typeface="Pristina" pitchFamily="66" charset="0"/>
              </a:rPr>
              <a:t>  class  on  campus</a:t>
            </a:r>
            <a:br>
              <a:rPr lang="en-US" sz="3200" dirty="0" smtClean="0">
                <a:latin typeface="Pristina" pitchFamily="66" charset="0"/>
              </a:rPr>
            </a:br>
            <a:r>
              <a:rPr lang="en-US" sz="2800" dirty="0" smtClean="0">
                <a:latin typeface="Pristina" pitchFamily="66" charset="0"/>
              </a:rPr>
              <a:t>AP  Physics</a:t>
            </a:r>
            <a:endParaRPr lang="en-US" sz="2800" dirty="0">
              <a:latin typeface="Pristina"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3.A.1: An observer in a particular reference frame can describe the motion of an object using such quantities as position, displacement, distance, velocity, speed, and acceleration.</a:t>
            </a:r>
          </a:p>
          <a:p>
            <a:pPr lvl="1"/>
            <a:r>
              <a:rPr lang="en-US" dirty="0" smtClean="0"/>
              <a:t>Displacement, velocity, and acceleration are all vector quantities.</a:t>
            </a:r>
          </a:p>
          <a:p>
            <a:pPr lvl="1"/>
            <a:r>
              <a:rPr lang="en-US" dirty="0" smtClean="0"/>
              <a:t>Displacement is change in position. Velocity is the rate of change of position with time. Acceleration is the rate of change of velocity with time. Changes in each property are expressed by subtracting initial values from final values.</a:t>
            </a:r>
          </a:p>
          <a:p>
            <a:pPr lvl="1"/>
            <a:r>
              <a:rPr lang="en-US" dirty="0" smtClean="0"/>
              <a:t>A choice of reference frame determines the direction and the magnitude of each of these quantities.</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3.A.3:  A force exerted on an object is always due to the interaction of that object with another object.</a:t>
            </a:r>
          </a:p>
          <a:p>
            <a:pPr lvl="1"/>
            <a:r>
              <a:rPr lang="en-US" dirty="0" smtClean="0"/>
              <a:t>An object cannot exert a force on itself.</a:t>
            </a:r>
          </a:p>
          <a:p>
            <a:pPr lvl="1"/>
            <a:r>
              <a:rPr lang="en-US" dirty="0" smtClean="0"/>
              <a:t>Even though an object is at rest, there may be forces exerted on that object by other objects.</a:t>
            </a:r>
          </a:p>
          <a:p>
            <a:pPr lvl="1"/>
            <a:r>
              <a:rPr lang="en-US" dirty="0" smtClean="0"/>
              <a:t>The acceleration of an object, but not necessarily its velocity, is always in the direction of the net force exerted on the object by other objects.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3.A.2:  Forces are described by vectors.</a:t>
            </a:r>
          </a:p>
          <a:p>
            <a:pPr lvl="1"/>
            <a:r>
              <a:rPr lang="en-US" dirty="0" smtClean="0"/>
              <a:t>Forces are detected by their influence on the motion of an object.</a:t>
            </a:r>
          </a:p>
          <a:p>
            <a:pPr lvl="1"/>
            <a:r>
              <a:rPr lang="en-US" dirty="0" smtClean="0"/>
              <a:t>Forces have magnitude and direction.</a:t>
            </a:r>
          </a:p>
          <a:p>
            <a:r>
              <a:rPr lang="en-US" sz="3200" dirty="0" smtClean="0"/>
              <a:t>3.A.4:  If one object exerts a force on a second object, the second object always exerts a force of equal magnitude on the first object in the opposite direction.</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3.B.1:  If an object of interest interacts with several other objects, the net force is the vector sum of the individual forces.</a:t>
            </a:r>
          </a:p>
          <a:p>
            <a:r>
              <a:rPr lang="en-US" sz="3200" dirty="0" smtClean="0"/>
              <a:t>3.C.4: Contact forces result from the interaction of one object touching another object and they arise from </a:t>
            </a:r>
            <a:r>
              <a:rPr lang="en-US" sz="3200" dirty="0" err="1" smtClean="0"/>
              <a:t>interatomic</a:t>
            </a:r>
            <a:r>
              <a:rPr lang="en-US" sz="3200" dirty="0" smtClean="0"/>
              <a:t> electric forces. These forces include tension, friction, normal, spring (Physics 1), and buoyant (Physics 2).</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3.G.1: Gravitational forces are exerted at all scales and dominate at the largest distance and mass scales.</a:t>
            </a:r>
          </a:p>
          <a:p>
            <a:r>
              <a:rPr lang="en-US" sz="3200" dirty="0" smtClean="0"/>
              <a:t>4.A.3: Forces that systems exert on each other are due to interactions between objects in the systems. If the interacting objects are parts of the same system, there will be no change in the center-of-mass velocity of that system.</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(1.C.1.1):  The student is able to design an experiment for collecting data to determine the relationship between the net force exerted on an object, its inertial mass, and its acceleration.</a:t>
            </a:r>
          </a:p>
          <a:p>
            <a:r>
              <a:rPr lang="en-US" sz="3200" dirty="0" smtClean="0"/>
              <a:t>(2.B.1.1):  The student is able to apply  to calculate the gravitational force on an object with mass m in a gravitational field of strength g in the context of the effects of a net force on objects and systems.</a:t>
            </a:r>
          </a:p>
          <a:p>
            <a:r>
              <a:rPr lang="en-US" sz="3200" dirty="0" smtClean="0"/>
              <a:t>(3.A.1.1):  The student is able to express the motion of an object using narrative, mathematical, and graphical representations.</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(3.A.1.2):  The student is able to design an experimental investigation of the motion of an object.</a:t>
            </a:r>
          </a:p>
          <a:p>
            <a:r>
              <a:rPr lang="en-US" sz="3200" dirty="0" smtClean="0"/>
              <a:t>(3.A.1.3):  The student is able to analyze experimental data describing the motion of an object and is able to express the results of the analysis using narrative, mathematical, and graphical representations.</a:t>
            </a:r>
          </a:p>
          <a:p>
            <a:r>
              <a:rPr lang="en-US" sz="3200" dirty="0" smtClean="0"/>
              <a:t>(3.A.2.1):  The student is able to represent forces in diagrams or mathematically using appropriately labeled vectors with magnitude, direction, and units during the analysis of a situation.</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a:xfrm>
            <a:off x="914400" y="1783560"/>
            <a:ext cx="7772400" cy="4922040"/>
          </a:xfrm>
        </p:spPr>
        <p:txBody>
          <a:bodyPr>
            <a:normAutofit fontScale="85000" lnSpcReduction="20000"/>
          </a:bodyPr>
          <a:lstStyle/>
          <a:p>
            <a:r>
              <a:rPr lang="en-US" sz="3200" dirty="0" smtClean="0"/>
              <a:t>(3.A.3.1):  The student is able to analyze a scenario and make claims (develop arguments, justify assertions) about the forces exerted on an object by other objects for different types of forces or components of forces.</a:t>
            </a:r>
          </a:p>
          <a:p>
            <a:r>
              <a:rPr lang="en-US" sz="3200" dirty="0" smtClean="0"/>
              <a:t>(3.A.4.1):  The student is able to construct explanations of physical situations involving the interaction of bodies using Newton’s third law and the representation of action-reaction pairs of forces.</a:t>
            </a:r>
          </a:p>
          <a:p>
            <a:r>
              <a:rPr lang="en-US" sz="3200" dirty="0" smtClean="0"/>
              <a:t>(3.A.4.2):  The student is able to use Newton’s third law to make claims and predictions about the action-reaction pairs of forces when two objects interact.</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(3.B.1.1):  The student is able to predict the motion of an object subject to forces exerted by several objects using an application of Newton’s second law in a variety of physical situations with acceleration in one dimension.</a:t>
            </a:r>
          </a:p>
          <a:p>
            <a:r>
              <a:rPr lang="en-US" sz="3200" dirty="0" smtClean="0"/>
              <a:t>(3.B.1.2):  The student is able to design a plan to collect and analyze data for motion (static, constant, or accelerating) from force measurements and carry out an analysis to determine the relationship between the net force and the vector sum of the individual forces.</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(3.B.1.4):  The student is able to predict the motion of an object subject to forces exerted by several objects using an application of Newton’s second law in a variety of physical situations.</a:t>
            </a:r>
          </a:p>
          <a:p>
            <a:r>
              <a:rPr lang="en-US" sz="3200" dirty="0" smtClean="0"/>
              <a:t>(3.C.4.1):  The student is able to make claims about various contact forces between objects based on the microscopic cause of those forces.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 y="3733800"/>
            <a:ext cx="8991600" cy="2584704"/>
          </a:xfrm>
        </p:spPr>
        <p:txBody>
          <a:bodyPr/>
          <a:lstStyle/>
          <a:p>
            <a:r>
              <a:rPr lang="en-US" dirty="0" err="1" smtClean="0"/>
              <a:t>Lsn</a:t>
            </a:r>
            <a:r>
              <a:rPr lang="en-US" dirty="0" smtClean="0"/>
              <a:t> 4-8: problems involving friction and inclines</a:t>
            </a:r>
            <a:br>
              <a:rPr lang="en-US" dirty="0" smtClean="0"/>
            </a:br>
            <a:r>
              <a:rPr lang="en-US" dirty="0" err="1" smtClean="0"/>
              <a:t>Lsn</a:t>
            </a:r>
            <a:r>
              <a:rPr lang="en-US" dirty="0" smtClean="0"/>
              <a:t> 4-9: Problem Solving Process</a:t>
            </a:r>
            <a:endParaRPr lang="en-US" dirty="0"/>
          </a:p>
        </p:txBody>
      </p:sp>
      <p:sp>
        <p:nvSpPr>
          <p:cNvPr id="3" name="Subtitle 2"/>
          <p:cNvSpPr>
            <a:spLocks noGrp="1"/>
          </p:cNvSpPr>
          <p:nvPr>
            <p:ph type="subTitle" idx="1"/>
          </p:nvPr>
        </p:nvSpPr>
        <p:spPr/>
        <p:txBody>
          <a:bodyPr/>
          <a:lstStyle/>
          <a:p>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(3.C.4.2):  The student is able to explain contact forces (tension, friction, normal, buoyant, spring) as arising from </a:t>
            </a:r>
            <a:r>
              <a:rPr lang="en-US" sz="3200" dirty="0" err="1" smtClean="0"/>
              <a:t>interatomic</a:t>
            </a:r>
            <a:r>
              <a:rPr lang="en-US" sz="3200" dirty="0" smtClean="0"/>
              <a:t> electric forces and that they therefore have certain directions.</a:t>
            </a:r>
          </a:p>
          <a:p>
            <a:r>
              <a:rPr lang="en-US" sz="3200" dirty="0" smtClean="0"/>
              <a:t>(3.G.1.1):  The student is able to articulate situations when the gravitational force is the dominant force and when the electromagnetic, weak, and strong forces can be ignored.</a:t>
            </a: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(4.A.3.1):  The student is able to apply Newton’s second law to systems to calculate the change in the center-of-mass velocity when an external force is exerted on the system.</a:t>
            </a:r>
            <a:endParaRPr lang="en-US"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i="1" dirty="0" smtClean="0">
                <a:solidFill>
                  <a:srgbClr val="FFFF00"/>
                </a:solidFill>
              </a:rPr>
              <a:t>FINALLY!</a:t>
            </a:r>
            <a:endParaRPr lang="en-US" i="1" dirty="0">
              <a:solidFill>
                <a:srgbClr val="FFFF00"/>
              </a:solidFill>
            </a:endParaRPr>
          </a:p>
        </p:txBody>
      </p:sp>
      <p:sp>
        <p:nvSpPr>
          <p:cNvPr id="5" name="Subtitle 4"/>
          <p:cNvSpPr>
            <a:spLocks noGrp="1"/>
          </p:cNvSpPr>
          <p:nvPr>
            <p:ph type="subTitle" idx="1"/>
          </p:nvPr>
        </p:nvSpPr>
        <p:spPr/>
        <p:txBody>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Friction - Microscopic</a:t>
            </a:r>
            <a:endParaRPr lang="en-US" dirty="0"/>
          </a:p>
        </p:txBody>
      </p:sp>
      <p:sp>
        <p:nvSpPr>
          <p:cNvPr id="3" name="Content Placeholder 2"/>
          <p:cNvSpPr>
            <a:spLocks noGrp="1"/>
          </p:cNvSpPr>
          <p:nvPr>
            <p:ph idx="1"/>
          </p:nvPr>
        </p:nvSpPr>
        <p:spPr/>
        <p:txBody>
          <a:bodyPr/>
          <a:lstStyle/>
          <a:p>
            <a:r>
              <a:rPr lang="en-US" dirty="0" smtClean="0"/>
              <a:t>Even when two surfaces appear smooth, at the microscopic level they will appear jagged</a:t>
            </a:r>
          </a:p>
          <a:p>
            <a:r>
              <a:rPr lang="en-US" dirty="0" smtClean="0"/>
              <a:t>The jagged edges of the two surfaces interlock and a force must be applied to lift the body up and over the interlock</a:t>
            </a:r>
          </a:p>
          <a:p>
            <a:r>
              <a:rPr lang="en-US" dirty="0" smtClean="0"/>
              <a:t>Once the body is moving, it tends to bounce from peak to peak on top of the jagged edges so less force is required</a:t>
            </a:r>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Friction - Intermolecular</a:t>
            </a:r>
            <a:endParaRPr lang="en-US" dirty="0"/>
          </a:p>
        </p:txBody>
      </p:sp>
      <p:sp>
        <p:nvSpPr>
          <p:cNvPr id="3" name="Content Placeholder 2"/>
          <p:cNvSpPr>
            <a:spLocks noGrp="1"/>
          </p:cNvSpPr>
          <p:nvPr>
            <p:ph idx="1"/>
          </p:nvPr>
        </p:nvSpPr>
        <p:spPr/>
        <p:txBody>
          <a:bodyPr/>
          <a:lstStyle/>
          <a:p>
            <a:r>
              <a:rPr lang="en-US" dirty="0" smtClean="0"/>
              <a:t>When two objects are in contact, intermolecular forces create a binding of the two</a:t>
            </a:r>
          </a:p>
          <a:p>
            <a:r>
              <a:rPr lang="en-US" dirty="0" smtClean="0"/>
              <a:t>A force greater than the binding force must be applied to break the bond</a:t>
            </a:r>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Friction – Two Categories</a:t>
            </a:r>
            <a:endParaRPr lang="en-US" dirty="0"/>
          </a:p>
        </p:txBody>
      </p:sp>
      <p:sp>
        <p:nvSpPr>
          <p:cNvPr id="3" name="Content Placeholder 2"/>
          <p:cNvSpPr>
            <a:spLocks noGrp="1"/>
          </p:cNvSpPr>
          <p:nvPr>
            <p:ph idx="1"/>
          </p:nvPr>
        </p:nvSpPr>
        <p:spPr>
          <a:xfrm>
            <a:off x="914400" y="1371600"/>
            <a:ext cx="7772400" cy="4983960"/>
          </a:xfrm>
        </p:spPr>
        <p:txBody>
          <a:bodyPr/>
          <a:lstStyle/>
          <a:p>
            <a:r>
              <a:rPr lang="en-US" b="1" i="1" dirty="0" smtClean="0">
                <a:solidFill>
                  <a:srgbClr val="FFFF00"/>
                </a:solidFill>
              </a:rPr>
              <a:t>Static Friction </a:t>
            </a:r>
            <a:r>
              <a:rPr lang="en-US" dirty="0" smtClean="0"/>
              <a:t>– when the two bodies that are in contact with each other </a:t>
            </a:r>
            <a:r>
              <a:rPr lang="en-US" b="1" i="1" dirty="0" smtClean="0">
                <a:solidFill>
                  <a:srgbClr val="FF0000"/>
                </a:solidFill>
              </a:rPr>
              <a:t>are not moving</a:t>
            </a:r>
            <a:r>
              <a:rPr lang="en-US" b="1" i="1" dirty="0" smtClean="0">
                <a:solidFill>
                  <a:srgbClr val="FFFF00"/>
                </a:solidFill>
              </a:rPr>
              <a:t> </a:t>
            </a:r>
            <a:r>
              <a:rPr lang="en-US" dirty="0" smtClean="0"/>
              <a:t>in relation to each other</a:t>
            </a:r>
          </a:p>
          <a:p>
            <a:r>
              <a:rPr lang="en-US" b="1" i="1" dirty="0" smtClean="0">
                <a:solidFill>
                  <a:srgbClr val="FFFF00"/>
                </a:solidFill>
              </a:rPr>
              <a:t>Kinetic Friction </a:t>
            </a:r>
            <a:r>
              <a:rPr lang="en-US" dirty="0" smtClean="0"/>
              <a:t>– when two bodies in contact with each other </a:t>
            </a:r>
            <a:r>
              <a:rPr lang="en-US" b="1" i="1" dirty="0" smtClean="0">
                <a:solidFill>
                  <a:srgbClr val="FF0000"/>
                </a:solidFill>
              </a:rPr>
              <a:t>are moving </a:t>
            </a:r>
            <a:r>
              <a:rPr lang="en-US" dirty="0" smtClean="0"/>
              <a:t>in relation to each other</a:t>
            </a:r>
          </a:p>
          <a:p>
            <a:r>
              <a:rPr lang="en-US" dirty="0" smtClean="0"/>
              <a:t>Static friction ≥ kinetic friction </a:t>
            </a:r>
          </a:p>
          <a:p>
            <a:r>
              <a:rPr lang="en-US" dirty="0" smtClean="0"/>
              <a:t>Place a book on your table and apply an increasing force with one finger</a:t>
            </a:r>
          </a:p>
          <a:p>
            <a:pPr lvl="1"/>
            <a:r>
              <a:rPr lang="en-US" dirty="0" smtClean="0"/>
              <a:t>Notice how it “pops” when it starts to move</a:t>
            </a:r>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Coefficient of Friction</a:t>
            </a:r>
            <a:endParaRPr lang="en-US" dirty="0"/>
          </a:p>
        </p:txBody>
      </p:sp>
      <p:sp>
        <p:nvSpPr>
          <p:cNvPr id="3" name="Content Placeholder 2"/>
          <p:cNvSpPr>
            <a:spLocks noGrp="1"/>
          </p:cNvSpPr>
          <p:nvPr>
            <p:ph idx="1"/>
          </p:nvPr>
        </p:nvSpPr>
        <p:spPr/>
        <p:txBody>
          <a:bodyPr/>
          <a:lstStyle/>
          <a:p>
            <a:r>
              <a:rPr lang="en-US" dirty="0" smtClean="0"/>
              <a:t>A </a:t>
            </a:r>
            <a:r>
              <a:rPr lang="en-US" dirty="0" err="1" smtClean="0"/>
              <a:t>unitless</a:t>
            </a:r>
            <a:r>
              <a:rPr lang="en-US" dirty="0" smtClean="0"/>
              <a:t> number that reflects the relative smoothness between two surfaces</a:t>
            </a:r>
          </a:p>
          <a:p>
            <a:r>
              <a:rPr lang="en-US" dirty="0" smtClean="0"/>
              <a:t>The value will vary with every type of material</a:t>
            </a:r>
          </a:p>
          <a:p>
            <a:r>
              <a:rPr lang="en-US" dirty="0" smtClean="0"/>
              <a:t>There are separate values for static and kinetic friction</a:t>
            </a:r>
          </a:p>
          <a:p>
            <a:r>
              <a:rPr lang="en-US" dirty="0" smtClean="0"/>
              <a:t>The variable used to represent the coefficient of friction is the lowercase Greek letter mu, </a:t>
            </a:r>
            <a:r>
              <a:rPr lang="en-US" b="1" i="1" dirty="0" smtClean="0">
                <a:solidFill>
                  <a:srgbClr val="FFFF00"/>
                </a:solidFill>
              </a:rPr>
              <a:t>µ</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Friction – Two Categories</a:t>
            </a:r>
            <a:endParaRPr lang="en-US" dirty="0"/>
          </a:p>
        </p:txBody>
      </p:sp>
      <p:sp>
        <p:nvSpPr>
          <p:cNvPr id="3" name="Content Placeholder 2"/>
          <p:cNvSpPr>
            <a:spLocks noGrp="1"/>
          </p:cNvSpPr>
          <p:nvPr>
            <p:ph idx="1"/>
          </p:nvPr>
        </p:nvSpPr>
        <p:spPr>
          <a:xfrm>
            <a:off x="914400" y="1371600"/>
            <a:ext cx="7772400" cy="4983960"/>
          </a:xfrm>
        </p:spPr>
        <p:txBody>
          <a:bodyPr/>
          <a:lstStyle/>
          <a:p>
            <a:r>
              <a:rPr lang="en-US" dirty="0" smtClean="0"/>
              <a:t>See Table 4-2 for representative values of coefficients of friction</a:t>
            </a:r>
          </a:p>
          <a:p>
            <a:r>
              <a:rPr lang="el-GR" dirty="0" smtClean="0"/>
              <a:t>μ</a:t>
            </a:r>
            <a:r>
              <a:rPr lang="en-US" baseline="-25000" dirty="0" smtClean="0"/>
              <a:t>s</a:t>
            </a:r>
            <a:r>
              <a:rPr lang="en-US" dirty="0" smtClean="0"/>
              <a:t> </a:t>
            </a:r>
            <a:r>
              <a:rPr lang="el-GR" dirty="0" smtClean="0"/>
              <a:t>≥</a:t>
            </a:r>
            <a:r>
              <a:rPr lang="en-US" dirty="0" smtClean="0"/>
              <a:t> </a:t>
            </a:r>
            <a:r>
              <a:rPr lang="el-GR" dirty="0" smtClean="0"/>
              <a:t>μ</a:t>
            </a:r>
            <a:r>
              <a:rPr lang="en-US" baseline="-25000" dirty="0" smtClean="0"/>
              <a:t>k</a:t>
            </a:r>
            <a:r>
              <a:rPr lang="en-US" dirty="0" smtClean="0"/>
              <a:t> </a:t>
            </a:r>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 of Friction</a:t>
            </a:r>
            <a:endParaRPr lang="en-US" dirty="0"/>
          </a:p>
        </p:txBody>
      </p:sp>
      <p:sp>
        <p:nvSpPr>
          <p:cNvPr id="3" name="Content Placeholder 2"/>
          <p:cNvSpPr>
            <a:spLocks noGrp="1"/>
          </p:cNvSpPr>
          <p:nvPr>
            <p:ph idx="1"/>
          </p:nvPr>
        </p:nvSpPr>
        <p:spPr>
          <a:xfrm>
            <a:off x="914400" y="1783560"/>
            <a:ext cx="7772400" cy="4769640"/>
          </a:xfrm>
        </p:spPr>
        <p:txBody>
          <a:bodyPr/>
          <a:lstStyle/>
          <a:p>
            <a:r>
              <a:rPr lang="en-US" dirty="0" smtClean="0"/>
              <a:t>The Force of Friction is equal to the normal force times the coefficient of friction</a:t>
            </a:r>
          </a:p>
          <a:p>
            <a:endParaRPr lang="en-US" dirty="0" smtClean="0"/>
          </a:p>
          <a:p>
            <a:endParaRPr lang="en-US" dirty="0" smtClean="0"/>
          </a:p>
          <a:p>
            <a:r>
              <a:rPr lang="en-US" dirty="0" smtClean="0"/>
              <a:t>Remember that the normal force is the contact or resistant force that acts </a:t>
            </a:r>
            <a:r>
              <a:rPr lang="en-US" i="1" dirty="0" smtClean="0">
                <a:solidFill>
                  <a:srgbClr val="FFFF00"/>
                </a:solidFill>
              </a:rPr>
              <a:t>perpendicular to</a:t>
            </a:r>
            <a:r>
              <a:rPr lang="en-US" dirty="0" smtClean="0"/>
              <a:t> (normal to) the contact </a:t>
            </a:r>
            <a:r>
              <a:rPr lang="en-US" dirty="0" smtClean="0"/>
              <a:t>surface</a:t>
            </a:r>
          </a:p>
          <a:p>
            <a:pPr lvl="1"/>
            <a:r>
              <a:rPr lang="en-US" dirty="0" smtClean="0"/>
              <a:t>Newton’s Third Law</a:t>
            </a:r>
            <a:endParaRPr lang="en-US" dirty="0"/>
          </a:p>
        </p:txBody>
      </p:sp>
      <p:graphicFrame>
        <p:nvGraphicFramePr>
          <p:cNvPr id="4" name="Object 3"/>
          <p:cNvGraphicFramePr>
            <a:graphicFrameLocks noChangeAspect="1"/>
          </p:cNvGraphicFramePr>
          <p:nvPr/>
        </p:nvGraphicFramePr>
        <p:xfrm>
          <a:off x="1828800" y="2895600"/>
          <a:ext cx="1917700" cy="728726"/>
        </p:xfrm>
        <a:graphic>
          <a:graphicData uri="http://schemas.openxmlformats.org/presentationml/2006/ole">
            <mc:AlternateContent xmlns:mc="http://schemas.openxmlformats.org/markup-compatibility/2006">
              <mc:Choice xmlns:v="urn:schemas-microsoft-com:vml" Requires="v">
                <p:oleObj spid="_x0000_s1034" name="Equation" r:id="rId3" imgW="634680" imgH="241200" progId="Equation.3">
                  <p:embed/>
                </p:oleObj>
              </mc:Choice>
              <mc:Fallback>
                <p:oleObj name="Equation" r:id="rId3" imgW="634680" imgH="2412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28800" y="2895600"/>
                        <a:ext cx="1917700" cy="728726"/>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Force of Friction</a:t>
            </a:r>
            <a:endParaRPr lang="en-US" dirty="0"/>
          </a:p>
        </p:txBody>
      </p:sp>
      <p:sp>
        <p:nvSpPr>
          <p:cNvPr id="3" name="Content Placeholder 2"/>
          <p:cNvSpPr>
            <a:spLocks noGrp="1"/>
          </p:cNvSpPr>
          <p:nvPr>
            <p:ph idx="1"/>
          </p:nvPr>
        </p:nvSpPr>
        <p:spPr/>
        <p:txBody>
          <a:bodyPr/>
          <a:lstStyle/>
          <a:p>
            <a:r>
              <a:rPr lang="en-US" dirty="0" smtClean="0"/>
              <a:t>The Force of Friction is a resistance force which means it will </a:t>
            </a:r>
            <a:r>
              <a:rPr lang="en-US" b="1" i="1" dirty="0" smtClean="0">
                <a:solidFill>
                  <a:srgbClr val="FFFF00"/>
                </a:solidFill>
              </a:rPr>
              <a:t>oppose motion</a:t>
            </a:r>
            <a:r>
              <a:rPr lang="en-US" dirty="0" smtClean="0"/>
              <a:t>, but </a:t>
            </a:r>
            <a:r>
              <a:rPr lang="en-US" b="1" i="1" dirty="0" smtClean="0">
                <a:solidFill>
                  <a:srgbClr val="FFFF00"/>
                </a:solidFill>
              </a:rPr>
              <a:t>cannot cause an object to move</a:t>
            </a:r>
          </a:p>
          <a:p>
            <a:r>
              <a:rPr lang="en-US" dirty="0" smtClean="0"/>
              <a:t>The direction of the force of friction will always be in the opposite direction of the motion (kinetic friction) or the intended motion (static friction)</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Big Idea(s):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Big Idea 1:  Objects and systems have properties such as mass and charge. Systems may have internal structure.</a:t>
            </a:r>
          </a:p>
          <a:p>
            <a:r>
              <a:rPr lang="en-US" sz="3200" dirty="0" smtClean="0"/>
              <a:t>Big Idea 2:  Fields existing in space can be used to explain interactions.</a:t>
            </a:r>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a:t>
            </a:r>
            <a:endParaRPr lang="en-US" dirty="0"/>
          </a:p>
        </p:txBody>
      </p:sp>
      <p:grpSp>
        <p:nvGrpSpPr>
          <p:cNvPr id="7" name="Group 6"/>
          <p:cNvGrpSpPr/>
          <p:nvPr/>
        </p:nvGrpSpPr>
        <p:grpSpPr>
          <a:xfrm>
            <a:off x="6477000" y="3124200"/>
            <a:ext cx="1600200" cy="762000"/>
            <a:chOff x="5257800" y="3124200"/>
            <a:chExt cx="1600200" cy="762000"/>
          </a:xfrm>
        </p:grpSpPr>
        <p:sp>
          <p:nvSpPr>
            <p:cNvPr id="4" name="Rectangle 3"/>
            <p:cNvSpPr/>
            <p:nvPr/>
          </p:nvSpPr>
          <p:spPr>
            <a:xfrm>
              <a:off x="5638800" y="3124200"/>
              <a:ext cx="762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5257800" y="3886200"/>
              <a:ext cx="160020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grpSp>
      <p:sp>
        <p:nvSpPr>
          <p:cNvPr id="8" name="Content Placeholder 2"/>
          <p:cNvSpPr txBox="1">
            <a:spLocks/>
          </p:cNvSpPr>
          <p:nvPr/>
        </p:nvSpPr>
        <p:spPr>
          <a:xfrm>
            <a:off x="609600" y="1447800"/>
            <a:ext cx="8077200" cy="4572000"/>
          </a:xfrm>
          <a:prstGeom prst="rect">
            <a:avLst/>
          </a:prstGeom>
        </p:spPr>
        <p:txBody>
          <a:bodyPr vert="horz">
            <a:normAutofit/>
          </a:bodyPr>
          <a:lst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r>
              <a:rPr lang="en-US" dirty="0" smtClean="0"/>
              <a:t>What minimum force is required to start a 10-kg wooden box moving across a wooden floor?</a:t>
            </a:r>
            <a:endParaRPr lang="en-US" dirty="0" smtClean="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a:t>
            </a:r>
            <a:endParaRPr lang="en-US" dirty="0"/>
          </a:p>
        </p:txBody>
      </p:sp>
      <p:sp>
        <p:nvSpPr>
          <p:cNvPr id="3" name="Content Placeholder 2"/>
          <p:cNvSpPr>
            <a:spLocks noGrp="1"/>
          </p:cNvSpPr>
          <p:nvPr>
            <p:ph idx="1"/>
          </p:nvPr>
        </p:nvSpPr>
        <p:spPr>
          <a:xfrm>
            <a:off x="609600" y="1783560"/>
            <a:ext cx="8077200" cy="4572000"/>
          </a:xfrm>
        </p:spPr>
        <p:txBody>
          <a:bodyPr/>
          <a:lstStyle/>
          <a:p>
            <a:r>
              <a:rPr lang="en-US" dirty="0"/>
              <a:t>What minimum force is required to start a 10-kg wooden box moving across a wooden floor?</a:t>
            </a:r>
          </a:p>
          <a:p>
            <a:pPr lvl="1"/>
            <a:r>
              <a:rPr lang="en-US" dirty="0" smtClean="0"/>
              <a:t>Find the coefficient of friction from</a:t>
            </a:r>
          </a:p>
          <a:p>
            <a:pPr marL="742950" lvl="1" indent="0">
              <a:buNone/>
            </a:pPr>
            <a:r>
              <a:rPr lang="en-US" dirty="0" smtClean="0"/>
              <a:t>Table 4-2.</a:t>
            </a:r>
            <a:endParaRPr lang="en-US" dirty="0" smtClean="0"/>
          </a:p>
        </p:txBody>
      </p:sp>
      <p:grpSp>
        <p:nvGrpSpPr>
          <p:cNvPr id="7" name="Group 6"/>
          <p:cNvGrpSpPr/>
          <p:nvPr/>
        </p:nvGrpSpPr>
        <p:grpSpPr>
          <a:xfrm>
            <a:off x="6477000" y="3124200"/>
            <a:ext cx="1600200" cy="762000"/>
            <a:chOff x="5257800" y="3124200"/>
            <a:chExt cx="1600200" cy="762000"/>
          </a:xfrm>
        </p:grpSpPr>
        <p:sp>
          <p:nvSpPr>
            <p:cNvPr id="4" name="Rectangle 3"/>
            <p:cNvSpPr/>
            <p:nvPr/>
          </p:nvSpPr>
          <p:spPr>
            <a:xfrm>
              <a:off x="5638800" y="3124200"/>
              <a:ext cx="762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5257800" y="3886200"/>
              <a:ext cx="160020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56508668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a:t>
            </a:r>
            <a:endParaRPr lang="en-US" dirty="0"/>
          </a:p>
        </p:txBody>
      </p:sp>
      <p:grpSp>
        <p:nvGrpSpPr>
          <p:cNvPr id="5" name="Group 6"/>
          <p:cNvGrpSpPr/>
          <p:nvPr/>
        </p:nvGrpSpPr>
        <p:grpSpPr>
          <a:xfrm>
            <a:off x="6477000" y="3124200"/>
            <a:ext cx="1600200" cy="762000"/>
            <a:chOff x="5257800" y="3124200"/>
            <a:chExt cx="1600200" cy="762000"/>
          </a:xfrm>
        </p:grpSpPr>
        <p:sp>
          <p:nvSpPr>
            <p:cNvPr id="4" name="Rectangle 3"/>
            <p:cNvSpPr/>
            <p:nvPr/>
          </p:nvSpPr>
          <p:spPr>
            <a:xfrm>
              <a:off x="5638800" y="3124200"/>
              <a:ext cx="762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6" name="Straight Connector 5"/>
            <p:cNvCxnSpPr/>
            <p:nvPr/>
          </p:nvCxnSpPr>
          <p:spPr>
            <a:xfrm>
              <a:off x="5257800" y="3886200"/>
              <a:ext cx="1600200" cy="0"/>
            </a:xfrm>
            <a:prstGeom prst="line">
              <a:avLst/>
            </a:prstGeom>
            <a:ln w="76200">
              <a:solidFill>
                <a:srgbClr val="FFFF00"/>
              </a:solidFill>
            </a:ln>
          </p:spPr>
          <p:style>
            <a:lnRef idx="1">
              <a:schemeClr val="accent1"/>
            </a:lnRef>
            <a:fillRef idx="0">
              <a:schemeClr val="accent1"/>
            </a:fillRef>
            <a:effectRef idx="0">
              <a:schemeClr val="accent1"/>
            </a:effectRef>
            <a:fontRef idx="minor">
              <a:schemeClr val="tx1"/>
            </a:fontRef>
          </p:style>
        </p:cxnSp>
      </p:grpSp>
      <p:graphicFrame>
        <p:nvGraphicFramePr>
          <p:cNvPr id="3074" name="Object 2"/>
          <p:cNvGraphicFramePr>
            <a:graphicFrameLocks noChangeAspect="1"/>
          </p:cNvGraphicFramePr>
          <p:nvPr/>
        </p:nvGraphicFramePr>
        <p:xfrm>
          <a:off x="2590800" y="3048000"/>
          <a:ext cx="2608262" cy="2071687"/>
        </p:xfrm>
        <a:graphic>
          <a:graphicData uri="http://schemas.openxmlformats.org/presentationml/2006/ole">
            <mc:AlternateContent xmlns:mc="http://schemas.openxmlformats.org/markup-compatibility/2006">
              <mc:Choice xmlns:v="urn:schemas-microsoft-com:vml" Requires="v">
                <p:oleObj spid="_x0000_s66570" name="Equation" r:id="rId3" imgW="863280" imgH="685800" progId="Equation.3">
                  <p:embed/>
                </p:oleObj>
              </mc:Choice>
              <mc:Fallback>
                <p:oleObj name="Equation" r:id="rId3" imgW="863280" imgH="6858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590800" y="3048000"/>
                        <a:ext cx="2608262" cy="2071687"/>
                      </a:xfrm>
                      <a:prstGeom prst="rect">
                        <a:avLst/>
                      </a:prstGeom>
                      <a:solidFill>
                        <a:schemeClr val="tx1"/>
                      </a:solidFill>
                    </p:spPr>
                  </p:pic>
                </p:oleObj>
              </mc:Fallback>
            </mc:AlternateContent>
          </a:graphicData>
        </a:graphic>
      </p:graphicFrame>
      <p:sp>
        <p:nvSpPr>
          <p:cNvPr id="9" name="Content Placeholder 2"/>
          <p:cNvSpPr txBox="1">
            <a:spLocks/>
          </p:cNvSpPr>
          <p:nvPr/>
        </p:nvSpPr>
        <p:spPr>
          <a:xfrm>
            <a:off x="609600" y="1447800"/>
            <a:ext cx="8077200" cy="4572000"/>
          </a:xfrm>
          <a:prstGeom prst="rect">
            <a:avLst/>
          </a:prstGeom>
        </p:spPr>
        <p:txBody>
          <a:bodyPr vert="horz">
            <a:normAutofit/>
          </a:bodyPr>
          <a:lst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r>
              <a:rPr lang="en-US" dirty="0" smtClean="0"/>
              <a:t>What minimum force is required to start a 10-kg wooden box moving across a wooden floor?</a:t>
            </a:r>
            <a:endParaRPr lang="en-US" dirty="0" smtClean="0"/>
          </a:p>
        </p:txBody>
      </p:sp>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a:t>
            </a:r>
            <a:endParaRPr lang="en-US" dirty="0"/>
          </a:p>
        </p:txBody>
      </p:sp>
      <p:sp>
        <p:nvSpPr>
          <p:cNvPr id="4" name="Rectangle 3"/>
          <p:cNvSpPr/>
          <p:nvPr/>
        </p:nvSpPr>
        <p:spPr>
          <a:xfrm>
            <a:off x="7315200" y="3962400"/>
            <a:ext cx="762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074" name="Object 2"/>
          <p:cNvGraphicFramePr>
            <a:graphicFrameLocks noChangeAspect="1"/>
          </p:cNvGraphicFramePr>
          <p:nvPr/>
        </p:nvGraphicFramePr>
        <p:xfrm>
          <a:off x="3429000" y="3048000"/>
          <a:ext cx="2608262" cy="2071687"/>
        </p:xfrm>
        <a:graphic>
          <a:graphicData uri="http://schemas.openxmlformats.org/presentationml/2006/ole">
            <mc:AlternateContent xmlns:mc="http://schemas.openxmlformats.org/markup-compatibility/2006">
              <mc:Choice xmlns:v="urn:schemas-microsoft-com:vml" Requires="v">
                <p:oleObj spid="_x0000_s4106" name="Equation" r:id="rId3" imgW="863280" imgH="685800" progId="Equation.3">
                  <p:embed/>
                </p:oleObj>
              </mc:Choice>
              <mc:Fallback>
                <p:oleObj name="Equation" r:id="rId3" imgW="863280" imgH="6858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3048000"/>
                        <a:ext cx="2608262" cy="2071687"/>
                      </a:xfrm>
                      <a:prstGeom prst="rect">
                        <a:avLst/>
                      </a:prstGeom>
                      <a:solidFill>
                        <a:schemeClr val="tx1"/>
                      </a:solidFill>
                    </p:spPr>
                  </p:pic>
                </p:oleObj>
              </mc:Fallback>
            </mc:AlternateContent>
          </a:graphicData>
        </a:graphic>
      </p:graphicFrame>
      <p:cxnSp>
        <p:nvCxnSpPr>
          <p:cNvPr id="11" name="Straight Arrow Connector 10"/>
          <p:cNvCxnSpPr/>
          <p:nvPr/>
        </p:nvCxnSpPr>
        <p:spPr>
          <a:xfrm rot="16200000" flipH="1" flipV="1">
            <a:off x="7087394" y="4876006"/>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010400" y="55626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9" name="Content Placeholder 2"/>
          <p:cNvSpPr txBox="1">
            <a:spLocks/>
          </p:cNvSpPr>
          <p:nvPr/>
        </p:nvSpPr>
        <p:spPr>
          <a:xfrm>
            <a:off x="609600" y="1447800"/>
            <a:ext cx="8077200" cy="4572000"/>
          </a:xfrm>
          <a:prstGeom prst="rect">
            <a:avLst/>
          </a:prstGeom>
        </p:spPr>
        <p:txBody>
          <a:bodyPr vert="horz">
            <a:normAutofit/>
          </a:bodyPr>
          <a:lst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r>
              <a:rPr lang="en-US" dirty="0" smtClean="0"/>
              <a:t>What minimum force is required to start a 10-kg wooden box moving across a wooden floor?</a:t>
            </a:r>
            <a:endParaRPr lang="en-US" dirty="0" smtClean="0"/>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a:t>
            </a:r>
            <a:endParaRPr lang="en-US" dirty="0"/>
          </a:p>
        </p:txBody>
      </p:sp>
      <p:sp>
        <p:nvSpPr>
          <p:cNvPr id="4" name="Rectangle 3"/>
          <p:cNvSpPr/>
          <p:nvPr/>
        </p:nvSpPr>
        <p:spPr>
          <a:xfrm>
            <a:off x="7315200" y="3962400"/>
            <a:ext cx="762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074" name="Object 2"/>
          <p:cNvGraphicFramePr>
            <a:graphicFrameLocks noChangeAspect="1"/>
          </p:cNvGraphicFramePr>
          <p:nvPr/>
        </p:nvGraphicFramePr>
        <p:xfrm>
          <a:off x="3429000" y="3048000"/>
          <a:ext cx="2608262" cy="2071687"/>
        </p:xfrm>
        <a:graphic>
          <a:graphicData uri="http://schemas.openxmlformats.org/presentationml/2006/ole">
            <mc:AlternateContent xmlns:mc="http://schemas.openxmlformats.org/markup-compatibility/2006">
              <mc:Choice xmlns:v="urn:schemas-microsoft-com:vml" Requires="v">
                <p:oleObj spid="_x0000_s5130" name="Equation" r:id="rId3" imgW="863280" imgH="685800" progId="Equation.3">
                  <p:embed/>
                </p:oleObj>
              </mc:Choice>
              <mc:Fallback>
                <p:oleObj name="Equation" r:id="rId3" imgW="863280" imgH="6858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3048000"/>
                        <a:ext cx="2608262" cy="2071687"/>
                      </a:xfrm>
                      <a:prstGeom prst="rect">
                        <a:avLst/>
                      </a:prstGeom>
                      <a:solidFill>
                        <a:schemeClr val="tx1"/>
                      </a:solidFill>
                    </p:spPr>
                  </p:pic>
                </p:oleObj>
              </mc:Fallback>
            </mc:AlternateContent>
          </a:graphicData>
        </a:graphic>
      </p:graphicFrame>
      <p:cxnSp>
        <p:nvCxnSpPr>
          <p:cNvPr id="9" name="Straight Arrow Connector 8"/>
          <p:cNvCxnSpPr/>
          <p:nvPr/>
        </p:nvCxnSpPr>
        <p:spPr>
          <a:xfrm rot="5400000" flipH="1" flipV="1">
            <a:off x="7087394" y="3656806"/>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flipV="1">
            <a:off x="7087394" y="4876006"/>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010400" y="55626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14" name="TextBox 13"/>
          <p:cNvSpPr txBox="1"/>
          <p:nvPr/>
        </p:nvSpPr>
        <p:spPr>
          <a:xfrm>
            <a:off x="7315200" y="2590800"/>
            <a:ext cx="19812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N</a:t>
            </a:r>
            <a:r>
              <a:rPr lang="en-US" sz="2800" b="1" dirty="0" smtClean="0">
                <a:solidFill>
                  <a:srgbClr val="FFFF00"/>
                </a:solidFill>
              </a:rPr>
              <a:t>=</a:t>
            </a:r>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12" name="Content Placeholder 2"/>
          <p:cNvSpPr txBox="1">
            <a:spLocks/>
          </p:cNvSpPr>
          <p:nvPr/>
        </p:nvSpPr>
        <p:spPr>
          <a:xfrm>
            <a:off x="609600" y="1447800"/>
            <a:ext cx="8077200" cy="4572000"/>
          </a:xfrm>
          <a:prstGeom prst="rect">
            <a:avLst/>
          </a:prstGeom>
        </p:spPr>
        <p:txBody>
          <a:bodyPr vert="horz">
            <a:normAutofit/>
          </a:bodyPr>
          <a:lst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r>
              <a:rPr lang="en-US" dirty="0" smtClean="0"/>
              <a:t>What minimum force is required to start a 10-kg wooden box moving across a wooden floor?</a:t>
            </a:r>
            <a:endParaRPr lang="en-US" dirty="0" smtClean="0"/>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a:t>
            </a:r>
            <a:endParaRPr lang="en-US" dirty="0"/>
          </a:p>
        </p:txBody>
      </p:sp>
      <p:sp>
        <p:nvSpPr>
          <p:cNvPr id="4" name="Rectangle 3"/>
          <p:cNvSpPr/>
          <p:nvPr/>
        </p:nvSpPr>
        <p:spPr>
          <a:xfrm>
            <a:off x="7315200" y="3962400"/>
            <a:ext cx="762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074" name="Object 2"/>
          <p:cNvGraphicFramePr>
            <a:graphicFrameLocks noChangeAspect="1"/>
          </p:cNvGraphicFramePr>
          <p:nvPr/>
        </p:nvGraphicFramePr>
        <p:xfrm>
          <a:off x="3429000" y="3048000"/>
          <a:ext cx="2608262" cy="2071687"/>
        </p:xfrm>
        <a:graphic>
          <a:graphicData uri="http://schemas.openxmlformats.org/presentationml/2006/ole">
            <mc:AlternateContent xmlns:mc="http://schemas.openxmlformats.org/markup-compatibility/2006">
              <mc:Choice xmlns:v="urn:schemas-microsoft-com:vml" Requires="v">
                <p:oleObj spid="_x0000_s7179" name="Equation" r:id="rId3" imgW="863280" imgH="685800" progId="Equation.3">
                  <p:embed/>
                </p:oleObj>
              </mc:Choice>
              <mc:Fallback>
                <p:oleObj name="Equation" r:id="rId3" imgW="863280" imgH="6858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3048000"/>
                        <a:ext cx="2608262" cy="2071687"/>
                      </a:xfrm>
                      <a:prstGeom prst="rect">
                        <a:avLst/>
                      </a:prstGeom>
                      <a:solidFill>
                        <a:schemeClr val="tx1"/>
                      </a:solidFill>
                    </p:spPr>
                  </p:pic>
                </p:oleObj>
              </mc:Fallback>
            </mc:AlternateContent>
          </a:graphicData>
        </a:graphic>
      </p:graphicFrame>
      <p:cxnSp>
        <p:nvCxnSpPr>
          <p:cNvPr id="9" name="Straight Arrow Connector 8"/>
          <p:cNvCxnSpPr/>
          <p:nvPr/>
        </p:nvCxnSpPr>
        <p:spPr>
          <a:xfrm rot="5400000" flipH="1" flipV="1">
            <a:off x="7087394" y="3656806"/>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flipH="1" flipV="1">
            <a:off x="7696200" y="4267200"/>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flipV="1">
            <a:off x="7087394" y="4876006"/>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010400" y="55626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14" name="TextBox 13"/>
          <p:cNvSpPr txBox="1"/>
          <p:nvPr/>
        </p:nvSpPr>
        <p:spPr>
          <a:xfrm>
            <a:off x="7315200" y="2590800"/>
            <a:ext cx="19812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N</a:t>
            </a:r>
            <a:r>
              <a:rPr lang="en-US" sz="2800" b="1" dirty="0" smtClean="0">
                <a:solidFill>
                  <a:srgbClr val="FFFF00"/>
                </a:solidFill>
              </a:rPr>
              <a:t>=</a:t>
            </a:r>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15" name="TextBox 14"/>
          <p:cNvSpPr txBox="1"/>
          <p:nvPr/>
        </p:nvSpPr>
        <p:spPr>
          <a:xfrm>
            <a:off x="8382000" y="3505200"/>
            <a:ext cx="6096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p</a:t>
            </a:r>
            <a:endParaRPr lang="en-US" sz="2800" b="1" baseline="-25000" dirty="0">
              <a:solidFill>
                <a:srgbClr val="FFFF00"/>
              </a:solidFill>
            </a:endParaRPr>
          </a:p>
        </p:txBody>
      </p:sp>
      <p:sp>
        <p:nvSpPr>
          <p:cNvPr id="16" name="Content Placeholder 2"/>
          <p:cNvSpPr txBox="1">
            <a:spLocks/>
          </p:cNvSpPr>
          <p:nvPr/>
        </p:nvSpPr>
        <p:spPr>
          <a:xfrm>
            <a:off x="609600" y="1447800"/>
            <a:ext cx="8077200" cy="4572000"/>
          </a:xfrm>
          <a:prstGeom prst="rect">
            <a:avLst/>
          </a:prstGeom>
        </p:spPr>
        <p:txBody>
          <a:bodyPr vert="horz">
            <a:normAutofit/>
          </a:bodyPr>
          <a:lst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r>
              <a:rPr lang="en-US" dirty="0" smtClean="0"/>
              <a:t>What minimum force is required to start a 10-kg wooden box moving across a wooden floor?</a:t>
            </a:r>
            <a:endParaRPr lang="en-US"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a:t>
            </a:r>
            <a:endParaRPr lang="en-US" dirty="0"/>
          </a:p>
        </p:txBody>
      </p:sp>
      <p:sp>
        <p:nvSpPr>
          <p:cNvPr id="4" name="Rectangle 3"/>
          <p:cNvSpPr/>
          <p:nvPr/>
        </p:nvSpPr>
        <p:spPr>
          <a:xfrm>
            <a:off x="7315200" y="3962400"/>
            <a:ext cx="762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074" name="Object 2"/>
          <p:cNvGraphicFramePr>
            <a:graphicFrameLocks noChangeAspect="1"/>
          </p:cNvGraphicFramePr>
          <p:nvPr/>
        </p:nvGraphicFramePr>
        <p:xfrm>
          <a:off x="3429000" y="3048000"/>
          <a:ext cx="2608262" cy="2071687"/>
        </p:xfrm>
        <a:graphic>
          <a:graphicData uri="http://schemas.openxmlformats.org/presentationml/2006/ole">
            <mc:AlternateContent xmlns:mc="http://schemas.openxmlformats.org/markup-compatibility/2006">
              <mc:Choice xmlns:v="urn:schemas-microsoft-com:vml" Requires="v">
                <p:oleObj spid="_x0000_s6155" name="Equation" r:id="rId3" imgW="863280" imgH="685800" progId="Equation.3">
                  <p:embed/>
                </p:oleObj>
              </mc:Choice>
              <mc:Fallback>
                <p:oleObj name="Equation" r:id="rId3" imgW="863280" imgH="6858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429000" y="3048000"/>
                        <a:ext cx="2608262" cy="2071687"/>
                      </a:xfrm>
                      <a:prstGeom prst="rect">
                        <a:avLst/>
                      </a:prstGeom>
                      <a:solidFill>
                        <a:schemeClr val="tx1"/>
                      </a:solidFill>
                    </p:spPr>
                  </p:pic>
                </p:oleObj>
              </mc:Fallback>
            </mc:AlternateContent>
          </a:graphicData>
        </a:graphic>
      </p:graphicFrame>
      <p:cxnSp>
        <p:nvCxnSpPr>
          <p:cNvPr id="9" name="Straight Arrow Connector 8"/>
          <p:cNvCxnSpPr/>
          <p:nvPr/>
        </p:nvCxnSpPr>
        <p:spPr>
          <a:xfrm rot="5400000" flipH="1" flipV="1">
            <a:off x="7087394" y="3656806"/>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flipH="1" flipV="1">
            <a:off x="7696200" y="4267200"/>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flipV="1">
            <a:off x="7087394" y="4876006"/>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6477000" y="4267200"/>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010400" y="55626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14" name="TextBox 13"/>
          <p:cNvSpPr txBox="1"/>
          <p:nvPr/>
        </p:nvSpPr>
        <p:spPr>
          <a:xfrm>
            <a:off x="7315200" y="2590800"/>
            <a:ext cx="19812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N</a:t>
            </a:r>
            <a:r>
              <a:rPr lang="en-US" sz="2800" b="1" dirty="0" smtClean="0">
                <a:solidFill>
                  <a:srgbClr val="FFFF00"/>
                </a:solidFill>
              </a:rPr>
              <a:t>=</a:t>
            </a:r>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15" name="TextBox 14"/>
          <p:cNvSpPr txBox="1"/>
          <p:nvPr/>
        </p:nvSpPr>
        <p:spPr>
          <a:xfrm>
            <a:off x="8382000" y="3657600"/>
            <a:ext cx="6096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p</a:t>
            </a:r>
            <a:endParaRPr lang="en-US" sz="2800" b="1" baseline="-25000" dirty="0">
              <a:solidFill>
                <a:srgbClr val="FFFF00"/>
              </a:solidFill>
            </a:endParaRPr>
          </a:p>
        </p:txBody>
      </p:sp>
      <p:sp>
        <p:nvSpPr>
          <p:cNvPr id="16" name="TextBox 15"/>
          <p:cNvSpPr txBox="1"/>
          <p:nvPr/>
        </p:nvSpPr>
        <p:spPr>
          <a:xfrm>
            <a:off x="6096000" y="35052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f</a:t>
            </a:r>
            <a:r>
              <a:rPr lang="en-US" sz="2800" b="1" baseline="-25000" dirty="0" smtClean="0">
                <a:solidFill>
                  <a:srgbClr val="FFFF00"/>
                </a:solidFill>
              </a:rPr>
              <a:t> </a:t>
            </a:r>
            <a:r>
              <a:rPr lang="en-US" sz="2800" b="1" dirty="0" smtClean="0">
                <a:solidFill>
                  <a:srgbClr val="FFFF00"/>
                </a:solidFill>
              </a:rPr>
              <a:t>= F</a:t>
            </a:r>
            <a:r>
              <a:rPr lang="en-US" sz="2800" b="1" baseline="-25000" dirty="0" smtClean="0">
                <a:solidFill>
                  <a:srgbClr val="FFFF00"/>
                </a:solidFill>
              </a:rPr>
              <a:t>N</a:t>
            </a:r>
            <a:r>
              <a:rPr lang="en-US" sz="2800" b="1" dirty="0" smtClean="0">
                <a:solidFill>
                  <a:srgbClr val="FFFF00"/>
                </a:solidFill>
              </a:rPr>
              <a:t>µ</a:t>
            </a:r>
            <a:endParaRPr lang="en-US" sz="2800" b="1" dirty="0">
              <a:solidFill>
                <a:srgbClr val="FFFF00"/>
              </a:solidFill>
            </a:endParaRPr>
          </a:p>
        </p:txBody>
      </p:sp>
      <p:sp>
        <p:nvSpPr>
          <p:cNvPr id="17" name="Content Placeholder 2"/>
          <p:cNvSpPr txBox="1">
            <a:spLocks/>
          </p:cNvSpPr>
          <p:nvPr/>
        </p:nvSpPr>
        <p:spPr>
          <a:xfrm>
            <a:off x="609600" y="1447800"/>
            <a:ext cx="8077200" cy="4572000"/>
          </a:xfrm>
          <a:prstGeom prst="rect">
            <a:avLst/>
          </a:prstGeom>
        </p:spPr>
        <p:txBody>
          <a:bodyPr vert="horz">
            <a:normAutofit/>
          </a:bodyPr>
          <a:lst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a:lstStyle>
          <a:p>
            <a:r>
              <a:rPr lang="en-US" dirty="0" smtClean="0"/>
              <a:t>What minimum force is required to start a 10-kg wooden box moving across a wooden floor?</a:t>
            </a:r>
            <a:endParaRPr lang="en-US" dirty="0" smtClean="0"/>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a:t>
            </a:r>
            <a:endParaRPr lang="en-US" dirty="0"/>
          </a:p>
        </p:txBody>
      </p:sp>
      <p:sp>
        <p:nvSpPr>
          <p:cNvPr id="3" name="Content Placeholder 2"/>
          <p:cNvSpPr>
            <a:spLocks noGrp="1"/>
          </p:cNvSpPr>
          <p:nvPr>
            <p:ph idx="1"/>
          </p:nvPr>
        </p:nvSpPr>
        <p:spPr>
          <a:xfrm>
            <a:off x="609600" y="1447800"/>
            <a:ext cx="8077200" cy="4572000"/>
          </a:xfrm>
        </p:spPr>
        <p:txBody>
          <a:bodyPr/>
          <a:lstStyle/>
          <a:p>
            <a:r>
              <a:rPr lang="en-US" dirty="0" smtClean="0"/>
              <a:t>What minimum force is required to </a:t>
            </a:r>
            <a:r>
              <a:rPr lang="en-US" dirty="0" smtClean="0"/>
              <a:t>start a </a:t>
            </a:r>
            <a:r>
              <a:rPr lang="en-US" dirty="0" smtClean="0"/>
              <a:t>10-kg wooden box </a:t>
            </a:r>
            <a:r>
              <a:rPr lang="en-US" dirty="0" smtClean="0"/>
              <a:t>moving across </a:t>
            </a:r>
            <a:r>
              <a:rPr lang="en-US" dirty="0" smtClean="0"/>
              <a:t>a wooden floor?</a:t>
            </a:r>
          </a:p>
        </p:txBody>
      </p:sp>
      <p:sp>
        <p:nvSpPr>
          <p:cNvPr id="4" name="Rectangle 3"/>
          <p:cNvSpPr/>
          <p:nvPr/>
        </p:nvSpPr>
        <p:spPr>
          <a:xfrm>
            <a:off x="7315200" y="3962400"/>
            <a:ext cx="762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aphicFrame>
        <p:nvGraphicFramePr>
          <p:cNvPr id="3074" name="Object 2"/>
          <p:cNvGraphicFramePr>
            <a:graphicFrameLocks noChangeAspect="1"/>
          </p:cNvGraphicFramePr>
          <p:nvPr/>
        </p:nvGraphicFramePr>
        <p:xfrm>
          <a:off x="3620951" y="2971799"/>
          <a:ext cx="2454412" cy="2455863"/>
        </p:xfrm>
        <a:graphic>
          <a:graphicData uri="http://schemas.openxmlformats.org/presentationml/2006/ole">
            <mc:AlternateContent xmlns:mc="http://schemas.openxmlformats.org/markup-compatibility/2006">
              <mc:Choice xmlns:v="urn:schemas-microsoft-com:vml" Requires="v">
                <p:oleObj spid="_x0000_s8210" name="Equation" r:id="rId3" imgW="888840" imgH="888840" progId="Equation.3">
                  <p:embed/>
                </p:oleObj>
              </mc:Choice>
              <mc:Fallback>
                <p:oleObj name="Equation" r:id="rId3" imgW="888840" imgH="8888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620951" y="2971799"/>
                        <a:ext cx="2454412" cy="2455863"/>
                      </a:xfrm>
                      <a:prstGeom prst="rect">
                        <a:avLst/>
                      </a:prstGeom>
                      <a:solidFill>
                        <a:schemeClr val="tx1"/>
                      </a:solidFill>
                    </p:spPr>
                  </p:pic>
                </p:oleObj>
              </mc:Fallback>
            </mc:AlternateContent>
          </a:graphicData>
        </a:graphic>
      </p:graphicFrame>
      <p:cxnSp>
        <p:nvCxnSpPr>
          <p:cNvPr id="9" name="Straight Arrow Connector 8"/>
          <p:cNvCxnSpPr/>
          <p:nvPr/>
        </p:nvCxnSpPr>
        <p:spPr>
          <a:xfrm rot="5400000" flipH="1" flipV="1">
            <a:off x="7087394" y="3656806"/>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flipH="1" flipV="1">
            <a:off x="7696200" y="4267200"/>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flipV="1">
            <a:off x="7087394" y="4876006"/>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6477000" y="4267200"/>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010400" y="55626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14" name="TextBox 13"/>
          <p:cNvSpPr txBox="1"/>
          <p:nvPr/>
        </p:nvSpPr>
        <p:spPr>
          <a:xfrm>
            <a:off x="7315200" y="2590800"/>
            <a:ext cx="19812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N</a:t>
            </a:r>
            <a:r>
              <a:rPr lang="en-US" sz="2800" b="1" dirty="0" smtClean="0">
                <a:solidFill>
                  <a:srgbClr val="FFFF00"/>
                </a:solidFill>
              </a:rPr>
              <a:t>=</a:t>
            </a:r>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15" name="TextBox 14"/>
          <p:cNvSpPr txBox="1"/>
          <p:nvPr/>
        </p:nvSpPr>
        <p:spPr>
          <a:xfrm>
            <a:off x="8382000" y="3657600"/>
            <a:ext cx="6096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p</a:t>
            </a:r>
            <a:endParaRPr lang="en-US" sz="2800" b="1" baseline="-25000" dirty="0">
              <a:solidFill>
                <a:srgbClr val="FFFF00"/>
              </a:solidFill>
            </a:endParaRPr>
          </a:p>
        </p:txBody>
      </p:sp>
      <p:sp>
        <p:nvSpPr>
          <p:cNvPr id="16" name="TextBox 15"/>
          <p:cNvSpPr txBox="1"/>
          <p:nvPr/>
        </p:nvSpPr>
        <p:spPr>
          <a:xfrm>
            <a:off x="6096000" y="3505200"/>
            <a:ext cx="14478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f</a:t>
            </a:r>
            <a:r>
              <a:rPr lang="en-US" sz="2800" b="1" dirty="0" smtClean="0">
                <a:solidFill>
                  <a:srgbClr val="FFFF00"/>
                </a:solidFill>
              </a:rPr>
              <a:t>=F</a:t>
            </a:r>
            <a:r>
              <a:rPr lang="en-US" sz="2800" b="1" baseline="-25000" dirty="0" smtClean="0">
                <a:solidFill>
                  <a:srgbClr val="FFFF00"/>
                </a:solidFill>
              </a:rPr>
              <a:t>N</a:t>
            </a:r>
            <a:r>
              <a:rPr lang="en-US" sz="2800" b="1" dirty="0" smtClean="0">
                <a:solidFill>
                  <a:srgbClr val="FFFF00"/>
                </a:solidFill>
              </a:rPr>
              <a:t>µ</a:t>
            </a:r>
            <a:endParaRPr lang="en-US" sz="2800" b="1" dirty="0">
              <a:solidFill>
                <a:srgbClr val="FFFF00"/>
              </a:solidFill>
            </a:endParaRPr>
          </a:p>
        </p:txBody>
      </p:sp>
      <p:graphicFrame>
        <p:nvGraphicFramePr>
          <p:cNvPr id="8195" name="Object 2"/>
          <p:cNvGraphicFramePr>
            <a:graphicFrameLocks noChangeAspect="1"/>
          </p:cNvGraphicFramePr>
          <p:nvPr>
            <p:extLst>
              <p:ext uri="{D42A27DB-BD31-4B8C-83A1-F6EECF244321}">
                <p14:modId xmlns:p14="http://schemas.microsoft.com/office/powerpoint/2010/main" val="3707030454"/>
              </p:ext>
            </p:extLst>
          </p:nvPr>
        </p:nvGraphicFramePr>
        <p:xfrm>
          <a:off x="304800" y="3009900"/>
          <a:ext cx="2960688" cy="3025775"/>
        </p:xfrm>
        <a:graphic>
          <a:graphicData uri="http://schemas.openxmlformats.org/presentationml/2006/ole">
            <mc:AlternateContent xmlns:mc="http://schemas.openxmlformats.org/markup-compatibility/2006">
              <mc:Choice xmlns:v="urn:schemas-microsoft-com:vml" Requires="v">
                <p:oleObj spid="_x0000_s8211" name="Equation" r:id="rId5" imgW="1193760" imgH="1218960" progId="Equation.3">
                  <p:embed/>
                </p:oleObj>
              </mc:Choice>
              <mc:Fallback>
                <p:oleObj name="Equation" r:id="rId5" imgW="1193760" imgH="1218960" progId="Equation.3">
                  <p:embed/>
                  <p:pic>
                    <p:nvPicPr>
                      <p:cNvPr id="0" name="Picture 3"/>
                      <p:cNvPicPr>
                        <a:picLocks noChangeAspect="1" noChangeArrowheads="1"/>
                      </p:cNvPicPr>
                      <p:nvPr/>
                    </p:nvPicPr>
                    <p:blipFill>
                      <a:blip r:embed="rId6"/>
                      <a:srcRect/>
                      <a:stretch>
                        <a:fillRect/>
                      </a:stretch>
                    </p:blipFill>
                    <p:spPr bwMode="auto">
                      <a:xfrm>
                        <a:off x="304800" y="3009900"/>
                        <a:ext cx="2960688" cy="3025775"/>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 2</a:t>
            </a:r>
            <a:endParaRPr lang="en-US" dirty="0"/>
          </a:p>
        </p:txBody>
      </p:sp>
      <p:sp>
        <p:nvSpPr>
          <p:cNvPr id="3" name="Content Placeholder 2"/>
          <p:cNvSpPr>
            <a:spLocks noGrp="1"/>
          </p:cNvSpPr>
          <p:nvPr>
            <p:ph idx="1"/>
          </p:nvPr>
        </p:nvSpPr>
        <p:spPr>
          <a:xfrm>
            <a:off x="304800" y="1295400"/>
            <a:ext cx="6096000" cy="5060160"/>
          </a:xfrm>
        </p:spPr>
        <p:txBody>
          <a:bodyPr/>
          <a:lstStyle/>
          <a:p>
            <a:pPr marL="0" indent="0">
              <a:buNone/>
            </a:pPr>
            <a:r>
              <a:rPr lang="en-US" dirty="0" smtClean="0"/>
              <a:t>If you push a 10kg wooden box across a wooden floor with a 50N force, how fast will it be going after 5 sec?</a:t>
            </a:r>
          </a:p>
        </p:txBody>
      </p:sp>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 2</a:t>
            </a:r>
            <a:endParaRPr lang="en-US" dirty="0"/>
          </a:p>
        </p:txBody>
      </p:sp>
      <p:sp>
        <p:nvSpPr>
          <p:cNvPr id="3" name="Content Placeholder 2"/>
          <p:cNvSpPr>
            <a:spLocks noGrp="1"/>
          </p:cNvSpPr>
          <p:nvPr>
            <p:ph idx="1"/>
          </p:nvPr>
        </p:nvSpPr>
        <p:spPr>
          <a:xfrm>
            <a:off x="304800" y="1295400"/>
            <a:ext cx="6096000" cy="5060160"/>
          </a:xfrm>
        </p:spPr>
        <p:txBody>
          <a:bodyPr/>
          <a:lstStyle/>
          <a:p>
            <a:pPr marL="0" indent="0">
              <a:buNone/>
            </a:pPr>
            <a:r>
              <a:rPr lang="en-US" dirty="0" smtClean="0"/>
              <a:t>If you push a 10kg wooden box across a wooden floor with a 50N force, how fast will it be going after 5 sec?</a:t>
            </a:r>
          </a:p>
        </p:txBody>
      </p:sp>
      <p:grpSp>
        <p:nvGrpSpPr>
          <p:cNvPr id="5" name="Group 16"/>
          <p:cNvGrpSpPr/>
          <p:nvPr/>
        </p:nvGrpSpPr>
        <p:grpSpPr>
          <a:xfrm>
            <a:off x="6096000" y="3134380"/>
            <a:ext cx="3200400" cy="3495020"/>
            <a:chOff x="6096000" y="2590800"/>
            <a:chExt cx="3200400" cy="3495020"/>
          </a:xfrm>
        </p:grpSpPr>
        <p:sp>
          <p:nvSpPr>
            <p:cNvPr id="4" name="Rectangle 3"/>
            <p:cNvSpPr/>
            <p:nvPr/>
          </p:nvSpPr>
          <p:spPr>
            <a:xfrm>
              <a:off x="7315200" y="3962400"/>
              <a:ext cx="762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rot="5400000" flipH="1" flipV="1">
              <a:off x="7087394" y="3656806"/>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flipH="1" flipV="1">
              <a:off x="7696200" y="4267200"/>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flipV="1">
              <a:off x="7087394" y="4876006"/>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6477000" y="4267200"/>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010400" y="55626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14" name="TextBox 13"/>
            <p:cNvSpPr txBox="1"/>
            <p:nvPr/>
          </p:nvSpPr>
          <p:spPr>
            <a:xfrm>
              <a:off x="7315200" y="2590800"/>
              <a:ext cx="19812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N</a:t>
              </a:r>
              <a:r>
                <a:rPr lang="en-US" sz="2800" b="1" dirty="0" smtClean="0">
                  <a:solidFill>
                    <a:srgbClr val="FFFF00"/>
                  </a:solidFill>
                </a:rPr>
                <a:t>=</a:t>
              </a:r>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15" name="TextBox 14"/>
            <p:cNvSpPr txBox="1"/>
            <p:nvPr/>
          </p:nvSpPr>
          <p:spPr>
            <a:xfrm>
              <a:off x="8382000" y="3657600"/>
              <a:ext cx="6096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p</a:t>
              </a:r>
              <a:endParaRPr lang="en-US" sz="2800" b="1" baseline="-25000" dirty="0">
                <a:solidFill>
                  <a:srgbClr val="FFFF00"/>
                </a:solidFill>
              </a:endParaRPr>
            </a:p>
          </p:txBody>
        </p:sp>
        <p:sp>
          <p:nvSpPr>
            <p:cNvPr id="16" name="TextBox 15"/>
            <p:cNvSpPr txBox="1"/>
            <p:nvPr/>
          </p:nvSpPr>
          <p:spPr>
            <a:xfrm>
              <a:off x="6096000" y="3505200"/>
              <a:ext cx="14478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f</a:t>
              </a:r>
              <a:r>
                <a:rPr lang="en-US" sz="2800" b="1" dirty="0" smtClean="0">
                  <a:solidFill>
                    <a:srgbClr val="FFFF00"/>
                  </a:solidFill>
                </a:rPr>
                <a:t>=F</a:t>
              </a:r>
              <a:r>
                <a:rPr lang="en-US" sz="2800" b="1" baseline="-25000" dirty="0" smtClean="0">
                  <a:solidFill>
                    <a:srgbClr val="FFFF00"/>
                  </a:solidFill>
                </a:rPr>
                <a:t>N</a:t>
              </a:r>
              <a:r>
                <a:rPr lang="en-US" sz="2800" b="1" dirty="0" smtClean="0">
                  <a:solidFill>
                    <a:srgbClr val="FFFF00"/>
                  </a:solidFill>
                </a:rPr>
                <a:t>µ</a:t>
              </a:r>
              <a:endParaRPr lang="en-US" sz="2800" b="1" dirty="0">
                <a:solidFill>
                  <a:srgbClr val="FFFF00"/>
                </a:solidFill>
              </a:endParaRPr>
            </a:p>
          </p:txBody>
        </p:sp>
      </p:gr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Big Idea(s):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Big Idea 3:  The interactions of an object with other objects can be described by forces.</a:t>
            </a:r>
          </a:p>
          <a:p>
            <a:r>
              <a:rPr lang="en-US" sz="3200" dirty="0" smtClean="0"/>
              <a:t>Big Idea 4:  Interactions between systems can result in changes in those systems.</a:t>
            </a:r>
          </a:p>
        </p:txBody>
      </p:sp>
    </p:spTree>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 2</a:t>
            </a:r>
            <a:endParaRPr lang="en-US" dirty="0"/>
          </a:p>
        </p:txBody>
      </p:sp>
      <p:sp>
        <p:nvSpPr>
          <p:cNvPr id="3" name="Content Placeholder 2"/>
          <p:cNvSpPr>
            <a:spLocks noGrp="1"/>
          </p:cNvSpPr>
          <p:nvPr>
            <p:ph idx="1"/>
          </p:nvPr>
        </p:nvSpPr>
        <p:spPr>
          <a:xfrm>
            <a:off x="304800" y="1295400"/>
            <a:ext cx="6096000" cy="5060160"/>
          </a:xfrm>
        </p:spPr>
        <p:txBody>
          <a:bodyPr/>
          <a:lstStyle/>
          <a:p>
            <a:pPr marL="0" indent="0">
              <a:buNone/>
            </a:pPr>
            <a:r>
              <a:rPr lang="en-US" dirty="0" smtClean="0"/>
              <a:t>If you push a 10kg wooden box across a wooden floor with a 50N force, how fast will it be going after 5 sec?</a:t>
            </a:r>
          </a:p>
        </p:txBody>
      </p:sp>
      <p:graphicFrame>
        <p:nvGraphicFramePr>
          <p:cNvPr id="3074" name="Object 2"/>
          <p:cNvGraphicFramePr>
            <a:graphicFrameLocks noChangeAspect="1"/>
          </p:cNvGraphicFramePr>
          <p:nvPr/>
        </p:nvGraphicFramePr>
        <p:xfrm>
          <a:off x="6553200" y="240693"/>
          <a:ext cx="2227170" cy="2835105"/>
        </p:xfrm>
        <a:graphic>
          <a:graphicData uri="http://schemas.openxmlformats.org/presentationml/2006/ole">
            <mc:AlternateContent xmlns:mc="http://schemas.openxmlformats.org/markup-compatibility/2006">
              <mc:Choice xmlns:v="urn:schemas-microsoft-com:vml" Requires="v">
                <p:oleObj spid="_x0000_s50187" name="Equation" r:id="rId3" imgW="888840" imgH="1130040" progId="Equation.3">
                  <p:embed/>
                </p:oleObj>
              </mc:Choice>
              <mc:Fallback>
                <p:oleObj name="Equation" r:id="rId3" imgW="888840" imgH="11300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240693"/>
                        <a:ext cx="2227170" cy="2835105"/>
                      </a:xfrm>
                      <a:prstGeom prst="rect">
                        <a:avLst/>
                      </a:prstGeom>
                      <a:solidFill>
                        <a:schemeClr val="tx1"/>
                      </a:solidFill>
                    </p:spPr>
                  </p:pic>
                </p:oleObj>
              </mc:Fallback>
            </mc:AlternateContent>
          </a:graphicData>
        </a:graphic>
      </p:graphicFrame>
      <p:grpSp>
        <p:nvGrpSpPr>
          <p:cNvPr id="5" name="Group 16"/>
          <p:cNvGrpSpPr/>
          <p:nvPr/>
        </p:nvGrpSpPr>
        <p:grpSpPr>
          <a:xfrm>
            <a:off x="6096000" y="3134380"/>
            <a:ext cx="3200400" cy="3495020"/>
            <a:chOff x="6096000" y="2590800"/>
            <a:chExt cx="3200400" cy="3495020"/>
          </a:xfrm>
        </p:grpSpPr>
        <p:sp>
          <p:nvSpPr>
            <p:cNvPr id="4" name="Rectangle 3"/>
            <p:cNvSpPr/>
            <p:nvPr/>
          </p:nvSpPr>
          <p:spPr>
            <a:xfrm>
              <a:off x="7315200" y="3962400"/>
              <a:ext cx="762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rot="5400000" flipH="1" flipV="1">
              <a:off x="7087394" y="3656806"/>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flipH="1" flipV="1">
              <a:off x="7696200" y="4267200"/>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flipV="1">
              <a:off x="7087394" y="4876006"/>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6477000" y="4267200"/>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010400" y="55626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14" name="TextBox 13"/>
            <p:cNvSpPr txBox="1"/>
            <p:nvPr/>
          </p:nvSpPr>
          <p:spPr>
            <a:xfrm>
              <a:off x="7315200" y="2590800"/>
              <a:ext cx="19812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N</a:t>
              </a:r>
              <a:r>
                <a:rPr lang="en-US" sz="2800" b="1" dirty="0" smtClean="0">
                  <a:solidFill>
                    <a:srgbClr val="FFFF00"/>
                  </a:solidFill>
                </a:rPr>
                <a:t>=</a:t>
              </a:r>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15" name="TextBox 14"/>
            <p:cNvSpPr txBox="1"/>
            <p:nvPr/>
          </p:nvSpPr>
          <p:spPr>
            <a:xfrm>
              <a:off x="8382000" y="3657600"/>
              <a:ext cx="6096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p</a:t>
              </a:r>
              <a:endParaRPr lang="en-US" sz="2800" b="1" baseline="-25000" dirty="0">
                <a:solidFill>
                  <a:srgbClr val="FFFF00"/>
                </a:solidFill>
              </a:endParaRPr>
            </a:p>
          </p:txBody>
        </p:sp>
        <p:sp>
          <p:nvSpPr>
            <p:cNvPr id="16" name="TextBox 15"/>
            <p:cNvSpPr txBox="1"/>
            <p:nvPr/>
          </p:nvSpPr>
          <p:spPr>
            <a:xfrm>
              <a:off x="6096000" y="3505200"/>
              <a:ext cx="14478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f</a:t>
              </a:r>
              <a:r>
                <a:rPr lang="en-US" sz="2800" b="1" dirty="0" smtClean="0">
                  <a:solidFill>
                    <a:srgbClr val="FFFF00"/>
                  </a:solidFill>
                </a:rPr>
                <a:t>=F</a:t>
              </a:r>
              <a:r>
                <a:rPr lang="en-US" sz="2800" b="1" baseline="-25000" dirty="0" smtClean="0">
                  <a:solidFill>
                    <a:srgbClr val="FFFF00"/>
                  </a:solidFill>
                </a:rPr>
                <a:t>N</a:t>
              </a:r>
              <a:r>
                <a:rPr lang="en-US" sz="2800" b="1" dirty="0" smtClean="0">
                  <a:solidFill>
                    <a:srgbClr val="FFFF00"/>
                  </a:solidFill>
                </a:rPr>
                <a:t>µ</a:t>
              </a:r>
              <a:endParaRPr lang="en-US" sz="2800" b="1" dirty="0">
                <a:solidFill>
                  <a:srgbClr val="FFFF00"/>
                </a:solidFill>
              </a:endParaRPr>
            </a:p>
          </p:txBody>
        </p:sp>
      </p:grpSp>
      <p:sp>
        <p:nvSpPr>
          <p:cNvPr id="6" name="Oval 5"/>
          <p:cNvSpPr/>
          <p:nvPr/>
        </p:nvSpPr>
        <p:spPr>
          <a:xfrm>
            <a:off x="6477000" y="838200"/>
            <a:ext cx="685800" cy="588264"/>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 2</a:t>
            </a:r>
            <a:endParaRPr lang="en-US" dirty="0"/>
          </a:p>
        </p:txBody>
      </p:sp>
      <p:sp>
        <p:nvSpPr>
          <p:cNvPr id="3" name="Content Placeholder 2"/>
          <p:cNvSpPr>
            <a:spLocks noGrp="1"/>
          </p:cNvSpPr>
          <p:nvPr>
            <p:ph idx="1"/>
          </p:nvPr>
        </p:nvSpPr>
        <p:spPr>
          <a:xfrm>
            <a:off x="304800" y="1295400"/>
            <a:ext cx="6096000" cy="5060160"/>
          </a:xfrm>
        </p:spPr>
        <p:txBody>
          <a:bodyPr/>
          <a:lstStyle/>
          <a:p>
            <a:pPr marL="0" indent="0">
              <a:buNone/>
            </a:pPr>
            <a:r>
              <a:rPr lang="en-US" dirty="0" smtClean="0"/>
              <a:t>If you push a 10kg wooden box across a wooden floor with a 50N force, how fast will it be going after 5 sec?</a:t>
            </a:r>
          </a:p>
        </p:txBody>
      </p:sp>
      <p:graphicFrame>
        <p:nvGraphicFramePr>
          <p:cNvPr id="3074" name="Object 2"/>
          <p:cNvGraphicFramePr>
            <a:graphicFrameLocks noChangeAspect="1"/>
          </p:cNvGraphicFramePr>
          <p:nvPr/>
        </p:nvGraphicFramePr>
        <p:xfrm>
          <a:off x="6553200" y="240693"/>
          <a:ext cx="2227170" cy="2835105"/>
        </p:xfrm>
        <a:graphic>
          <a:graphicData uri="http://schemas.openxmlformats.org/presentationml/2006/ole">
            <mc:AlternateContent xmlns:mc="http://schemas.openxmlformats.org/markup-compatibility/2006">
              <mc:Choice xmlns:v="urn:schemas-microsoft-com:vml" Requires="v">
                <p:oleObj spid="_x0000_s51220" name="Equation" r:id="rId3" imgW="888840" imgH="1130040" progId="Equation.3">
                  <p:embed/>
                </p:oleObj>
              </mc:Choice>
              <mc:Fallback>
                <p:oleObj name="Equation" r:id="rId3" imgW="888840" imgH="11300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240693"/>
                        <a:ext cx="2227170" cy="2835105"/>
                      </a:xfrm>
                      <a:prstGeom prst="rect">
                        <a:avLst/>
                      </a:prstGeom>
                      <a:solidFill>
                        <a:schemeClr val="tx1"/>
                      </a:solidFill>
                    </p:spPr>
                  </p:pic>
                </p:oleObj>
              </mc:Fallback>
            </mc:AlternateContent>
          </a:graphicData>
        </a:graphic>
      </p:graphicFrame>
      <p:grpSp>
        <p:nvGrpSpPr>
          <p:cNvPr id="5" name="Group 16"/>
          <p:cNvGrpSpPr/>
          <p:nvPr/>
        </p:nvGrpSpPr>
        <p:grpSpPr>
          <a:xfrm>
            <a:off x="6096000" y="3134380"/>
            <a:ext cx="3200400" cy="3495020"/>
            <a:chOff x="6096000" y="2590800"/>
            <a:chExt cx="3200400" cy="3495020"/>
          </a:xfrm>
        </p:grpSpPr>
        <p:sp>
          <p:nvSpPr>
            <p:cNvPr id="4" name="Rectangle 3"/>
            <p:cNvSpPr/>
            <p:nvPr/>
          </p:nvSpPr>
          <p:spPr>
            <a:xfrm>
              <a:off x="7315200" y="3962400"/>
              <a:ext cx="762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rot="5400000" flipH="1" flipV="1">
              <a:off x="7087394" y="3656806"/>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flipH="1" flipV="1">
              <a:off x="7696200" y="4267200"/>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flipV="1">
              <a:off x="7087394" y="4876006"/>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6477000" y="4267200"/>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010400" y="55626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14" name="TextBox 13"/>
            <p:cNvSpPr txBox="1"/>
            <p:nvPr/>
          </p:nvSpPr>
          <p:spPr>
            <a:xfrm>
              <a:off x="7315200" y="2590800"/>
              <a:ext cx="19812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N</a:t>
              </a:r>
              <a:r>
                <a:rPr lang="en-US" sz="2800" b="1" dirty="0" smtClean="0">
                  <a:solidFill>
                    <a:srgbClr val="FFFF00"/>
                  </a:solidFill>
                </a:rPr>
                <a:t>=</a:t>
              </a:r>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15" name="TextBox 14"/>
            <p:cNvSpPr txBox="1"/>
            <p:nvPr/>
          </p:nvSpPr>
          <p:spPr>
            <a:xfrm>
              <a:off x="8382000" y="3657600"/>
              <a:ext cx="6096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p</a:t>
              </a:r>
              <a:endParaRPr lang="en-US" sz="2800" b="1" baseline="-25000" dirty="0">
                <a:solidFill>
                  <a:srgbClr val="FFFF00"/>
                </a:solidFill>
              </a:endParaRPr>
            </a:p>
          </p:txBody>
        </p:sp>
        <p:sp>
          <p:nvSpPr>
            <p:cNvPr id="16" name="TextBox 15"/>
            <p:cNvSpPr txBox="1"/>
            <p:nvPr/>
          </p:nvSpPr>
          <p:spPr>
            <a:xfrm>
              <a:off x="6096000" y="3505200"/>
              <a:ext cx="14478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f</a:t>
              </a:r>
              <a:r>
                <a:rPr lang="en-US" sz="2800" b="1" dirty="0" smtClean="0">
                  <a:solidFill>
                    <a:srgbClr val="FFFF00"/>
                  </a:solidFill>
                </a:rPr>
                <a:t>=F</a:t>
              </a:r>
              <a:r>
                <a:rPr lang="en-US" sz="2800" b="1" baseline="-25000" dirty="0" smtClean="0">
                  <a:solidFill>
                    <a:srgbClr val="FFFF00"/>
                  </a:solidFill>
                </a:rPr>
                <a:t>N</a:t>
              </a:r>
              <a:r>
                <a:rPr lang="en-US" sz="2800" b="1" dirty="0" smtClean="0">
                  <a:solidFill>
                    <a:srgbClr val="FFFF00"/>
                  </a:solidFill>
                </a:rPr>
                <a:t>µ</a:t>
              </a:r>
              <a:endParaRPr lang="en-US" sz="2800" b="1" dirty="0">
                <a:solidFill>
                  <a:srgbClr val="FFFF00"/>
                </a:solidFill>
              </a:endParaRPr>
            </a:p>
          </p:txBody>
        </p:sp>
      </p:grpSp>
      <p:graphicFrame>
        <p:nvGraphicFramePr>
          <p:cNvPr id="8195" name="Object 2"/>
          <p:cNvGraphicFramePr>
            <a:graphicFrameLocks noChangeAspect="1"/>
          </p:cNvGraphicFramePr>
          <p:nvPr>
            <p:extLst>
              <p:ext uri="{D42A27DB-BD31-4B8C-83A1-F6EECF244321}">
                <p14:modId xmlns:p14="http://schemas.microsoft.com/office/powerpoint/2010/main" val="2281545320"/>
              </p:ext>
            </p:extLst>
          </p:nvPr>
        </p:nvGraphicFramePr>
        <p:xfrm>
          <a:off x="1044575" y="2819400"/>
          <a:ext cx="3246438" cy="3800475"/>
        </p:xfrm>
        <a:graphic>
          <a:graphicData uri="http://schemas.openxmlformats.org/presentationml/2006/ole">
            <mc:AlternateContent xmlns:mc="http://schemas.openxmlformats.org/markup-compatibility/2006">
              <mc:Choice xmlns:v="urn:schemas-microsoft-com:vml" Requires="v">
                <p:oleObj spid="_x0000_s51221" name="Equation" r:id="rId5" imgW="1193760" imgH="1396800" progId="Equation.3">
                  <p:embed/>
                </p:oleObj>
              </mc:Choice>
              <mc:Fallback>
                <p:oleObj name="Equation" r:id="rId5" imgW="1193760" imgH="1396800" progId="Equation.3">
                  <p:embed/>
                  <p:pic>
                    <p:nvPicPr>
                      <p:cNvPr id="0" name="Object 3"/>
                      <p:cNvPicPr>
                        <a:picLocks noChangeAspect="1" noChangeArrowheads="1"/>
                      </p:cNvPicPr>
                      <p:nvPr/>
                    </p:nvPicPr>
                    <p:blipFill>
                      <a:blip r:embed="rId6"/>
                      <a:srcRect/>
                      <a:stretch>
                        <a:fillRect/>
                      </a:stretch>
                    </p:blipFill>
                    <p:spPr bwMode="auto">
                      <a:xfrm>
                        <a:off x="1044575" y="2819400"/>
                        <a:ext cx="3246438" cy="3800475"/>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 2</a:t>
            </a:r>
            <a:endParaRPr lang="en-US" dirty="0"/>
          </a:p>
        </p:txBody>
      </p:sp>
      <p:sp>
        <p:nvSpPr>
          <p:cNvPr id="3" name="Content Placeholder 2"/>
          <p:cNvSpPr>
            <a:spLocks noGrp="1"/>
          </p:cNvSpPr>
          <p:nvPr>
            <p:ph idx="1"/>
          </p:nvPr>
        </p:nvSpPr>
        <p:spPr>
          <a:xfrm>
            <a:off x="304800" y="1295400"/>
            <a:ext cx="6096000" cy="5060160"/>
          </a:xfrm>
        </p:spPr>
        <p:txBody>
          <a:bodyPr/>
          <a:lstStyle/>
          <a:p>
            <a:pPr marL="0" indent="0">
              <a:buNone/>
            </a:pPr>
            <a:r>
              <a:rPr lang="en-US" dirty="0" smtClean="0"/>
              <a:t>If you push a 10kg wooden box across a wooden floor with a 50N force, how fast will it be going after 5 sec?</a:t>
            </a:r>
          </a:p>
        </p:txBody>
      </p:sp>
      <p:graphicFrame>
        <p:nvGraphicFramePr>
          <p:cNvPr id="3074" name="Object 2"/>
          <p:cNvGraphicFramePr>
            <a:graphicFrameLocks noChangeAspect="1"/>
          </p:cNvGraphicFramePr>
          <p:nvPr/>
        </p:nvGraphicFramePr>
        <p:xfrm>
          <a:off x="6553200" y="240693"/>
          <a:ext cx="2227170" cy="2835105"/>
        </p:xfrm>
        <a:graphic>
          <a:graphicData uri="http://schemas.openxmlformats.org/presentationml/2006/ole">
            <mc:AlternateContent xmlns:mc="http://schemas.openxmlformats.org/markup-compatibility/2006">
              <mc:Choice xmlns:v="urn:schemas-microsoft-com:vml" Requires="v">
                <p:oleObj spid="_x0000_s97292" name="Equation" r:id="rId3" imgW="888840" imgH="1130040" progId="Equation.3">
                  <p:embed/>
                </p:oleObj>
              </mc:Choice>
              <mc:Fallback>
                <p:oleObj name="Equation" r:id="rId3" imgW="888840" imgH="1130040" progId="Equation.3">
                  <p:embed/>
                  <p:pic>
                    <p:nvPicPr>
                      <p:cNvPr id="0" name=""/>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240693"/>
                        <a:ext cx="2227170" cy="2835105"/>
                      </a:xfrm>
                      <a:prstGeom prst="rect">
                        <a:avLst/>
                      </a:prstGeom>
                      <a:solidFill>
                        <a:schemeClr val="tx1"/>
                      </a:solidFill>
                    </p:spPr>
                  </p:pic>
                </p:oleObj>
              </mc:Fallback>
            </mc:AlternateContent>
          </a:graphicData>
        </a:graphic>
      </p:graphicFrame>
      <p:grpSp>
        <p:nvGrpSpPr>
          <p:cNvPr id="5" name="Group 16"/>
          <p:cNvGrpSpPr/>
          <p:nvPr/>
        </p:nvGrpSpPr>
        <p:grpSpPr>
          <a:xfrm>
            <a:off x="6096000" y="3134380"/>
            <a:ext cx="3200400" cy="3495020"/>
            <a:chOff x="6096000" y="2590800"/>
            <a:chExt cx="3200400" cy="3495020"/>
          </a:xfrm>
        </p:grpSpPr>
        <p:sp>
          <p:nvSpPr>
            <p:cNvPr id="4" name="Rectangle 3"/>
            <p:cNvSpPr/>
            <p:nvPr/>
          </p:nvSpPr>
          <p:spPr>
            <a:xfrm>
              <a:off x="7315200" y="3962400"/>
              <a:ext cx="762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rot="5400000" flipH="1" flipV="1">
              <a:off x="7087394" y="3656806"/>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flipH="1" flipV="1">
              <a:off x="7696200" y="4267200"/>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flipV="1">
              <a:off x="7087394" y="4876006"/>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6477000" y="4267200"/>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010400" y="55626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14" name="TextBox 13"/>
            <p:cNvSpPr txBox="1"/>
            <p:nvPr/>
          </p:nvSpPr>
          <p:spPr>
            <a:xfrm>
              <a:off x="7315200" y="2590800"/>
              <a:ext cx="19812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N</a:t>
              </a:r>
              <a:r>
                <a:rPr lang="en-US" sz="2800" b="1" dirty="0" smtClean="0">
                  <a:solidFill>
                    <a:srgbClr val="FFFF00"/>
                  </a:solidFill>
                </a:rPr>
                <a:t>=</a:t>
              </a:r>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15" name="TextBox 14"/>
            <p:cNvSpPr txBox="1"/>
            <p:nvPr/>
          </p:nvSpPr>
          <p:spPr>
            <a:xfrm>
              <a:off x="8382000" y="3657600"/>
              <a:ext cx="6096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p</a:t>
              </a:r>
              <a:endParaRPr lang="en-US" sz="2800" b="1" baseline="-25000" dirty="0">
                <a:solidFill>
                  <a:srgbClr val="FFFF00"/>
                </a:solidFill>
              </a:endParaRPr>
            </a:p>
          </p:txBody>
        </p:sp>
        <p:sp>
          <p:nvSpPr>
            <p:cNvPr id="16" name="TextBox 15"/>
            <p:cNvSpPr txBox="1"/>
            <p:nvPr/>
          </p:nvSpPr>
          <p:spPr>
            <a:xfrm>
              <a:off x="6096000" y="3505200"/>
              <a:ext cx="14478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f</a:t>
              </a:r>
              <a:r>
                <a:rPr lang="en-US" sz="2800" b="1" dirty="0" smtClean="0">
                  <a:solidFill>
                    <a:srgbClr val="FFFF00"/>
                  </a:solidFill>
                </a:rPr>
                <a:t>=F</a:t>
              </a:r>
              <a:r>
                <a:rPr lang="en-US" sz="2800" b="1" baseline="-25000" dirty="0" smtClean="0">
                  <a:solidFill>
                    <a:srgbClr val="FFFF00"/>
                  </a:solidFill>
                </a:rPr>
                <a:t>N</a:t>
              </a:r>
              <a:r>
                <a:rPr lang="en-US" sz="2800" b="1" dirty="0" smtClean="0">
                  <a:solidFill>
                    <a:srgbClr val="FFFF00"/>
                  </a:solidFill>
                </a:rPr>
                <a:t>µ</a:t>
              </a:r>
              <a:endParaRPr lang="en-US" sz="2800" b="1" dirty="0">
                <a:solidFill>
                  <a:srgbClr val="FFFF00"/>
                </a:solidFill>
              </a:endParaRPr>
            </a:p>
          </p:txBody>
        </p:sp>
      </p:grpSp>
      <p:graphicFrame>
        <p:nvGraphicFramePr>
          <p:cNvPr id="8195" name="Object 2"/>
          <p:cNvGraphicFramePr>
            <a:graphicFrameLocks noChangeAspect="1"/>
          </p:cNvGraphicFramePr>
          <p:nvPr>
            <p:extLst>
              <p:ext uri="{D42A27DB-BD31-4B8C-83A1-F6EECF244321}">
                <p14:modId xmlns:p14="http://schemas.microsoft.com/office/powerpoint/2010/main" val="789984315"/>
              </p:ext>
            </p:extLst>
          </p:nvPr>
        </p:nvGraphicFramePr>
        <p:xfrm>
          <a:off x="303211" y="3842395"/>
          <a:ext cx="5438777" cy="2017067"/>
        </p:xfrm>
        <a:graphic>
          <a:graphicData uri="http://schemas.openxmlformats.org/presentationml/2006/ole">
            <mc:AlternateContent xmlns:mc="http://schemas.openxmlformats.org/markup-compatibility/2006">
              <mc:Choice xmlns:v="urn:schemas-microsoft-com:vml" Requires="v">
                <p:oleObj spid="_x0000_s97293" name="Equation" r:id="rId5" imgW="2260440" imgH="838080" progId="Equation.3">
                  <p:embed/>
                </p:oleObj>
              </mc:Choice>
              <mc:Fallback>
                <p:oleObj name="Equation" r:id="rId5" imgW="2260440" imgH="838080" progId="Equation.3">
                  <p:embed/>
                  <p:pic>
                    <p:nvPicPr>
                      <p:cNvPr id="0" name=""/>
                      <p:cNvPicPr>
                        <a:picLocks noChangeAspect="1" noChangeArrowheads="1"/>
                      </p:cNvPicPr>
                      <p:nvPr/>
                    </p:nvPicPr>
                    <p:blipFill>
                      <a:blip r:embed="rId6"/>
                      <a:srcRect/>
                      <a:stretch>
                        <a:fillRect/>
                      </a:stretch>
                    </p:blipFill>
                    <p:spPr bwMode="auto">
                      <a:xfrm>
                        <a:off x="303211" y="3842395"/>
                        <a:ext cx="5438777" cy="2017067"/>
                      </a:xfrm>
                      <a:prstGeom prst="rect">
                        <a:avLst/>
                      </a:prstGeom>
                      <a:solidFill>
                        <a:schemeClr val="tx1"/>
                      </a:solidFill>
                    </p:spPr>
                  </p:pic>
                </p:oleObj>
              </mc:Fallback>
            </mc:AlternateContent>
          </a:graphicData>
        </a:graphic>
      </p:graphicFrame>
    </p:spTree>
    <p:extLst>
      <p:ext uri="{BB962C8B-B14F-4D97-AF65-F5344CB8AC3E}">
        <p14:creationId xmlns:p14="http://schemas.microsoft.com/office/powerpoint/2010/main" val="271904563"/>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Sample Problem 2</a:t>
            </a:r>
            <a:endParaRPr lang="en-US" dirty="0"/>
          </a:p>
        </p:txBody>
      </p:sp>
      <p:sp>
        <p:nvSpPr>
          <p:cNvPr id="3" name="Content Placeholder 2"/>
          <p:cNvSpPr>
            <a:spLocks noGrp="1"/>
          </p:cNvSpPr>
          <p:nvPr>
            <p:ph idx="1"/>
          </p:nvPr>
        </p:nvSpPr>
        <p:spPr>
          <a:xfrm>
            <a:off x="304800" y="1295400"/>
            <a:ext cx="6096000" cy="5060160"/>
          </a:xfrm>
        </p:spPr>
        <p:txBody>
          <a:bodyPr/>
          <a:lstStyle/>
          <a:p>
            <a:pPr marL="0" indent="0">
              <a:buNone/>
            </a:pPr>
            <a:r>
              <a:rPr lang="en-US" dirty="0" smtClean="0"/>
              <a:t>If you push a 10kg wooden box across a wooden floor with a 50N force, how fast will it be going after 5 sec?</a:t>
            </a:r>
          </a:p>
        </p:txBody>
      </p:sp>
      <p:graphicFrame>
        <p:nvGraphicFramePr>
          <p:cNvPr id="3074" name="Object 2"/>
          <p:cNvGraphicFramePr>
            <a:graphicFrameLocks noChangeAspect="1"/>
          </p:cNvGraphicFramePr>
          <p:nvPr/>
        </p:nvGraphicFramePr>
        <p:xfrm>
          <a:off x="6553200" y="240693"/>
          <a:ext cx="2227170" cy="2835105"/>
        </p:xfrm>
        <a:graphic>
          <a:graphicData uri="http://schemas.openxmlformats.org/presentationml/2006/ole">
            <mc:AlternateContent xmlns:mc="http://schemas.openxmlformats.org/markup-compatibility/2006">
              <mc:Choice xmlns:v="urn:schemas-microsoft-com:vml" Requires="v">
                <p:oleObj spid="_x0000_s52244" name="Equation" r:id="rId3" imgW="888840" imgH="1130040" progId="Equation.3">
                  <p:embed/>
                </p:oleObj>
              </mc:Choice>
              <mc:Fallback>
                <p:oleObj name="Equation" r:id="rId3" imgW="888840" imgH="11300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240693"/>
                        <a:ext cx="2227170" cy="2835105"/>
                      </a:xfrm>
                      <a:prstGeom prst="rect">
                        <a:avLst/>
                      </a:prstGeom>
                      <a:solidFill>
                        <a:schemeClr val="tx1"/>
                      </a:solidFill>
                    </p:spPr>
                  </p:pic>
                </p:oleObj>
              </mc:Fallback>
            </mc:AlternateContent>
          </a:graphicData>
        </a:graphic>
      </p:graphicFrame>
      <p:grpSp>
        <p:nvGrpSpPr>
          <p:cNvPr id="5" name="Group 16"/>
          <p:cNvGrpSpPr/>
          <p:nvPr/>
        </p:nvGrpSpPr>
        <p:grpSpPr>
          <a:xfrm>
            <a:off x="6096000" y="3134380"/>
            <a:ext cx="3200400" cy="3495020"/>
            <a:chOff x="6096000" y="2590800"/>
            <a:chExt cx="3200400" cy="3495020"/>
          </a:xfrm>
        </p:grpSpPr>
        <p:sp>
          <p:nvSpPr>
            <p:cNvPr id="4" name="Rectangle 3"/>
            <p:cNvSpPr/>
            <p:nvPr/>
          </p:nvSpPr>
          <p:spPr>
            <a:xfrm>
              <a:off x="7315200" y="3962400"/>
              <a:ext cx="762000" cy="76200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Arrow Connector 8"/>
            <p:cNvCxnSpPr/>
            <p:nvPr/>
          </p:nvCxnSpPr>
          <p:spPr>
            <a:xfrm rot="5400000" flipH="1" flipV="1">
              <a:off x="7087394" y="3656806"/>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rot="10800000" flipH="1" flipV="1">
              <a:off x="7696200" y="4267200"/>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rot="16200000" flipH="1" flipV="1">
              <a:off x="7087394" y="4876006"/>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flipH="1" flipV="1">
              <a:off x="6477000" y="4267200"/>
              <a:ext cx="12192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7010400" y="55626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14" name="TextBox 13"/>
            <p:cNvSpPr txBox="1"/>
            <p:nvPr/>
          </p:nvSpPr>
          <p:spPr>
            <a:xfrm>
              <a:off x="7315200" y="2590800"/>
              <a:ext cx="19812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N</a:t>
              </a:r>
              <a:r>
                <a:rPr lang="en-US" sz="2800" b="1" dirty="0" smtClean="0">
                  <a:solidFill>
                    <a:srgbClr val="FFFF00"/>
                  </a:solidFill>
                </a:rPr>
                <a:t>=</a:t>
              </a:r>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15" name="TextBox 14"/>
            <p:cNvSpPr txBox="1"/>
            <p:nvPr/>
          </p:nvSpPr>
          <p:spPr>
            <a:xfrm>
              <a:off x="8382000" y="3657600"/>
              <a:ext cx="6096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p</a:t>
              </a:r>
              <a:endParaRPr lang="en-US" sz="2800" b="1" baseline="-25000" dirty="0">
                <a:solidFill>
                  <a:srgbClr val="FFFF00"/>
                </a:solidFill>
              </a:endParaRPr>
            </a:p>
          </p:txBody>
        </p:sp>
        <p:sp>
          <p:nvSpPr>
            <p:cNvPr id="16" name="TextBox 15"/>
            <p:cNvSpPr txBox="1"/>
            <p:nvPr/>
          </p:nvSpPr>
          <p:spPr>
            <a:xfrm>
              <a:off x="6096000" y="3505200"/>
              <a:ext cx="14478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f</a:t>
              </a:r>
              <a:r>
                <a:rPr lang="en-US" sz="2800" b="1" dirty="0" smtClean="0">
                  <a:solidFill>
                    <a:srgbClr val="FFFF00"/>
                  </a:solidFill>
                </a:rPr>
                <a:t>=F</a:t>
              </a:r>
              <a:r>
                <a:rPr lang="en-US" sz="2800" b="1" baseline="-25000" dirty="0" smtClean="0">
                  <a:solidFill>
                    <a:srgbClr val="FFFF00"/>
                  </a:solidFill>
                </a:rPr>
                <a:t>N</a:t>
              </a:r>
              <a:r>
                <a:rPr lang="en-US" sz="2800" b="1" dirty="0" smtClean="0">
                  <a:solidFill>
                    <a:srgbClr val="FFFF00"/>
                  </a:solidFill>
                </a:rPr>
                <a:t>µ</a:t>
              </a:r>
              <a:endParaRPr lang="en-US" sz="2800" b="1" dirty="0">
                <a:solidFill>
                  <a:srgbClr val="FFFF00"/>
                </a:solidFill>
              </a:endParaRPr>
            </a:p>
          </p:txBody>
        </p:sp>
      </p:grpSp>
      <p:graphicFrame>
        <p:nvGraphicFramePr>
          <p:cNvPr id="8195" name="Object 2"/>
          <p:cNvGraphicFramePr>
            <a:graphicFrameLocks noChangeAspect="1"/>
          </p:cNvGraphicFramePr>
          <p:nvPr>
            <p:extLst>
              <p:ext uri="{D42A27DB-BD31-4B8C-83A1-F6EECF244321}">
                <p14:modId xmlns:p14="http://schemas.microsoft.com/office/powerpoint/2010/main" val="694361525"/>
              </p:ext>
            </p:extLst>
          </p:nvPr>
        </p:nvGraphicFramePr>
        <p:xfrm>
          <a:off x="581025" y="3000375"/>
          <a:ext cx="5010150" cy="3533775"/>
        </p:xfrm>
        <a:graphic>
          <a:graphicData uri="http://schemas.openxmlformats.org/presentationml/2006/ole">
            <mc:AlternateContent xmlns:mc="http://schemas.openxmlformats.org/markup-compatibility/2006">
              <mc:Choice xmlns:v="urn:schemas-microsoft-com:vml" Requires="v">
                <p:oleObj spid="_x0000_s52245" name="Equation" r:id="rId5" imgW="1549080" imgH="1091880" progId="Equation.3">
                  <p:embed/>
                </p:oleObj>
              </mc:Choice>
              <mc:Fallback>
                <p:oleObj name="Equation" r:id="rId5" imgW="1549080" imgH="1091880" progId="Equation.3">
                  <p:embed/>
                  <p:pic>
                    <p:nvPicPr>
                      <p:cNvPr id="0" name="Object 3"/>
                      <p:cNvPicPr>
                        <a:picLocks noChangeAspect="1" noChangeArrowheads="1"/>
                      </p:cNvPicPr>
                      <p:nvPr/>
                    </p:nvPicPr>
                    <p:blipFill>
                      <a:blip r:embed="rId6"/>
                      <a:srcRect/>
                      <a:stretch>
                        <a:fillRect/>
                      </a:stretch>
                    </p:blipFill>
                    <p:spPr bwMode="auto">
                      <a:xfrm>
                        <a:off x="581025" y="3000375"/>
                        <a:ext cx="5010150" cy="3533775"/>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Inclined Plane</a:t>
            </a:r>
            <a:endParaRPr lang="en-US" dirty="0"/>
          </a:p>
        </p:txBody>
      </p:sp>
      <p:sp>
        <p:nvSpPr>
          <p:cNvPr id="4" name="Right Triangle 3"/>
          <p:cNvSpPr/>
          <p:nvPr/>
        </p:nvSpPr>
        <p:spPr>
          <a:xfrm flipH="1">
            <a:off x="762000" y="1828800"/>
            <a:ext cx="8001000" cy="40386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733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6" name="Rectangle 5"/>
          <p:cNvSpPr/>
          <p:nvPr/>
        </p:nvSpPr>
        <p:spPr>
          <a:xfrm rot="20030803">
            <a:off x="5005728" y="2766672"/>
            <a:ext cx="762000" cy="762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a:stCxn id="6" idx="2"/>
          </p:cNvCxnSpPr>
          <p:nvPr/>
        </p:nvCxnSpPr>
        <p:spPr>
          <a:xfrm>
            <a:off x="5554663" y="3489664"/>
            <a:ext cx="7937" cy="2377736"/>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600200" y="53340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Inclined Plane</a:t>
            </a:r>
            <a:endParaRPr lang="en-US" dirty="0"/>
          </a:p>
        </p:txBody>
      </p:sp>
      <p:sp>
        <p:nvSpPr>
          <p:cNvPr id="4" name="Right Triangle 3"/>
          <p:cNvSpPr/>
          <p:nvPr/>
        </p:nvSpPr>
        <p:spPr>
          <a:xfrm flipH="1">
            <a:off x="762000" y="1828800"/>
            <a:ext cx="8001000" cy="40386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733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6" name="Rectangle 5"/>
          <p:cNvSpPr/>
          <p:nvPr/>
        </p:nvSpPr>
        <p:spPr>
          <a:xfrm rot="20030803">
            <a:off x="5005728" y="2766672"/>
            <a:ext cx="762000" cy="762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600200" y="53340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sp>
        <p:nvSpPr>
          <p:cNvPr id="13" name="TextBox 12"/>
          <p:cNvSpPr txBox="1"/>
          <p:nvPr/>
        </p:nvSpPr>
        <p:spPr>
          <a:xfrm>
            <a:off x="5029200" y="1371600"/>
            <a:ext cx="14478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N</a:t>
            </a:r>
            <a:endParaRPr lang="en-US" sz="2800" b="1" dirty="0">
              <a:solidFill>
                <a:srgbClr val="FFFF00"/>
              </a:solidFill>
            </a:endParaRPr>
          </a:p>
        </p:txBody>
      </p:sp>
      <p:grpSp>
        <p:nvGrpSpPr>
          <p:cNvPr id="8" name="Group 7"/>
          <p:cNvGrpSpPr/>
          <p:nvPr/>
        </p:nvGrpSpPr>
        <p:grpSpPr>
          <a:xfrm>
            <a:off x="4648200" y="1524000"/>
            <a:ext cx="914400" cy="4343400"/>
            <a:chOff x="4648200" y="1524000"/>
            <a:chExt cx="914400" cy="4343400"/>
          </a:xfrm>
        </p:grpSpPr>
        <p:cxnSp>
          <p:nvCxnSpPr>
            <p:cNvPr id="10" name="Straight Arrow Connector 9"/>
            <p:cNvCxnSpPr>
              <a:stCxn id="6" idx="0"/>
            </p:cNvCxnSpPr>
            <p:nvPr/>
          </p:nvCxnSpPr>
          <p:spPr>
            <a:xfrm flipH="1" flipV="1">
              <a:off x="4648200" y="1524000"/>
              <a:ext cx="570593" cy="128168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a:off x="5554663" y="3489664"/>
              <a:ext cx="7937" cy="2377736"/>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Inclined Plane</a:t>
            </a:r>
            <a:endParaRPr lang="en-US" dirty="0"/>
          </a:p>
        </p:txBody>
      </p:sp>
      <p:sp>
        <p:nvSpPr>
          <p:cNvPr id="4" name="Right Triangle 3"/>
          <p:cNvSpPr/>
          <p:nvPr/>
        </p:nvSpPr>
        <p:spPr>
          <a:xfrm flipH="1">
            <a:off x="762000" y="1828800"/>
            <a:ext cx="8001000" cy="40386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733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6" name="Rectangle 5"/>
          <p:cNvSpPr/>
          <p:nvPr/>
        </p:nvSpPr>
        <p:spPr>
          <a:xfrm rot="20030803">
            <a:off x="5005728" y="2766672"/>
            <a:ext cx="762000" cy="762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600200" y="53340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sp>
        <p:nvSpPr>
          <p:cNvPr id="13" name="TextBox 12"/>
          <p:cNvSpPr txBox="1"/>
          <p:nvPr/>
        </p:nvSpPr>
        <p:spPr>
          <a:xfrm>
            <a:off x="5029200" y="1371600"/>
            <a:ext cx="14478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N</a:t>
            </a:r>
            <a:endParaRPr lang="en-US" sz="2800" b="1" dirty="0">
              <a:solidFill>
                <a:srgbClr val="FFFF00"/>
              </a:solidFill>
            </a:endParaRPr>
          </a:p>
        </p:txBody>
      </p:sp>
      <p:sp>
        <p:nvSpPr>
          <p:cNvPr id="17" name="TextBox 16"/>
          <p:cNvSpPr txBox="1"/>
          <p:nvPr/>
        </p:nvSpPr>
        <p:spPr>
          <a:xfrm>
            <a:off x="5867400" y="37338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y</a:t>
            </a:r>
            <a:endParaRPr lang="en-US" sz="2800" b="1" dirty="0">
              <a:solidFill>
                <a:srgbClr val="FFFF00"/>
              </a:solidFill>
            </a:endParaRPr>
          </a:p>
        </p:txBody>
      </p:sp>
      <p:sp>
        <p:nvSpPr>
          <p:cNvPr id="18" name="TextBox 17"/>
          <p:cNvSpPr txBox="1"/>
          <p:nvPr/>
        </p:nvSpPr>
        <p:spPr>
          <a:xfrm>
            <a:off x="4439580" y="3179834"/>
            <a:ext cx="746295"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grpSp>
        <p:nvGrpSpPr>
          <p:cNvPr id="12" name="Group 11"/>
          <p:cNvGrpSpPr/>
          <p:nvPr/>
        </p:nvGrpSpPr>
        <p:grpSpPr>
          <a:xfrm>
            <a:off x="4648200" y="1524000"/>
            <a:ext cx="1738959" cy="4343400"/>
            <a:chOff x="4648200" y="1524000"/>
            <a:chExt cx="1738959" cy="4343400"/>
          </a:xfrm>
        </p:grpSpPr>
        <p:cxnSp>
          <p:nvCxnSpPr>
            <p:cNvPr id="15" name="Straight Arrow Connector 14"/>
            <p:cNvCxnSpPr/>
            <p:nvPr/>
          </p:nvCxnSpPr>
          <p:spPr>
            <a:xfrm>
              <a:off x="5558790" y="3462010"/>
              <a:ext cx="828369" cy="19431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flipH="1">
              <a:off x="4784895" y="3489664"/>
              <a:ext cx="793409" cy="46229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14" name="Group 13"/>
            <p:cNvGrpSpPr/>
            <p:nvPr/>
          </p:nvGrpSpPr>
          <p:grpSpPr>
            <a:xfrm>
              <a:off x="4648200" y="1524000"/>
              <a:ext cx="914400" cy="4343400"/>
              <a:chOff x="4648200" y="1524000"/>
              <a:chExt cx="914400" cy="4343400"/>
            </a:xfrm>
          </p:grpSpPr>
          <p:cxnSp>
            <p:nvCxnSpPr>
              <p:cNvPr id="19" name="Straight Arrow Connector 18"/>
              <p:cNvCxnSpPr/>
              <p:nvPr/>
            </p:nvCxnSpPr>
            <p:spPr>
              <a:xfrm flipH="1" flipV="1">
                <a:off x="4648200" y="1524000"/>
                <a:ext cx="570593" cy="128168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0" name="Straight Arrow Connector 19"/>
              <p:cNvCxnSpPr/>
              <p:nvPr/>
            </p:nvCxnSpPr>
            <p:spPr>
              <a:xfrm>
                <a:off x="5554663" y="3489664"/>
                <a:ext cx="7937" cy="2377736"/>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772400" cy="914400"/>
          </a:xfrm>
        </p:spPr>
        <p:txBody>
          <a:bodyPr/>
          <a:lstStyle/>
          <a:p>
            <a:r>
              <a:rPr lang="en-US" dirty="0" smtClean="0"/>
              <a:t>Inclined Plane</a:t>
            </a:r>
            <a:endParaRPr lang="en-US" dirty="0"/>
          </a:p>
        </p:txBody>
      </p:sp>
      <p:grpSp>
        <p:nvGrpSpPr>
          <p:cNvPr id="24" name="Group 23"/>
          <p:cNvGrpSpPr/>
          <p:nvPr/>
        </p:nvGrpSpPr>
        <p:grpSpPr>
          <a:xfrm>
            <a:off x="609600" y="990600"/>
            <a:ext cx="8001000" cy="4343400"/>
            <a:chOff x="762000" y="1828800"/>
            <a:chExt cx="8001000" cy="4343400"/>
          </a:xfrm>
        </p:grpSpPr>
        <p:sp>
          <p:nvSpPr>
            <p:cNvPr id="4" name="Right Triangle 3"/>
            <p:cNvSpPr/>
            <p:nvPr/>
          </p:nvSpPr>
          <p:spPr>
            <a:xfrm flipH="1">
              <a:off x="762000" y="1828800"/>
              <a:ext cx="8001000" cy="40386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733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9" name="TextBox 8"/>
            <p:cNvSpPr txBox="1"/>
            <p:nvPr/>
          </p:nvSpPr>
          <p:spPr>
            <a:xfrm>
              <a:off x="1600200" y="53340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cxnSp>
          <p:nvCxnSpPr>
            <p:cNvPr id="7" name="Straight Arrow Connector 6"/>
            <p:cNvCxnSpPr/>
            <p:nvPr/>
          </p:nvCxnSpPr>
          <p:spPr>
            <a:xfrm rot="5400000">
              <a:off x="4077494" y="4837906"/>
              <a:ext cx="2667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4838700" y="4076700"/>
              <a:ext cx="2133600" cy="9906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flipV="1">
              <a:off x="4419600" y="3505200"/>
              <a:ext cx="990600" cy="5334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867400" y="40386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y</a:t>
              </a:r>
              <a:endParaRPr lang="en-US" sz="2800" b="1" dirty="0">
                <a:solidFill>
                  <a:srgbClr val="FFFF00"/>
                </a:solidFill>
              </a:endParaRPr>
            </a:p>
          </p:txBody>
        </p:sp>
        <p:sp>
          <p:nvSpPr>
            <p:cNvPr id="18" name="TextBox 17"/>
            <p:cNvSpPr txBox="1"/>
            <p:nvPr/>
          </p:nvSpPr>
          <p:spPr>
            <a:xfrm>
              <a:off x="4419600" y="32004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cxnSp>
          <p:nvCxnSpPr>
            <p:cNvPr id="20" name="Straight Arrow Connector 19"/>
            <p:cNvCxnSpPr/>
            <p:nvPr/>
          </p:nvCxnSpPr>
          <p:spPr>
            <a:xfrm rot="10800000" flipV="1">
              <a:off x="5410200" y="5638800"/>
              <a:ext cx="990600" cy="533400"/>
            </a:xfrm>
            <a:prstGeom prst="straightConnector1">
              <a:avLst/>
            </a:prstGeom>
            <a:ln w="5715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16200000" flipH="1">
              <a:off x="3848100" y="4610100"/>
              <a:ext cx="2133600" cy="990600"/>
            </a:xfrm>
            <a:prstGeom prst="straightConnector1">
              <a:avLst/>
            </a:prstGeom>
            <a:ln w="5715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grpSp>
      <p:sp>
        <p:nvSpPr>
          <p:cNvPr id="14" name="TextBox 13"/>
          <p:cNvSpPr txBox="1"/>
          <p:nvPr/>
        </p:nvSpPr>
        <p:spPr>
          <a:xfrm>
            <a:off x="5791200" y="4953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772400" cy="914400"/>
          </a:xfrm>
        </p:spPr>
        <p:txBody>
          <a:bodyPr/>
          <a:lstStyle/>
          <a:p>
            <a:r>
              <a:rPr lang="en-US" dirty="0" smtClean="0"/>
              <a:t>Inclined Plane</a:t>
            </a:r>
            <a:endParaRPr lang="en-US" dirty="0"/>
          </a:p>
        </p:txBody>
      </p:sp>
      <p:sp>
        <p:nvSpPr>
          <p:cNvPr id="4" name="Right Triangle 3"/>
          <p:cNvSpPr/>
          <p:nvPr/>
        </p:nvSpPr>
        <p:spPr>
          <a:xfrm flipH="1">
            <a:off x="609600" y="990600"/>
            <a:ext cx="8001000" cy="40386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715623" y="4505981"/>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9" name="TextBox 8"/>
          <p:cNvSpPr txBox="1"/>
          <p:nvPr/>
        </p:nvSpPr>
        <p:spPr>
          <a:xfrm>
            <a:off x="1447800" y="44958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cxnSp>
        <p:nvCxnSpPr>
          <p:cNvPr id="7" name="Straight Arrow Connector 6"/>
          <p:cNvCxnSpPr/>
          <p:nvPr/>
        </p:nvCxnSpPr>
        <p:spPr>
          <a:xfrm rot="5400000">
            <a:off x="3925094" y="3999706"/>
            <a:ext cx="2667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4686300" y="3238500"/>
            <a:ext cx="2133600" cy="9906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flipV="1">
            <a:off x="4267200" y="2667000"/>
            <a:ext cx="990600" cy="5334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715000" y="32004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y</a:t>
            </a:r>
            <a:endParaRPr lang="en-US" sz="2800" b="1" dirty="0">
              <a:solidFill>
                <a:srgbClr val="FFFF00"/>
              </a:solidFill>
            </a:endParaRPr>
          </a:p>
        </p:txBody>
      </p:sp>
      <p:sp>
        <p:nvSpPr>
          <p:cNvPr id="18" name="TextBox 17"/>
          <p:cNvSpPr txBox="1"/>
          <p:nvPr/>
        </p:nvSpPr>
        <p:spPr>
          <a:xfrm>
            <a:off x="3886200" y="25146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cxnSp>
        <p:nvCxnSpPr>
          <p:cNvPr id="20" name="Straight Arrow Connector 19"/>
          <p:cNvCxnSpPr/>
          <p:nvPr/>
        </p:nvCxnSpPr>
        <p:spPr>
          <a:xfrm rot="10800000" flipV="1">
            <a:off x="5257800" y="4800600"/>
            <a:ext cx="990600" cy="533400"/>
          </a:xfrm>
          <a:prstGeom prst="straightConnector1">
            <a:avLst/>
          </a:prstGeom>
          <a:ln w="5715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715000" y="51054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cxnSp>
        <p:nvCxnSpPr>
          <p:cNvPr id="19" name="Straight Arrow Connector 18"/>
          <p:cNvCxnSpPr/>
          <p:nvPr/>
        </p:nvCxnSpPr>
        <p:spPr>
          <a:xfrm rot="10800000" flipV="1">
            <a:off x="5791200" y="4495799"/>
            <a:ext cx="304800" cy="152400"/>
          </a:xfrm>
          <a:prstGeom prst="straightConnector1">
            <a:avLst/>
          </a:prstGeom>
          <a:ln w="571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flipV="1">
            <a:off x="5715000" y="4724400"/>
            <a:ext cx="304800" cy="152400"/>
          </a:xfrm>
          <a:prstGeom prst="straightConnector1">
            <a:avLst/>
          </a:prstGeom>
          <a:ln w="571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4934823" y="4730738"/>
            <a:ext cx="322976" cy="0"/>
          </a:xfrm>
          <a:prstGeom prst="straightConnector1">
            <a:avLst/>
          </a:prstGeom>
          <a:ln w="571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rot="5400000" flipH="1">
            <a:off x="4809966" y="4892226"/>
            <a:ext cx="322976" cy="0"/>
          </a:xfrm>
          <a:prstGeom prst="straightConnector1">
            <a:avLst/>
          </a:prstGeom>
          <a:ln w="571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772400" cy="914400"/>
          </a:xfrm>
        </p:spPr>
        <p:txBody>
          <a:bodyPr/>
          <a:lstStyle/>
          <a:p>
            <a:r>
              <a:rPr lang="en-US" dirty="0" smtClean="0"/>
              <a:t>Inclined Plane</a:t>
            </a:r>
            <a:endParaRPr lang="en-US" dirty="0"/>
          </a:p>
        </p:txBody>
      </p:sp>
      <p:sp>
        <p:nvSpPr>
          <p:cNvPr id="4" name="Right Triangle 3"/>
          <p:cNvSpPr/>
          <p:nvPr/>
        </p:nvSpPr>
        <p:spPr>
          <a:xfrm flipH="1">
            <a:off x="609600" y="990600"/>
            <a:ext cx="8001000" cy="40386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581400" y="44958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9" name="TextBox 8"/>
          <p:cNvSpPr txBox="1"/>
          <p:nvPr/>
        </p:nvSpPr>
        <p:spPr>
          <a:xfrm>
            <a:off x="1447800" y="44958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cxnSp>
        <p:nvCxnSpPr>
          <p:cNvPr id="7" name="Straight Arrow Connector 6"/>
          <p:cNvCxnSpPr/>
          <p:nvPr/>
        </p:nvCxnSpPr>
        <p:spPr>
          <a:xfrm rot="5400000">
            <a:off x="3925094" y="3999706"/>
            <a:ext cx="2667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4686300" y="3238500"/>
            <a:ext cx="2133600" cy="9906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flipV="1">
            <a:off x="4267200" y="2667000"/>
            <a:ext cx="990600" cy="5334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715000" y="32004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y</a:t>
            </a:r>
            <a:endParaRPr lang="en-US" sz="2800" b="1" dirty="0">
              <a:solidFill>
                <a:srgbClr val="FFFF00"/>
              </a:solidFill>
            </a:endParaRPr>
          </a:p>
        </p:txBody>
      </p:sp>
      <p:sp>
        <p:nvSpPr>
          <p:cNvPr id="18" name="TextBox 17"/>
          <p:cNvSpPr txBox="1"/>
          <p:nvPr/>
        </p:nvSpPr>
        <p:spPr>
          <a:xfrm>
            <a:off x="3886200" y="25146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cxnSp>
        <p:nvCxnSpPr>
          <p:cNvPr id="20" name="Straight Arrow Connector 19"/>
          <p:cNvCxnSpPr/>
          <p:nvPr/>
        </p:nvCxnSpPr>
        <p:spPr>
          <a:xfrm rot="10800000" flipV="1">
            <a:off x="5257800" y="4800600"/>
            <a:ext cx="990600" cy="533400"/>
          </a:xfrm>
          <a:prstGeom prst="straightConnector1">
            <a:avLst/>
          </a:prstGeom>
          <a:ln w="5715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715000" y="51054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cxnSp>
        <p:nvCxnSpPr>
          <p:cNvPr id="19" name="Straight Arrow Connector 18"/>
          <p:cNvCxnSpPr/>
          <p:nvPr/>
        </p:nvCxnSpPr>
        <p:spPr>
          <a:xfrm rot="10800000" flipV="1">
            <a:off x="5791200" y="4495799"/>
            <a:ext cx="304800" cy="152400"/>
          </a:xfrm>
          <a:prstGeom prst="straightConnector1">
            <a:avLst/>
          </a:prstGeom>
          <a:ln w="571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flipV="1">
            <a:off x="5715000" y="4724400"/>
            <a:ext cx="304800" cy="152400"/>
          </a:xfrm>
          <a:prstGeom prst="straightConnector1">
            <a:avLst/>
          </a:prstGeom>
          <a:ln w="571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419600" y="3058180"/>
            <a:ext cx="1447800" cy="523220"/>
          </a:xfrm>
          <a:prstGeom prst="rect">
            <a:avLst/>
          </a:prstGeom>
          <a:noFill/>
        </p:spPr>
        <p:txBody>
          <a:bodyPr wrap="square" rtlCol="0">
            <a:spAutoFit/>
          </a:bodyPr>
          <a:lstStyle/>
          <a:p>
            <a:r>
              <a:rPr lang="en-US" sz="2800" b="1" dirty="0" smtClean="0">
                <a:solidFill>
                  <a:srgbClr val="FFFF00"/>
                </a:solidFill>
              </a:rPr>
              <a:t>90-</a:t>
            </a:r>
            <a:r>
              <a:rPr lang="el-GR" sz="2800" b="1" dirty="0" smtClean="0">
                <a:solidFill>
                  <a:srgbClr val="FFFF00"/>
                </a:solidFill>
              </a:rPr>
              <a:t>θ</a:t>
            </a:r>
            <a:endParaRPr lang="en-US" sz="2800" b="1" dirty="0">
              <a:solidFill>
                <a:srgbClr val="FFFF00"/>
              </a:solidFill>
            </a:endParaRPr>
          </a:p>
        </p:txBody>
      </p:sp>
      <p:cxnSp>
        <p:nvCxnSpPr>
          <p:cNvPr id="22" name="Straight Arrow Connector 21"/>
          <p:cNvCxnSpPr/>
          <p:nvPr/>
        </p:nvCxnSpPr>
        <p:spPr>
          <a:xfrm flipH="1">
            <a:off x="4934823" y="4730738"/>
            <a:ext cx="322976" cy="0"/>
          </a:xfrm>
          <a:prstGeom prst="straightConnector1">
            <a:avLst/>
          </a:prstGeom>
          <a:ln w="571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rot="5400000" flipH="1">
            <a:off x="4809966" y="4892226"/>
            <a:ext cx="322976" cy="0"/>
          </a:xfrm>
          <a:prstGeom prst="straightConnector1">
            <a:avLst/>
          </a:prstGeom>
          <a:ln w="571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sz="3200" dirty="0" smtClean="0"/>
              <a:t>1.C: Objects and systems have properties of inertial mass and gravitational mass that are experimentally verified to be the same and that satisfy conservation principles.</a:t>
            </a:r>
          </a:p>
          <a:p>
            <a:r>
              <a:rPr lang="en-US" sz="3200" dirty="0" smtClean="0"/>
              <a:t>2.B: A gravitational field is caused by an object with mass.</a:t>
            </a:r>
          </a:p>
          <a:p>
            <a:r>
              <a:rPr lang="en-US" sz="3200" dirty="0" smtClean="0"/>
              <a:t>3.A: All forces share certain common characteristics when considered by observers in inertial reference frames.</a:t>
            </a:r>
          </a:p>
        </p:txBody>
      </p:sp>
    </p:spTree>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457200"/>
            <a:ext cx="7772400" cy="914400"/>
          </a:xfrm>
        </p:spPr>
        <p:txBody>
          <a:bodyPr/>
          <a:lstStyle/>
          <a:p>
            <a:r>
              <a:rPr lang="en-US" dirty="0" smtClean="0"/>
              <a:t>Inclined Plane</a:t>
            </a:r>
            <a:endParaRPr lang="en-US" dirty="0"/>
          </a:p>
        </p:txBody>
      </p:sp>
      <p:sp>
        <p:nvSpPr>
          <p:cNvPr id="4" name="Right Triangle 3"/>
          <p:cNvSpPr/>
          <p:nvPr/>
        </p:nvSpPr>
        <p:spPr>
          <a:xfrm flipH="1">
            <a:off x="609600" y="990600"/>
            <a:ext cx="8001000" cy="40386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581400" y="44958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9" name="TextBox 8"/>
          <p:cNvSpPr txBox="1"/>
          <p:nvPr/>
        </p:nvSpPr>
        <p:spPr>
          <a:xfrm>
            <a:off x="1447800" y="44958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cxnSp>
        <p:nvCxnSpPr>
          <p:cNvPr id="7" name="Straight Arrow Connector 6"/>
          <p:cNvCxnSpPr/>
          <p:nvPr/>
        </p:nvCxnSpPr>
        <p:spPr>
          <a:xfrm rot="5400000">
            <a:off x="3925094" y="3999706"/>
            <a:ext cx="2667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4686300" y="3238500"/>
            <a:ext cx="2133600" cy="9906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flipV="1">
            <a:off x="4267200" y="2667000"/>
            <a:ext cx="990600" cy="5334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715000" y="32004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y</a:t>
            </a:r>
            <a:endParaRPr lang="en-US" sz="2800" b="1" dirty="0">
              <a:solidFill>
                <a:srgbClr val="FFFF00"/>
              </a:solidFill>
            </a:endParaRPr>
          </a:p>
        </p:txBody>
      </p:sp>
      <p:sp>
        <p:nvSpPr>
          <p:cNvPr id="18" name="TextBox 17"/>
          <p:cNvSpPr txBox="1"/>
          <p:nvPr/>
        </p:nvSpPr>
        <p:spPr>
          <a:xfrm>
            <a:off x="3886200" y="25146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cxnSp>
        <p:nvCxnSpPr>
          <p:cNvPr id="20" name="Straight Arrow Connector 19"/>
          <p:cNvCxnSpPr/>
          <p:nvPr/>
        </p:nvCxnSpPr>
        <p:spPr>
          <a:xfrm rot="10800000" flipV="1">
            <a:off x="5257800" y="4800600"/>
            <a:ext cx="990600" cy="533400"/>
          </a:xfrm>
          <a:prstGeom prst="straightConnector1">
            <a:avLst/>
          </a:prstGeom>
          <a:ln w="5715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715000" y="51054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cxnSp>
        <p:nvCxnSpPr>
          <p:cNvPr id="19" name="Straight Arrow Connector 18"/>
          <p:cNvCxnSpPr/>
          <p:nvPr/>
        </p:nvCxnSpPr>
        <p:spPr>
          <a:xfrm rot="10800000" flipV="1">
            <a:off x="5791200" y="4495799"/>
            <a:ext cx="304800" cy="152400"/>
          </a:xfrm>
          <a:prstGeom prst="straightConnector1">
            <a:avLst/>
          </a:prstGeom>
          <a:ln w="571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flipV="1">
            <a:off x="5715000" y="4724400"/>
            <a:ext cx="304800" cy="152400"/>
          </a:xfrm>
          <a:prstGeom prst="straightConnector1">
            <a:avLst/>
          </a:prstGeom>
          <a:ln w="571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419600" y="3058180"/>
            <a:ext cx="1447800" cy="523220"/>
          </a:xfrm>
          <a:prstGeom prst="rect">
            <a:avLst/>
          </a:prstGeom>
          <a:noFill/>
        </p:spPr>
        <p:txBody>
          <a:bodyPr wrap="square" rtlCol="0">
            <a:spAutoFit/>
          </a:bodyPr>
          <a:lstStyle/>
          <a:p>
            <a:r>
              <a:rPr lang="en-US" sz="2800" b="1" dirty="0" smtClean="0">
                <a:solidFill>
                  <a:srgbClr val="FFFF00"/>
                </a:solidFill>
              </a:rPr>
              <a:t>90-</a:t>
            </a:r>
            <a:r>
              <a:rPr lang="el-GR" sz="2800" b="1" dirty="0" smtClean="0">
                <a:solidFill>
                  <a:srgbClr val="FFFF00"/>
                </a:solidFill>
              </a:rPr>
              <a:t>θ</a:t>
            </a:r>
            <a:endParaRPr lang="en-US" sz="2800" b="1" dirty="0">
              <a:solidFill>
                <a:srgbClr val="FFFF00"/>
              </a:solidFill>
            </a:endParaRPr>
          </a:p>
        </p:txBody>
      </p:sp>
      <p:sp>
        <p:nvSpPr>
          <p:cNvPr id="22" name="TextBox 21"/>
          <p:cNvSpPr txBox="1"/>
          <p:nvPr/>
        </p:nvSpPr>
        <p:spPr>
          <a:xfrm>
            <a:off x="5257800" y="32766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cxnSp>
        <p:nvCxnSpPr>
          <p:cNvPr id="24" name="Straight Arrow Connector 23"/>
          <p:cNvCxnSpPr/>
          <p:nvPr/>
        </p:nvCxnSpPr>
        <p:spPr>
          <a:xfrm flipH="1">
            <a:off x="4934823" y="4730738"/>
            <a:ext cx="322976" cy="0"/>
          </a:xfrm>
          <a:prstGeom prst="straightConnector1">
            <a:avLst/>
          </a:prstGeom>
          <a:ln w="571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rot="5400000" flipH="1">
            <a:off x="4809966" y="4892226"/>
            <a:ext cx="322976" cy="0"/>
          </a:xfrm>
          <a:prstGeom prst="straightConnector1">
            <a:avLst/>
          </a:prstGeom>
          <a:ln w="571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57600" y="457200"/>
            <a:ext cx="4953000" cy="914400"/>
          </a:xfrm>
        </p:spPr>
        <p:txBody>
          <a:bodyPr/>
          <a:lstStyle/>
          <a:p>
            <a:r>
              <a:rPr lang="en-US" dirty="0" smtClean="0"/>
              <a:t>Inclined Plane</a:t>
            </a:r>
            <a:endParaRPr lang="en-US" dirty="0"/>
          </a:p>
        </p:txBody>
      </p:sp>
      <p:sp>
        <p:nvSpPr>
          <p:cNvPr id="4" name="Right Triangle 3"/>
          <p:cNvSpPr/>
          <p:nvPr/>
        </p:nvSpPr>
        <p:spPr>
          <a:xfrm flipH="1">
            <a:off x="609600" y="990600"/>
            <a:ext cx="8001000" cy="40386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581400" y="44958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9" name="TextBox 8"/>
          <p:cNvSpPr txBox="1"/>
          <p:nvPr/>
        </p:nvSpPr>
        <p:spPr>
          <a:xfrm>
            <a:off x="1447800" y="44958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cxnSp>
        <p:nvCxnSpPr>
          <p:cNvPr id="7" name="Straight Arrow Connector 6"/>
          <p:cNvCxnSpPr/>
          <p:nvPr/>
        </p:nvCxnSpPr>
        <p:spPr>
          <a:xfrm rot="5400000">
            <a:off x="3925094" y="3999706"/>
            <a:ext cx="26670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4686300" y="3238500"/>
            <a:ext cx="2133600" cy="9906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flipV="1">
            <a:off x="4267200" y="2667000"/>
            <a:ext cx="990600" cy="5334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715000" y="32004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y</a:t>
            </a:r>
            <a:endParaRPr lang="en-US" sz="2800" b="1" dirty="0">
              <a:solidFill>
                <a:srgbClr val="FFFF00"/>
              </a:solidFill>
            </a:endParaRPr>
          </a:p>
        </p:txBody>
      </p:sp>
      <p:sp>
        <p:nvSpPr>
          <p:cNvPr id="18" name="TextBox 17"/>
          <p:cNvSpPr txBox="1"/>
          <p:nvPr/>
        </p:nvSpPr>
        <p:spPr>
          <a:xfrm>
            <a:off x="3886200" y="25146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cxnSp>
        <p:nvCxnSpPr>
          <p:cNvPr id="20" name="Straight Arrow Connector 19"/>
          <p:cNvCxnSpPr/>
          <p:nvPr/>
        </p:nvCxnSpPr>
        <p:spPr>
          <a:xfrm rot="10800000" flipV="1">
            <a:off x="5257800" y="4800600"/>
            <a:ext cx="990600" cy="533400"/>
          </a:xfrm>
          <a:prstGeom prst="straightConnector1">
            <a:avLst/>
          </a:prstGeom>
          <a:ln w="57150">
            <a:solidFill>
              <a:srgbClr val="FF0000"/>
            </a:solidFill>
            <a:prstDash val="sysDash"/>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5715000" y="51054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cxnSp>
        <p:nvCxnSpPr>
          <p:cNvPr id="19" name="Straight Arrow Connector 18"/>
          <p:cNvCxnSpPr/>
          <p:nvPr/>
        </p:nvCxnSpPr>
        <p:spPr>
          <a:xfrm rot="10800000" flipV="1">
            <a:off x="5791200" y="4495799"/>
            <a:ext cx="304800" cy="152400"/>
          </a:xfrm>
          <a:prstGeom prst="straightConnector1">
            <a:avLst/>
          </a:prstGeom>
          <a:ln w="571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rot="5400000" flipV="1">
            <a:off x="5715000" y="4724400"/>
            <a:ext cx="304800" cy="152400"/>
          </a:xfrm>
          <a:prstGeom prst="straightConnector1">
            <a:avLst/>
          </a:prstGeom>
          <a:ln w="57150">
            <a:solidFill>
              <a:srgbClr val="0070C0"/>
            </a:solidFill>
            <a:prstDash val="solid"/>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21" name="TextBox 20"/>
          <p:cNvSpPr txBox="1"/>
          <p:nvPr/>
        </p:nvSpPr>
        <p:spPr>
          <a:xfrm>
            <a:off x="4419600" y="3058180"/>
            <a:ext cx="1447800" cy="523220"/>
          </a:xfrm>
          <a:prstGeom prst="rect">
            <a:avLst/>
          </a:prstGeom>
          <a:noFill/>
        </p:spPr>
        <p:txBody>
          <a:bodyPr wrap="square" rtlCol="0">
            <a:spAutoFit/>
          </a:bodyPr>
          <a:lstStyle/>
          <a:p>
            <a:r>
              <a:rPr lang="en-US" sz="2800" b="1" dirty="0" smtClean="0">
                <a:solidFill>
                  <a:srgbClr val="FFFF00"/>
                </a:solidFill>
              </a:rPr>
              <a:t>90-</a:t>
            </a:r>
            <a:r>
              <a:rPr lang="el-GR" sz="2800" b="1" dirty="0" smtClean="0">
                <a:solidFill>
                  <a:srgbClr val="FFFF00"/>
                </a:solidFill>
              </a:rPr>
              <a:t>θ</a:t>
            </a:r>
            <a:endParaRPr lang="en-US" sz="2800" b="1" dirty="0">
              <a:solidFill>
                <a:srgbClr val="FFFF00"/>
              </a:solidFill>
            </a:endParaRPr>
          </a:p>
        </p:txBody>
      </p:sp>
      <p:sp>
        <p:nvSpPr>
          <p:cNvPr id="22" name="TextBox 21"/>
          <p:cNvSpPr txBox="1"/>
          <p:nvPr/>
        </p:nvSpPr>
        <p:spPr>
          <a:xfrm>
            <a:off x="5257800" y="32766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graphicFrame>
        <p:nvGraphicFramePr>
          <p:cNvPr id="9218" name="Object 2"/>
          <p:cNvGraphicFramePr>
            <a:graphicFrameLocks noChangeAspect="1"/>
          </p:cNvGraphicFramePr>
          <p:nvPr/>
        </p:nvGraphicFramePr>
        <p:xfrm>
          <a:off x="381000" y="304800"/>
          <a:ext cx="2393950" cy="3403600"/>
        </p:xfrm>
        <a:graphic>
          <a:graphicData uri="http://schemas.openxmlformats.org/presentationml/2006/ole">
            <mc:AlternateContent xmlns:mc="http://schemas.openxmlformats.org/markup-compatibility/2006">
              <mc:Choice xmlns:v="urn:schemas-microsoft-com:vml" Requires="v">
                <p:oleObj spid="_x0000_s9226" name="Equation" r:id="rId3" imgW="965160" imgH="1371600" progId="Equation.3">
                  <p:embed/>
                </p:oleObj>
              </mc:Choice>
              <mc:Fallback>
                <p:oleObj name="Equation" r:id="rId3" imgW="965160" imgH="1371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304800"/>
                        <a:ext cx="2393950" cy="3403600"/>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512064"/>
            <a:ext cx="5410200" cy="914400"/>
          </a:xfrm>
        </p:spPr>
        <p:txBody>
          <a:bodyPr/>
          <a:lstStyle/>
          <a:p>
            <a:r>
              <a:rPr lang="en-US" dirty="0" smtClean="0"/>
              <a:t>Inclined Plane</a:t>
            </a:r>
            <a:endParaRPr lang="en-US" dirty="0"/>
          </a:p>
        </p:txBody>
      </p:sp>
      <p:sp>
        <p:nvSpPr>
          <p:cNvPr id="4" name="Right Triangle 3"/>
          <p:cNvSpPr/>
          <p:nvPr/>
        </p:nvSpPr>
        <p:spPr>
          <a:xfrm flipH="1">
            <a:off x="762000" y="1828800"/>
            <a:ext cx="8001000" cy="40386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733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6" name="Rectangle 5"/>
          <p:cNvSpPr/>
          <p:nvPr/>
        </p:nvSpPr>
        <p:spPr>
          <a:xfrm rot="20030803">
            <a:off x="5005728" y="2766672"/>
            <a:ext cx="762000" cy="762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600200" y="53340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sp>
        <p:nvSpPr>
          <p:cNvPr id="13" name="TextBox 12"/>
          <p:cNvSpPr txBox="1"/>
          <p:nvPr/>
        </p:nvSpPr>
        <p:spPr>
          <a:xfrm>
            <a:off x="5029200" y="1371600"/>
            <a:ext cx="14478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N</a:t>
            </a:r>
            <a:endParaRPr lang="en-US" sz="2800" b="1" dirty="0">
              <a:solidFill>
                <a:srgbClr val="FFFF00"/>
              </a:solidFill>
            </a:endParaRPr>
          </a:p>
        </p:txBody>
      </p:sp>
      <p:sp>
        <p:nvSpPr>
          <p:cNvPr id="17" name="TextBox 16"/>
          <p:cNvSpPr txBox="1"/>
          <p:nvPr/>
        </p:nvSpPr>
        <p:spPr>
          <a:xfrm>
            <a:off x="5867400" y="37338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y</a:t>
            </a:r>
            <a:endParaRPr lang="en-US" sz="2800" b="1" dirty="0">
              <a:solidFill>
                <a:srgbClr val="FFFF00"/>
              </a:solidFill>
            </a:endParaRPr>
          </a:p>
        </p:txBody>
      </p:sp>
      <p:sp>
        <p:nvSpPr>
          <p:cNvPr id="18" name="TextBox 17"/>
          <p:cNvSpPr txBox="1"/>
          <p:nvPr/>
        </p:nvSpPr>
        <p:spPr>
          <a:xfrm>
            <a:off x="4038600" y="3048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graphicFrame>
        <p:nvGraphicFramePr>
          <p:cNvPr id="10242" name="Object 2"/>
          <p:cNvGraphicFramePr>
            <a:graphicFrameLocks noChangeAspect="1"/>
          </p:cNvGraphicFramePr>
          <p:nvPr/>
        </p:nvGraphicFramePr>
        <p:xfrm>
          <a:off x="304800" y="1066800"/>
          <a:ext cx="2393950" cy="3403600"/>
        </p:xfrm>
        <a:graphic>
          <a:graphicData uri="http://schemas.openxmlformats.org/presentationml/2006/ole">
            <mc:AlternateContent xmlns:mc="http://schemas.openxmlformats.org/markup-compatibility/2006">
              <mc:Choice xmlns:v="urn:schemas-microsoft-com:vml" Requires="v">
                <p:oleObj spid="_x0000_s10251" name="Equation" r:id="rId3" imgW="965160" imgH="1371600" progId="Equation.3">
                  <p:embed/>
                </p:oleObj>
              </mc:Choice>
              <mc:Fallback>
                <p:oleObj name="Equation" r:id="rId3" imgW="965160" imgH="137160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1066800"/>
                        <a:ext cx="2393950" cy="3403600"/>
                      </a:xfrm>
                      <a:prstGeom prst="rect">
                        <a:avLst/>
                      </a:prstGeom>
                      <a:solidFill>
                        <a:schemeClr val="tx1"/>
                      </a:solidFill>
                    </p:spPr>
                  </p:pic>
                </p:oleObj>
              </mc:Fallback>
            </mc:AlternateContent>
          </a:graphicData>
        </a:graphic>
      </p:graphicFrame>
      <p:sp>
        <p:nvSpPr>
          <p:cNvPr id="20" name="TextBox 19"/>
          <p:cNvSpPr txBox="1"/>
          <p:nvPr/>
        </p:nvSpPr>
        <p:spPr>
          <a:xfrm>
            <a:off x="6383349" y="53721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sp>
        <p:nvSpPr>
          <p:cNvPr id="27" name="TextBox 26"/>
          <p:cNvSpPr txBox="1"/>
          <p:nvPr/>
        </p:nvSpPr>
        <p:spPr>
          <a:xfrm>
            <a:off x="5531803" y="4132326"/>
            <a:ext cx="486456"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grpSp>
        <p:nvGrpSpPr>
          <p:cNvPr id="11" name="Group 10"/>
          <p:cNvGrpSpPr/>
          <p:nvPr/>
        </p:nvGrpSpPr>
        <p:grpSpPr>
          <a:xfrm>
            <a:off x="4251496" y="1464046"/>
            <a:ext cx="2136798" cy="4343400"/>
            <a:chOff x="4251496" y="1464046"/>
            <a:chExt cx="2136798" cy="4343400"/>
          </a:xfrm>
        </p:grpSpPr>
        <p:cxnSp>
          <p:nvCxnSpPr>
            <p:cNvPr id="21" name="Straight Arrow Connector 20"/>
            <p:cNvCxnSpPr/>
            <p:nvPr/>
          </p:nvCxnSpPr>
          <p:spPr>
            <a:xfrm>
              <a:off x="5558790" y="3462010"/>
              <a:ext cx="828369" cy="19431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2" name="Straight Arrow Connector 21"/>
            <p:cNvCxnSpPr/>
            <p:nvPr/>
          </p:nvCxnSpPr>
          <p:spPr>
            <a:xfrm flipH="1">
              <a:off x="4251496" y="3333735"/>
              <a:ext cx="792164" cy="40006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24" name="Group 23"/>
            <p:cNvGrpSpPr/>
            <p:nvPr/>
          </p:nvGrpSpPr>
          <p:grpSpPr>
            <a:xfrm>
              <a:off x="4647578" y="1464046"/>
              <a:ext cx="914400" cy="4343400"/>
              <a:chOff x="4648200" y="1524000"/>
              <a:chExt cx="914400" cy="4343400"/>
            </a:xfrm>
          </p:grpSpPr>
          <p:cxnSp>
            <p:nvCxnSpPr>
              <p:cNvPr id="25" name="Straight Arrow Connector 24"/>
              <p:cNvCxnSpPr/>
              <p:nvPr/>
            </p:nvCxnSpPr>
            <p:spPr>
              <a:xfrm flipH="1" flipV="1">
                <a:off x="4648200" y="1524000"/>
                <a:ext cx="570593" cy="128168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26" name="Straight Arrow Connector 25"/>
              <p:cNvCxnSpPr/>
              <p:nvPr/>
            </p:nvCxnSpPr>
            <p:spPr>
              <a:xfrm>
                <a:off x="5554663" y="3489664"/>
                <a:ext cx="7937" cy="2377736"/>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28" name="Straight Arrow Connector 27"/>
            <p:cNvCxnSpPr/>
            <p:nvPr/>
          </p:nvCxnSpPr>
          <p:spPr>
            <a:xfrm flipH="1">
              <a:off x="5562600" y="5373712"/>
              <a:ext cx="825694" cy="43373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512064"/>
            <a:ext cx="5410200" cy="914400"/>
          </a:xfrm>
        </p:spPr>
        <p:txBody>
          <a:bodyPr/>
          <a:lstStyle/>
          <a:p>
            <a:r>
              <a:rPr lang="en-US" dirty="0" smtClean="0"/>
              <a:t>Inclined Plane</a:t>
            </a:r>
            <a:endParaRPr lang="en-US" dirty="0"/>
          </a:p>
        </p:txBody>
      </p:sp>
      <p:sp>
        <p:nvSpPr>
          <p:cNvPr id="4" name="Right Triangle 3"/>
          <p:cNvSpPr/>
          <p:nvPr/>
        </p:nvSpPr>
        <p:spPr>
          <a:xfrm flipH="1">
            <a:off x="762000" y="1828800"/>
            <a:ext cx="8001000" cy="40386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733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6" name="Rectangle 5"/>
          <p:cNvSpPr/>
          <p:nvPr/>
        </p:nvSpPr>
        <p:spPr>
          <a:xfrm rot="20030803">
            <a:off x="5005728" y="2766672"/>
            <a:ext cx="762000" cy="762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600200" y="53340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sp>
        <p:nvSpPr>
          <p:cNvPr id="13" name="TextBox 12"/>
          <p:cNvSpPr txBox="1"/>
          <p:nvPr/>
        </p:nvSpPr>
        <p:spPr>
          <a:xfrm>
            <a:off x="5029200" y="1371600"/>
            <a:ext cx="14478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N</a:t>
            </a:r>
            <a:endParaRPr lang="en-US" sz="2800" b="1" dirty="0">
              <a:solidFill>
                <a:srgbClr val="FFFF00"/>
              </a:solidFill>
            </a:endParaRPr>
          </a:p>
        </p:txBody>
      </p:sp>
      <p:sp>
        <p:nvSpPr>
          <p:cNvPr id="17" name="TextBox 16"/>
          <p:cNvSpPr txBox="1"/>
          <p:nvPr/>
        </p:nvSpPr>
        <p:spPr>
          <a:xfrm>
            <a:off x="5867400" y="37338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y</a:t>
            </a:r>
            <a:endParaRPr lang="en-US" sz="2800" b="1" dirty="0">
              <a:solidFill>
                <a:srgbClr val="FFFF00"/>
              </a:solidFill>
            </a:endParaRPr>
          </a:p>
        </p:txBody>
      </p:sp>
      <p:sp>
        <p:nvSpPr>
          <p:cNvPr id="18" name="TextBox 17"/>
          <p:cNvSpPr txBox="1"/>
          <p:nvPr/>
        </p:nvSpPr>
        <p:spPr>
          <a:xfrm>
            <a:off x="4038600" y="3048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sp>
        <p:nvSpPr>
          <p:cNvPr id="19" name="TextBox 18"/>
          <p:cNvSpPr txBox="1"/>
          <p:nvPr/>
        </p:nvSpPr>
        <p:spPr>
          <a:xfrm>
            <a:off x="5791200" y="2209800"/>
            <a:ext cx="562656"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f</a:t>
            </a:r>
            <a:endParaRPr lang="en-US" sz="2800" b="1" dirty="0">
              <a:solidFill>
                <a:srgbClr val="FFFF00"/>
              </a:solidFill>
            </a:endParaRPr>
          </a:p>
        </p:txBody>
      </p:sp>
      <p:graphicFrame>
        <p:nvGraphicFramePr>
          <p:cNvPr id="10242" name="Object 2"/>
          <p:cNvGraphicFramePr>
            <a:graphicFrameLocks noChangeAspect="1"/>
          </p:cNvGraphicFramePr>
          <p:nvPr/>
        </p:nvGraphicFramePr>
        <p:xfrm>
          <a:off x="304800" y="2200275"/>
          <a:ext cx="2393950" cy="1135063"/>
        </p:xfrm>
        <a:graphic>
          <a:graphicData uri="http://schemas.openxmlformats.org/presentationml/2006/ole">
            <mc:AlternateContent xmlns:mc="http://schemas.openxmlformats.org/markup-compatibility/2006">
              <mc:Choice xmlns:v="urn:schemas-microsoft-com:vml" Requires="v">
                <p:oleObj spid="_x0000_s11276" name="Equation" r:id="rId3" imgW="965160" imgH="457200" progId="Equation.3">
                  <p:embed/>
                </p:oleObj>
              </mc:Choice>
              <mc:Fallback>
                <p:oleObj name="Equation" r:id="rId3" imgW="965160" imgH="457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04800" y="2200275"/>
                        <a:ext cx="2393950" cy="1135063"/>
                      </a:xfrm>
                      <a:prstGeom prst="rect">
                        <a:avLst/>
                      </a:prstGeom>
                      <a:solidFill>
                        <a:schemeClr val="tx1"/>
                      </a:solidFill>
                    </p:spPr>
                  </p:pic>
                </p:oleObj>
              </mc:Fallback>
            </mc:AlternateContent>
          </a:graphicData>
        </a:graphic>
      </p:graphicFrame>
      <p:sp>
        <p:nvSpPr>
          <p:cNvPr id="20" name="TextBox 19"/>
          <p:cNvSpPr txBox="1"/>
          <p:nvPr/>
        </p:nvSpPr>
        <p:spPr>
          <a:xfrm>
            <a:off x="6019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grpSp>
        <p:nvGrpSpPr>
          <p:cNvPr id="8" name="Group 7"/>
          <p:cNvGrpSpPr/>
          <p:nvPr/>
        </p:nvGrpSpPr>
        <p:grpSpPr>
          <a:xfrm>
            <a:off x="4251496" y="1464046"/>
            <a:ext cx="2483360" cy="4343400"/>
            <a:chOff x="4251496" y="1464046"/>
            <a:chExt cx="2483360" cy="4343400"/>
          </a:xfrm>
        </p:grpSpPr>
        <p:sp>
          <p:nvSpPr>
            <p:cNvPr id="27" name="TextBox 26"/>
            <p:cNvSpPr txBox="1"/>
            <p:nvPr/>
          </p:nvSpPr>
          <p:spPr>
            <a:xfrm>
              <a:off x="5524189" y="4113892"/>
              <a:ext cx="3810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grpSp>
          <p:nvGrpSpPr>
            <p:cNvPr id="30" name="Group 29"/>
            <p:cNvGrpSpPr/>
            <p:nvPr/>
          </p:nvGrpSpPr>
          <p:grpSpPr>
            <a:xfrm>
              <a:off x="4251496" y="1464046"/>
              <a:ext cx="2483360" cy="4343400"/>
              <a:chOff x="4251496" y="1464046"/>
              <a:chExt cx="2483360" cy="4343400"/>
            </a:xfrm>
          </p:grpSpPr>
          <p:cxnSp>
            <p:nvCxnSpPr>
              <p:cNvPr id="31" name="Straight Arrow Connector 30"/>
              <p:cNvCxnSpPr/>
              <p:nvPr/>
            </p:nvCxnSpPr>
            <p:spPr>
              <a:xfrm flipV="1">
                <a:off x="5744256" y="2538412"/>
                <a:ext cx="990600" cy="4587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32" name="Group 31"/>
              <p:cNvGrpSpPr/>
              <p:nvPr/>
            </p:nvGrpSpPr>
            <p:grpSpPr>
              <a:xfrm>
                <a:off x="4251496" y="1464046"/>
                <a:ext cx="2136798" cy="4343400"/>
                <a:chOff x="4251496" y="1464046"/>
                <a:chExt cx="2136798" cy="4343400"/>
              </a:xfrm>
            </p:grpSpPr>
            <p:cxnSp>
              <p:nvCxnSpPr>
                <p:cNvPr id="33" name="Straight Arrow Connector 32"/>
                <p:cNvCxnSpPr/>
                <p:nvPr/>
              </p:nvCxnSpPr>
              <p:spPr>
                <a:xfrm>
                  <a:off x="5558790" y="3462010"/>
                  <a:ext cx="828369" cy="19431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4" name="Straight Arrow Connector 33"/>
                <p:cNvCxnSpPr/>
                <p:nvPr/>
              </p:nvCxnSpPr>
              <p:spPr>
                <a:xfrm flipH="1">
                  <a:off x="4251496" y="3333735"/>
                  <a:ext cx="792164" cy="40006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35" name="Group 34"/>
                <p:cNvGrpSpPr/>
                <p:nvPr/>
              </p:nvGrpSpPr>
              <p:grpSpPr>
                <a:xfrm>
                  <a:off x="4647578" y="1464046"/>
                  <a:ext cx="914400" cy="4343400"/>
                  <a:chOff x="4648200" y="1524000"/>
                  <a:chExt cx="914400" cy="4343400"/>
                </a:xfrm>
              </p:grpSpPr>
              <p:cxnSp>
                <p:nvCxnSpPr>
                  <p:cNvPr id="37" name="Straight Arrow Connector 36"/>
                  <p:cNvCxnSpPr/>
                  <p:nvPr/>
                </p:nvCxnSpPr>
                <p:spPr>
                  <a:xfrm flipH="1" flipV="1">
                    <a:off x="4648200" y="1524000"/>
                    <a:ext cx="570593" cy="128168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8" name="Straight Arrow Connector 37"/>
                  <p:cNvCxnSpPr/>
                  <p:nvPr/>
                </p:nvCxnSpPr>
                <p:spPr>
                  <a:xfrm>
                    <a:off x="5554663" y="3489664"/>
                    <a:ext cx="7937" cy="2377736"/>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36" name="Straight Arrow Connector 35"/>
                <p:cNvCxnSpPr/>
                <p:nvPr/>
              </p:nvCxnSpPr>
              <p:spPr>
                <a:xfrm flipH="1">
                  <a:off x="5562600" y="5373712"/>
                  <a:ext cx="825694" cy="43373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76600" y="512064"/>
            <a:ext cx="5410200" cy="914400"/>
          </a:xfrm>
        </p:spPr>
        <p:txBody>
          <a:bodyPr/>
          <a:lstStyle/>
          <a:p>
            <a:r>
              <a:rPr lang="en-US" dirty="0" smtClean="0"/>
              <a:t>Inclined Plane</a:t>
            </a:r>
            <a:endParaRPr lang="en-US" dirty="0"/>
          </a:p>
        </p:txBody>
      </p:sp>
      <p:sp>
        <p:nvSpPr>
          <p:cNvPr id="4" name="Right Triangle 3"/>
          <p:cNvSpPr/>
          <p:nvPr/>
        </p:nvSpPr>
        <p:spPr>
          <a:xfrm flipH="1">
            <a:off x="762000" y="1828800"/>
            <a:ext cx="8001000" cy="40386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733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6" name="Rectangle 5"/>
          <p:cNvSpPr/>
          <p:nvPr/>
        </p:nvSpPr>
        <p:spPr>
          <a:xfrm rot="20030803">
            <a:off x="5005728" y="2766672"/>
            <a:ext cx="762000" cy="762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600200" y="53340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sp>
        <p:nvSpPr>
          <p:cNvPr id="13" name="TextBox 12"/>
          <p:cNvSpPr txBox="1"/>
          <p:nvPr/>
        </p:nvSpPr>
        <p:spPr>
          <a:xfrm>
            <a:off x="5029200" y="1371600"/>
            <a:ext cx="14478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N</a:t>
            </a:r>
            <a:endParaRPr lang="en-US" sz="2800" b="1" dirty="0">
              <a:solidFill>
                <a:srgbClr val="FFFF00"/>
              </a:solidFill>
            </a:endParaRPr>
          </a:p>
        </p:txBody>
      </p:sp>
      <p:sp>
        <p:nvSpPr>
          <p:cNvPr id="17" name="TextBox 16"/>
          <p:cNvSpPr txBox="1"/>
          <p:nvPr/>
        </p:nvSpPr>
        <p:spPr>
          <a:xfrm>
            <a:off x="5867400" y="37338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y</a:t>
            </a:r>
            <a:endParaRPr lang="en-US" sz="2800" b="1" dirty="0">
              <a:solidFill>
                <a:srgbClr val="FFFF00"/>
              </a:solidFill>
            </a:endParaRPr>
          </a:p>
        </p:txBody>
      </p:sp>
      <p:sp>
        <p:nvSpPr>
          <p:cNvPr id="18" name="TextBox 17"/>
          <p:cNvSpPr txBox="1"/>
          <p:nvPr/>
        </p:nvSpPr>
        <p:spPr>
          <a:xfrm>
            <a:off x="4038600" y="3048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sp>
        <p:nvSpPr>
          <p:cNvPr id="19" name="TextBox 18"/>
          <p:cNvSpPr txBox="1"/>
          <p:nvPr/>
        </p:nvSpPr>
        <p:spPr>
          <a:xfrm>
            <a:off x="5638800" y="1828800"/>
            <a:ext cx="31242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f </a:t>
            </a:r>
            <a:r>
              <a:rPr lang="en-US" sz="2800" b="1" dirty="0" smtClean="0">
                <a:solidFill>
                  <a:srgbClr val="FFFF00"/>
                </a:solidFill>
              </a:rPr>
              <a:t>= F</a:t>
            </a:r>
            <a:r>
              <a:rPr lang="en-US" sz="2800" b="1" baseline="-25000" dirty="0" smtClean="0">
                <a:solidFill>
                  <a:srgbClr val="FFFF00"/>
                </a:solidFill>
              </a:rPr>
              <a:t>N</a:t>
            </a:r>
            <a:r>
              <a:rPr lang="en-US" sz="2800" b="1" dirty="0" smtClean="0">
                <a:solidFill>
                  <a:srgbClr val="FFFF00"/>
                </a:solidFill>
              </a:rPr>
              <a:t>µ = </a:t>
            </a:r>
            <a:r>
              <a:rPr lang="en-US" sz="2800" b="1" dirty="0" err="1" smtClean="0">
                <a:solidFill>
                  <a:srgbClr val="FFFF00"/>
                </a:solidFill>
              </a:rPr>
              <a:t>F</a:t>
            </a:r>
            <a:r>
              <a:rPr lang="en-US" sz="2800" b="1" baseline="-25000" dirty="0" err="1" smtClean="0">
                <a:solidFill>
                  <a:srgbClr val="FFFF00"/>
                </a:solidFill>
              </a:rPr>
              <a:t>y</a:t>
            </a:r>
            <a:r>
              <a:rPr lang="en-US" sz="2800" b="1" dirty="0" smtClean="0">
                <a:solidFill>
                  <a:srgbClr val="FFFF00"/>
                </a:solidFill>
              </a:rPr>
              <a:t>µ</a:t>
            </a:r>
            <a:endParaRPr lang="en-US" sz="2800" b="1" dirty="0">
              <a:solidFill>
                <a:srgbClr val="FFFF00"/>
              </a:solidFill>
            </a:endParaRPr>
          </a:p>
        </p:txBody>
      </p:sp>
      <p:graphicFrame>
        <p:nvGraphicFramePr>
          <p:cNvPr id="10242" name="Object 2"/>
          <p:cNvGraphicFramePr>
            <a:graphicFrameLocks noChangeAspect="1"/>
          </p:cNvGraphicFramePr>
          <p:nvPr/>
        </p:nvGraphicFramePr>
        <p:xfrm>
          <a:off x="457200" y="457200"/>
          <a:ext cx="2393950" cy="1135063"/>
        </p:xfrm>
        <a:graphic>
          <a:graphicData uri="http://schemas.openxmlformats.org/presentationml/2006/ole">
            <mc:AlternateContent xmlns:mc="http://schemas.openxmlformats.org/markup-compatibility/2006">
              <mc:Choice xmlns:v="urn:schemas-microsoft-com:vml" Requires="v">
                <p:oleObj spid="_x0000_s12300" name="Equation" r:id="rId3" imgW="965160" imgH="457200" progId="Equation.3">
                  <p:embed/>
                </p:oleObj>
              </mc:Choice>
              <mc:Fallback>
                <p:oleObj name="Equation" r:id="rId3" imgW="965160" imgH="457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57200" y="457200"/>
                        <a:ext cx="2393950" cy="1135063"/>
                      </a:xfrm>
                      <a:prstGeom prst="rect">
                        <a:avLst/>
                      </a:prstGeom>
                      <a:solidFill>
                        <a:schemeClr val="tx1"/>
                      </a:solidFill>
                    </p:spPr>
                  </p:pic>
                </p:oleObj>
              </mc:Fallback>
            </mc:AlternateContent>
          </a:graphicData>
        </a:graphic>
      </p:graphicFrame>
      <p:sp>
        <p:nvSpPr>
          <p:cNvPr id="20" name="TextBox 19"/>
          <p:cNvSpPr txBox="1"/>
          <p:nvPr/>
        </p:nvSpPr>
        <p:spPr>
          <a:xfrm>
            <a:off x="6019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sp>
        <p:nvSpPr>
          <p:cNvPr id="21" name="TextBox 20"/>
          <p:cNvSpPr txBox="1"/>
          <p:nvPr/>
        </p:nvSpPr>
        <p:spPr>
          <a:xfrm>
            <a:off x="381000" y="1981200"/>
            <a:ext cx="3276600" cy="2677656"/>
          </a:xfrm>
          <a:prstGeom prst="rect">
            <a:avLst/>
          </a:prstGeom>
          <a:noFill/>
        </p:spPr>
        <p:txBody>
          <a:bodyPr wrap="square" rtlCol="0">
            <a:spAutoFit/>
          </a:bodyPr>
          <a:lstStyle/>
          <a:p>
            <a:pPr marL="231775" indent="-231775">
              <a:buFont typeface="Arial" pitchFamily="34" charset="0"/>
              <a:buChar char="•"/>
            </a:pPr>
            <a:r>
              <a:rPr lang="en-US" sz="2400" b="1" dirty="0" err="1" smtClean="0"/>
              <a:t>F</a:t>
            </a:r>
            <a:r>
              <a:rPr lang="en-US" sz="2400" b="1" baseline="-25000" dirty="0" err="1" smtClean="0"/>
              <a:t>y</a:t>
            </a:r>
            <a:r>
              <a:rPr lang="en-US" sz="2400" b="1" dirty="0" smtClean="0"/>
              <a:t> is equal to F</a:t>
            </a:r>
            <a:r>
              <a:rPr lang="en-US" sz="2400" b="1" baseline="-25000" dirty="0" smtClean="0"/>
              <a:t>N</a:t>
            </a:r>
            <a:r>
              <a:rPr lang="en-US" sz="2400" b="1" dirty="0" smtClean="0"/>
              <a:t> and is used to find the force of friction</a:t>
            </a:r>
          </a:p>
          <a:p>
            <a:pPr marL="231775" indent="-231775">
              <a:buFont typeface="Arial" pitchFamily="34" charset="0"/>
              <a:buChar char="•"/>
            </a:pPr>
            <a:r>
              <a:rPr lang="en-US" sz="2400" b="1" dirty="0" err="1" smtClean="0"/>
              <a:t>F</a:t>
            </a:r>
            <a:r>
              <a:rPr lang="en-US" sz="2400" b="1" baseline="-25000" dirty="0" err="1" smtClean="0"/>
              <a:t>x</a:t>
            </a:r>
            <a:r>
              <a:rPr lang="en-US" sz="2400" b="1" dirty="0" smtClean="0"/>
              <a:t> is the component of the weight that is trying to push the box down the ramp</a:t>
            </a:r>
            <a:endParaRPr lang="en-US" sz="2400" b="1" dirty="0"/>
          </a:p>
        </p:txBody>
      </p:sp>
      <p:grpSp>
        <p:nvGrpSpPr>
          <p:cNvPr id="3" name="Group 2"/>
          <p:cNvGrpSpPr/>
          <p:nvPr/>
        </p:nvGrpSpPr>
        <p:grpSpPr>
          <a:xfrm>
            <a:off x="4251496" y="1464046"/>
            <a:ext cx="5636816" cy="4343400"/>
            <a:chOff x="4251496" y="1464046"/>
            <a:chExt cx="5636816" cy="4343400"/>
          </a:xfrm>
        </p:grpSpPr>
        <p:sp>
          <p:nvSpPr>
            <p:cNvPr id="22" name="TextBox 21"/>
            <p:cNvSpPr txBox="1"/>
            <p:nvPr/>
          </p:nvSpPr>
          <p:spPr>
            <a:xfrm>
              <a:off x="6764112" y="2289810"/>
              <a:ext cx="31242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f </a:t>
              </a:r>
              <a:r>
                <a:rPr lang="en-US" sz="2800" b="1" dirty="0" smtClean="0">
                  <a:solidFill>
                    <a:srgbClr val="FFFF00"/>
                  </a:solidFill>
                </a:rPr>
                <a:t>= </a:t>
              </a:r>
              <a:r>
                <a:rPr lang="en-US" sz="2800" b="1" dirty="0" smtClean="0">
                  <a:solidFill>
                    <a:srgbClr val="FFFF00"/>
                  </a:solidFill>
                </a:rPr>
                <a:t>(mg)cos </a:t>
              </a:r>
              <a:r>
                <a:rPr lang="el-GR" sz="2800" b="1" dirty="0" smtClean="0">
                  <a:solidFill>
                    <a:srgbClr val="FFFF00"/>
                  </a:solidFill>
                </a:rPr>
                <a:t>θμ</a:t>
              </a:r>
              <a:endParaRPr lang="en-US" sz="2800" b="1" dirty="0">
                <a:solidFill>
                  <a:srgbClr val="FFFF00"/>
                </a:solidFill>
              </a:endParaRPr>
            </a:p>
          </p:txBody>
        </p:sp>
        <p:grpSp>
          <p:nvGrpSpPr>
            <p:cNvPr id="36" name="Group 35"/>
            <p:cNvGrpSpPr/>
            <p:nvPr/>
          </p:nvGrpSpPr>
          <p:grpSpPr>
            <a:xfrm>
              <a:off x="4251496" y="1464046"/>
              <a:ext cx="2483360" cy="4343400"/>
              <a:chOff x="4251496" y="1464046"/>
              <a:chExt cx="2483360" cy="4343400"/>
            </a:xfrm>
          </p:grpSpPr>
          <p:sp>
            <p:nvSpPr>
              <p:cNvPr id="37" name="TextBox 36"/>
              <p:cNvSpPr txBox="1"/>
              <p:nvPr/>
            </p:nvSpPr>
            <p:spPr>
              <a:xfrm>
                <a:off x="5524189" y="4113892"/>
                <a:ext cx="3810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grpSp>
            <p:nvGrpSpPr>
              <p:cNvPr id="38" name="Group 37"/>
              <p:cNvGrpSpPr/>
              <p:nvPr/>
            </p:nvGrpSpPr>
            <p:grpSpPr>
              <a:xfrm>
                <a:off x="4251496" y="1464046"/>
                <a:ext cx="2483360" cy="4343400"/>
                <a:chOff x="4251496" y="1464046"/>
                <a:chExt cx="2483360" cy="4343400"/>
              </a:xfrm>
            </p:grpSpPr>
            <p:cxnSp>
              <p:nvCxnSpPr>
                <p:cNvPr id="39" name="Straight Arrow Connector 38"/>
                <p:cNvCxnSpPr/>
                <p:nvPr/>
              </p:nvCxnSpPr>
              <p:spPr>
                <a:xfrm flipV="1">
                  <a:off x="5744256" y="2538412"/>
                  <a:ext cx="990600" cy="4587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40" name="Group 39"/>
                <p:cNvGrpSpPr/>
                <p:nvPr/>
              </p:nvGrpSpPr>
              <p:grpSpPr>
                <a:xfrm>
                  <a:off x="4251496" y="1464046"/>
                  <a:ext cx="2136798" cy="4343400"/>
                  <a:chOff x="4251496" y="1464046"/>
                  <a:chExt cx="2136798" cy="4343400"/>
                </a:xfrm>
              </p:grpSpPr>
              <p:cxnSp>
                <p:nvCxnSpPr>
                  <p:cNvPr id="41" name="Straight Arrow Connector 40"/>
                  <p:cNvCxnSpPr/>
                  <p:nvPr/>
                </p:nvCxnSpPr>
                <p:spPr>
                  <a:xfrm>
                    <a:off x="5558790" y="3462010"/>
                    <a:ext cx="828369" cy="19431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2" name="Straight Arrow Connector 41"/>
                  <p:cNvCxnSpPr/>
                  <p:nvPr/>
                </p:nvCxnSpPr>
                <p:spPr>
                  <a:xfrm flipH="1">
                    <a:off x="4251496" y="3333735"/>
                    <a:ext cx="792164" cy="40006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43" name="Group 42"/>
                  <p:cNvGrpSpPr/>
                  <p:nvPr/>
                </p:nvGrpSpPr>
                <p:grpSpPr>
                  <a:xfrm>
                    <a:off x="4647578" y="1464046"/>
                    <a:ext cx="914400" cy="4343400"/>
                    <a:chOff x="4648200" y="1524000"/>
                    <a:chExt cx="914400" cy="4343400"/>
                  </a:xfrm>
                </p:grpSpPr>
                <p:cxnSp>
                  <p:nvCxnSpPr>
                    <p:cNvPr id="45" name="Straight Arrow Connector 44"/>
                    <p:cNvCxnSpPr/>
                    <p:nvPr/>
                  </p:nvCxnSpPr>
                  <p:spPr>
                    <a:xfrm flipH="1" flipV="1">
                      <a:off x="4648200" y="1524000"/>
                      <a:ext cx="570593" cy="128168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Straight Arrow Connector 45"/>
                    <p:cNvCxnSpPr/>
                    <p:nvPr/>
                  </p:nvCxnSpPr>
                  <p:spPr>
                    <a:xfrm>
                      <a:off x="5554663" y="3489664"/>
                      <a:ext cx="7937" cy="2377736"/>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44" name="Straight Arrow Connector 43"/>
                  <p:cNvCxnSpPr/>
                  <p:nvPr/>
                </p:nvCxnSpPr>
                <p:spPr>
                  <a:xfrm flipH="1">
                    <a:off x="5562600" y="5373712"/>
                    <a:ext cx="825694" cy="43373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gr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512064"/>
            <a:ext cx="3962400" cy="914400"/>
          </a:xfrm>
        </p:spPr>
        <p:txBody>
          <a:bodyPr/>
          <a:lstStyle/>
          <a:p>
            <a:r>
              <a:rPr lang="en-US" dirty="0" smtClean="0"/>
              <a:t>Inclined Plane</a:t>
            </a:r>
            <a:endParaRPr lang="en-US" dirty="0"/>
          </a:p>
        </p:txBody>
      </p:sp>
      <p:sp>
        <p:nvSpPr>
          <p:cNvPr id="4" name="Right Triangle 3"/>
          <p:cNvSpPr/>
          <p:nvPr/>
        </p:nvSpPr>
        <p:spPr>
          <a:xfrm flipH="1">
            <a:off x="762000" y="1828800"/>
            <a:ext cx="8001000" cy="40386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733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6" name="Rectangle 5"/>
          <p:cNvSpPr/>
          <p:nvPr/>
        </p:nvSpPr>
        <p:spPr>
          <a:xfrm rot="20030803">
            <a:off x="5005728" y="2766672"/>
            <a:ext cx="762000" cy="762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1600200" y="53340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sp>
        <p:nvSpPr>
          <p:cNvPr id="13" name="TextBox 12"/>
          <p:cNvSpPr txBox="1"/>
          <p:nvPr/>
        </p:nvSpPr>
        <p:spPr>
          <a:xfrm>
            <a:off x="5029200" y="1371600"/>
            <a:ext cx="14478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N</a:t>
            </a:r>
            <a:endParaRPr lang="en-US" sz="2800" b="1" dirty="0">
              <a:solidFill>
                <a:srgbClr val="FFFF00"/>
              </a:solidFill>
            </a:endParaRPr>
          </a:p>
        </p:txBody>
      </p:sp>
      <p:sp>
        <p:nvSpPr>
          <p:cNvPr id="17" name="TextBox 16"/>
          <p:cNvSpPr txBox="1"/>
          <p:nvPr/>
        </p:nvSpPr>
        <p:spPr>
          <a:xfrm>
            <a:off x="5867400" y="37338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y</a:t>
            </a:r>
            <a:endParaRPr lang="en-US" sz="2800" b="1" dirty="0">
              <a:solidFill>
                <a:srgbClr val="FFFF00"/>
              </a:solidFill>
            </a:endParaRPr>
          </a:p>
        </p:txBody>
      </p:sp>
      <p:sp>
        <p:nvSpPr>
          <p:cNvPr id="18" name="TextBox 17"/>
          <p:cNvSpPr txBox="1"/>
          <p:nvPr/>
        </p:nvSpPr>
        <p:spPr>
          <a:xfrm>
            <a:off x="4038600" y="3048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graphicFrame>
        <p:nvGraphicFramePr>
          <p:cNvPr id="10242" name="Object 2"/>
          <p:cNvGraphicFramePr>
            <a:graphicFrameLocks noChangeAspect="1"/>
          </p:cNvGraphicFramePr>
          <p:nvPr/>
        </p:nvGraphicFramePr>
        <p:xfrm>
          <a:off x="6553200" y="4267200"/>
          <a:ext cx="2393950" cy="1135063"/>
        </p:xfrm>
        <a:graphic>
          <a:graphicData uri="http://schemas.openxmlformats.org/presentationml/2006/ole">
            <mc:AlternateContent xmlns:mc="http://schemas.openxmlformats.org/markup-compatibility/2006">
              <mc:Choice xmlns:v="urn:schemas-microsoft-com:vml" Requires="v">
                <p:oleObj spid="_x0000_s43019" name="Equation" r:id="rId3" imgW="965160" imgH="457200" progId="Equation.3">
                  <p:embed/>
                </p:oleObj>
              </mc:Choice>
              <mc:Fallback>
                <p:oleObj name="Equation" r:id="rId3" imgW="965160" imgH="457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4267200"/>
                        <a:ext cx="2393950" cy="1135063"/>
                      </a:xfrm>
                      <a:prstGeom prst="rect">
                        <a:avLst/>
                      </a:prstGeom>
                      <a:solidFill>
                        <a:schemeClr val="tx1"/>
                      </a:solidFill>
                    </p:spPr>
                  </p:pic>
                </p:oleObj>
              </mc:Fallback>
            </mc:AlternateContent>
          </a:graphicData>
        </a:graphic>
      </p:graphicFrame>
      <p:sp>
        <p:nvSpPr>
          <p:cNvPr id="20" name="TextBox 19"/>
          <p:cNvSpPr txBox="1"/>
          <p:nvPr/>
        </p:nvSpPr>
        <p:spPr>
          <a:xfrm>
            <a:off x="6019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sp>
        <p:nvSpPr>
          <p:cNvPr id="21" name="TextBox 20"/>
          <p:cNvSpPr txBox="1"/>
          <p:nvPr/>
        </p:nvSpPr>
        <p:spPr>
          <a:xfrm>
            <a:off x="228600" y="838200"/>
            <a:ext cx="3581400" cy="3108543"/>
          </a:xfrm>
          <a:prstGeom prst="rect">
            <a:avLst/>
          </a:prstGeom>
          <a:noFill/>
        </p:spPr>
        <p:txBody>
          <a:bodyPr wrap="square" rtlCol="0">
            <a:spAutoFit/>
          </a:bodyPr>
          <a:lstStyle/>
          <a:p>
            <a:r>
              <a:rPr lang="en-US" sz="2800" b="1" i="1" dirty="0" smtClean="0">
                <a:solidFill>
                  <a:schemeClr val="tx2">
                    <a:lumMod val="75000"/>
                  </a:schemeClr>
                </a:solidFill>
              </a:rPr>
              <a:t>A 10kg box sits on a ramp inclined at 17 degrees.  The </a:t>
            </a:r>
            <a:r>
              <a:rPr lang="en-US" sz="2800" b="1" i="1" u="sng" dirty="0" smtClean="0">
                <a:solidFill>
                  <a:srgbClr val="FFFF00"/>
                </a:solidFill>
              </a:rPr>
              <a:t>static</a:t>
            </a:r>
            <a:r>
              <a:rPr lang="en-US" sz="2800" b="1" i="1" dirty="0" smtClean="0">
                <a:solidFill>
                  <a:schemeClr val="tx2">
                    <a:lumMod val="75000"/>
                  </a:schemeClr>
                </a:solidFill>
              </a:rPr>
              <a:t> coefficient of friction between the box and the ramp is </a:t>
            </a:r>
            <a:r>
              <a:rPr lang="en-US" sz="2800" b="1" i="1" dirty="0" smtClean="0">
                <a:solidFill>
                  <a:srgbClr val="FFFF00"/>
                </a:solidFill>
              </a:rPr>
              <a:t>0.40</a:t>
            </a:r>
            <a:r>
              <a:rPr lang="en-US" sz="2800" b="1" i="1" dirty="0" smtClean="0">
                <a:solidFill>
                  <a:schemeClr val="tx2">
                    <a:lumMod val="75000"/>
                  </a:schemeClr>
                </a:solidFill>
              </a:rPr>
              <a:t>.  What happens?</a:t>
            </a:r>
            <a:endParaRPr lang="en-US" sz="2800" b="1" i="1" dirty="0">
              <a:solidFill>
                <a:schemeClr val="tx2">
                  <a:lumMod val="75000"/>
                </a:schemeClr>
              </a:solidFill>
            </a:endParaRPr>
          </a:p>
        </p:txBody>
      </p:sp>
      <p:sp>
        <p:nvSpPr>
          <p:cNvPr id="24" name="TextBox 23"/>
          <p:cNvSpPr txBox="1"/>
          <p:nvPr/>
        </p:nvSpPr>
        <p:spPr>
          <a:xfrm>
            <a:off x="6764112" y="2289810"/>
            <a:ext cx="31242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f </a:t>
            </a:r>
            <a:r>
              <a:rPr lang="en-US" sz="2800" b="1" dirty="0" smtClean="0">
                <a:solidFill>
                  <a:srgbClr val="FFFF00"/>
                </a:solidFill>
              </a:rPr>
              <a:t>= </a:t>
            </a:r>
            <a:r>
              <a:rPr lang="en-US" sz="2800" b="1" dirty="0" smtClean="0">
                <a:solidFill>
                  <a:srgbClr val="FFFF00"/>
                </a:solidFill>
              </a:rPr>
              <a:t>(mg)cos </a:t>
            </a:r>
            <a:r>
              <a:rPr lang="el-GR" sz="2800" b="1" dirty="0" smtClean="0">
                <a:solidFill>
                  <a:srgbClr val="FFFF00"/>
                </a:solidFill>
              </a:rPr>
              <a:t>θμ</a:t>
            </a:r>
            <a:endParaRPr lang="en-US" sz="2800" b="1" dirty="0">
              <a:solidFill>
                <a:srgbClr val="FFFF00"/>
              </a:solidFill>
            </a:endParaRPr>
          </a:p>
        </p:txBody>
      </p:sp>
      <p:grpSp>
        <p:nvGrpSpPr>
          <p:cNvPr id="25" name="Group 24"/>
          <p:cNvGrpSpPr/>
          <p:nvPr/>
        </p:nvGrpSpPr>
        <p:grpSpPr>
          <a:xfrm>
            <a:off x="4251496" y="1464046"/>
            <a:ext cx="2483360" cy="4343400"/>
            <a:chOff x="4251496" y="1464046"/>
            <a:chExt cx="2483360" cy="4343400"/>
          </a:xfrm>
        </p:grpSpPr>
        <p:sp>
          <p:nvSpPr>
            <p:cNvPr id="26" name="TextBox 25"/>
            <p:cNvSpPr txBox="1"/>
            <p:nvPr/>
          </p:nvSpPr>
          <p:spPr>
            <a:xfrm>
              <a:off x="5524189" y="4113892"/>
              <a:ext cx="3810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grpSp>
          <p:nvGrpSpPr>
            <p:cNvPr id="28" name="Group 27"/>
            <p:cNvGrpSpPr/>
            <p:nvPr/>
          </p:nvGrpSpPr>
          <p:grpSpPr>
            <a:xfrm>
              <a:off x="4251496" y="1464046"/>
              <a:ext cx="2483360" cy="4343400"/>
              <a:chOff x="4251496" y="1464046"/>
              <a:chExt cx="2483360" cy="4343400"/>
            </a:xfrm>
          </p:grpSpPr>
          <p:cxnSp>
            <p:nvCxnSpPr>
              <p:cNvPr id="29" name="Straight Arrow Connector 28"/>
              <p:cNvCxnSpPr/>
              <p:nvPr/>
            </p:nvCxnSpPr>
            <p:spPr>
              <a:xfrm flipV="1">
                <a:off x="5744256" y="2538412"/>
                <a:ext cx="990600" cy="4587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4251496" y="1464046"/>
                <a:ext cx="2136798" cy="4343400"/>
                <a:chOff x="4251496" y="1464046"/>
                <a:chExt cx="2136798" cy="4343400"/>
              </a:xfrm>
            </p:grpSpPr>
            <p:cxnSp>
              <p:nvCxnSpPr>
                <p:cNvPr id="31" name="Straight Arrow Connector 30"/>
                <p:cNvCxnSpPr/>
                <p:nvPr/>
              </p:nvCxnSpPr>
              <p:spPr>
                <a:xfrm>
                  <a:off x="5558790" y="3462010"/>
                  <a:ext cx="828369" cy="19431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2" name="Straight Arrow Connector 31"/>
                <p:cNvCxnSpPr/>
                <p:nvPr/>
              </p:nvCxnSpPr>
              <p:spPr>
                <a:xfrm flipH="1">
                  <a:off x="4251496" y="3333735"/>
                  <a:ext cx="792164" cy="400065"/>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nvGrpSpPr>
                <p:cNvPr id="33" name="Group 32"/>
                <p:cNvGrpSpPr/>
                <p:nvPr/>
              </p:nvGrpSpPr>
              <p:grpSpPr>
                <a:xfrm>
                  <a:off x="4647578" y="1464046"/>
                  <a:ext cx="914400" cy="4343400"/>
                  <a:chOff x="4648200" y="1524000"/>
                  <a:chExt cx="914400" cy="4343400"/>
                </a:xfrm>
              </p:grpSpPr>
              <p:cxnSp>
                <p:nvCxnSpPr>
                  <p:cNvPr id="35" name="Straight Arrow Connector 34"/>
                  <p:cNvCxnSpPr/>
                  <p:nvPr/>
                </p:nvCxnSpPr>
                <p:spPr>
                  <a:xfrm flipH="1" flipV="1">
                    <a:off x="4648200" y="1524000"/>
                    <a:ext cx="570593" cy="128168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p:nvPr/>
                </p:nvCxnSpPr>
                <p:spPr>
                  <a:xfrm>
                    <a:off x="5554663" y="3489664"/>
                    <a:ext cx="7937" cy="2377736"/>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cxnSp>
              <p:nvCxnSpPr>
                <p:cNvPr id="34" name="Straight Arrow Connector 33"/>
                <p:cNvCxnSpPr/>
                <p:nvPr/>
              </p:nvCxnSpPr>
              <p:spPr>
                <a:xfrm flipH="1">
                  <a:off x="5562600" y="5373712"/>
                  <a:ext cx="825694" cy="433734"/>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grpSp>
        </p:grpSp>
      </p:grpSp>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512064"/>
            <a:ext cx="3962400" cy="914400"/>
          </a:xfrm>
        </p:spPr>
        <p:txBody>
          <a:bodyPr/>
          <a:lstStyle/>
          <a:p>
            <a:r>
              <a:rPr lang="en-US" dirty="0" smtClean="0"/>
              <a:t>Inclined Plane</a:t>
            </a:r>
            <a:endParaRPr lang="en-US" dirty="0"/>
          </a:p>
        </p:txBody>
      </p:sp>
      <p:sp>
        <p:nvSpPr>
          <p:cNvPr id="4" name="Right Triangle 3"/>
          <p:cNvSpPr/>
          <p:nvPr/>
        </p:nvSpPr>
        <p:spPr>
          <a:xfrm flipH="1">
            <a:off x="762000" y="1828800"/>
            <a:ext cx="8001000" cy="40386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733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6" name="Rectangle 5"/>
          <p:cNvSpPr/>
          <p:nvPr/>
        </p:nvSpPr>
        <p:spPr>
          <a:xfrm rot="20030803">
            <a:off x="5005728" y="2766672"/>
            <a:ext cx="762000" cy="762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rot="5400000">
            <a:off x="4191794" y="4418806"/>
            <a:ext cx="24384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600200" y="53340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cxnSp>
        <p:nvCxnSpPr>
          <p:cNvPr id="10" name="Straight Arrow Connector 9"/>
          <p:cNvCxnSpPr/>
          <p:nvPr/>
        </p:nvCxnSpPr>
        <p:spPr>
          <a:xfrm rot="16200000" flipV="1">
            <a:off x="4191794" y="1980406"/>
            <a:ext cx="1676400" cy="763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029200" y="1371600"/>
            <a:ext cx="14478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N</a:t>
            </a:r>
            <a:endParaRPr lang="en-US" sz="2800" b="1" dirty="0">
              <a:solidFill>
                <a:srgbClr val="FFFF00"/>
              </a:solidFill>
            </a:endParaRPr>
          </a:p>
        </p:txBody>
      </p:sp>
      <p:cxnSp>
        <p:nvCxnSpPr>
          <p:cNvPr id="14" name="Straight Arrow Connector 13"/>
          <p:cNvCxnSpPr/>
          <p:nvPr/>
        </p:nvCxnSpPr>
        <p:spPr>
          <a:xfrm flipV="1">
            <a:off x="5410200" y="2743200"/>
            <a:ext cx="990600" cy="4587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4838700" y="3771900"/>
            <a:ext cx="2057400" cy="9144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flipV="1">
            <a:off x="4495800" y="3200400"/>
            <a:ext cx="914400" cy="4572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867400" y="37338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y</a:t>
            </a:r>
            <a:endParaRPr lang="en-US" sz="2800" b="1" dirty="0">
              <a:solidFill>
                <a:srgbClr val="FFFF00"/>
              </a:solidFill>
            </a:endParaRPr>
          </a:p>
        </p:txBody>
      </p:sp>
      <p:sp>
        <p:nvSpPr>
          <p:cNvPr id="18" name="TextBox 17"/>
          <p:cNvSpPr txBox="1"/>
          <p:nvPr/>
        </p:nvSpPr>
        <p:spPr>
          <a:xfrm>
            <a:off x="4572000" y="359158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graphicFrame>
        <p:nvGraphicFramePr>
          <p:cNvPr id="10242" name="Object 2"/>
          <p:cNvGraphicFramePr>
            <a:graphicFrameLocks noChangeAspect="1"/>
          </p:cNvGraphicFramePr>
          <p:nvPr>
            <p:extLst>
              <p:ext uri="{D42A27DB-BD31-4B8C-83A1-F6EECF244321}">
                <p14:modId xmlns:p14="http://schemas.microsoft.com/office/powerpoint/2010/main" val="1439921562"/>
              </p:ext>
            </p:extLst>
          </p:nvPr>
        </p:nvGraphicFramePr>
        <p:xfrm>
          <a:off x="76200" y="457200"/>
          <a:ext cx="4341812" cy="3886200"/>
        </p:xfrm>
        <a:graphic>
          <a:graphicData uri="http://schemas.openxmlformats.org/presentationml/2006/ole">
            <mc:AlternateContent xmlns:mc="http://schemas.openxmlformats.org/markup-compatibility/2006">
              <mc:Choice xmlns:v="urn:schemas-microsoft-com:vml" Requires="v">
                <p:oleObj spid="_x0000_s88084" name="Equation" r:id="rId3" imgW="1803240" imgH="1612800" progId="Equation.3">
                  <p:embed/>
                </p:oleObj>
              </mc:Choice>
              <mc:Fallback>
                <p:oleObj name="Equation" r:id="rId3" imgW="1803240" imgH="1612800" progId="Equation.3">
                  <p:embed/>
                  <p:pic>
                    <p:nvPicPr>
                      <p:cNvPr id="0" name="Object 2"/>
                      <p:cNvPicPr>
                        <a:picLocks noChangeAspect="1" noChangeArrowheads="1"/>
                      </p:cNvPicPr>
                      <p:nvPr/>
                    </p:nvPicPr>
                    <p:blipFill>
                      <a:blip r:embed="rId4"/>
                      <a:srcRect/>
                      <a:stretch>
                        <a:fillRect/>
                      </a:stretch>
                    </p:blipFill>
                    <p:spPr bwMode="auto">
                      <a:xfrm>
                        <a:off x="76200" y="457200"/>
                        <a:ext cx="4341812" cy="3886200"/>
                      </a:xfrm>
                      <a:prstGeom prst="rect">
                        <a:avLst/>
                      </a:prstGeom>
                      <a:solidFill>
                        <a:schemeClr val="tx1"/>
                      </a:solidFill>
                    </p:spPr>
                  </p:pic>
                </p:oleObj>
              </mc:Fallback>
            </mc:AlternateContent>
          </a:graphicData>
        </a:graphic>
      </p:graphicFrame>
      <p:sp>
        <p:nvSpPr>
          <p:cNvPr id="20" name="TextBox 19"/>
          <p:cNvSpPr txBox="1"/>
          <p:nvPr/>
        </p:nvSpPr>
        <p:spPr>
          <a:xfrm>
            <a:off x="6019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cxnSp>
        <p:nvCxnSpPr>
          <p:cNvPr id="23" name="Straight Arrow Connector 22"/>
          <p:cNvCxnSpPr/>
          <p:nvPr/>
        </p:nvCxnSpPr>
        <p:spPr>
          <a:xfrm rot="10800000" flipV="1">
            <a:off x="5410200" y="5257800"/>
            <a:ext cx="914400" cy="3810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410200" y="39624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graphicFrame>
        <p:nvGraphicFramePr>
          <p:cNvPr id="88067" name="Object 2"/>
          <p:cNvGraphicFramePr>
            <a:graphicFrameLocks noChangeAspect="1"/>
          </p:cNvGraphicFramePr>
          <p:nvPr/>
        </p:nvGraphicFramePr>
        <p:xfrm>
          <a:off x="6553200" y="4267200"/>
          <a:ext cx="2393950" cy="1135063"/>
        </p:xfrm>
        <a:graphic>
          <a:graphicData uri="http://schemas.openxmlformats.org/presentationml/2006/ole">
            <mc:AlternateContent xmlns:mc="http://schemas.openxmlformats.org/markup-compatibility/2006">
              <mc:Choice xmlns:v="urn:schemas-microsoft-com:vml" Requires="v">
                <p:oleObj spid="_x0000_s88085" name="Equation" r:id="rId5" imgW="965160" imgH="457200" progId="Equation.3">
                  <p:embed/>
                </p:oleObj>
              </mc:Choice>
              <mc:Fallback>
                <p:oleObj name="Equation" r:id="rId5" imgW="965160" imgH="4572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53200" y="4267200"/>
                        <a:ext cx="2393950" cy="1135063"/>
                      </a:xfrm>
                      <a:prstGeom prst="rect">
                        <a:avLst/>
                      </a:prstGeom>
                      <a:solidFill>
                        <a:schemeClr val="tx1"/>
                      </a:solidFill>
                    </p:spPr>
                  </p:pic>
                </p:oleObj>
              </mc:Fallback>
            </mc:AlternateContent>
          </a:graphicData>
        </a:graphic>
      </p:graphicFrame>
      <p:sp>
        <p:nvSpPr>
          <p:cNvPr id="21" name="TextBox 20"/>
          <p:cNvSpPr txBox="1"/>
          <p:nvPr/>
        </p:nvSpPr>
        <p:spPr>
          <a:xfrm>
            <a:off x="6764112" y="2289810"/>
            <a:ext cx="31242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f </a:t>
            </a:r>
            <a:r>
              <a:rPr lang="en-US" sz="2800" b="1" dirty="0" smtClean="0">
                <a:solidFill>
                  <a:srgbClr val="FFFF00"/>
                </a:solidFill>
              </a:rPr>
              <a:t>= </a:t>
            </a:r>
            <a:r>
              <a:rPr lang="en-US" sz="2800" b="1" dirty="0" smtClean="0">
                <a:solidFill>
                  <a:srgbClr val="FFFF00"/>
                </a:solidFill>
              </a:rPr>
              <a:t>(mg)cos </a:t>
            </a:r>
            <a:r>
              <a:rPr lang="el-GR" sz="2800" b="1" dirty="0" smtClean="0">
                <a:solidFill>
                  <a:srgbClr val="FFFF00"/>
                </a:solidFill>
              </a:rPr>
              <a:t>θμ</a:t>
            </a:r>
            <a:endParaRPr lang="en-US" sz="2800" b="1" dirty="0">
              <a:solidFill>
                <a:srgbClr val="FFFF00"/>
              </a:solidFill>
            </a:endParaRPr>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512064"/>
            <a:ext cx="3962400" cy="914400"/>
          </a:xfrm>
        </p:spPr>
        <p:txBody>
          <a:bodyPr/>
          <a:lstStyle/>
          <a:p>
            <a:r>
              <a:rPr lang="en-US" dirty="0" smtClean="0"/>
              <a:t>Inclined Plane</a:t>
            </a:r>
            <a:endParaRPr lang="en-US" dirty="0"/>
          </a:p>
        </p:txBody>
      </p:sp>
      <p:sp>
        <p:nvSpPr>
          <p:cNvPr id="4" name="Right Triangle 3"/>
          <p:cNvSpPr/>
          <p:nvPr/>
        </p:nvSpPr>
        <p:spPr>
          <a:xfrm flipH="1">
            <a:off x="762000" y="1828800"/>
            <a:ext cx="8001000" cy="40386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733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6" name="Rectangle 5"/>
          <p:cNvSpPr/>
          <p:nvPr/>
        </p:nvSpPr>
        <p:spPr>
          <a:xfrm rot="20030803">
            <a:off x="5005728" y="2766672"/>
            <a:ext cx="762000" cy="762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rot="5400000">
            <a:off x="4191794" y="4418806"/>
            <a:ext cx="24384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600200" y="53340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cxnSp>
        <p:nvCxnSpPr>
          <p:cNvPr id="10" name="Straight Arrow Connector 9"/>
          <p:cNvCxnSpPr/>
          <p:nvPr/>
        </p:nvCxnSpPr>
        <p:spPr>
          <a:xfrm rot="16200000" flipV="1">
            <a:off x="4191794" y="1980406"/>
            <a:ext cx="1676400" cy="763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029200" y="1371600"/>
            <a:ext cx="14478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N</a:t>
            </a:r>
            <a:endParaRPr lang="en-US" sz="2800" b="1" dirty="0">
              <a:solidFill>
                <a:srgbClr val="FFFF00"/>
              </a:solidFill>
            </a:endParaRPr>
          </a:p>
        </p:txBody>
      </p:sp>
      <p:cxnSp>
        <p:nvCxnSpPr>
          <p:cNvPr id="14" name="Straight Arrow Connector 13"/>
          <p:cNvCxnSpPr/>
          <p:nvPr/>
        </p:nvCxnSpPr>
        <p:spPr>
          <a:xfrm flipV="1">
            <a:off x="5410200" y="2743200"/>
            <a:ext cx="990600" cy="4587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4838700" y="3771900"/>
            <a:ext cx="2057400" cy="9144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flipV="1">
            <a:off x="4495800" y="3200400"/>
            <a:ext cx="914400" cy="4572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867400" y="37338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y</a:t>
            </a:r>
            <a:endParaRPr lang="en-US" sz="2800" b="1" dirty="0">
              <a:solidFill>
                <a:srgbClr val="FFFF00"/>
              </a:solidFill>
            </a:endParaRPr>
          </a:p>
        </p:txBody>
      </p:sp>
      <p:sp>
        <p:nvSpPr>
          <p:cNvPr id="18" name="TextBox 17"/>
          <p:cNvSpPr txBox="1"/>
          <p:nvPr/>
        </p:nvSpPr>
        <p:spPr>
          <a:xfrm>
            <a:off x="4572000" y="359158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graphicFrame>
        <p:nvGraphicFramePr>
          <p:cNvPr id="10242" name="Object 2"/>
          <p:cNvGraphicFramePr>
            <a:graphicFrameLocks noChangeAspect="1"/>
          </p:cNvGraphicFramePr>
          <p:nvPr>
            <p:extLst>
              <p:ext uri="{D42A27DB-BD31-4B8C-83A1-F6EECF244321}">
                <p14:modId xmlns:p14="http://schemas.microsoft.com/office/powerpoint/2010/main" val="851489811"/>
              </p:ext>
            </p:extLst>
          </p:nvPr>
        </p:nvGraphicFramePr>
        <p:xfrm>
          <a:off x="76200" y="152400"/>
          <a:ext cx="4341812" cy="3886200"/>
        </p:xfrm>
        <a:graphic>
          <a:graphicData uri="http://schemas.openxmlformats.org/presentationml/2006/ole">
            <mc:AlternateContent xmlns:mc="http://schemas.openxmlformats.org/markup-compatibility/2006">
              <mc:Choice xmlns:v="urn:schemas-microsoft-com:vml" Requires="v">
                <p:oleObj spid="_x0000_s98312" name="Equation" r:id="rId3" imgW="1803240" imgH="1612800" progId="Equation.3">
                  <p:embed/>
                </p:oleObj>
              </mc:Choice>
              <mc:Fallback>
                <p:oleObj name="Equation" r:id="rId3" imgW="1803240" imgH="1612800" progId="Equation.3">
                  <p:embed/>
                  <p:pic>
                    <p:nvPicPr>
                      <p:cNvPr id="0" name=""/>
                      <p:cNvPicPr>
                        <a:picLocks noChangeAspect="1" noChangeArrowheads="1"/>
                      </p:cNvPicPr>
                      <p:nvPr/>
                    </p:nvPicPr>
                    <p:blipFill>
                      <a:blip r:embed="rId4"/>
                      <a:srcRect/>
                      <a:stretch>
                        <a:fillRect/>
                      </a:stretch>
                    </p:blipFill>
                    <p:spPr bwMode="auto">
                      <a:xfrm>
                        <a:off x="76200" y="152400"/>
                        <a:ext cx="4341812" cy="3886200"/>
                      </a:xfrm>
                      <a:prstGeom prst="rect">
                        <a:avLst/>
                      </a:prstGeom>
                      <a:solidFill>
                        <a:schemeClr val="tx1"/>
                      </a:solidFill>
                    </p:spPr>
                  </p:pic>
                </p:oleObj>
              </mc:Fallback>
            </mc:AlternateContent>
          </a:graphicData>
        </a:graphic>
      </p:graphicFrame>
      <p:sp>
        <p:nvSpPr>
          <p:cNvPr id="20" name="TextBox 19"/>
          <p:cNvSpPr txBox="1"/>
          <p:nvPr/>
        </p:nvSpPr>
        <p:spPr>
          <a:xfrm>
            <a:off x="6019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cxnSp>
        <p:nvCxnSpPr>
          <p:cNvPr id="23" name="Straight Arrow Connector 22"/>
          <p:cNvCxnSpPr/>
          <p:nvPr/>
        </p:nvCxnSpPr>
        <p:spPr>
          <a:xfrm rot="10800000" flipV="1">
            <a:off x="5410200" y="5257800"/>
            <a:ext cx="914400" cy="3810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410200" y="39624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graphicFrame>
        <p:nvGraphicFramePr>
          <p:cNvPr id="88067" name="Object 2"/>
          <p:cNvGraphicFramePr>
            <a:graphicFrameLocks noChangeAspect="1"/>
          </p:cNvGraphicFramePr>
          <p:nvPr/>
        </p:nvGraphicFramePr>
        <p:xfrm>
          <a:off x="6553200" y="4267200"/>
          <a:ext cx="2393950" cy="1135063"/>
        </p:xfrm>
        <a:graphic>
          <a:graphicData uri="http://schemas.openxmlformats.org/presentationml/2006/ole">
            <mc:AlternateContent xmlns:mc="http://schemas.openxmlformats.org/markup-compatibility/2006">
              <mc:Choice xmlns:v="urn:schemas-microsoft-com:vml" Requires="v">
                <p:oleObj spid="_x0000_s98313" name="Equation" r:id="rId5" imgW="965160" imgH="457200" progId="Equation.3">
                  <p:embed/>
                </p:oleObj>
              </mc:Choice>
              <mc:Fallback>
                <p:oleObj name="Equation" r:id="rId5" imgW="965160" imgH="457200" progId="Equation.3">
                  <p:embed/>
                  <p:pic>
                    <p:nvPicPr>
                      <p:cNvPr id="0" name=""/>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6553200" y="4267200"/>
                        <a:ext cx="2393950" cy="1135063"/>
                      </a:xfrm>
                      <a:prstGeom prst="rect">
                        <a:avLst/>
                      </a:prstGeom>
                      <a:solidFill>
                        <a:schemeClr val="tx1"/>
                      </a:solidFill>
                    </p:spPr>
                  </p:pic>
                </p:oleObj>
              </mc:Fallback>
            </mc:AlternateContent>
          </a:graphicData>
        </a:graphic>
      </p:graphicFrame>
      <p:sp>
        <p:nvSpPr>
          <p:cNvPr id="3" name="Oval 2"/>
          <p:cNvSpPr/>
          <p:nvPr/>
        </p:nvSpPr>
        <p:spPr>
          <a:xfrm>
            <a:off x="0" y="1752599"/>
            <a:ext cx="1370012" cy="76200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0" y="2895600"/>
            <a:ext cx="1828800" cy="762001"/>
          </a:xfrm>
          <a:prstGeom prst="ellipse">
            <a:avLst/>
          </a:pr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TextBox 23"/>
          <p:cNvSpPr txBox="1"/>
          <p:nvPr/>
        </p:nvSpPr>
        <p:spPr>
          <a:xfrm>
            <a:off x="6764112" y="2289810"/>
            <a:ext cx="31242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f </a:t>
            </a:r>
            <a:r>
              <a:rPr lang="en-US" sz="2800" b="1" dirty="0" smtClean="0">
                <a:solidFill>
                  <a:srgbClr val="FFFF00"/>
                </a:solidFill>
              </a:rPr>
              <a:t>= </a:t>
            </a:r>
            <a:r>
              <a:rPr lang="en-US" sz="2800" b="1" dirty="0" smtClean="0">
                <a:solidFill>
                  <a:srgbClr val="FFFF00"/>
                </a:solidFill>
              </a:rPr>
              <a:t>(mg)cos </a:t>
            </a:r>
            <a:r>
              <a:rPr lang="el-GR" sz="2800" b="1" dirty="0" smtClean="0">
                <a:solidFill>
                  <a:srgbClr val="FFFF00"/>
                </a:solidFill>
              </a:rPr>
              <a:t>θμ</a:t>
            </a:r>
            <a:endParaRPr lang="en-US" sz="2800" b="1" dirty="0">
              <a:solidFill>
                <a:srgbClr val="FFFF00"/>
              </a:solidFill>
            </a:endParaRPr>
          </a:p>
        </p:txBody>
      </p:sp>
    </p:spTree>
    <p:extLst>
      <p:ext uri="{BB962C8B-B14F-4D97-AF65-F5344CB8AC3E}">
        <p14:creationId xmlns:p14="http://schemas.microsoft.com/office/powerpoint/2010/main" val="1534138022"/>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512064"/>
            <a:ext cx="3962400" cy="914400"/>
          </a:xfrm>
        </p:spPr>
        <p:txBody>
          <a:bodyPr/>
          <a:lstStyle/>
          <a:p>
            <a:r>
              <a:rPr lang="en-US" dirty="0" smtClean="0"/>
              <a:t>Inclined Plane</a:t>
            </a:r>
            <a:endParaRPr lang="en-US" dirty="0"/>
          </a:p>
        </p:txBody>
      </p:sp>
      <p:sp>
        <p:nvSpPr>
          <p:cNvPr id="4" name="Right Triangle 3"/>
          <p:cNvSpPr/>
          <p:nvPr/>
        </p:nvSpPr>
        <p:spPr>
          <a:xfrm flipH="1">
            <a:off x="762000" y="1828800"/>
            <a:ext cx="8001000" cy="40386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733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6" name="Rectangle 5"/>
          <p:cNvSpPr/>
          <p:nvPr/>
        </p:nvSpPr>
        <p:spPr>
          <a:xfrm rot="20030803">
            <a:off x="5005728" y="2766672"/>
            <a:ext cx="762000" cy="762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rot="5400000">
            <a:off x="4191794" y="4418806"/>
            <a:ext cx="24384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600200" y="53340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cxnSp>
        <p:nvCxnSpPr>
          <p:cNvPr id="10" name="Straight Arrow Connector 9"/>
          <p:cNvCxnSpPr/>
          <p:nvPr/>
        </p:nvCxnSpPr>
        <p:spPr>
          <a:xfrm rot="16200000" flipV="1">
            <a:off x="4191794" y="1980406"/>
            <a:ext cx="1676400" cy="763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029200" y="1371600"/>
            <a:ext cx="14478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N</a:t>
            </a:r>
            <a:endParaRPr lang="en-US" sz="2800" b="1" dirty="0">
              <a:solidFill>
                <a:srgbClr val="FFFF00"/>
              </a:solidFill>
            </a:endParaRPr>
          </a:p>
        </p:txBody>
      </p:sp>
      <p:cxnSp>
        <p:nvCxnSpPr>
          <p:cNvPr id="14" name="Straight Arrow Connector 13"/>
          <p:cNvCxnSpPr/>
          <p:nvPr/>
        </p:nvCxnSpPr>
        <p:spPr>
          <a:xfrm flipV="1">
            <a:off x="5410200" y="2743200"/>
            <a:ext cx="990600" cy="4587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4838700" y="3771900"/>
            <a:ext cx="2057400" cy="9144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flipV="1">
            <a:off x="4495800" y="3200400"/>
            <a:ext cx="914400" cy="4572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867400" y="37338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y</a:t>
            </a:r>
            <a:endParaRPr lang="en-US" sz="2800" b="1" dirty="0">
              <a:solidFill>
                <a:srgbClr val="FFFF00"/>
              </a:solidFill>
            </a:endParaRPr>
          </a:p>
        </p:txBody>
      </p:sp>
      <p:sp>
        <p:nvSpPr>
          <p:cNvPr id="18" name="TextBox 17"/>
          <p:cNvSpPr txBox="1"/>
          <p:nvPr/>
        </p:nvSpPr>
        <p:spPr>
          <a:xfrm>
            <a:off x="4038600" y="3048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graphicFrame>
        <p:nvGraphicFramePr>
          <p:cNvPr id="10242" name="Object 2"/>
          <p:cNvGraphicFramePr>
            <a:graphicFrameLocks noChangeAspect="1"/>
          </p:cNvGraphicFramePr>
          <p:nvPr/>
        </p:nvGraphicFramePr>
        <p:xfrm>
          <a:off x="6553200" y="4267200"/>
          <a:ext cx="2393950" cy="1135063"/>
        </p:xfrm>
        <a:graphic>
          <a:graphicData uri="http://schemas.openxmlformats.org/presentationml/2006/ole">
            <mc:AlternateContent xmlns:mc="http://schemas.openxmlformats.org/markup-compatibility/2006">
              <mc:Choice xmlns:v="urn:schemas-microsoft-com:vml" Requires="v">
                <p:oleObj spid="_x0000_s45067" name="Equation" r:id="rId3" imgW="965160" imgH="457200" progId="Equation.3">
                  <p:embed/>
                </p:oleObj>
              </mc:Choice>
              <mc:Fallback>
                <p:oleObj name="Equation" r:id="rId3" imgW="965160" imgH="457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4267200"/>
                        <a:ext cx="2393950" cy="1135063"/>
                      </a:xfrm>
                      <a:prstGeom prst="rect">
                        <a:avLst/>
                      </a:prstGeom>
                      <a:solidFill>
                        <a:schemeClr val="tx1"/>
                      </a:solidFill>
                    </p:spPr>
                  </p:pic>
                </p:oleObj>
              </mc:Fallback>
            </mc:AlternateContent>
          </a:graphicData>
        </a:graphic>
      </p:graphicFrame>
      <p:sp>
        <p:nvSpPr>
          <p:cNvPr id="20" name="TextBox 19"/>
          <p:cNvSpPr txBox="1"/>
          <p:nvPr/>
        </p:nvSpPr>
        <p:spPr>
          <a:xfrm>
            <a:off x="6019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cxnSp>
        <p:nvCxnSpPr>
          <p:cNvPr id="23" name="Straight Arrow Connector 22"/>
          <p:cNvCxnSpPr/>
          <p:nvPr/>
        </p:nvCxnSpPr>
        <p:spPr>
          <a:xfrm rot="10800000" flipV="1">
            <a:off x="5410200" y="5257800"/>
            <a:ext cx="914400" cy="3810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410200" y="39624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sp>
        <p:nvSpPr>
          <p:cNvPr id="21" name="TextBox 20"/>
          <p:cNvSpPr txBox="1"/>
          <p:nvPr/>
        </p:nvSpPr>
        <p:spPr>
          <a:xfrm>
            <a:off x="228600" y="838200"/>
            <a:ext cx="3581400" cy="4401205"/>
          </a:xfrm>
          <a:prstGeom prst="rect">
            <a:avLst/>
          </a:prstGeom>
          <a:noFill/>
        </p:spPr>
        <p:txBody>
          <a:bodyPr wrap="square" rtlCol="0">
            <a:spAutoFit/>
          </a:bodyPr>
          <a:lstStyle/>
          <a:p>
            <a:r>
              <a:rPr lang="en-US" sz="2800" b="1" i="1" dirty="0" smtClean="0">
                <a:solidFill>
                  <a:schemeClr val="tx2">
                    <a:lumMod val="75000"/>
                  </a:schemeClr>
                </a:solidFill>
              </a:rPr>
              <a:t>A 10kg box sits on a ramp inclined at 17 degrees.  The </a:t>
            </a:r>
            <a:r>
              <a:rPr lang="en-US" sz="2800" b="1" i="1" u="sng" dirty="0" smtClean="0">
                <a:solidFill>
                  <a:srgbClr val="FFFF00"/>
                </a:solidFill>
              </a:rPr>
              <a:t>static</a:t>
            </a:r>
            <a:r>
              <a:rPr lang="en-US" sz="2800" b="1" i="1" dirty="0" smtClean="0">
                <a:solidFill>
                  <a:schemeClr val="tx2">
                    <a:lumMod val="75000"/>
                  </a:schemeClr>
                </a:solidFill>
              </a:rPr>
              <a:t> coefficient of friction between the box and the ramp is 0.40.  What happens?</a:t>
            </a:r>
          </a:p>
          <a:p>
            <a:r>
              <a:rPr lang="en-US" sz="2800" b="1" i="1" dirty="0" smtClean="0">
                <a:solidFill>
                  <a:srgbClr val="FF0000"/>
                </a:solidFill>
              </a:rPr>
              <a:t>Box doesn’t move because friction is too great.</a:t>
            </a:r>
            <a:endParaRPr lang="en-US" sz="2800" b="1" i="1" dirty="0">
              <a:solidFill>
                <a:srgbClr val="FF0000"/>
              </a:solidFill>
            </a:endParaRPr>
          </a:p>
        </p:txBody>
      </p:sp>
      <p:sp>
        <p:nvSpPr>
          <p:cNvPr id="22" name="TextBox 21"/>
          <p:cNvSpPr txBox="1"/>
          <p:nvPr/>
        </p:nvSpPr>
        <p:spPr>
          <a:xfrm>
            <a:off x="6764112" y="2289810"/>
            <a:ext cx="31242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f </a:t>
            </a:r>
            <a:r>
              <a:rPr lang="en-US" sz="2800" b="1" dirty="0" smtClean="0">
                <a:solidFill>
                  <a:srgbClr val="FFFF00"/>
                </a:solidFill>
              </a:rPr>
              <a:t>= </a:t>
            </a:r>
            <a:r>
              <a:rPr lang="en-US" sz="2800" b="1" dirty="0" smtClean="0">
                <a:solidFill>
                  <a:srgbClr val="FFFF00"/>
                </a:solidFill>
              </a:rPr>
              <a:t>(mg)cos </a:t>
            </a:r>
            <a:r>
              <a:rPr lang="el-GR" sz="2800" b="1" dirty="0" smtClean="0">
                <a:solidFill>
                  <a:srgbClr val="FFFF00"/>
                </a:solidFill>
              </a:rPr>
              <a:t>θμ</a:t>
            </a:r>
            <a:endParaRPr lang="en-US" sz="2800" b="1" dirty="0">
              <a:solidFill>
                <a:srgbClr val="FFFF00"/>
              </a:solidFill>
            </a:endParaRPr>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512064"/>
            <a:ext cx="3962400" cy="914400"/>
          </a:xfrm>
        </p:spPr>
        <p:txBody>
          <a:bodyPr/>
          <a:lstStyle/>
          <a:p>
            <a:r>
              <a:rPr lang="en-US" dirty="0" smtClean="0"/>
              <a:t>Inclined Plane</a:t>
            </a:r>
            <a:endParaRPr lang="en-US" dirty="0"/>
          </a:p>
        </p:txBody>
      </p:sp>
      <p:sp>
        <p:nvSpPr>
          <p:cNvPr id="4" name="Right Triangle 3"/>
          <p:cNvSpPr/>
          <p:nvPr/>
        </p:nvSpPr>
        <p:spPr>
          <a:xfrm flipH="1">
            <a:off x="762000" y="1828800"/>
            <a:ext cx="8001000" cy="40386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733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6" name="Rectangle 5"/>
          <p:cNvSpPr/>
          <p:nvPr/>
        </p:nvSpPr>
        <p:spPr>
          <a:xfrm rot="20030803">
            <a:off x="5005728" y="2766672"/>
            <a:ext cx="762000" cy="762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rot="5400000">
            <a:off x="4191794" y="4418806"/>
            <a:ext cx="24384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600200" y="53340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cxnSp>
        <p:nvCxnSpPr>
          <p:cNvPr id="10" name="Straight Arrow Connector 9"/>
          <p:cNvCxnSpPr/>
          <p:nvPr/>
        </p:nvCxnSpPr>
        <p:spPr>
          <a:xfrm rot="16200000" flipV="1">
            <a:off x="4191794" y="1980406"/>
            <a:ext cx="1676400" cy="763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029200" y="1371600"/>
            <a:ext cx="14478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N</a:t>
            </a:r>
            <a:endParaRPr lang="en-US" sz="2800" b="1" dirty="0">
              <a:solidFill>
                <a:srgbClr val="FFFF00"/>
              </a:solidFill>
            </a:endParaRPr>
          </a:p>
        </p:txBody>
      </p:sp>
      <p:cxnSp>
        <p:nvCxnSpPr>
          <p:cNvPr id="14" name="Straight Arrow Connector 13"/>
          <p:cNvCxnSpPr/>
          <p:nvPr/>
        </p:nvCxnSpPr>
        <p:spPr>
          <a:xfrm flipV="1">
            <a:off x="5410200" y="2743200"/>
            <a:ext cx="990600" cy="4587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4838700" y="3771900"/>
            <a:ext cx="2057400" cy="9144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flipV="1">
            <a:off x="4495800" y="3200400"/>
            <a:ext cx="914400" cy="4572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867400" y="37338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y</a:t>
            </a:r>
            <a:endParaRPr lang="en-US" sz="2800" b="1" dirty="0">
              <a:solidFill>
                <a:srgbClr val="FFFF00"/>
              </a:solidFill>
            </a:endParaRPr>
          </a:p>
        </p:txBody>
      </p:sp>
      <p:sp>
        <p:nvSpPr>
          <p:cNvPr id="18" name="TextBox 17"/>
          <p:cNvSpPr txBox="1"/>
          <p:nvPr/>
        </p:nvSpPr>
        <p:spPr>
          <a:xfrm>
            <a:off x="4038600" y="3048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graphicFrame>
        <p:nvGraphicFramePr>
          <p:cNvPr id="10242" name="Object 2"/>
          <p:cNvGraphicFramePr>
            <a:graphicFrameLocks noChangeAspect="1"/>
          </p:cNvGraphicFramePr>
          <p:nvPr/>
        </p:nvGraphicFramePr>
        <p:xfrm>
          <a:off x="6553200" y="4267200"/>
          <a:ext cx="2393950" cy="1135063"/>
        </p:xfrm>
        <a:graphic>
          <a:graphicData uri="http://schemas.openxmlformats.org/presentationml/2006/ole">
            <mc:AlternateContent xmlns:mc="http://schemas.openxmlformats.org/markup-compatibility/2006">
              <mc:Choice xmlns:v="urn:schemas-microsoft-com:vml" Requires="v">
                <p:oleObj spid="_x0000_s47115" name="Equation" r:id="rId3" imgW="965160" imgH="457200" progId="Equation.3">
                  <p:embed/>
                </p:oleObj>
              </mc:Choice>
              <mc:Fallback>
                <p:oleObj name="Equation" r:id="rId3" imgW="965160" imgH="457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4267200"/>
                        <a:ext cx="2393950" cy="1135063"/>
                      </a:xfrm>
                      <a:prstGeom prst="rect">
                        <a:avLst/>
                      </a:prstGeom>
                      <a:solidFill>
                        <a:schemeClr val="tx1"/>
                      </a:solidFill>
                    </p:spPr>
                  </p:pic>
                </p:oleObj>
              </mc:Fallback>
            </mc:AlternateContent>
          </a:graphicData>
        </a:graphic>
      </p:graphicFrame>
      <p:sp>
        <p:nvSpPr>
          <p:cNvPr id="20" name="TextBox 19"/>
          <p:cNvSpPr txBox="1"/>
          <p:nvPr/>
        </p:nvSpPr>
        <p:spPr>
          <a:xfrm>
            <a:off x="6019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cxnSp>
        <p:nvCxnSpPr>
          <p:cNvPr id="23" name="Straight Arrow Connector 22"/>
          <p:cNvCxnSpPr/>
          <p:nvPr/>
        </p:nvCxnSpPr>
        <p:spPr>
          <a:xfrm rot="10800000" flipV="1">
            <a:off x="5410200" y="5257800"/>
            <a:ext cx="914400" cy="3810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410200" y="39624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sp>
        <p:nvSpPr>
          <p:cNvPr id="21" name="TextBox 20"/>
          <p:cNvSpPr txBox="1"/>
          <p:nvPr/>
        </p:nvSpPr>
        <p:spPr>
          <a:xfrm>
            <a:off x="228600" y="838200"/>
            <a:ext cx="3581400" cy="3108543"/>
          </a:xfrm>
          <a:prstGeom prst="rect">
            <a:avLst/>
          </a:prstGeom>
          <a:noFill/>
        </p:spPr>
        <p:txBody>
          <a:bodyPr wrap="square" rtlCol="0">
            <a:spAutoFit/>
          </a:bodyPr>
          <a:lstStyle/>
          <a:p>
            <a:r>
              <a:rPr lang="en-US" sz="2800" b="1" i="1" dirty="0" smtClean="0">
                <a:solidFill>
                  <a:schemeClr val="tx2">
                    <a:lumMod val="75000"/>
                  </a:schemeClr>
                </a:solidFill>
              </a:rPr>
              <a:t>A </a:t>
            </a:r>
            <a:r>
              <a:rPr lang="en-US" sz="2800" b="1" i="1" dirty="0" smtClean="0">
                <a:solidFill>
                  <a:srgbClr val="FFFF00"/>
                </a:solidFill>
              </a:rPr>
              <a:t>1000kg</a:t>
            </a:r>
            <a:r>
              <a:rPr lang="en-US" sz="2800" b="1" i="1" dirty="0" smtClean="0">
                <a:solidFill>
                  <a:schemeClr val="tx2">
                    <a:lumMod val="75000"/>
                  </a:schemeClr>
                </a:solidFill>
              </a:rPr>
              <a:t> box sits on a ramp inclined at 17 degrees.  The </a:t>
            </a:r>
            <a:r>
              <a:rPr lang="en-US" sz="2800" b="1" i="1" u="sng" dirty="0" smtClean="0">
                <a:solidFill>
                  <a:srgbClr val="FFFF00"/>
                </a:solidFill>
              </a:rPr>
              <a:t>static</a:t>
            </a:r>
            <a:r>
              <a:rPr lang="en-US" sz="2800" b="1" i="1" dirty="0" smtClean="0">
                <a:solidFill>
                  <a:schemeClr val="tx2">
                    <a:lumMod val="75000"/>
                  </a:schemeClr>
                </a:solidFill>
              </a:rPr>
              <a:t> coefficient of friction between the box and the ramp is 0.40.  What happens?</a:t>
            </a:r>
            <a:endParaRPr lang="en-US" sz="2800" b="1" i="1" dirty="0">
              <a:solidFill>
                <a:srgbClr val="FF0000"/>
              </a:solidFill>
            </a:endParaRPr>
          </a:p>
        </p:txBody>
      </p:sp>
      <p:sp>
        <p:nvSpPr>
          <p:cNvPr id="22" name="TextBox 21"/>
          <p:cNvSpPr txBox="1"/>
          <p:nvPr/>
        </p:nvSpPr>
        <p:spPr>
          <a:xfrm>
            <a:off x="6764112" y="2289810"/>
            <a:ext cx="31242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f </a:t>
            </a:r>
            <a:r>
              <a:rPr lang="en-US" sz="2800" b="1" dirty="0" smtClean="0">
                <a:solidFill>
                  <a:srgbClr val="FFFF00"/>
                </a:solidFill>
              </a:rPr>
              <a:t>= </a:t>
            </a:r>
            <a:r>
              <a:rPr lang="en-US" sz="2800" b="1" dirty="0" smtClean="0">
                <a:solidFill>
                  <a:srgbClr val="FFFF00"/>
                </a:solidFill>
              </a:rPr>
              <a:t>(mg)cos </a:t>
            </a:r>
            <a:r>
              <a:rPr lang="el-GR" sz="2800" b="1" dirty="0" smtClean="0">
                <a:solidFill>
                  <a:srgbClr val="FFFF00"/>
                </a:solidFill>
              </a:rPr>
              <a:t>θμ</a:t>
            </a:r>
            <a:endParaRPr lang="en-US" sz="2800" b="1" dirty="0">
              <a:solidFill>
                <a:srgbClr val="FFFF00"/>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3.B: Classically, the acceleration of an object interacting with other objects can be predicted by using </a:t>
            </a:r>
          </a:p>
          <a:p>
            <a:endParaRPr lang="en-US" sz="3200" dirty="0" smtClean="0"/>
          </a:p>
          <a:p>
            <a:r>
              <a:rPr lang="en-US" sz="3200" dirty="0" smtClean="0"/>
              <a:t>3.C: At the macroscopic level, forces can be categorized as either long-range (action-at-a-distance) forces or contact forces.</a:t>
            </a:r>
          </a:p>
        </p:txBody>
      </p:sp>
      <p:graphicFrame>
        <p:nvGraphicFramePr>
          <p:cNvPr id="4" name="Object 3"/>
          <p:cNvGraphicFramePr>
            <a:graphicFrameLocks noChangeAspect="1"/>
          </p:cNvGraphicFramePr>
          <p:nvPr/>
        </p:nvGraphicFramePr>
        <p:xfrm>
          <a:off x="5257800" y="2844229"/>
          <a:ext cx="1143000" cy="1073727"/>
        </p:xfrm>
        <a:graphic>
          <a:graphicData uri="http://schemas.openxmlformats.org/presentationml/2006/ole">
            <mc:AlternateContent xmlns:mc="http://schemas.openxmlformats.org/markup-compatibility/2006">
              <mc:Choice xmlns:v="urn:schemas-microsoft-com:vml" Requires="v">
                <p:oleObj spid="_x0000_s93194" name="Equation" r:id="rId3" imgW="419040" imgH="393480" progId="Equation.3">
                  <p:embed/>
                </p:oleObj>
              </mc:Choice>
              <mc:Fallback>
                <p:oleObj name="Equation" r:id="rId3" imgW="41904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2844229"/>
                        <a:ext cx="1143000" cy="1073727"/>
                      </a:xfrm>
                      <a:prstGeom prst="rect">
                        <a:avLst/>
                      </a:prstGeom>
                      <a:solidFill>
                        <a:schemeClr val="tx1"/>
                      </a:solidFill>
                    </p:spPr>
                  </p:pic>
                </p:oleObj>
              </mc:Fallback>
            </mc:AlternateContent>
          </a:graphicData>
        </a:graphic>
      </p:graphicFrame>
    </p:spTree>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512064"/>
            <a:ext cx="3962400" cy="914400"/>
          </a:xfrm>
        </p:spPr>
        <p:txBody>
          <a:bodyPr/>
          <a:lstStyle/>
          <a:p>
            <a:r>
              <a:rPr lang="en-US" dirty="0" smtClean="0"/>
              <a:t>Inclined Plane</a:t>
            </a:r>
            <a:endParaRPr lang="en-US" dirty="0"/>
          </a:p>
        </p:txBody>
      </p:sp>
      <p:sp>
        <p:nvSpPr>
          <p:cNvPr id="4" name="Right Triangle 3"/>
          <p:cNvSpPr/>
          <p:nvPr/>
        </p:nvSpPr>
        <p:spPr>
          <a:xfrm flipH="1">
            <a:off x="762000" y="1828800"/>
            <a:ext cx="8001000" cy="40386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733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6" name="Rectangle 5"/>
          <p:cNvSpPr/>
          <p:nvPr/>
        </p:nvSpPr>
        <p:spPr>
          <a:xfrm rot="20030803">
            <a:off x="5005728" y="2766672"/>
            <a:ext cx="762000" cy="762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rot="5400000">
            <a:off x="4191794" y="4418806"/>
            <a:ext cx="24384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600200" y="53340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cxnSp>
        <p:nvCxnSpPr>
          <p:cNvPr id="10" name="Straight Arrow Connector 9"/>
          <p:cNvCxnSpPr/>
          <p:nvPr/>
        </p:nvCxnSpPr>
        <p:spPr>
          <a:xfrm rot="16200000" flipV="1">
            <a:off x="4191794" y="1980406"/>
            <a:ext cx="1676400" cy="763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029200" y="1371600"/>
            <a:ext cx="14478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N</a:t>
            </a:r>
            <a:endParaRPr lang="en-US" sz="2800" b="1" dirty="0">
              <a:solidFill>
                <a:srgbClr val="FFFF00"/>
              </a:solidFill>
            </a:endParaRPr>
          </a:p>
        </p:txBody>
      </p:sp>
      <p:cxnSp>
        <p:nvCxnSpPr>
          <p:cNvPr id="14" name="Straight Arrow Connector 13"/>
          <p:cNvCxnSpPr/>
          <p:nvPr/>
        </p:nvCxnSpPr>
        <p:spPr>
          <a:xfrm flipV="1">
            <a:off x="5410200" y="2743200"/>
            <a:ext cx="990600" cy="4587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4838700" y="3771900"/>
            <a:ext cx="2057400" cy="9144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flipV="1">
            <a:off x="4495800" y="3200400"/>
            <a:ext cx="914400" cy="4572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867400" y="37338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y</a:t>
            </a:r>
            <a:endParaRPr lang="en-US" sz="2800" b="1" dirty="0">
              <a:solidFill>
                <a:srgbClr val="FFFF00"/>
              </a:solidFill>
            </a:endParaRPr>
          </a:p>
        </p:txBody>
      </p:sp>
      <p:sp>
        <p:nvSpPr>
          <p:cNvPr id="18" name="TextBox 17"/>
          <p:cNvSpPr txBox="1"/>
          <p:nvPr/>
        </p:nvSpPr>
        <p:spPr>
          <a:xfrm>
            <a:off x="4038600" y="3048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graphicFrame>
        <p:nvGraphicFramePr>
          <p:cNvPr id="10242" name="Object 2"/>
          <p:cNvGraphicFramePr>
            <a:graphicFrameLocks noChangeAspect="1"/>
          </p:cNvGraphicFramePr>
          <p:nvPr/>
        </p:nvGraphicFramePr>
        <p:xfrm>
          <a:off x="6553200" y="4267200"/>
          <a:ext cx="2393950" cy="1135063"/>
        </p:xfrm>
        <a:graphic>
          <a:graphicData uri="http://schemas.openxmlformats.org/presentationml/2006/ole">
            <mc:AlternateContent xmlns:mc="http://schemas.openxmlformats.org/markup-compatibility/2006">
              <mc:Choice xmlns:v="urn:schemas-microsoft-com:vml" Requires="v">
                <p:oleObj spid="_x0000_s89108" name="Equation" r:id="rId3" imgW="965160" imgH="457200" progId="Equation.3">
                  <p:embed/>
                </p:oleObj>
              </mc:Choice>
              <mc:Fallback>
                <p:oleObj name="Equation" r:id="rId3" imgW="965160" imgH="457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4267200"/>
                        <a:ext cx="2393950" cy="1135063"/>
                      </a:xfrm>
                      <a:prstGeom prst="rect">
                        <a:avLst/>
                      </a:prstGeom>
                      <a:solidFill>
                        <a:schemeClr val="tx1"/>
                      </a:solidFill>
                    </p:spPr>
                  </p:pic>
                </p:oleObj>
              </mc:Fallback>
            </mc:AlternateContent>
          </a:graphicData>
        </a:graphic>
      </p:graphicFrame>
      <p:sp>
        <p:nvSpPr>
          <p:cNvPr id="20" name="TextBox 19"/>
          <p:cNvSpPr txBox="1"/>
          <p:nvPr/>
        </p:nvSpPr>
        <p:spPr>
          <a:xfrm>
            <a:off x="6019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cxnSp>
        <p:nvCxnSpPr>
          <p:cNvPr id="23" name="Straight Arrow Connector 22"/>
          <p:cNvCxnSpPr/>
          <p:nvPr/>
        </p:nvCxnSpPr>
        <p:spPr>
          <a:xfrm rot="10800000" flipV="1">
            <a:off x="5410200" y="5257800"/>
            <a:ext cx="914400" cy="3810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410200" y="39624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graphicFrame>
        <p:nvGraphicFramePr>
          <p:cNvPr id="89091" name="Object 2"/>
          <p:cNvGraphicFramePr>
            <a:graphicFrameLocks noChangeAspect="1"/>
          </p:cNvGraphicFramePr>
          <p:nvPr/>
        </p:nvGraphicFramePr>
        <p:xfrm>
          <a:off x="152400" y="260350"/>
          <a:ext cx="4341813" cy="2782888"/>
        </p:xfrm>
        <a:graphic>
          <a:graphicData uri="http://schemas.openxmlformats.org/presentationml/2006/ole">
            <mc:AlternateContent xmlns:mc="http://schemas.openxmlformats.org/markup-compatibility/2006">
              <mc:Choice xmlns:v="urn:schemas-microsoft-com:vml" Requires="v">
                <p:oleObj spid="_x0000_s89109" name="Equation" r:id="rId5" imgW="1803240" imgH="1155600" progId="Equation.3">
                  <p:embed/>
                </p:oleObj>
              </mc:Choice>
              <mc:Fallback>
                <p:oleObj name="Equation" r:id="rId5" imgW="1803240" imgH="115560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260350"/>
                        <a:ext cx="4341813" cy="2782888"/>
                      </a:xfrm>
                      <a:prstGeom prst="rect">
                        <a:avLst/>
                      </a:prstGeom>
                      <a:solidFill>
                        <a:schemeClr val="tx1"/>
                      </a:solidFill>
                    </p:spPr>
                  </p:pic>
                </p:oleObj>
              </mc:Fallback>
            </mc:AlternateContent>
          </a:graphicData>
        </a:graphic>
      </p:graphicFrame>
      <p:sp>
        <p:nvSpPr>
          <p:cNvPr id="21" name="TextBox 20"/>
          <p:cNvSpPr txBox="1"/>
          <p:nvPr/>
        </p:nvSpPr>
        <p:spPr>
          <a:xfrm>
            <a:off x="6764112" y="2289810"/>
            <a:ext cx="31242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f </a:t>
            </a:r>
            <a:r>
              <a:rPr lang="en-US" sz="2800" b="1" dirty="0" smtClean="0">
                <a:solidFill>
                  <a:srgbClr val="FFFF00"/>
                </a:solidFill>
              </a:rPr>
              <a:t>= </a:t>
            </a:r>
            <a:r>
              <a:rPr lang="en-US" sz="2800" b="1" dirty="0" smtClean="0">
                <a:solidFill>
                  <a:srgbClr val="FFFF00"/>
                </a:solidFill>
              </a:rPr>
              <a:t>(mg)cos </a:t>
            </a:r>
            <a:r>
              <a:rPr lang="el-GR" sz="2800" b="1" dirty="0" smtClean="0">
                <a:solidFill>
                  <a:srgbClr val="FFFF00"/>
                </a:solidFill>
              </a:rPr>
              <a:t>θμ</a:t>
            </a:r>
            <a:endParaRPr lang="en-US" sz="2800" b="1" dirty="0">
              <a:solidFill>
                <a:srgbClr val="FFFF00"/>
              </a:solidFill>
            </a:endParaRPr>
          </a:p>
        </p:txBody>
      </p:sp>
      <p:cxnSp>
        <p:nvCxnSpPr>
          <p:cNvPr id="8" name="Straight Connector 7"/>
          <p:cNvCxnSpPr/>
          <p:nvPr/>
        </p:nvCxnSpPr>
        <p:spPr>
          <a:xfrm flipH="1">
            <a:off x="381000" y="2057400"/>
            <a:ext cx="228600" cy="3048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flipH="1">
            <a:off x="2094706" y="2057400"/>
            <a:ext cx="228600" cy="3048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flipH="1">
            <a:off x="4007326" y="2111375"/>
            <a:ext cx="228600" cy="304800"/>
          </a:xfrm>
          <a:prstGeom prst="line">
            <a:avLst/>
          </a:prstGeom>
          <a:ln w="38100">
            <a:solidFill>
              <a:srgbClr val="FF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512064"/>
            <a:ext cx="3962400" cy="914400"/>
          </a:xfrm>
        </p:spPr>
        <p:txBody>
          <a:bodyPr/>
          <a:lstStyle/>
          <a:p>
            <a:r>
              <a:rPr lang="en-US" dirty="0" smtClean="0"/>
              <a:t>Inclined Plane</a:t>
            </a:r>
            <a:endParaRPr lang="en-US" dirty="0"/>
          </a:p>
        </p:txBody>
      </p:sp>
      <p:sp>
        <p:nvSpPr>
          <p:cNvPr id="4" name="Right Triangle 3"/>
          <p:cNvSpPr/>
          <p:nvPr/>
        </p:nvSpPr>
        <p:spPr>
          <a:xfrm flipH="1">
            <a:off x="762000" y="1828800"/>
            <a:ext cx="8001000" cy="40386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733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6" name="Rectangle 5"/>
          <p:cNvSpPr/>
          <p:nvPr/>
        </p:nvSpPr>
        <p:spPr>
          <a:xfrm rot="20030803">
            <a:off x="5005728" y="2766672"/>
            <a:ext cx="762000" cy="762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rot="5400000">
            <a:off x="4191794" y="4418806"/>
            <a:ext cx="24384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600200" y="53340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cxnSp>
        <p:nvCxnSpPr>
          <p:cNvPr id="10" name="Straight Arrow Connector 9"/>
          <p:cNvCxnSpPr/>
          <p:nvPr/>
        </p:nvCxnSpPr>
        <p:spPr>
          <a:xfrm rot="16200000" flipV="1">
            <a:off x="4191794" y="1980406"/>
            <a:ext cx="1676400" cy="763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029200" y="1371600"/>
            <a:ext cx="14478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N</a:t>
            </a:r>
            <a:endParaRPr lang="en-US" sz="2800" b="1" dirty="0">
              <a:solidFill>
                <a:srgbClr val="FFFF00"/>
              </a:solidFill>
            </a:endParaRPr>
          </a:p>
        </p:txBody>
      </p:sp>
      <p:cxnSp>
        <p:nvCxnSpPr>
          <p:cNvPr id="14" name="Straight Arrow Connector 13"/>
          <p:cNvCxnSpPr/>
          <p:nvPr/>
        </p:nvCxnSpPr>
        <p:spPr>
          <a:xfrm flipV="1">
            <a:off x="5410200" y="2743200"/>
            <a:ext cx="990600" cy="4587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4838700" y="3771900"/>
            <a:ext cx="2057400" cy="9144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flipV="1">
            <a:off x="4495800" y="3200400"/>
            <a:ext cx="914400" cy="4572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867400" y="37338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y</a:t>
            </a:r>
            <a:endParaRPr lang="en-US" sz="2800" b="1" dirty="0">
              <a:solidFill>
                <a:srgbClr val="FFFF00"/>
              </a:solidFill>
            </a:endParaRPr>
          </a:p>
        </p:txBody>
      </p:sp>
      <p:sp>
        <p:nvSpPr>
          <p:cNvPr id="18" name="TextBox 17"/>
          <p:cNvSpPr txBox="1"/>
          <p:nvPr/>
        </p:nvSpPr>
        <p:spPr>
          <a:xfrm>
            <a:off x="4038600" y="3048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sp>
        <p:nvSpPr>
          <p:cNvPr id="19" name="TextBox 18"/>
          <p:cNvSpPr txBox="1"/>
          <p:nvPr/>
        </p:nvSpPr>
        <p:spPr>
          <a:xfrm>
            <a:off x="5791200" y="2057400"/>
            <a:ext cx="31242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f </a:t>
            </a:r>
            <a:r>
              <a:rPr lang="en-US" sz="2800" b="1" dirty="0" smtClean="0">
                <a:solidFill>
                  <a:srgbClr val="FFFF00"/>
                </a:solidFill>
              </a:rPr>
              <a:t>= F</a:t>
            </a:r>
            <a:r>
              <a:rPr lang="en-US" sz="2800" b="1" baseline="-25000" dirty="0" smtClean="0">
                <a:solidFill>
                  <a:srgbClr val="FFFF00"/>
                </a:solidFill>
              </a:rPr>
              <a:t>N</a:t>
            </a:r>
            <a:r>
              <a:rPr lang="en-US" sz="2800" b="1" dirty="0" smtClean="0">
                <a:solidFill>
                  <a:srgbClr val="FFFF00"/>
                </a:solidFill>
              </a:rPr>
              <a:t>µ = </a:t>
            </a:r>
            <a:r>
              <a:rPr lang="en-US" sz="2800" b="1" dirty="0" err="1" smtClean="0">
                <a:solidFill>
                  <a:srgbClr val="FFFF00"/>
                </a:solidFill>
              </a:rPr>
              <a:t>F</a:t>
            </a:r>
            <a:r>
              <a:rPr lang="en-US" sz="2800" b="1" baseline="-25000" dirty="0" err="1" smtClean="0">
                <a:solidFill>
                  <a:srgbClr val="FFFF00"/>
                </a:solidFill>
              </a:rPr>
              <a:t>y</a:t>
            </a:r>
            <a:r>
              <a:rPr lang="en-US" sz="2800" b="1" dirty="0" smtClean="0">
                <a:solidFill>
                  <a:srgbClr val="FFFF00"/>
                </a:solidFill>
              </a:rPr>
              <a:t>µ</a:t>
            </a:r>
            <a:endParaRPr lang="en-US" sz="2800" b="1" dirty="0">
              <a:solidFill>
                <a:srgbClr val="FFFF00"/>
              </a:solidFill>
            </a:endParaRPr>
          </a:p>
        </p:txBody>
      </p:sp>
      <p:graphicFrame>
        <p:nvGraphicFramePr>
          <p:cNvPr id="10242" name="Object 2"/>
          <p:cNvGraphicFramePr>
            <a:graphicFrameLocks noChangeAspect="1"/>
          </p:cNvGraphicFramePr>
          <p:nvPr/>
        </p:nvGraphicFramePr>
        <p:xfrm>
          <a:off x="6553200" y="4267200"/>
          <a:ext cx="2393950" cy="1135063"/>
        </p:xfrm>
        <a:graphic>
          <a:graphicData uri="http://schemas.openxmlformats.org/presentationml/2006/ole">
            <mc:AlternateContent xmlns:mc="http://schemas.openxmlformats.org/markup-compatibility/2006">
              <mc:Choice xmlns:v="urn:schemas-microsoft-com:vml" Requires="v">
                <p:oleObj spid="_x0000_s48139" name="Equation" r:id="rId3" imgW="965160" imgH="457200" progId="Equation.3">
                  <p:embed/>
                </p:oleObj>
              </mc:Choice>
              <mc:Fallback>
                <p:oleObj name="Equation" r:id="rId3" imgW="965160" imgH="457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4267200"/>
                        <a:ext cx="2393950" cy="1135063"/>
                      </a:xfrm>
                      <a:prstGeom prst="rect">
                        <a:avLst/>
                      </a:prstGeom>
                      <a:solidFill>
                        <a:schemeClr val="tx1"/>
                      </a:solidFill>
                    </p:spPr>
                  </p:pic>
                </p:oleObj>
              </mc:Fallback>
            </mc:AlternateContent>
          </a:graphicData>
        </a:graphic>
      </p:graphicFrame>
      <p:sp>
        <p:nvSpPr>
          <p:cNvPr id="20" name="TextBox 19"/>
          <p:cNvSpPr txBox="1"/>
          <p:nvPr/>
        </p:nvSpPr>
        <p:spPr>
          <a:xfrm>
            <a:off x="6019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cxnSp>
        <p:nvCxnSpPr>
          <p:cNvPr id="23" name="Straight Arrow Connector 22"/>
          <p:cNvCxnSpPr/>
          <p:nvPr/>
        </p:nvCxnSpPr>
        <p:spPr>
          <a:xfrm rot="10800000" flipV="1">
            <a:off x="5410200" y="5257800"/>
            <a:ext cx="914400" cy="3810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410200" y="39624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sp>
        <p:nvSpPr>
          <p:cNvPr id="21" name="TextBox 20"/>
          <p:cNvSpPr txBox="1"/>
          <p:nvPr/>
        </p:nvSpPr>
        <p:spPr>
          <a:xfrm>
            <a:off x="216376" y="228600"/>
            <a:ext cx="3581400" cy="4401205"/>
          </a:xfrm>
          <a:prstGeom prst="rect">
            <a:avLst/>
          </a:prstGeom>
          <a:noFill/>
        </p:spPr>
        <p:txBody>
          <a:bodyPr wrap="square" rtlCol="0">
            <a:spAutoFit/>
          </a:bodyPr>
          <a:lstStyle/>
          <a:p>
            <a:r>
              <a:rPr lang="en-US" sz="2800" b="1" i="1" dirty="0" smtClean="0">
                <a:solidFill>
                  <a:schemeClr val="tx2">
                    <a:lumMod val="75000"/>
                  </a:schemeClr>
                </a:solidFill>
              </a:rPr>
              <a:t>A </a:t>
            </a:r>
            <a:r>
              <a:rPr lang="en-US" sz="2800" b="1" i="1" dirty="0" smtClean="0">
                <a:solidFill>
                  <a:srgbClr val="FFFF00"/>
                </a:solidFill>
              </a:rPr>
              <a:t>1000kg</a:t>
            </a:r>
            <a:r>
              <a:rPr lang="en-US" sz="2800" b="1" i="1" dirty="0" smtClean="0">
                <a:solidFill>
                  <a:schemeClr val="tx2">
                    <a:lumMod val="75000"/>
                  </a:schemeClr>
                </a:solidFill>
              </a:rPr>
              <a:t> box sits on a ramp inclined at 17 degrees.  The </a:t>
            </a:r>
            <a:r>
              <a:rPr lang="en-US" sz="2800" b="1" i="1" u="sng" dirty="0" smtClean="0">
                <a:solidFill>
                  <a:srgbClr val="FFFF00"/>
                </a:solidFill>
              </a:rPr>
              <a:t>static</a:t>
            </a:r>
            <a:r>
              <a:rPr lang="en-US" sz="2800" b="1" i="1" dirty="0" smtClean="0">
                <a:solidFill>
                  <a:schemeClr val="tx2">
                    <a:lumMod val="75000"/>
                  </a:schemeClr>
                </a:solidFill>
              </a:rPr>
              <a:t> coefficient of friction between the box and the ramp is 0.24.  What happens?</a:t>
            </a:r>
          </a:p>
          <a:p>
            <a:r>
              <a:rPr lang="en-US" sz="2800" b="1" i="1" dirty="0" smtClean="0">
                <a:solidFill>
                  <a:srgbClr val="FF0000"/>
                </a:solidFill>
              </a:rPr>
              <a:t>Box still doesn’t move because mass is not a factor.</a:t>
            </a:r>
            <a:endParaRPr lang="en-US" sz="2800" b="1" i="1" dirty="0">
              <a:solidFill>
                <a:srgbClr val="FF0000"/>
              </a:solidFill>
            </a:endParaRPr>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512064"/>
            <a:ext cx="3962400" cy="914400"/>
          </a:xfrm>
        </p:spPr>
        <p:txBody>
          <a:bodyPr/>
          <a:lstStyle/>
          <a:p>
            <a:r>
              <a:rPr lang="en-US" dirty="0" smtClean="0"/>
              <a:t>Inclined Plane</a:t>
            </a:r>
            <a:endParaRPr lang="en-US" dirty="0"/>
          </a:p>
        </p:txBody>
      </p:sp>
      <p:sp>
        <p:nvSpPr>
          <p:cNvPr id="4" name="Right Triangle 3"/>
          <p:cNvSpPr/>
          <p:nvPr/>
        </p:nvSpPr>
        <p:spPr>
          <a:xfrm flipH="1">
            <a:off x="762000" y="1828800"/>
            <a:ext cx="8001000" cy="40386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733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6" name="Rectangle 5"/>
          <p:cNvSpPr/>
          <p:nvPr/>
        </p:nvSpPr>
        <p:spPr>
          <a:xfrm rot="20030803">
            <a:off x="5005728" y="2766672"/>
            <a:ext cx="762000" cy="762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rot="5400000">
            <a:off x="4191794" y="4418806"/>
            <a:ext cx="24384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600200" y="53340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cxnSp>
        <p:nvCxnSpPr>
          <p:cNvPr id="10" name="Straight Arrow Connector 9"/>
          <p:cNvCxnSpPr/>
          <p:nvPr/>
        </p:nvCxnSpPr>
        <p:spPr>
          <a:xfrm rot="16200000" flipV="1">
            <a:off x="4191794" y="1980406"/>
            <a:ext cx="1676400" cy="763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029200" y="1371600"/>
            <a:ext cx="14478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N</a:t>
            </a:r>
            <a:endParaRPr lang="en-US" sz="2800" b="1" dirty="0">
              <a:solidFill>
                <a:srgbClr val="FFFF00"/>
              </a:solidFill>
            </a:endParaRPr>
          </a:p>
        </p:txBody>
      </p:sp>
      <p:cxnSp>
        <p:nvCxnSpPr>
          <p:cNvPr id="14" name="Straight Arrow Connector 13"/>
          <p:cNvCxnSpPr/>
          <p:nvPr/>
        </p:nvCxnSpPr>
        <p:spPr>
          <a:xfrm flipV="1">
            <a:off x="5410200" y="2743200"/>
            <a:ext cx="990600" cy="4587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4838700" y="3771900"/>
            <a:ext cx="2057400" cy="9144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flipV="1">
            <a:off x="4495800" y="3200400"/>
            <a:ext cx="914400" cy="4572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867400" y="37338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y</a:t>
            </a:r>
            <a:endParaRPr lang="en-US" sz="2800" b="1" dirty="0">
              <a:solidFill>
                <a:srgbClr val="FFFF00"/>
              </a:solidFill>
            </a:endParaRPr>
          </a:p>
        </p:txBody>
      </p:sp>
      <p:sp>
        <p:nvSpPr>
          <p:cNvPr id="18" name="TextBox 17"/>
          <p:cNvSpPr txBox="1"/>
          <p:nvPr/>
        </p:nvSpPr>
        <p:spPr>
          <a:xfrm>
            <a:off x="4038600" y="3048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sp>
        <p:nvSpPr>
          <p:cNvPr id="19" name="TextBox 18"/>
          <p:cNvSpPr txBox="1"/>
          <p:nvPr/>
        </p:nvSpPr>
        <p:spPr>
          <a:xfrm>
            <a:off x="5791200" y="2057400"/>
            <a:ext cx="31242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f </a:t>
            </a:r>
            <a:r>
              <a:rPr lang="en-US" sz="2800" b="1" dirty="0" smtClean="0">
                <a:solidFill>
                  <a:srgbClr val="FFFF00"/>
                </a:solidFill>
              </a:rPr>
              <a:t>= F</a:t>
            </a:r>
            <a:r>
              <a:rPr lang="en-US" sz="2800" b="1" baseline="-25000" dirty="0" smtClean="0">
                <a:solidFill>
                  <a:srgbClr val="FFFF00"/>
                </a:solidFill>
              </a:rPr>
              <a:t>N</a:t>
            </a:r>
            <a:r>
              <a:rPr lang="en-US" sz="2800" b="1" dirty="0" smtClean="0">
                <a:solidFill>
                  <a:srgbClr val="FFFF00"/>
                </a:solidFill>
              </a:rPr>
              <a:t>µ = </a:t>
            </a:r>
            <a:r>
              <a:rPr lang="en-US" sz="2800" b="1" dirty="0" err="1" smtClean="0">
                <a:solidFill>
                  <a:srgbClr val="FFFF00"/>
                </a:solidFill>
              </a:rPr>
              <a:t>F</a:t>
            </a:r>
            <a:r>
              <a:rPr lang="en-US" sz="2800" b="1" baseline="-25000" dirty="0" err="1" smtClean="0">
                <a:solidFill>
                  <a:srgbClr val="FFFF00"/>
                </a:solidFill>
              </a:rPr>
              <a:t>y</a:t>
            </a:r>
            <a:r>
              <a:rPr lang="en-US" sz="2800" b="1" dirty="0" smtClean="0">
                <a:solidFill>
                  <a:srgbClr val="FFFF00"/>
                </a:solidFill>
              </a:rPr>
              <a:t>µ</a:t>
            </a:r>
            <a:endParaRPr lang="en-US" sz="2800" b="1" dirty="0">
              <a:solidFill>
                <a:srgbClr val="FFFF00"/>
              </a:solidFill>
            </a:endParaRPr>
          </a:p>
        </p:txBody>
      </p:sp>
      <p:graphicFrame>
        <p:nvGraphicFramePr>
          <p:cNvPr id="10242" name="Object 2"/>
          <p:cNvGraphicFramePr>
            <a:graphicFrameLocks noChangeAspect="1"/>
          </p:cNvGraphicFramePr>
          <p:nvPr/>
        </p:nvGraphicFramePr>
        <p:xfrm>
          <a:off x="6553200" y="4267200"/>
          <a:ext cx="2393950" cy="1135063"/>
        </p:xfrm>
        <a:graphic>
          <a:graphicData uri="http://schemas.openxmlformats.org/presentationml/2006/ole">
            <mc:AlternateContent xmlns:mc="http://schemas.openxmlformats.org/markup-compatibility/2006">
              <mc:Choice xmlns:v="urn:schemas-microsoft-com:vml" Requires="v">
                <p:oleObj spid="_x0000_s46091" name="Equation" r:id="rId3" imgW="965160" imgH="457200" progId="Equation.3">
                  <p:embed/>
                </p:oleObj>
              </mc:Choice>
              <mc:Fallback>
                <p:oleObj name="Equation" r:id="rId3" imgW="965160" imgH="457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4267200"/>
                        <a:ext cx="2393950" cy="1135063"/>
                      </a:xfrm>
                      <a:prstGeom prst="rect">
                        <a:avLst/>
                      </a:prstGeom>
                      <a:solidFill>
                        <a:schemeClr val="tx1"/>
                      </a:solidFill>
                    </p:spPr>
                  </p:pic>
                </p:oleObj>
              </mc:Fallback>
            </mc:AlternateContent>
          </a:graphicData>
        </a:graphic>
      </p:graphicFrame>
      <p:sp>
        <p:nvSpPr>
          <p:cNvPr id="20" name="TextBox 19"/>
          <p:cNvSpPr txBox="1"/>
          <p:nvPr/>
        </p:nvSpPr>
        <p:spPr>
          <a:xfrm>
            <a:off x="6019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cxnSp>
        <p:nvCxnSpPr>
          <p:cNvPr id="23" name="Straight Arrow Connector 22"/>
          <p:cNvCxnSpPr/>
          <p:nvPr/>
        </p:nvCxnSpPr>
        <p:spPr>
          <a:xfrm rot="10800000" flipV="1">
            <a:off x="5410200" y="5257800"/>
            <a:ext cx="914400" cy="3810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410200" y="39624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sp>
        <p:nvSpPr>
          <p:cNvPr id="21" name="TextBox 20"/>
          <p:cNvSpPr txBox="1"/>
          <p:nvPr/>
        </p:nvSpPr>
        <p:spPr>
          <a:xfrm>
            <a:off x="228600" y="838200"/>
            <a:ext cx="3581400" cy="3539430"/>
          </a:xfrm>
          <a:prstGeom prst="rect">
            <a:avLst/>
          </a:prstGeom>
          <a:noFill/>
        </p:spPr>
        <p:txBody>
          <a:bodyPr wrap="square" rtlCol="0">
            <a:spAutoFit/>
          </a:bodyPr>
          <a:lstStyle/>
          <a:p>
            <a:r>
              <a:rPr lang="en-US" sz="2800" b="1" i="1" dirty="0" smtClean="0">
                <a:solidFill>
                  <a:schemeClr val="tx2">
                    <a:lumMod val="75000"/>
                  </a:schemeClr>
                </a:solidFill>
              </a:rPr>
              <a:t>A 10kg box sits on a </a:t>
            </a:r>
            <a:r>
              <a:rPr lang="en-US" sz="2800" b="1" i="1" dirty="0" smtClean="0">
                <a:solidFill>
                  <a:srgbClr val="FFFF00"/>
                </a:solidFill>
              </a:rPr>
              <a:t>ramp inclined at </a:t>
            </a:r>
            <a:r>
              <a:rPr lang="en-US" sz="2800" b="1" i="1" dirty="0" smtClean="0">
                <a:solidFill>
                  <a:srgbClr val="FF0000"/>
                </a:solidFill>
              </a:rPr>
              <a:t>20</a:t>
            </a:r>
            <a:r>
              <a:rPr lang="en-US" sz="2800" b="1" i="1" dirty="0" smtClean="0">
                <a:solidFill>
                  <a:srgbClr val="FFFF00"/>
                </a:solidFill>
              </a:rPr>
              <a:t> degrees</a:t>
            </a:r>
            <a:r>
              <a:rPr lang="en-US" sz="2800" b="1" i="1" dirty="0" smtClean="0">
                <a:solidFill>
                  <a:schemeClr val="tx2">
                    <a:lumMod val="75000"/>
                  </a:schemeClr>
                </a:solidFill>
              </a:rPr>
              <a:t>. The </a:t>
            </a:r>
            <a:r>
              <a:rPr lang="en-US" sz="2800" b="1" i="1" u="sng" dirty="0" smtClean="0">
                <a:solidFill>
                  <a:srgbClr val="FFFF00"/>
                </a:solidFill>
              </a:rPr>
              <a:t>static </a:t>
            </a:r>
            <a:r>
              <a:rPr lang="en-US" sz="2800" b="1" i="1" dirty="0" smtClean="0">
                <a:solidFill>
                  <a:schemeClr val="tx2">
                    <a:lumMod val="75000"/>
                  </a:schemeClr>
                </a:solidFill>
              </a:rPr>
              <a:t>coefficient of friction is </a:t>
            </a:r>
            <a:r>
              <a:rPr lang="en-US" sz="2800" b="1" i="1" dirty="0" smtClean="0">
                <a:solidFill>
                  <a:srgbClr val="FFFF00"/>
                </a:solidFill>
              </a:rPr>
              <a:t>0.40</a:t>
            </a:r>
            <a:r>
              <a:rPr lang="en-US" sz="2800" b="1" i="1" dirty="0" smtClean="0">
                <a:solidFill>
                  <a:schemeClr val="tx2">
                    <a:lumMod val="75000"/>
                  </a:schemeClr>
                </a:solidFill>
              </a:rPr>
              <a:t> and the </a:t>
            </a:r>
            <a:r>
              <a:rPr lang="en-US" sz="2800" b="1" i="1" u="sng" dirty="0" smtClean="0">
                <a:solidFill>
                  <a:srgbClr val="FFFF00"/>
                </a:solidFill>
              </a:rPr>
              <a:t>kinetic</a:t>
            </a:r>
            <a:r>
              <a:rPr lang="en-US" sz="2800" b="1" i="1" dirty="0" smtClean="0">
                <a:solidFill>
                  <a:schemeClr val="tx2">
                    <a:lumMod val="75000"/>
                  </a:schemeClr>
                </a:solidFill>
              </a:rPr>
              <a:t> coefficient of friction is </a:t>
            </a:r>
            <a:r>
              <a:rPr lang="en-US" sz="2800" b="1" i="1" dirty="0" smtClean="0">
                <a:solidFill>
                  <a:srgbClr val="FFFF00"/>
                </a:solidFill>
              </a:rPr>
              <a:t>0.20</a:t>
            </a:r>
            <a:r>
              <a:rPr lang="en-US" sz="2800" b="1" i="1" dirty="0" smtClean="0">
                <a:solidFill>
                  <a:schemeClr val="tx2">
                    <a:lumMod val="75000"/>
                  </a:schemeClr>
                </a:solidFill>
              </a:rPr>
              <a:t>.  What happens?</a:t>
            </a:r>
            <a:endParaRPr lang="en-US" sz="2800" b="1" i="1" dirty="0">
              <a:solidFill>
                <a:schemeClr val="tx2">
                  <a:lumMod val="75000"/>
                </a:schemeClr>
              </a:solidFill>
            </a:endParaRPr>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512064"/>
            <a:ext cx="3962400" cy="914400"/>
          </a:xfrm>
        </p:spPr>
        <p:txBody>
          <a:bodyPr/>
          <a:lstStyle/>
          <a:p>
            <a:r>
              <a:rPr lang="en-US" dirty="0" smtClean="0"/>
              <a:t>Inclined Plane</a:t>
            </a:r>
            <a:endParaRPr lang="en-US" dirty="0"/>
          </a:p>
        </p:txBody>
      </p:sp>
      <p:sp>
        <p:nvSpPr>
          <p:cNvPr id="4" name="Right Triangle 3"/>
          <p:cNvSpPr/>
          <p:nvPr/>
        </p:nvSpPr>
        <p:spPr>
          <a:xfrm flipH="1">
            <a:off x="762000" y="1828800"/>
            <a:ext cx="8001000" cy="40386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733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6" name="Rectangle 5"/>
          <p:cNvSpPr/>
          <p:nvPr/>
        </p:nvSpPr>
        <p:spPr>
          <a:xfrm rot="20030803">
            <a:off x="5005728" y="2766672"/>
            <a:ext cx="762000" cy="762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rot="5400000">
            <a:off x="4191794" y="4418806"/>
            <a:ext cx="24384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600200" y="53340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cxnSp>
        <p:nvCxnSpPr>
          <p:cNvPr id="10" name="Straight Arrow Connector 9"/>
          <p:cNvCxnSpPr/>
          <p:nvPr/>
        </p:nvCxnSpPr>
        <p:spPr>
          <a:xfrm rot="16200000" flipV="1">
            <a:off x="4191794" y="1980406"/>
            <a:ext cx="1676400" cy="763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029200" y="1371600"/>
            <a:ext cx="14478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N</a:t>
            </a:r>
            <a:endParaRPr lang="en-US" sz="2800" b="1" dirty="0">
              <a:solidFill>
                <a:srgbClr val="FFFF00"/>
              </a:solidFill>
            </a:endParaRPr>
          </a:p>
        </p:txBody>
      </p:sp>
      <p:cxnSp>
        <p:nvCxnSpPr>
          <p:cNvPr id="14" name="Straight Arrow Connector 13"/>
          <p:cNvCxnSpPr/>
          <p:nvPr/>
        </p:nvCxnSpPr>
        <p:spPr>
          <a:xfrm flipV="1">
            <a:off x="5410200" y="2743200"/>
            <a:ext cx="990600" cy="4587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4838700" y="3771900"/>
            <a:ext cx="2057400" cy="9144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flipV="1">
            <a:off x="4495800" y="3200400"/>
            <a:ext cx="914400" cy="4572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867400" y="37338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y</a:t>
            </a:r>
            <a:endParaRPr lang="en-US" sz="2800" b="1" dirty="0">
              <a:solidFill>
                <a:srgbClr val="FFFF00"/>
              </a:solidFill>
            </a:endParaRPr>
          </a:p>
        </p:txBody>
      </p:sp>
      <p:sp>
        <p:nvSpPr>
          <p:cNvPr id="18" name="TextBox 17"/>
          <p:cNvSpPr txBox="1"/>
          <p:nvPr/>
        </p:nvSpPr>
        <p:spPr>
          <a:xfrm>
            <a:off x="4038600" y="3048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sp>
        <p:nvSpPr>
          <p:cNvPr id="19" name="TextBox 18"/>
          <p:cNvSpPr txBox="1"/>
          <p:nvPr/>
        </p:nvSpPr>
        <p:spPr>
          <a:xfrm>
            <a:off x="5791200" y="2057400"/>
            <a:ext cx="31242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f </a:t>
            </a:r>
            <a:r>
              <a:rPr lang="en-US" sz="2800" b="1" dirty="0" smtClean="0">
                <a:solidFill>
                  <a:srgbClr val="FFFF00"/>
                </a:solidFill>
              </a:rPr>
              <a:t>= F</a:t>
            </a:r>
            <a:r>
              <a:rPr lang="en-US" sz="2800" b="1" baseline="-25000" dirty="0" smtClean="0">
                <a:solidFill>
                  <a:srgbClr val="FFFF00"/>
                </a:solidFill>
              </a:rPr>
              <a:t>N</a:t>
            </a:r>
            <a:r>
              <a:rPr lang="en-US" sz="2800" b="1" dirty="0" smtClean="0">
                <a:solidFill>
                  <a:srgbClr val="FFFF00"/>
                </a:solidFill>
              </a:rPr>
              <a:t>µ = </a:t>
            </a:r>
            <a:r>
              <a:rPr lang="en-US" sz="2800" b="1" dirty="0" err="1" smtClean="0">
                <a:solidFill>
                  <a:srgbClr val="FFFF00"/>
                </a:solidFill>
              </a:rPr>
              <a:t>F</a:t>
            </a:r>
            <a:r>
              <a:rPr lang="en-US" sz="2800" b="1" baseline="-25000" dirty="0" err="1" smtClean="0">
                <a:solidFill>
                  <a:srgbClr val="FFFF00"/>
                </a:solidFill>
              </a:rPr>
              <a:t>y</a:t>
            </a:r>
            <a:r>
              <a:rPr lang="en-US" sz="2800" b="1" dirty="0" smtClean="0">
                <a:solidFill>
                  <a:srgbClr val="FFFF00"/>
                </a:solidFill>
              </a:rPr>
              <a:t>µ</a:t>
            </a:r>
            <a:endParaRPr lang="en-US" sz="2800" b="1" dirty="0">
              <a:solidFill>
                <a:srgbClr val="FFFF00"/>
              </a:solidFill>
            </a:endParaRPr>
          </a:p>
        </p:txBody>
      </p:sp>
      <p:graphicFrame>
        <p:nvGraphicFramePr>
          <p:cNvPr id="10242" name="Object 2"/>
          <p:cNvGraphicFramePr>
            <a:graphicFrameLocks noChangeAspect="1"/>
          </p:cNvGraphicFramePr>
          <p:nvPr/>
        </p:nvGraphicFramePr>
        <p:xfrm>
          <a:off x="6553200" y="4267200"/>
          <a:ext cx="2393950" cy="1135063"/>
        </p:xfrm>
        <a:graphic>
          <a:graphicData uri="http://schemas.openxmlformats.org/presentationml/2006/ole">
            <mc:AlternateContent xmlns:mc="http://schemas.openxmlformats.org/markup-compatibility/2006">
              <mc:Choice xmlns:v="urn:schemas-microsoft-com:vml" Requires="v">
                <p:oleObj spid="_x0000_s90130" name="Equation" r:id="rId3" imgW="965160" imgH="457200" progId="Equation.3">
                  <p:embed/>
                </p:oleObj>
              </mc:Choice>
              <mc:Fallback>
                <p:oleObj name="Equation" r:id="rId3" imgW="965160" imgH="457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4267200"/>
                        <a:ext cx="2393950" cy="1135063"/>
                      </a:xfrm>
                      <a:prstGeom prst="rect">
                        <a:avLst/>
                      </a:prstGeom>
                      <a:solidFill>
                        <a:schemeClr val="tx1"/>
                      </a:solidFill>
                    </p:spPr>
                  </p:pic>
                </p:oleObj>
              </mc:Fallback>
            </mc:AlternateContent>
          </a:graphicData>
        </a:graphic>
      </p:graphicFrame>
      <p:sp>
        <p:nvSpPr>
          <p:cNvPr id="20" name="TextBox 19"/>
          <p:cNvSpPr txBox="1"/>
          <p:nvPr/>
        </p:nvSpPr>
        <p:spPr>
          <a:xfrm>
            <a:off x="6019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cxnSp>
        <p:nvCxnSpPr>
          <p:cNvPr id="23" name="Straight Arrow Connector 22"/>
          <p:cNvCxnSpPr/>
          <p:nvPr/>
        </p:nvCxnSpPr>
        <p:spPr>
          <a:xfrm rot="10800000" flipV="1">
            <a:off x="5410200" y="5257800"/>
            <a:ext cx="914400" cy="3810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410200" y="39624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graphicFrame>
        <p:nvGraphicFramePr>
          <p:cNvPr id="90115" name="Object 3"/>
          <p:cNvGraphicFramePr>
            <a:graphicFrameLocks noChangeAspect="1"/>
          </p:cNvGraphicFramePr>
          <p:nvPr/>
        </p:nvGraphicFramePr>
        <p:xfrm>
          <a:off x="92075" y="290513"/>
          <a:ext cx="4464050" cy="2720975"/>
        </p:xfrm>
        <a:graphic>
          <a:graphicData uri="http://schemas.openxmlformats.org/presentationml/2006/ole">
            <mc:AlternateContent xmlns:mc="http://schemas.openxmlformats.org/markup-compatibility/2006">
              <mc:Choice xmlns:v="urn:schemas-microsoft-com:vml" Requires="v">
                <p:oleObj spid="_x0000_s90131" name="Equation" r:id="rId5" imgW="1854000" imgH="1130040" progId="Equation.3">
                  <p:embed/>
                </p:oleObj>
              </mc:Choice>
              <mc:Fallback>
                <p:oleObj name="Equation" r:id="rId5" imgW="1854000" imgH="1130040" progId="Equation.3">
                  <p:embed/>
                  <p:pic>
                    <p:nvPicPr>
                      <p:cNvPr id="0" name="Picture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92075" y="290513"/>
                        <a:ext cx="4464050" cy="2720975"/>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512064"/>
            <a:ext cx="3962400" cy="914400"/>
          </a:xfrm>
        </p:spPr>
        <p:txBody>
          <a:bodyPr/>
          <a:lstStyle/>
          <a:p>
            <a:r>
              <a:rPr lang="en-US" dirty="0" smtClean="0"/>
              <a:t>Inclined Plane</a:t>
            </a:r>
            <a:endParaRPr lang="en-US" dirty="0"/>
          </a:p>
        </p:txBody>
      </p:sp>
      <p:sp>
        <p:nvSpPr>
          <p:cNvPr id="4" name="Right Triangle 3"/>
          <p:cNvSpPr/>
          <p:nvPr/>
        </p:nvSpPr>
        <p:spPr>
          <a:xfrm flipH="1">
            <a:off x="762000" y="1828800"/>
            <a:ext cx="8001000" cy="40386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733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6" name="Rectangle 5"/>
          <p:cNvSpPr/>
          <p:nvPr/>
        </p:nvSpPr>
        <p:spPr>
          <a:xfrm rot="20030803">
            <a:off x="5005728" y="2766672"/>
            <a:ext cx="762000" cy="762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rot="5400000">
            <a:off x="4191794" y="4418806"/>
            <a:ext cx="24384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600200" y="53340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cxnSp>
        <p:nvCxnSpPr>
          <p:cNvPr id="10" name="Straight Arrow Connector 9"/>
          <p:cNvCxnSpPr/>
          <p:nvPr/>
        </p:nvCxnSpPr>
        <p:spPr>
          <a:xfrm rot="16200000" flipV="1">
            <a:off x="4191794" y="1980406"/>
            <a:ext cx="1676400" cy="763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029200" y="1371600"/>
            <a:ext cx="14478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N</a:t>
            </a:r>
            <a:endParaRPr lang="en-US" sz="2800" b="1" dirty="0">
              <a:solidFill>
                <a:srgbClr val="FFFF00"/>
              </a:solidFill>
            </a:endParaRPr>
          </a:p>
        </p:txBody>
      </p:sp>
      <p:cxnSp>
        <p:nvCxnSpPr>
          <p:cNvPr id="14" name="Straight Arrow Connector 13"/>
          <p:cNvCxnSpPr/>
          <p:nvPr/>
        </p:nvCxnSpPr>
        <p:spPr>
          <a:xfrm flipV="1">
            <a:off x="5410200" y="2743200"/>
            <a:ext cx="990600" cy="4587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4838700" y="3771900"/>
            <a:ext cx="2057400" cy="9144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flipV="1">
            <a:off x="4495800" y="3200400"/>
            <a:ext cx="914400" cy="4572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867400" y="37338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y</a:t>
            </a:r>
            <a:endParaRPr lang="en-US" sz="2800" b="1" dirty="0">
              <a:solidFill>
                <a:srgbClr val="FFFF00"/>
              </a:solidFill>
            </a:endParaRPr>
          </a:p>
        </p:txBody>
      </p:sp>
      <p:sp>
        <p:nvSpPr>
          <p:cNvPr id="18" name="TextBox 17"/>
          <p:cNvSpPr txBox="1"/>
          <p:nvPr/>
        </p:nvSpPr>
        <p:spPr>
          <a:xfrm>
            <a:off x="4038600" y="3048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sp>
        <p:nvSpPr>
          <p:cNvPr id="19" name="TextBox 18"/>
          <p:cNvSpPr txBox="1"/>
          <p:nvPr/>
        </p:nvSpPr>
        <p:spPr>
          <a:xfrm>
            <a:off x="5791200" y="2057400"/>
            <a:ext cx="31242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f </a:t>
            </a:r>
            <a:r>
              <a:rPr lang="en-US" sz="2800" b="1" dirty="0" smtClean="0">
                <a:solidFill>
                  <a:srgbClr val="FFFF00"/>
                </a:solidFill>
              </a:rPr>
              <a:t>= F</a:t>
            </a:r>
            <a:r>
              <a:rPr lang="en-US" sz="2800" b="1" baseline="-25000" dirty="0" smtClean="0">
                <a:solidFill>
                  <a:srgbClr val="FFFF00"/>
                </a:solidFill>
              </a:rPr>
              <a:t>N</a:t>
            </a:r>
            <a:r>
              <a:rPr lang="en-US" sz="2800" b="1" dirty="0" smtClean="0">
                <a:solidFill>
                  <a:srgbClr val="FFFF00"/>
                </a:solidFill>
              </a:rPr>
              <a:t>µ = </a:t>
            </a:r>
            <a:r>
              <a:rPr lang="en-US" sz="2800" b="1" dirty="0" err="1" smtClean="0">
                <a:solidFill>
                  <a:srgbClr val="FFFF00"/>
                </a:solidFill>
              </a:rPr>
              <a:t>F</a:t>
            </a:r>
            <a:r>
              <a:rPr lang="en-US" sz="2800" b="1" baseline="-25000" dirty="0" err="1" smtClean="0">
                <a:solidFill>
                  <a:srgbClr val="FFFF00"/>
                </a:solidFill>
              </a:rPr>
              <a:t>y</a:t>
            </a:r>
            <a:r>
              <a:rPr lang="en-US" sz="2800" b="1" dirty="0" smtClean="0">
                <a:solidFill>
                  <a:srgbClr val="FFFF00"/>
                </a:solidFill>
              </a:rPr>
              <a:t>µ</a:t>
            </a:r>
            <a:endParaRPr lang="en-US" sz="2800" b="1" dirty="0">
              <a:solidFill>
                <a:srgbClr val="FFFF00"/>
              </a:solidFill>
            </a:endParaRPr>
          </a:p>
        </p:txBody>
      </p:sp>
      <p:graphicFrame>
        <p:nvGraphicFramePr>
          <p:cNvPr id="10242" name="Object 2"/>
          <p:cNvGraphicFramePr>
            <a:graphicFrameLocks noChangeAspect="1"/>
          </p:cNvGraphicFramePr>
          <p:nvPr/>
        </p:nvGraphicFramePr>
        <p:xfrm>
          <a:off x="6553200" y="4267200"/>
          <a:ext cx="2393950" cy="1135063"/>
        </p:xfrm>
        <a:graphic>
          <a:graphicData uri="http://schemas.openxmlformats.org/presentationml/2006/ole">
            <mc:AlternateContent xmlns:mc="http://schemas.openxmlformats.org/markup-compatibility/2006">
              <mc:Choice xmlns:v="urn:schemas-microsoft-com:vml" Requires="v">
                <p:oleObj spid="_x0000_s44042" name="Equation" r:id="rId3" imgW="965160" imgH="457200" progId="Equation.3">
                  <p:embed/>
                </p:oleObj>
              </mc:Choice>
              <mc:Fallback>
                <p:oleObj name="Equation" r:id="rId3" imgW="965160" imgH="457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4267200"/>
                        <a:ext cx="2393950" cy="1135063"/>
                      </a:xfrm>
                      <a:prstGeom prst="rect">
                        <a:avLst/>
                      </a:prstGeom>
                      <a:solidFill>
                        <a:schemeClr val="tx1"/>
                      </a:solidFill>
                    </p:spPr>
                  </p:pic>
                </p:oleObj>
              </mc:Fallback>
            </mc:AlternateContent>
          </a:graphicData>
        </a:graphic>
      </p:graphicFrame>
      <p:sp>
        <p:nvSpPr>
          <p:cNvPr id="20" name="TextBox 19"/>
          <p:cNvSpPr txBox="1"/>
          <p:nvPr/>
        </p:nvSpPr>
        <p:spPr>
          <a:xfrm>
            <a:off x="6019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cxnSp>
        <p:nvCxnSpPr>
          <p:cNvPr id="23" name="Straight Arrow Connector 22"/>
          <p:cNvCxnSpPr/>
          <p:nvPr/>
        </p:nvCxnSpPr>
        <p:spPr>
          <a:xfrm rot="10800000" flipV="1">
            <a:off x="5410200" y="5257800"/>
            <a:ext cx="914400" cy="3810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410200" y="39624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sp>
        <p:nvSpPr>
          <p:cNvPr id="21" name="TextBox 20"/>
          <p:cNvSpPr txBox="1"/>
          <p:nvPr/>
        </p:nvSpPr>
        <p:spPr>
          <a:xfrm>
            <a:off x="228600" y="228600"/>
            <a:ext cx="3810000" cy="4401205"/>
          </a:xfrm>
          <a:prstGeom prst="rect">
            <a:avLst/>
          </a:prstGeom>
          <a:noFill/>
        </p:spPr>
        <p:txBody>
          <a:bodyPr wrap="square" rtlCol="0">
            <a:spAutoFit/>
          </a:bodyPr>
          <a:lstStyle/>
          <a:p>
            <a:r>
              <a:rPr lang="en-US" sz="2800" b="1" i="1" dirty="0" smtClean="0">
                <a:solidFill>
                  <a:schemeClr val="tx2">
                    <a:lumMod val="75000"/>
                  </a:schemeClr>
                </a:solidFill>
              </a:rPr>
              <a:t>A 10kg box sits on a </a:t>
            </a:r>
            <a:r>
              <a:rPr lang="en-US" sz="2800" b="1" i="1" dirty="0" smtClean="0">
                <a:solidFill>
                  <a:srgbClr val="FFFF00"/>
                </a:solidFill>
              </a:rPr>
              <a:t>ramp inclined at 20 degrees</a:t>
            </a:r>
            <a:r>
              <a:rPr lang="en-US" sz="2800" b="1" i="1" dirty="0" smtClean="0">
                <a:solidFill>
                  <a:schemeClr val="tx2">
                    <a:lumMod val="75000"/>
                  </a:schemeClr>
                </a:solidFill>
              </a:rPr>
              <a:t>. The </a:t>
            </a:r>
            <a:r>
              <a:rPr lang="en-US" sz="2800" b="1" i="1" u="sng" dirty="0" smtClean="0">
                <a:solidFill>
                  <a:srgbClr val="FFFF00"/>
                </a:solidFill>
              </a:rPr>
              <a:t>static </a:t>
            </a:r>
            <a:r>
              <a:rPr lang="en-US" sz="2800" b="1" i="1" dirty="0" smtClean="0">
                <a:solidFill>
                  <a:schemeClr val="tx2">
                    <a:lumMod val="75000"/>
                  </a:schemeClr>
                </a:solidFill>
              </a:rPr>
              <a:t>coefficient of friction is </a:t>
            </a:r>
            <a:r>
              <a:rPr lang="en-US" sz="2800" b="1" i="1" dirty="0" smtClean="0">
                <a:solidFill>
                  <a:srgbClr val="FFFF00"/>
                </a:solidFill>
              </a:rPr>
              <a:t>0.40</a:t>
            </a:r>
            <a:r>
              <a:rPr lang="en-US" sz="2800" b="1" i="1" dirty="0" smtClean="0">
                <a:solidFill>
                  <a:schemeClr val="tx2">
                    <a:lumMod val="75000"/>
                  </a:schemeClr>
                </a:solidFill>
              </a:rPr>
              <a:t> and the </a:t>
            </a:r>
            <a:r>
              <a:rPr lang="en-US" sz="2800" b="1" i="1" u="sng" dirty="0" smtClean="0">
                <a:solidFill>
                  <a:srgbClr val="FFFF00"/>
                </a:solidFill>
              </a:rPr>
              <a:t>kinetic</a:t>
            </a:r>
            <a:r>
              <a:rPr lang="en-US" sz="2800" b="1" i="1" dirty="0" smtClean="0">
                <a:solidFill>
                  <a:schemeClr val="tx2">
                    <a:lumMod val="75000"/>
                  </a:schemeClr>
                </a:solidFill>
              </a:rPr>
              <a:t> coefficient of friction is </a:t>
            </a:r>
            <a:r>
              <a:rPr lang="en-US" sz="2800" b="1" i="1" dirty="0" smtClean="0">
                <a:solidFill>
                  <a:srgbClr val="FFFF00"/>
                </a:solidFill>
              </a:rPr>
              <a:t>0.20</a:t>
            </a:r>
            <a:r>
              <a:rPr lang="en-US" sz="2800" b="1" i="1" dirty="0" smtClean="0">
                <a:solidFill>
                  <a:schemeClr val="tx2">
                    <a:lumMod val="75000"/>
                  </a:schemeClr>
                </a:solidFill>
              </a:rPr>
              <a:t>.  What happens?  </a:t>
            </a:r>
            <a:r>
              <a:rPr lang="en-US" sz="2800" b="1" i="1" dirty="0" smtClean="0">
                <a:solidFill>
                  <a:srgbClr val="FF0000"/>
                </a:solidFill>
              </a:rPr>
              <a:t>Weight component less than friction, no movement.</a:t>
            </a:r>
            <a:endParaRPr lang="en-US" sz="2800" b="1" i="1" dirty="0">
              <a:solidFill>
                <a:srgbClr val="FF0000"/>
              </a:solidFill>
            </a:endParaRPr>
          </a:p>
        </p:txBody>
      </p:sp>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512064"/>
            <a:ext cx="3962400" cy="914400"/>
          </a:xfrm>
        </p:spPr>
        <p:txBody>
          <a:bodyPr/>
          <a:lstStyle/>
          <a:p>
            <a:r>
              <a:rPr lang="en-US" dirty="0" smtClean="0"/>
              <a:t>Inclined Plane</a:t>
            </a:r>
            <a:endParaRPr lang="en-US" dirty="0"/>
          </a:p>
        </p:txBody>
      </p:sp>
      <p:sp>
        <p:nvSpPr>
          <p:cNvPr id="4" name="Right Triangle 3"/>
          <p:cNvSpPr/>
          <p:nvPr/>
        </p:nvSpPr>
        <p:spPr>
          <a:xfrm flipH="1">
            <a:off x="762000" y="1828800"/>
            <a:ext cx="8001000" cy="40386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733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6" name="Rectangle 5"/>
          <p:cNvSpPr/>
          <p:nvPr/>
        </p:nvSpPr>
        <p:spPr>
          <a:xfrm rot="20030803">
            <a:off x="5005728" y="2766672"/>
            <a:ext cx="762000" cy="762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rot="5400000">
            <a:off x="4191794" y="4418806"/>
            <a:ext cx="24384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600200" y="53340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cxnSp>
        <p:nvCxnSpPr>
          <p:cNvPr id="10" name="Straight Arrow Connector 9"/>
          <p:cNvCxnSpPr/>
          <p:nvPr/>
        </p:nvCxnSpPr>
        <p:spPr>
          <a:xfrm rot="16200000" flipV="1">
            <a:off x="4191794" y="1980406"/>
            <a:ext cx="1676400" cy="763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029200" y="1371600"/>
            <a:ext cx="14478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N</a:t>
            </a:r>
            <a:endParaRPr lang="en-US" sz="2800" b="1" dirty="0">
              <a:solidFill>
                <a:srgbClr val="FFFF00"/>
              </a:solidFill>
            </a:endParaRPr>
          </a:p>
        </p:txBody>
      </p:sp>
      <p:cxnSp>
        <p:nvCxnSpPr>
          <p:cNvPr id="14" name="Straight Arrow Connector 13"/>
          <p:cNvCxnSpPr/>
          <p:nvPr/>
        </p:nvCxnSpPr>
        <p:spPr>
          <a:xfrm flipV="1">
            <a:off x="5410200" y="2743200"/>
            <a:ext cx="990600" cy="4587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4838700" y="3771900"/>
            <a:ext cx="2057400" cy="9144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flipV="1">
            <a:off x="4495800" y="3200400"/>
            <a:ext cx="914400" cy="4572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867400" y="37338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y</a:t>
            </a:r>
            <a:endParaRPr lang="en-US" sz="2800" b="1" dirty="0">
              <a:solidFill>
                <a:srgbClr val="FFFF00"/>
              </a:solidFill>
            </a:endParaRPr>
          </a:p>
        </p:txBody>
      </p:sp>
      <p:sp>
        <p:nvSpPr>
          <p:cNvPr id="18" name="TextBox 17"/>
          <p:cNvSpPr txBox="1"/>
          <p:nvPr/>
        </p:nvSpPr>
        <p:spPr>
          <a:xfrm>
            <a:off x="4038600" y="3048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sp>
        <p:nvSpPr>
          <p:cNvPr id="19" name="TextBox 18"/>
          <p:cNvSpPr txBox="1"/>
          <p:nvPr/>
        </p:nvSpPr>
        <p:spPr>
          <a:xfrm>
            <a:off x="5791200" y="2057400"/>
            <a:ext cx="31242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f </a:t>
            </a:r>
            <a:r>
              <a:rPr lang="en-US" sz="2800" b="1" dirty="0" smtClean="0">
                <a:solidFill>
                  <a:srgbClr val="FFFF00"/>
                </a:solidFill>
              </a:rPr>
              <a:t>= F</a:t>
            </a:r>
            <a:r>
              <a:rPr lang="en-US" sz="2800" b="1" baseline="-25000" dirty="0" smtClean="0">
                <a:solidFill>
                  <a:srgbClr val="FFFF00"/>
                </a:solidFill>
              </a:rPr>
              <a:t>N</a:t>
            </a:r>
            <a:r>
              <a:rPr lang="en-US" sz="2800" b="1" dirty="0" smtClean="0">
                <a:solidFill>
                  <a:srgbClr val="FFFF00"/>
                </a:solidFill>
              </a:rPr>
              <a:t>µ = </a:t>
            </a:r>
            <a:r>
              <a:rPr lang="en-US" sz="2800" b="1" dirty="0" err="1" smtClean="0">
                <a:solidFill>
                  <a:srgbClr val="FFFF00"/>
                </a:solidFill>
              </a:rPr>
              <a:t>F</a:t>
            </a:r>
            <a:r>
              <a:rPr lang="en-US" sz="2800" b="1" baseline="-25000" dirty="0" err="1" smtClean="0">
                <a:solidFill>
                  <a:srgbClr val="FFFF00"/>
                </a:solidFill>
              </a:rPr>
              <a:t>y</a:t>
            </a:r>
            <a:r>
              <a:rPr lang="en-US" sz="2800" b="1" dirty="0" smtClean="0">
                <a:solidFill>
                  <a:srgbClr val="FFFF00"/>
                </a:solidFill>
              </a:rPr>
              <a:t>µ</a:t>
            </a:r>
            <a:endParaRPr lang="en-US" sz="2800" b="1" dirty="0">
              <a:solidFill>
                <a:srgbClr val="FFFF00"/>
              </a:solidFill>
            </a:endParaRPr>
          </a:p>
        </p:txBody>
      </p:sp>
      <p:graphicFrame>
        <p:nvGraphicFramePr>
          <p:cNvPr id="10242" name="Object 2"/>
          <p:cNvGraphicFramePr>
            <a:graphicFrameLocks noChangeAspect="1"/>
          </p:cNvGraphicFramePr>
          <p:nvPr/>
        </p:nvGraphicFramePr>
        <p:xfrm>
          <a:off x="6553200" y="4267200"/>
          <a:ext cx="2393950" cy="1135063"/>
        </p:xfrm>
        <a:graphic>
          <a:graphicData uri="http://schemas.openxmlformats.org/presentationml/2006/ole">
            <mc:AlternateContent xmlns:mc="http://schemas.openxmlformats.org/markup-compatibility/2006">
              <mc:Choice xmlns:v="urn:schemas-microsoft-com:vml" Requires="v">
                <p:oleObj spid="_x0000_s91154" name="Equation" r:id="rId3" imgW="965160" imgH="457200" progId="Equation.3">
                  <p:embed/>
                </p:oleObj>
              </mc:Choice>
              <mc:Fallback>
                <p:oleObj name="Equation" r:id="rId3" imgW="965160" imgH="457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4267200"/>
                        <a:ext cx="2393950" cy="1135063"/>
                      </a:xfrm>
                      <a:prstGeom prst="rect">
                        <a:avLst/>
                      </a:prstGeom>
                      <a:solidFill>
                        <a:schemeClr val="tx1"/>
                      </a:solidFill>
                    </p:spPr>
                  </p:pic>
                </p:oleObj>
              </mc:Fallback>
            </mc:AlternateContent>
          </a:graphicData>
        </a:graphic>
      </p:graphicFrame>
      <p:sp>
        <p:nvSpPr>
          <p:cNvPr id="20" name="TextBox 19"/>
          <p:cNvSpPr txBox="1"/>
          <p:nvPr/>
        </p:nvSpPr>
        <p:spPr>
          <a:xfrm>
            <a:off x="6019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cxnSp>
        <p:nvCxnSpPr>
          <p:cNvPr id="23" name="Straight Arrow Connector 22"/>
          <p:cNvCxnSpPr/>
          <p:nvPr/>
        </p:nvCxnSpPr>
        <p:spPr>
          <a:xfrm rot="10800000" flipV="1">
            <a:off x="5410200" y="5257800"/>
            <a:ext cx="914400" cy="3810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410200" y="39624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graphicFrame>
        <p:nvGraphicFramePr>
          <p:cNvPr id="90115" name="Object 3"/>
          <p:cNvGraphicFramePr>
            <a:graphicFrameLocks noChangeAspect="1"/>
          </p:cNvGraphicFramePr>
          <p:nvPr/>
        </p:nvGraphicFramePr>
        <p:xfrm>
          <a:off x="152400" y="152400"/>
          <a:ext cx="4464050" cy="3240088"/>
        </p:xfrm>
        <a:graphic>
          <a:graphicData uri="http://schemas.openxmlformats.org/presentationml/2006/ole">
            <mc:AlternateContent xmlns:mc="http://schemas.openxmlformats.org/markup-compatibility/2006">
              <mc:Choice xmlns:v="urn:schemas-microsoft-com:vml" Requires="v">
                <p:oleObj spid="_x0000_s91155" name="Equation" r:id="rId5" imgW="1854000" imgH="1346040" progId="Equation.3">
                  <p:embed/>
                </p:oleObj>
              </mc:Choice>
              <mc:Fallback>
                <p:oleObj name="Equation" r:id="rId5" imgW="1854000" imgH="1346040" progId="Equation.3">
                  <p:embed/>
                  <p:pic>
                    <p:nvPicPr>
                      <p:cNvPr id="0" name="Object 3"/>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2400" y="152400"/>
                        <a:ext cx="4464050" cy="3240088"/>
                      </a:xfrm>
                      <a:prstGeom prst="rect">
                        <a:avLst/>
                      </a:prstGeom>
                      <a:solidFill>
                        <a:schemeClr val="tx1"/>
                      </a:solidFill>
                    </p:spPr>
                  </p:pic>
                </p:oleObj>
              </mc:Fallback>
            </mc:AlternateContent>
          </a:graphicData>
        </a:graphic>
      </p:graphicFrame>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724400" y="512064"/>
            <a:ext cx="3962400" cy="914400"/>
          </a:xfrm>
        </p:spPr>
        <p:txBody>
          <a:bodyPr/>
          <a:lstStyle/>
          <a:p>
            <a:r>
              <a:rPr lang="en-US" dirty="0" smtClean="0"/>
              <a:t>Inclined Plane</a:t>
            </a:r>
            <a:endParaRPr lang="en-US" dirty="0"/>
          </a:p>
        </p:txBody>
      </p:sp>
      <p:sp>
        <p:nvSpPr>
          <p:cNvPr id="4" name="Right Triangle 3"/>
          <p:cNvSpPr/>
          <p:nvPr/>
        </p:nvSpPr>
        <p:spPr>
          <a:xfrm flipH="1">
            <a:off x="762000" y="1828800"/>
            <a:ext cx="8001000" cy="4038600"/>
          </a:xfrm>
          <a:prstGeom prst="rtTriangl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p:cNvSpPr txBox="1"/>
          <p:nvPr/>
        </p:nvSpPr>
        <p:spPr>
          <a:xfrm>
            <a:off x="3733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w</a:t>
            </a:r>
            <a:r>
              <a:rPr lang="en-US" sz="2800" b="1" dirty="0" smtClean="0">
                <a:solidFill>
                  <a:srgbClr val="FFFF00"/>
                </a:solidFill>
              </a:rPr>
              <a:t>=mg</a:t>
            </a:r>
            <a:endParaRPr lang="en-US" sz="2800" b="1" dirty="0">
              <a:solidFill>
                <a:srgbClr val="FFFF00"/>
              </a:solidFill>
            </a:endParaRPr>
          </a:p>
        </p:txBody>
      </p:sp>
      <p:sp>
        <p:nvSpPr>
          <p:cNvPr id="6" name="Rectangle 5"/>
          <p:cNvSpPr/>
          <p:nvPr/>
        </p:nvSpPr>
        <p:spPr>
          <a:xfrm rot="20030803">
            <a:off x="5005728" y="2766672"/>
            <a:ext cx="762000" cy="762000"/>
          </a:xfrm>
          <a:prstGeom prst="rect">
            <a:avLst/>
          </a:prstGeom>
          <a:solidFill>
            <a:srgbClr val="0070C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Arrow Connector 6"/>
          <p:cNvCxnSpPr/>
          <p:nvPr/>
        </p:nvCxnSpPr>
        <p:spPr>
          <a:xfrm rot="5400000">
            <a:off x="4191794" y="4418806"/>
            <a:ext cx="2438400" cy="1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p:nvPr/>
        </p:nvSpPr>
        <p:spPr>
          <a:xfrm>
            <a:off x="1600200" y="53340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cxnSp>
        <p:nvCxnSpPr>
          <p:cNvPr id="10" name="Straight Arrow Connector 9"/>
          <p:cNvCxnSpPr/>
          <p:nvPr/>
        </p:nvCxnSpPr>
        <p:spPr>
          <a:xfrm rot="16200000" flipV="1">
            <a:off x="4191794" y="1980406"/>
            <a:ext cx="1676400" cy="7635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5029200" y="1371600"/>
            <a:ext cx="14478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N</a:t>
            </a:r>
            <a:endParaRPr lang="en-US" sz="2800" b="1" dirty="0">
              <a:solidFill>
                <a:srgbClr val="FFFF00"/>
              </a:solidFill>
            </a:endParaRPr>
          </a:p>
        </p:txBody>
      </p:sp>
      <p:cxnSp>
        <p:nvCxnSpPr>
          <p:cNvPr id="14" name="Straight Arrow Connector 13"/>
          <p:cNvCxnSpPr/>
          <p:nvPr/>
        </p:nvCxnSpPr>
        <p:spPr>
          <a:xfrm flipV="1">
            <a:off x="5410200" y="2743200"/>
            <a:ext cx="990600" cy="458788"/>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rot="16200000" flipH="1">
            <a:off x="4838700" y="3771900"/>
            <a:ext cx="2057400" cy="9144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p:nvPr/>
        </p:nvCxnSpPr>
        <p:spPr>
          <a:xfrm rot="10800000" flipV="1">
            <a:off x="4495800" y="3200400"/>
            <a:ext cx="914400" cy="4572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17" name="TextBox 16"/>
          <p:cNvSpPr txBox="1"/>
          <p:nvPr/>
        </p:nvSpPr>
        <p:spPr>
          <a:xfrm>
            <a:off x="5867400" y="37338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y</a:t>
            </a:r>
            <a:endParaRPr lang="en-US" sz="2800" b="1" dirty="0">
              <a:solidFill>
                <a:srgbClr val="FFFF00"/>
              </a:solidFill>
            </a:endParaRPr>
          </a:p>
        </p:txBody>
      </p:sp>
      <p:sp>
        <p:nvSpPr>
          <p:cNvPr id="18" name="TextBox 17"/>
          <p:cNvSpPr txBox="1"/>
          <p:nvPr/>
        </p:nvSpPr>
        <p:spPr>
          <a:xfrm>
            <a:off x="4038600" y="3048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sp>
        <p:nvSpPr>
          <p:cNvPr id="19" name="TextBox 18"/>
          <p:cNvSpPr txBox="1"/>
          <p:nvPr/>
        </p:nvSpPr>
        <p:spPr>
          <a:xfrm>
            <a:off x="5791200" y="2057400"/>
            <a:ext cx="3124200" cy="523220"/>
          </a:xfrm>
          <a:prstGeom prst="rect">
            <a:avLst/>
          </a:prstGeom>
          <a:noFill/>
        </p:spPr>
        <p:txBody>
          <a:bodyPr wrap="square" rtlCol="0">
            <a:spAutoFit/>
          </a:bodyPr>
          <a:lstStyle/>
          <a:p>
            <a:r>
              <a:rPr lang="en-US" sz="2800" b="1" dirty="0" smtClean="0">
                <a:solidFill>
                  <a:srgbClr val="FFFF00"/>
                </a:solidFill>
              </a:rPr>
              <a:t>F</a:t>
            </a:r>
            <a:r>
              <a:rPr lang="en-US" sz="2800" b="1" baseline="-25000" dirty="0" smtClean="0">
                <a:solidFill>
                  <a:srgbClr val="FFFF00"/>
                </a:solidFill>
              </a:rPr>
              <a:t>f </a:t>
            </a:r>
            <a:r>
              <a:rPr lang="en-US" sz="2800" b="1" dirty="0" smtClean="0">
                <a:solidFill>
                  <a:srgbClr val="FFFF00"/>
                </a:solidFill>
              </a:rPr>
              <a:t>= F</a:t>
            </a:r>
            <a:r>
              <a:rPr lang="en-US" sz="2800" b="1" baseline="-25000" dirty="0" smtClean="0">
                <a:solidFill>
                  <a:srgbClr val="FFFF00"/>
                </a:solidFill>
              </a:rPr>
              <a:t>N</a:t>
            </a:r>
            <a:r>
              <a:rPr lang="en-US" sz="2800" b="1" dirty="0" smtClean="0">
                <a:solidFill>
                  <a:srgbClr val="FFFF00"/>
                </a:solidFill>
              </a:rPr>
              <a:t>µ = </a:t>
            </a:r>
            <a:r>
              <a:rPr lang="en-US" sz="2800" b="1" dirty="0" err="1" smtClean="0">
                <a:solidFill>
                  <a:srgbClr val="FFFF00"/>
                </a:solidFill>
              </a:rPr>
              <a:t>F</a:t>
            </a:r>
            <a:r>
              <a:rPr lang="en-US" sz="2800" b="1" baseline="-25000" dirty="0" err="1" smtClean="0">
                <a:solidFill>
                  <a:srgbClr val="FFFF00"/>
                </a:solidFill>
              </a:rPr>
              <a:t>y</a:t>
            </a:r>
            <a:r>
              <a:rPr lang="en-US" sz="2800" b="1" dirty="0" smtClean="0">
                <a:solidFill>
                  <a:srgbClr val="FFFF00"/>
                </a:solidFill>
              </a:rPr>
              <a:t>µ</a:t>
            </a:r>
            <a:endParaRPr lang="en-US" sz="2800" b="1" dirty="0">
              <a:solidFill>
                <a:srgbClr val="FFFF00"/>
              </a:solidFill>
            </a:endParaRPr>
          </a:p>
        </p:txBody>
      </p:sp>
      <p:graphicFrame>
        <p:nvGraphicFramePr>
          <p:cNvPr id="10242" name="Object 2"/>
          <p:cNvGraphicFramePr>
            <a:graphicFrameLocks noChangeAspect="1"/>
          </p:cNvGraphicFramePr>
          <p:nvPr/>
        </p:nvGraphicFramePr>
        <p:xfrm>
          <a:off x="6553200" y="4267200"/>
          <a:ext cx="2393950" cy="1135063"/>
        </p:xfrm>
        <a:graphic>
          <a:graphicData uri="http://schemas.openxmlformats.org/presentationml/2006/ole">
            <mc:AlternateContent xmlns:mc="http://schemas.openxmlformats.org/markup-compatibility/2006">
              <mc:Choice xmlns:v="urn:schemas-microsoft-com:vml" Requires="v">
                <p:oleObj spid="_x0000_s92171" name="Equation" r:id="rId3" imgW="965160" imgH="457200" progId="Equation.3">
                  <p:embed/>
                </p:oleObj>
              </mc:Choice>
              <mc:Fallback>
                <p:oleObj name="Equation" r:id="rId3" imgW="965160" imgH="45720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553200" y="4267200"/>
                        <a:ext cx="2393950" cy="1135063"/>
                      </a:xfrm>
                      <a:prstGeom prst="rect">
                        <a:avLst/>
                      </a:prstGeom>
                      <a:solidFill>
                        <a:schemeClr val="tx1"/>
                      </a:solidFill>
                    </p:spPr>
                  </p:pic>
                </p:oleObj>
              </mc:Fallback>
            </mc:AlternateContent>
          </a:graphicData>
        </a:graphic>
      </p:graphicFrame>
      <p:sp>
        <p:nvSpPr>
          <p:cNvPr id="20" name="TextBox 19"/>
          <p:cNvSpPr txBox="1"/>
          <p:nvPr/>
        </p:nvSpPr>
        <p:spPr>
          <a:xfrm>
            <a:off x="6019800" y="5334000"/>
            <a:ext cx="1447800" cy="523220"/>
          </a:xfrm>
          <a:prstGeom prst="rect">
            <a:avLst/>
          </a:prstGeom>
          <a:noFill/>
        </p:spPr>
        <p:txBody>
          <a:bodyPr wrap="square" rtlCol="0">
            <a:spAutoFit/>
          </a:bodyPr>
          <a:lstStyle/>
          <a:p>
            <a:r>
              <a:rPr lang="en-US" sz="2800" b="1" dirty="0" err="1" smtClean="0">
                <a:solidFill>
                  <a:srgbClr val="FFFF00"/>
                </a:solidFill>
              </a:rPr>
              <a:t>F</a:t>
            </a:r>
            <a:r>
              <a:rPr lang="en-US" sz="2800" b="1" baseline="-25000" dirty="0" err="1" smtClean="0">
                <a:solidFill>
                  <a:srgbClr val="FFFF00"/>
                </a:solidFill>
              </a:rPr>
              <a:t>x</a:t>
            </a:r>
            <a:endParaRPr lang="en-US" sz="2800" b="1" dirty="0">
              <a:solidFill>
                <a:srgbClr val="FFFF00"/>
              </a:solidFill>
            </a:endParaRPr>
          </a:p>
        </p:txBody>
      </p:sp>
      <p:cxnSp>
        <p:nvCxnSpPr>
          <p:cNvPr id="23" name="Straight Arrow Connector 22"/>
          <p:cNvCxnSpPr/>
          <p:nvPr/>
        </p:nvCxnSpPr>
        <p:spPr>
          <a:xfrm rot="10800000" flipV="1">
            <a:off x="5410200" y="5257800"/>
            <a:ext cx="914400" cy="381000"/>
          </a:xfrm>
          <a:prstGeom prst="straightConnector1">
            <a:avLst/>
          </a:prstGeom>
          <a:ln w="5715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27" name="TextBox 26"/>
          <p:cNvSpPr txBox="1"/>
          <p:nvPr/>
        </p:nvSpPr>
        <p:spPr>
          <a:xfrm>
            <a:off x="5410200" y="3962400"/>
            <a:ext cx="1447800" cy="523220"/>
          </a:xfrm>
          <a:prstGeom prst="rect">
            <a:avLst/>
          </a:prstGeom>
          <a:noFill/>
        </p:spPr>
        <p:txBody>
          <a:bodyPr wrap="square" rtlCol="0">
            <a:spAutoFit/>
          </a:bodyPr>
          <a:lstStyle/>
          <a:p>
            <a:r>
              <a:rPr lang="el-GR" sz="2800" b="1" dirty="0" smtClean="0">
                <a:solidFill>
                  <a:srgbClr val="FFFF00"/>
                </a:solidFill>
              </a:rPr>
              <a:t>θ</a:t>
            </a:r>
            <a:endParaRPr lang="en-US" sz="2800" b="1" dirty="0">
              <a:solidFill>
                <a:srgbClr val="FFFF00"/>
              </a:solidFill>
            </a:endParaRPr>
          </a:p>
        </p:txBody>
      </p:sp>
      <p:sp>
        <p:nvSpPr>
          <p:cNvPr id="21" name="TextBox 20"/>
          <p:cNvSpPr txBox="1"/>
          <p:nvPr/>
        </p:nvSpPr>
        <p:spPr>
          <a:xfrm>
            <a:off x="228600" y="228600"/>
            <a:ext cx="3810000" cy="4832092"/>
          </a:xfrm>
          <a:prstGeom prst="rect">
            <a:avLst/>
          </a:prstGeom>
          <a:noFill/>
        </p:spPr>
        <p:txBody>
          <a:bodyPr wrap="square" rtlCol="0">
            <a:spAutoFit/>
          </a:bodyPr>
          <a:lstStyle/>
          <a:p>
            <a:r>
              <a:rPr lang="en-US" sz="2800" b="1" i="1" dirty="0" smtClean="0">
                <a:solidFill>
                  <a:schemeClr val="tx2">
                    <a:lumMod val="75000"/>
                  </a:schemeClr>
                </a:solidFill>
              </a:rPr>
              <a:t>A 10kg box sits on a </a:t>
            </a:r>
            <a:r>
              <a:rPr lang="en-US" sz="2800" b="1" i="1" dirty="0" smtClean="0">
                <a:solidFill>
                  <a:srgbClr val="FFFF00"/>
                </a:solidFill>
              </a:rPr>
              <a:t>ramp inclined at 20 degrees</a:t>
            </a:r>
            <a:r>
              <a:rPr lang="en-US" sz="2800" b="1" i="1" dirty="0" smtClean="0">
                <a:solidFill>
                  <a:schemeClr val="tx2">
                    <a:lumMod val="75000"/>
                  </a:schemeClr>
                </a:solidFill>
              </a:rPr>
              <a:t>. The </a:t>
            </a:r>
            <a:r>
              <a:rPr lang="en-US" sz="2800" b="1" i="1" u="sng" dirty="0" smtClean="0">
                <a:solidFill>
                  <a:srgbClr val="FFFF00"/>
                </a:solidFill>
              </a:rPr>
              <a:t>static </a:t>
            </a:r>
            <a:r>
              <a:rPr lang="en-US" sz="2800" b="1" i="1" dirty="0" smtClean="0">
                <a:solidFill>
                  <a:schemeClr val="tx2">
                    <a:lumMod val="75000"/>
                  </a:schemeClr>
                </a:solidFill>
              </a:rPr>
              <a:t>coefficient of friction is </a:t>
            </a:r>
            <a:r>
              <a:rPr lang="en-US" sz="2800" b="1" i="1" dirty="0" smtClean="0">
                <a:solidFill>
                  <a:srgbClr val="FFFF00"/>
                </a:solidFill>
              </a:rPr>
              <a:t>0.40</a:t>
            </a:r>
            <a:r>
              <a:rPr lang="en-US" sz="2800" b="1" i="1" dirty="0" smtClean="0">
                <a:solidFill>
                  <a:schemeClr val="tx2">
                    <a:lumMod val="75000"/>
                  </a:schemeClr>
                </a:solidFill>
              </a:rPr>
              <a:t> and the </a:t>
            </a:r>
            <a:r>
              <a:rPr lang="en-US" sz="2800" b="1" i="1" u="sng" dirty="0" smtClean="0">
                <a:solidFill>
                  <a:srgbClr val="FFFF00"/>
                </a:solidFill>
              </a:rPr>
              <a:t>kinetic</a:t>
            </a:r>
            <a:r>
              <a:rPr lang="en-US" sz="2800" b="1" i="1" dirty="0" smtClean="0">
                <a:solidFill>
                  <a:schemeClr val="tx2">
                    <a:lumMod val="75000"/>
                  </a:schemeClr>
                </a:solidFill>
              </a:rPr>
              <a:t> coefficient of friction is </a:t>
            </a:r>
            <a:r>
              <a:rPr lang="en-US" sz="2800" b="1" i="1" dirty="0" smtClean="0">
                <a:solidFill>
                  <a:srgbClr val="FFFF00"/>
                </a:solidFill>
              </a:rPr>
              <a:t>0.20</a:t>
            </a:r>
            <a:r>
              <a:rPr lang="en-US" sz="2800" b="1" i="1" dirty="0" smtClean="0">
                <a:solidFill>
                  <a:schemeClr val="tx2">
                    <a:lumMod val="75000"/>
                  </a:schemeClr>
                </a:solidFill>
              </a:rPr>
              <a:t>.  What happens?  </a:t>
            </a:r>
            <a:r>
              <a:rPr lang="en-US" sz="2800" b="1" i="1" dirty="0" smtClean="0">
                <a:solidFill>
                  <a:srgbClr val="FF0000"/>
                </a:solidFill>
              </a:rPr>
              <a:t>Weight component is greater than kinetic friction, box accelerates at 1.52 m/s</a:t>
            </a:r>
            <a:r>
              <a:rPr lang="en-US" sz="2800" b="1" i="1" baseline="30000" dirty="0" smtClean="0">
                <a:solidFill>
                  <a:srgbClr val="FF0000"/>
                </a:solidFill>
              </a:rPr>
              <a:t>2</a:t>
            </a:r>
            <a:r>
              <a:rPr lang="en-US" sz="2800" b="1" i="1" dirty="0" smtClean="0">
                <a:solidFill>
                  <a:srgbClr val="FF0000"/>
                </a:solidFill>
              </a:rPr>
              <a:t>.</a:t>
            </a:r>
            <a:endParaRPr lang="en-US" sz="2800" b="1" i="1" dirty="0">
              <a:solidFill>
                <a:srgbClr val="FF0000"/>
              </a:solidFill>
            </a:endParaRPr>
          </a:p>
        </p:txBody>
      </p:sp>
      <p:sp>
        <p:nvSpPr>
          <p:cNvPr id="22" name="TextBox 21"/>
          <p:cNvSpPr txBox="1"/>
          <p:nvPr/>
        </p:nvSpPr>
        <p:spPr>
          <a:xfrm>
            <a:off x="0" y="5936159"/>
            <a:ext cx="9144000" cy="769441"/>
          </a:xfrm>
          <a:prstGeom prst="rect">
            <a:avLst/>
          </a:prstGeom>
          <a:noFill/>
        </p:spPr>
        <p:txBody>
          <a:bodyPr wrap="square" rtlCol="0">
            <a:spAutoFit/>
          </a:bodyPr>
          <a:lstStyle/>
          <a:p>
            <a:r>
              <a:rPr lang="en-US" sz="4400" b="1" i="1" dirty="0" smtClean="0">
                <a:solidFill>
                  <a:srgbClr val="00FF00"/>
                </a:solidFill>
              </a:rPr>
              <a:t>  Box </a:t>
            </a:r>
            <a:r>
              <a:rPr lang="en-US" sz="4400" b="1" i="1" dirty="0" smtClean="0">
                <a:solidFill>
                  <a:srgbClr val="00FF00"/>
                </a:solidFill>
              </a:rPr>
              <a:t>will slide if “nudged”.</a:t>
            </a:r>
            <a:endParaRPr lang="en-US" sz="4400" b="1" i="1" dirty="0">
              <a:solidFill>
                <a:srgbClr val="00FF00"/>
              </a:solidFill>
            </a:endParaRPr>
          </a:p>
        </p:txBody>
      </p:sp>
      <p:pic>
        <p:nvPicPr>
          <p:cNvPr id="3" name="Picture 2"/>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6549495" y="5410201"/>
            <a:ext cx="2573867" cy="1447800"/>
          </a:xfrm>
          <a:prstGeom prst="rect">
            <a:avLst/>
          </a:prstGeom>
        </p:spPr>
      </p:pic>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12064"/>
            <a:ext cx="8458200" cy="914400"/>
          </a:xfrm>
        </p:spPr>
        <p:txBody>
          <a:bodyPr/>
          <a:lstStyle/>
          <a:p>
            <a:r>
              <a:rPr lang="en-US" dirty="0" smtClean="0"/>
              <a:t>Problem-Solving Process – Pg 96</a:t>
            </a:r>
            <a:endParaRPr lang="en-US" dirty="0"/>
          </a:p>
        </p:txBody>
      </p:sp>
      <p:sp>
        <p:nvSpPr>
          <p:cNvPr id="3" name="Content Placeholder 2"/>
          <p:cNvSpPr>
            <a:spLocks noGrp="1"/>
          </p:cNvSpPr>
          <p:nvPr>
            <p:ph idx="1"/>
          </p:nvPr>
        </p:nvSpPr>
        <p:spPr>
          <a:xfrm>
            <a:off x="304800" y="1783560"/>
            <a:ext cx="8382000" cy="4572000"/>
          </a:xfrm>
        </p:spPr>
        <p:txBody>
          <a:bodyPr/>
          <a:lstStyle/>
          <a:p>
            <a:pPr marL="582930" indent="-514350">
              <a:buFont typeface="+mj-lt"/>
              <a:buAutoNum type="arabicPeriod"/>
            </a:pPr>
            <a:r>
              <a:rPr lang="en-US" dirty="0" smtClean="0"/>
              <a:t>Read the problem carefully.</a:t>
            </a:r>
          </a:p>
          <a:p>
            <a:pPr marL="582930" indent="-514350">
              <a:buFont typeface="+mj-lt"/>
              <a:buAutoNum type="arabicPeriod"/>
            </a:pPr>
            <a:r>
              <a:rPr lang="en-US" dirty="0" smtClean="0"/>
              <a:t>Draw a picture of the problem.  Draw separate free-body diagrams for each object in the system.</a:t>
            </a:r>
          </a:p>
          <a:p>
            <a:pPr marL="582930" indent="-514350">
              <a:buFont typeface="+mj-lt"/>
              <a:buAutoNum type="arabicPeriod"/>
            </a:pPr>
            <a:r>
              <a:rPr lang="en-US" dirty="0" smtClean="0"/>
              <a:t>Choose a coordinate system.  Resolve forces into components.  Apply F = ma for each component.</a:t>
            </a:r>
          </a:p>
        </p:txBody>
      </p:sp>
    </p:spTree>
  </p:cSld>
  <p:clrMapOvr>
    <a:masterClrMapping/>
  </p:clrMapOvr>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512064"/>
            <a:ext cx="8458200" cy="914400"/>
          </a:xfrm>
        </p:spPr>
        <p:txBody>
          <a:bodyPr/>
          <a:lstStyle/>
          <a:p>
            <a:r>
              <a:rPr lang="en-US" dirty="0" smtClean="0"/>
              <a:t>Problem-Solving Process – Pg 96</a:t>
            </a:r>
            <a:endParaRPr lang="en-US" dirty="0"/>
          </a:p>
        </p:txBody>
      </p:sp>
      <p:sp>
        <p:nvSpPr>
          <p:cNvPr id="3" name="Content Placeholder 2"/>
          <p:cNvSpPr>
            <a:spLocks noGrp="1"/>
          </p:cNvSpPr>
          <p:nvPr>
            <p:ph idx="1"/>
          </p:nvPr>
        </p:nvSpPr>
        <p:spPr>
          <a:xfrm>
            <a:off x="304800" y="1783560"/>
            <a:ext cx="8382000" cy="4572000"/>
          </a:xfrm>
        </p:spPr>
        <p:txBody>
          <a:bodyPr/>
          <a:lstStyle/>
          <a:p>
            <a:pPr marL="582930" indent="-514350">
              <a:buFont typeface="+mj-lt"/>
              <a:buAutoNum type="arabicPeriod" startAt="4"/>
            </a:pPr>
            <a:r>
              <a:rPr lang="en-US" dirty="0" smtClean="0"/>
              <a:t>List </a:t>
            </a:r>
            <a:r>
              <a:rPr lang="en-US" dirty="0" err="1" smtClean="0"/>
              <a:t>knowns</a:t>
            </a:r>
            <a:r>
              <a:rPr lang="en-US" dirty="0" smtClean="0"/>
              <a:t> and unknowns – </a:t>
            </a:r>
            <a:r>
              <a:rPr lang="en-US" dirty="0" err="1" smtClean="0"/>
              <a:t>knowns</a:t>
            </a:r>
            <a:r>
              <a:rPr lang="en-US" dirty="0" smtClean="0"/>
              <a:t> include what can be inferred from the situation.  Ensure compatible units.  Define equations relating all variables.</a:t>
            </a:r>
          </a:p>
          <a:p>
            <a:pPr marL="582930" indent="-514350">
              <a:buFont typeface="+mj-lt"/>
              <a:buAutoNum type="arabicPeriod" startAt="4"/>
            </a:pPr>
            <a:r>
              <a:rPr lang="en-US" dirty="0" smtClean="0"/>
              <a:t>Estimate your answer.</a:t>
            </a:r>
          </a:p>
          <a:p>
            <a:pPr marL="582930" indent="-514350">
              <a:buFont typeface="+mj-lt"/>
              <a:buAutoNum type="arabicPeriod" startAt="4"/>
            </a:pPr>
            <a:r>
              <a:rPr lang="en-US" dirty="0" smtClean="0"/>
              <a:t>Solve the equations – algebra is your friend.</a:t>
            </a:r>
          </a:p>
          <a:p>
            <a:pPr marL="582930" indent="-514350">
              <a:buFont typeface="+mj-lt"/>
              <a:buAutoNum type="arabicPeriod" startAt="4"/>
            </a:pPr>
            <a:r>
              <a:rPr lang="en-US" dirty="0" smtClean="0"/>
              <a:t>Make sure the units cancel out and answer is in correct units.</a:t>
            </a:r>
          </a:p>
          <a:p>
            <a:pPr marL="582930" indent="-514350">
              <a:buFont typeface="+mj-lt"/>
              <a:buAutoNum type="arabicPeriod" startAt="4"/>
            </a:pPr>
            <a:r>
              <a:rPr lang="en-US" dirty="0" smtClean="0"/>
              <a:t>Check reasonableness of </a:t>
            </a:r>
            <a:r>
              <a:rPr lang="en-US" smtClean="0"/>
              <a:t>final answer.</a:t>
            </a:r>
            <a:endParaRPr lang="en-US" dirty="0"/>
          </a:p>
        </p:txBody>
      </p:sp>
    </p:spTree>
  </p:cSld>
  <p:clrMapOvr>
    <a:masterClrMapping/>
  </p:clrMapOvr>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(1.C.1.1):  The student is able to design an experiment for collecting data to determine the relationship between the net force exerted on an object, its inertial mass, and its acceleration.</a:t>
            </a:r>
          </a:p>
          <a:p>
            <a:r>
              <a:rPr lang="en-US" sz="3200" dirty="0" smtClean="0"/>
              <a:t>(2.B.1.1):  The student is able to apply  to calculate the gravitational force on an object with mass m in a gravitational field of strength g in the context of the effects of a net force on objects and systems.</a:t>
            </a:r>
          </a:p>
          <a:p>
            <a:r>
              <a:rPr lang="en-US" sz="3200" dirty="0" smtClean="0"/>
              <a:t>(3.A.1.1):  The student is able to express the motion of an object using narrative, mathematical, and graphical representations.</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3.G: Certain types of forces are considered fundamental.</a:t>
            </a:r>
          </a:p>
          <a:p>
            <a:r>
              <a:rPr lang="en-US" sz="3200" dirty="0" smtClean="0"/>
              <a:t>4.A: The acceleration of the center of mass of a system is related to the net force exerted on the system, where</a:t>
            </a:r>
          </a:p>
        </p:txBody>
      </p:sp>
      <p:graphicFrame>
        <p:nvGraphicFramePr>
          <p:cNvPr id="4" name="Object 3"/>
          <p:cNvGraphicFramePr>
            <a:graphicFrameLocks noChangeAspect="1"/>
          </p:cNvGraphicFramePr>
          <p:nvPr/>
        </p:nvGraphicFramePr>
        <p:xfrm>
          <a:off x="6757988" y="4068763"/>
          <a:ext cx="1571625" cy="1524000"/>
        </p:xfrm>
        <a:graphic>
          <a:graphicData uri="http://schemas.openxmlformats.org/presentationml/2006/ole">
            <mc:AlternateContent xmlns:mc="http://schemas.openxmlformats.org/markup-compatibility/2006">
              <mc:Choice xmlns:v="urn:schemas-microsoft-com:vml" Requires="v">
                <p:oleObj spid="_x0000_s94218" name="Equation" r:id="rId3" imgW="431640" imgH="419040" progId="Equation.3">
                  <p:embed/>
                </p:oleObj>
              </mc:Choice>
              <mc:Fallback>
                <p:oleObj name="Equation" r:id="rId3" imgW="431640" imgH="4190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57988" y="4068763"/>
                        <a:ext cx="1571625" cy="1524000"/>
                      </a:xfrm>
                      <a:prstGeom prst="rect">
                        <a:avLst/>
                      </a:prstGeom>
                      <a:solidFill>
                        <a:schemeClr val="tx1"/>
                      </a:solidFill>
                    </p:spPr>
                  </p:pic>
                </p:oleObj>
              </mc:Fallback>
            </mc:AlternateContent>
          </a:graphicData>
        </a:graphic>
      </p:graphicFrame>
    </p:spTree>
  </p:cSld>
  <p:clrMapOvr>
    <a:masterClrMapping/>
  </p:clrMapOvr>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85000" lnSpcReduction="20000"/>
          </a:bodyPr>
          <a:lstStyle/>
          <a:p>
            <a:r>
              <a:rPr lang="en-US" sz="3200" dirty="0" smtClean="0"/>
              <a:t>(3.A.1.2):  The student is able to design an experimental investigation of the motion of an object.</a:t>
            </a:r>
          </a:p>
          <a:p>
            <a:r>
              <a:rPr lang="en-US" sz="3200" dirty="0" smtClean="0"/>
              <a:t>(3.A.1.3):  The student is able to analyze experimental data describing the motion of an object and is able to express the results of the analysis using narrative, mathematical, and graphical representations.</a:t>
            </a:r>
          </a:p>
          <a:p>
            <a:r>
              <a:rPr lang="en-US" sz="3200" dirty="0" smtClean="0"/>
              <a:t>(3.A.2.1):  The student is able to represent forces in diagrams or mathematically using appropriately labeled vectors with magnitude, direction, and units during the analysis of a situation.</a:t>
            </a:r>
          </a:p>
        </p:txBody>
      </p:sp>
    </p:spTree>
  </p:cSld>
  <p:clrMapOvr>
    <a:masterClrMapping/>
  </p:clrMapOvr>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a:xfrm>
            <a:off x="914400" y="1783560"/>
            <a:ext cx="7772400" cy="4922040"/>
          </a:xfrm>
        </p:spPr>
        <p:txBody>
          <a:bodyPr>
            <a:normAutofit fontScale="85000" lnSpcReduction="20000"/>
          </a:bodyPr>
          <a:lstStyle/>
          <a:p>
            <a:r>
              <a:rPr lang="en-US" sz="3200" dirty="0" smtClean="0"/>
              <a:t>(3.A.3.1):  The student is able to analyze a scenario and make claims (develop arguments, justify assertions) about the forces exerted on an object by other objects for different types of forces or components of forces.</a:t>
            </a:r>
          </a:p>
          <a:p>
            <a:r>
              <a:rPr lang="en-US" sz="3200" dirty="0" smtClean="0"/>
              <a:t>(3.A.4.1):  The student is able to construct explanations of physical situations involving the interaction of bodies using Newton’s third law and the representation of action-reaction pairs of forces.</a:t>
            </a:r>
          </a:p>
          <a:p>
            <a:r>
              <a:rPr lang="en-US" sz="3200" dirty="0" smtClean="0"/>
              <a:t>(3.A.4.2):  The student is able to use Newton’s third law to make claims and predictions about the action-reaction pairs of forces when two objects interact.</a:t>
            </a:r>
          </a:p>
        </p:txBody>
      </p:sp>
    </p:spTree>
  </p:cSld>
  <p:clrMapOvr>
    <a:masterClrMapping/>
  </p:clrMapOvr>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20000"/>
          </a:bodyPr>
          <a:lstStyle/>
          <a:p>
            <a:r>
              <a:rPr lang="en-US" sz="3200" dirty="0" smtClean="0"/>
              <a:t>(3.B.1.1):  The student is able to predict the motion of an object subject to forces exerted by several objects using an application of Newton’s second law in a variety of physical situations with acceleration in one dimension.</a:t>
            </a:r>
          </a:p>
          <a:p>
            <a:r>
              <a:rPr lang="en-US" sz="3200" dirty="0" smtClean="0"/>
              <a:t>(3.B.1.2):  The student is able to design a plan to collect and analyze data for motion (static, constant, or accelerating) from force measurements and carry out an analysis to determine the relationship between the net force and the vector sum of the individual forces.</a:t>
            </a:r>
          </a:p>
        </p:txBody>
      </p:sp>
    </p:spTree>
  </p:cSld>
  <p:clrMapOvr>
    <a:masterClrMapping/>
  </p:clrMapOvr>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(3.B.1.4):  The student is able to predict the motion of an object subject to forces exerted by several objects using an application of Newton’s second law in a variety of physical situations.</a:t>
            </a:r>
          </a:p>
          <a:p>
            <a:r>
              <a:rPr lang="en-US" sz="3200" dirty="0" smtClean="0"/>
              <a:t>(3.C.4.1):  The student is able to make claims about various contact forces between objects based on the microscopic cause of those forces.</a:t>
            </a:r>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r>
              <a:rPr lang="en-US" sz="3200" dirty="0" smtClean="0"/>
              <a:t>(3.C.4.2):  The student is able to explain contact forces (tension, friction, normal, buoyant, spring) as arising from </a:t>
            </a:r>
            <a:r>
              <a:rPr lang="en-US" sz="3200" dirty="0" err="1" smtClean="0"/>
              <a:t>interatomic</a:t>
            </a:r>
            <a:r>
              <a:rPr lang="en-US" sz="3200" dirty="0" smtClean="0"/>
              <a:t> electric forces and that they therefore have certain directions.</a:t>
            </a:r>
          </a:p>
          <a:p>
            <a:r>
              <a:rPr lang="en-US" sz="3200" dirty="0" smtClean="0"/>
              <a:t>(3.G.1.1):  The student is able to articulate situations when the gravitational force is the dominant force and when the electromagnetic, weak, and strong forces can be ignored.</a:t>
            </a:r>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Learning Objective(s):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(4.A.3.1):  The student is able to apply Newton’s second law to systems to calculate the change in the center-of-mass velocity when an external force is exerted on the system.</a:t>
            </a:r>
            <a:endParaRPr lang="en-US" dirty="0"/>
          </a:p>
        </p:txBody>
      </p:sp>
    </p:spTree>
  </p:cSld>
  <p:clrMapOvr>
    <a:masterClrMapping/>
  </p:clrMapOvr>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1.C.1:  Inertial mass is the property of an object or a system that determines how its motion changes when it interacts with other objects or systems.</a:t>
            </a:r>
          </a:p>
        </p:txBody>
      </p:sp>
    </p:spTree>
  </p:cSld>
  <p:clrMapOvr>
    <a:masterClrMapping/>
  </p:clrMapOvr>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a:xfrm>
            <a:off x="914400" y="1371600"/>
            <a:ext cx="7772400" cy="5334000"/>
          </a:xfrm>
        </p:spPr>
        <p:txBody>
          <a:bodyPr>
            <a:normAutofit fontScale="92500" lnSpcReduction="10000"/>
          </a:bodyPr>
          <a:lstStyle/>
          <a:p>
            <a:r>
              <a:rPr lang="en-US" sz="3200" dirty="0" smtClean="0"/>
              <a:t>2.B.1:  A gravitational field  at the location of an object with mass m causes a gravitational force of magnitude mg to be exerted on the object in the direction of the field.</a:t>
            </a:r>
          </a:p>
          <a:p>
            <a:pPr lvl="1"/>
            <a:r>
              <a:rPr lang="en-US" dirty="0" smtClean="0"/>
              <a:t>On the Earth, this gravitational force is called weight.</a:t>
            </a:r>
          </a:p>
          <a:p>
            <a:pPr lvl="1"/>
            <a:r>
              <a:rPr lang="en-US" dirty="0" smtClean="0"/>
              <a:t>The gravitational field at a point in space is measured by dividing the gravitational force exerted by the field on a test object at that point by the mass of the test object and has the same direction as the force.</a:t>
            </a:r>
          </a:p>
          <a:p>
            <a:pPr lvl="1"/>
            <a:r>
              <a:rPr lang="en-US" dirty="0" smtClean="0"/>
              <a:t>If the gravitational force is the only force exerted on the object, the observed free-fall acceleration of the object (in meters per second squared) is numerically equal to the magnitude of the gravitational field (in </a:t>
            </a:r>
            <a:r>
              <a:rPr lang="en-US" dirty="0" err="1" smtClean="0"/>
              <a:t>newtons</a:t>
            </a:r>
            <a:r>
              <a:rPr lang="en-US" dirty="0" smtClean="0"/>
              <a:t>/kilogram) at that location.</a:t>
            </a:r>
          </a:p>
        </p:txBody>
      </p:sp>
    </p:spTree>
  </p:cSld>
  <p:clrMapOvr>
    <a:masterClrMapping/>
  </p:clrMapOvr>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fontScale="85000" lnSpcReduction="10000"/>
          </a:bodyPr>
          <a:lstStyle/>
          <a:p>
            <a:r>
              <a:rPr lang="en-US" sz="3200" dirty="0" smtClean="0"/>
              <a:t>3.A.1: An observer in a particular reference frame can describe the motion of an object using such quantities as position, displacement, distance, velocity, speed, and acceleration.</a:t>
            </a:r>
          </a:p>
          <a:p>
            <a:pPr lvl="1"/>
            <a:r>
              <a:rPr lang="en-US" dirty="0" smtClean="0"/>
              <a:t>Displacement, velocity, and acceleration are all vector quantities.</a:t>
            </a:r>
          </a:p>
          <a:p>
            <a:pPr lvl="1"/>
            <a:r>
              <a:rPr lang="en-US" dirty="0" smtClean="0"/>
              <a:t>Displacement is change in position. Velocity is the rate of change of position with time. Acceleration is the rate of change of velocity with time. Changes in each property are expressed by subtracting initial values from final values.</a:t>
            </a:r>
          </a:p>
          <a:p>
            <a:pPr lvl="1"/>
            <a:r>
              <a:rPr lang="en-US" dirty="0" smtClean="0"/>
              <a:t>A choice of reference frame determines the direction and the magnitude of each of these quantities.</a:t>
            </a:r>
          </a:p>
        </p:txBody>
      </p:sp>
    </p:spTree>
  </p:cSld>
  <p:clrMapOvr>
    <a:masterClrMapping/>
  </p:clrMapOvr>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3.A.3:  A force exerted on an object is always due to the interaction of that object with another object.</a:t>
            </a:r>
          </a:p>
          <a:p>
            <a:pPr lvl="1"/>
            <a:r>
              <a:rPr lang="en-US" dirty="0" smtClean="0"/>
              <a:t>An object cannot exert a force on itself.</a:t>
            </a:r>
          </a:p>
          <a:p>
            <a:pPr lvl="1"/>
            <a:r>
              <a:rPr lang="en-US" dirty="0" smtClean="0"/>
              <a:t>Even though an object is at rest, there may be forces exerted on that object by other objects.</a:t>
            </a:r>
          </a:p>
          <a:p>
            <a:pPr lvl="1"/>
            <a:r>
              <a:rPr lang="en-US" dirty="0" smtClean="0"/>
              <a:t>The acceleration of an object, but not necessarily its velocity, is always in the direction of the net force exerted on the object by other objects.</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1.C.1:  Inertial mass is the property of an object or a system that determines how its motion changes when it interacts with other objects or systems.</a:t>
            </a:r>
          </a:p>
        </p:txBody>
      </p:sp>
    </p:spTree>
  </p:cSld>
  <p:clrMapOvr>
    <a:masterClrMapping/>
  </p:clrMapOvr>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3.A.2:  Forces are described by vectors.</a:t>
            </a:r>
          </a:p>
          <a:p>
            <a:pPr lvl="1"/>
            <a:r>
              <a:rPr lang="en-US" dirty="0" smtClean="0"/>
              <a:t>Forces are detected by their influence on the motion of an object.</a:t>
            </a:r>
          </a:p>
          <a:p>
            <a:pPr lvl="1"/>
            <a:r>
              <a:rPr lang="en-US" dirty="0" smtClean="0"/>
              <a:t>Forces have magnitude and direction.</a:t>
            </a:r>
          </a:p>
          <a:p>
            <a:r>
              <a:rPr lang="en-US" sz="3200" dirty="0" smtClean="0"/>
              <a:t>3.A.4:  If one object exerts a force on a second object, the second object always exerts a force of equal magnitude on the first object in the opposite direction.</a:t>
            </a:r>
          </a:p>
        </p:txBody>
      </p:sp>
    </p:spTree>
  </p:cSld>
  <p:clrMapOvr>
    <a:masterClrMapping/>
  </p:clrMapOvr>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3.B.1:  If an object of interest interacts with several other objects, the net force is the vector sum of the individual forces.</a:t>
            </a:r>
          </a:p>
          <a:p>
            <a:r>
              <a:rPr lang="en-US" sz="3200" dirty="0" smtClean="0"/>
              <a:t>3.C.4: Contact forces result from the interaction of one object touching another object and they arise from </a:t>
            </a:r>
            <a:r>
              <a:rPr lang="en-US" sz="3200" dirty="0" err="1" smtClean="0"/>
              <a:t>interatomic</a:t>
            </a:r>
            <a:r>
              <a:rPr lang="en-US" sz="3200" dirty="0" smtClean="0"/>
              <a:t> electric forces. These forces include tension, friction, normal, spring (Physics 1), and buoyant (Physics 2).</a:t>
            </a:r>
          </a:p>
        </p:txBody>
      </p:sp>
    </p:spTree>
  </p:cSld>
  <p:clrMapOvr>
    <a:masterClrMapping/>
  </p:clrMapOvr>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3.G.1: Gravitational forces are exerted at all scales and dominate at the largest distance and mass scales.</a:t>
            </a:r>
          </a:p>
          <a:p>
            <a:r>
              <a:rPr lang="en-US" sz="3200" dirty="0" smtClean="0"/>
              <a:t>4.A.3: Forces that systems exert on each other are due to interactions between objects in the systems. If the interacting objects are parts of the same system, there will be no change in the center-of-mass velocity of that system.</a:t>
            </a:r>
          </a:p>
        </p:txBody>
      </p:sp>
    </p:spTree>
  </p:cSld>
  <p:clrMapOvr>
    <a:masterClrMapping/>
  </p:clrMapOvr>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fontScale="92500"/>
          </a:bodyPr>
          <a:lstStyle/>
          <a:p>
            <a:r>
              <a:rPr lang="en-US" sz="3200" dirty="0" smtClean="0"/>
              <a:t>1.C: Objects and systems have properties of inertial mass and gravitational mass that are experimentally verified to be the same and that satisfy conservation principles.</a:t>
            </a:r>
          </a:p>
          <a:p>
            <a:r>
              <a:rPr lang="en-US" sz="3200" dirty="0" smtClean="0"/>
              <a:t>2.B: A gravitational field is caused by an object with mass.</a:t>
            </a:r>
          </a:p>
          <a:p>
            <a:r>
              <a:rPr lang="en-US" sz="3200" dirty="0" smtClean="0"/>
              <a:t>3.A: All forces share certain common characteristics when considered by observers in inertial reference frames.</a:t>
            </a:r>
          </a:p>
        </p:txBody>
      </p:sp>
    </p:spTree>
  </p:cSld>
  <p:clrMapOvr>
    <a:masterClrMapping/>
  </p:clrMapOvr>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3.B: Classically, the acceleration of an object interacting with other objects can be predicted by using </a:t>
            </a:r>
          </a:p>
          <a:p>
            <a:endParaRPr lang="en-US" sz="3200" dirty="0" smtClean="0"/>
          </a:p>
          <a:p>
            <a:r>
              <a:rPr lang="en-US" sz="3200" dirty="0" smtClean="0"/>
              <a:t>3.C: At the macroscopic level, forces can be categorized as either long-range (action-at-a-distance) forces or contact forces.</a:t>
            </a:r>
          </a:p>
        </p:txBody>
      </p:sp>
      <p:graphicFrame>
        <p:nvGraphicFramePr>
          <p:cNvPr id="4" name="Object 3"/>
          <p:cNvGraphicFramePr>
            <a:graphicFrameLocks noChangeAspect="1"/>
          </p:cNvGraphicFramePr>
          <p:nvPr/>
        </p:nvGraphicFramePr>
        <p:xfrm>
          <a:off x="5257800" y="2844229"/>
          <a:ext cx="1143000" cy="1073727"/>
        </p:xfrm>
        <a:graphic>
          <a:graphicData uri="http://schemas.openxmlformats.org/presentationml/2006/ole">
            <mc:AlternateContent xmlns:mc="http://schemas.openxmlformats.org/markup-compatibility/2006">
              <mc:Choice xmlns:v="urn:schemas-microsoft-com:vml" Requires="v">
                <p:oleObj spid="_x0000_s95242" name="Equation" r:id="rId3" imgW="419040" imgH="393480" progId="Equation.3">
                  <p:embed/>
                </p:oleObj>
              </mc:Choice>
              <mc:Fallback>
                <p:oleObj name="Equation" r:id="rId3" imgW="419040" imgH="393480" progId="Equation.3">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57800" y="2844229"/>
                        <a:ext cx="1143000" cy="1073727"/>
                      </a:xfrm>
                      <a:prstGeom prst="rect">
                        <a:avLst/>
                      </a:prstGeom>
                      <a:solidFill>
                        <a:schemeClr val="tx1"/>
                      </a:solidFill>
                    </p:spPr>
                  </p:pic>
                </p:oleObj>
              </mc:Fallback>
            </mc:AlternateContent>
          </a:graphicData>
        </a:graphic>
      </p:graphicFrame>
    </p:spTree>
  </p:cSld>
  <p:clrMapOvr>
    <a:masterClrMapping/>
  </p:clrMapOvr>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Enduring Understanding(s):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3.G: Certain types of forces are considered fundamental.</a:t>
            </a:r>
          </a:p>
          <a:p>
            <a:r>
              <a:rPr lang="en-US" sz="3200" dirty="0" smtClean="0"/>
              <a:t>4.A: The acceleration of the center of mass of a system is related to the net force exerted on the system, where</a:t>
            </a:r>
          </a:p>
        </p:txBody>
      </p:sp>
      <p:graphicFrame>
        <p:nvGraphicFramePr>
          <p:cNvPr id="4" name="Object 3"/>
          <p:cNvGraphicFramePr>
            <a:graphicFrameLocks noChangeAspect="1"/>
          </p:cNvGraphicFramePr>
          <p:nvPr/>
        </p:nvGraphicFramePr>
        <p:xfrm>
          <a:off x="6757988" y="4068763"/>
          <a:ext cx="1571625" cy="1524000"/>
        </p:xfrm>
        <a:graphic>
          <a:graphicData uri="http://schemas.openxmlformats.org/presentationml/2006/ole">
            <mc:AlternateContent xmlns:mc="http://schemas.openxmlformats.org/markup-compatibility/2006">
              <mc:Choice xmlns:v="urn:schemas-microsoft-com:vml" Requires="v">
                <p:oleObj spid="_x0000_s96266" name="Equation" r:id="rId3" imgW="431640" imgH="419040" progId="Equation.3">
                  <p:embed/>
                </p:oleObj>
              </mc:Choice>
              <mc:Fallback>
                <p:oleObj name="Equation" r:id="rId3" imgW="431640" imgH="419040" progId="Equation.3">
                  <p:embed/>
                  <p:pic>
                    <p:nvPicPr>
                      <p:cNvPr id="0" name="Object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757988" y="4068763"/>
                        <a:ext cx="1571625" cy="1524000"/>
                      </a:xfrm>
                      <a:prstGeom prst="rect">
                        <a:avLst/>
                      </a:prstGeom>
                      <a:solidFill>
                        <a:schemeClr val="tx1"/>
                      </a:solidFill>
                    </p:spPr>
                  </p:pic>
                </p:oleObj>
              </mc:Fallback>
            </mc:AlternateContent>
          </a:graphicData>
        </a:graphic>
      </p:graphicFrame>
    </p:spTree>
  </p:cSld>
  <p:clrMapOvr>
    <a:masterClrMapping/>
  </p:clrMapOvr>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Big Idea(s):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Big Idea 1:  Objects and systems have properties such as mass and charge. Systems may have internal structure.</a:t>
            </a:r>
          </a:p>
          <a:p>
            <a:r>
              <a:rPr lang="en-US" sz="3200" dirty="0" smtClean="0"/>
              <a:t>Big Idea 2:  Fields existing in space can be used to explain interactions.</a:t>
            </a:r>
          </a:p>
        </p:txBody>
      </p:sp>
    </p:spTree>
  </p:cSld>
  <p:clrMapOvr>
    <a:masterClrMapping/>
  </p:clrMapOvr>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Big Idea(s):</a:t>
            </a:r>
            <a:br>
              <a:rPr lang="en-US" dirty="0" smtClean="0"/>
            </a:br>
            <a:endParaRPr lang="en-US" dirty="0"/>
          </a:p>
        </p:txBody>
      </p:sp>
      <p:sp>
        <p:nvSpPr>
          <p:cNvPr id="3" name="Content Placeholder 2"/>
          <p:cNvSpPr>
            <a:spLocks noGrp="1"/>
          </p:cNvSpPr>
          <p:nvPr>
            <p:ph idx="1"/>
          </p:nvPr>
        </p:nvSpPr>
        <p:spPr/>
        <p:txBody>
          <a:bodyPr>
            <a:normAutofit/>
          </a:bodyPr>
          <a:lstStyle/>
          <a:p>
            <a:r>
              <a:rPr lang="en-US" sz="3200" dirty="0" smtClean="0"/>
              <a:t>Big Idea 3:  The interactions of an object with other objects can be described by forces.</a:t>
            </a:r>
          </a:p>
          <a:p>
            <a:r>
              <a:rPr lang="en-US" sz="3200" dirty="0" smtClean="0"/>
              <a:t>Big Idea 4:  Interactions between systems can result in changes in those systems.</a:t>
            </a:r>
          </a:p>
        </p:txBody>
      </p:sp>
    </p:spTree>
  </p:cSld>
  <p:clrMapOvr>
    <a:masterClrMapping/>
  </p:clrMapOvr>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en-US" dirty="0" smtClean="0">
                <a:latin typeface="Viner Hand ITC" pitchFamily="66" charset="0"/>
              </a:rPr>
              <a:t/>
            </a:r>
            <a:br>
              <a:rPr lang="en-US" dirty="0" smtClean="0">
                <a:latin typeface="Viner Hand ITC" pitchFamily="66" charset="0"/>
              </a:rPr>
            </a:br>
            <a:r>
              <a:rPr lang="en-US" dirty="0" smtClean="0">
                <a:latin typeface="Viner Hand ITC" pitchFamily="66" charset="0"/>
              </a:rPr>
              <a:t>Questions</a:t>
            </a:r>
            <a:endParaRPr lang="en-US" sz="2800" dirty="0">
              <a:latin typeface="Viner Hand ITC" pitchFamily="66" charset="0"/>
            </a:endParaRPr>
          </a:p>
        </p:txBody>
      </p:sp>
      <p:sp>
        <p:nvSpPr>
          <p:cNvPr id="3" name="Subtitle 2"/>
          <p:cNvSpPr>
            <a:spLocks noGrp="1"/>
          </p:cNvSpPr>
          <p:nvPr>
            <p:ph type="subTitle" idx="1"/>
          </p:nvPr>
        </p:nvSpPr>
        <p:spPr/>
        <p:txBody>
          <a:bodyPr/>
          <a:lstStyle/>
          <a:p>
            <a:endParaRPr lang="en-US"/>
          </a:p>
        </p:txBody>
      </p:sp>
      <p:pic>
        <p:nvPicPr>
          <p:cNvPr id="4" name="Picture 3" descr="Devil%20Head.jpg"/>
          <p:cNvPicPr>
            <a:picLocks noChangeAspect="1"/>
          </p:cNvPicPr>
          <p:nvPr/>
        </p:nvPicPr>
        <p:blipFill>
          <a:blip r:embed="rId2" cstate="print"/>
          <a:stretch>
            <a:fillRect/>
          </a:stretch>
        </p:blipFill>
        <p:spPr>
          <a:xfrm>
            <a:off x="2438400" y="152400"/>
            <a:ext cx="4128596" cy="3930650"/>
          </a:xfrm>
          <a:prstGeom prst="rect">
            <a:avLst/>
          </a:prstGeom>
        </p:spPr>
      </p:pic>
    </p:spTree>
  </p:cSld>
  <p:clrMapOvr>
    <a:masterClrMapping/>
  </p:clrMapOvr>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idx="1"/>
          </p:nvPr>
        </p:nvSpPr>
        <p:spPr>
          <a:xfrm>
            <a:off x="1447800" y="1351672"/>
            <a:ext cx="4977150" cy="977486"/>
          </a:xfrm>
        </p:spPr>
        <p:txBody>
          <a:bodyPr>
            <a:noAutofit/>
          </a:bodyPr>
          <a:lstStyle/>
          <a:p>
            <a:r>
              <a:rPr lang="en-US" sz="3200" b="1" i="1" dirty="0" smtClean="0"/>
              <a:t>#36-57</a:t>
            </a:r>
            <a:endParaRPr lang="en-US" sz="3200" b="1" i="1" dirty="0"/>
          </a:p>
        </p:txBody>
      </p:sp>
      <p:sp>
        <p:nvSpPr>
          <p:cNvPr id="3" name="Title 2"/>
          <p:cNvSpPr>
            <a:spLocks noGrp="1"/>
          </p:cNvSpPr>
          <p:nvPr>
            <p:ph type="title"/>
          </p:nvPr>
        </p:nvSpPr>
        <p:spPr/>
        <p:txBody>
          <a:bodyPr/>
          <a:lstStyle/>
          <a:p>
            <a:r>
              <a:rPr lang="en-US" sz="4400" b="1" dirty="0" smtClean="0"/>
              <a:t>Homework</a:t>
            </a:r>
            <a:endParaRPr lang="en-US" sz="4400"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lvl="0"/>
            <a:r>
              <a:rPr lang="en-US" dirty="0" smtClean="0"/>
              <a:t>Essential Knowledge(s):</a:t>
            </a:r>
            <a:br>
              <a:rPr lang="en-US" dirty="0" smtClean="0"/>
            </a:br>
            <a:endParaRPr lang="en-US" dirty="0"/>
          </a:p>
        </p:txBody>
      </p:sp>
      <p:sp>
        <p:nvSpPr>
          <p:cNvPr id="3" name="Content Placeholder 2"/>
          <p:cNvSpPr>
            <a:spLocks noGrp="1"/>
          </p:cNvSpPr>
          <p:nvPr>
            <p:ph idx="1"/>
          </p:nvPr>
        </p:nvSpPr>
        <p:spPr>
          <a:xfrm>
            <a:off x="914400" y="1371600"/>
            <a:ext cx="7772400" cy="5334000"/>
          </a:xfrm>
        </p:spPr>
        <p:txBody>
          <a:bodyPr>
            <a:normAutofit fontScale="92500" lnSpcReduction="10000"/>
          </a:bodyPr>
          <a:lstStyle/>
          <a:p>
            <a:r>
              <a:rPr lang="en-US" sz="3200" dirty="0" smtClean="0"/>
              <a:t>2.B.1:  A gravitational field  at the location of an object with mass m causes a gravitational force of magnitude mg to be exerted on the object in the direction of the field.</a:t>
            </a:r>
          </a:p>
          <a:p>
            <a:pPr lvl="1"/>
            <a:r>
              <a:rPr lang="en-US" dirty="0" smtClean="0"/>
              <a:t>On the Earth, this gravitational force is called weight.</a:t>
            </a:r>
          </a:p>
          <a:p>
            <a:pPr lvl="1"/>
            <a:r>
              <a:rPr lang="en-US" dirty="0" smtClean="0"/>
              <a:t>The gravitational field at a point in space is measured by dividing the gravitational force exerted by the field on a test object at that point by the mass of the test object and has the same direction as the force.</a:t>
            </a:r>
          </a:p>
          <a:p>
            <a:pPr lvl="1"/>
            <a:r>
              <a:rPr lang="en-US" dirty="0" smtClean="0"/>
              <a:t>If the gravitational force is the only force exerted on the object, the observed free-fall acceleration of the object (in meters per second squared) is numerically equal to the magnitude of the gravitational field (in </a:t>
            </a:r>
            <a:r>
              <a:rPr lang="en-US" dirty="0" err="1" smtClean="0"/>
              <a:t>newtons</a:t>
            </a:r>
            <a:r>
              <a:rPr lang="en-US" dirty="0" smtClean="0"/>
              <a:t>/kilogram) at that location.</a:t>
            </a: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1561</TotalTime>
  <Words>4037</Words>
  <Application>Microsoft Office PowerPoint</Application>
  <PresentationFormat>On-screen Show (4:3)</PresentationFormat>
  <Paragraphs>441</Paragraphs>
  <Slides>89</Slides>
  <Notes>0</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89</vt:i4>
      </vt:variant>
    </vt:vector>
  </HeadingPairs>
  <TitlesOfParts>
    <vt:vector size="100" baseType="lpstr">
      <vt:lpstr>Arial</vt:lpstr>
      <vt:lpstr>Consolas</vt:lpstr>
      <vt:lpstr>Corbel</vt:lpstr>
      <vt:lpstr>Pristina</vt:lpstr>
      <vt:lpstr>Viner Hand ITC</vt:lpstr>
      <vt:lpstr>Wingdings</vt:lpstr>
      <vt:lpstr>Wingdings 2</vt:lpstr>
      <vt:lpstr>Wingdings 3</vt:lpstr>
      <vt:lpstr>Metro</vt:lpstr>
      <vt:lpstr>Equation</vt:lpstr>
      <vt:lpstr>Microsoft Equation 3.0</vt:lpstr>
      <vt:lpstr>Devil  physics The  baddest  class  on  campus AP  Physics</vt:lpstr>
      <vt:lpstr>Lsn 4-8: problems involving friction and inclines Lsn 4-9: Problem Solving Process</vt:lpstr>
      <vt:lpstr>Big Idea(s): </vt:lpstr>
      <vt:lpstr>Big Idea(s): </vt:lpstr>
      <vt:lpstr>Enduring Understanding(s): </vt:lpstr>
      <vt:lpstr>Enduring Understanding(s): </vt:lpstr>
      <vt:lpstr>Enduring Understanding(s): </vt:lpstr>
      <vt:lpstr>Essential Knowledge(s): </vt:lpstr>
      <vt:lpstr>Essential Knowledge(s): </vt:lpstr>
      <vt:lpstr>Essential Knowledge(s): </vt:lpstr>
      <vt:lpstr>Essential Knowledge(s): </vt:lpstr>
      <vt:lpstr>Essential Knowledge(s): </vt:lpstr>
      <vt:lpstr>Essential Knowledge(s): </vt:lpstr>
      <vt:lpstr>Essential Knowledge(s): </vt:lpstr>
      <vt:lpstr>Learning Objective(s): </vt:lpstr>
      <vt:lpstr>Learning Objective(s): </vt:lpstr>
      <vt:lpstr>Learning Objective(s): </vt:lpstr>
      <vt:lpstr>Learning Objective(s): </vt:lpstr>
      <vt:lpstr>Learning Objective(s): </vt:lpstr>
      <vt:lpstr>Learning Objective(s): </vt:lpstr>
      <vt:lpstr>Learning Objective(s): </vt:lpstr>
      <vt:lpstr>FINALLY!</vt:lpstr>
      <vt:lpstr>Friction - Microscopic</vt:lpstr>
      <vt:lpstr>Friction - Intermolecular</vt:lpstr>
      <vt:lpstr>Friction – Two Categories</vt:lpstr>
      <vt:lpstr>Coefficient of Friction</vt:lpstr>
      <vt:lpstr>Friction – Two Categories</vt:lpstr>
      <vt:lpstr>Force of Friction</vt:lpstr>
      <vt:lpstr>Force of Friction</vt:lpstr>
      <vt:lpstr>Sample Problem</vt:lpstr>
      <vt:lpstr>Sample Problem</vt:lpstr>
      <vt:lpstr>Sample Problem</vt:lpstr>
      <vt:lpstr>Sample Problem</vt:lpstr>
      <vt:lpstr>Sample Problem</vt:lpstr>
      <vt:lpstr>Sample Problem</vt:lpstr>
      <vt:lpstr>Sample Problem</vt:lpstr>
      <vt:lpstr>Sample Problem</vt:lpstr>
      <vt:lpstr>Sample Problem 2</vt:lpstr>
      <vt:lpstr>Sample Problem 2</vt:lpstr>
      <vt:lpstr>Sample Problem 2</vt:lpstr>
      <vt:lpstr>Sample Problem 2</vt:lpstr>
      <vt:lpstr>Sample Problem 2</vt:lpstr>
      <vt:lpstr>Sample Problem 2</vt:lpstr>
      <vt:lpstr>Inclined Plane</vt:lpstr>
      <vt:lpstr>Inclined Plane</vt:lpstr>
      <vt:lpstr>Inclined Plane</vt:lpstr>
      <vt:lpstr>Inclined Plane</vt:lpstr>
      <vt:lpstr>Inclined Plane</vt:lpstr>
      <vt:lpstr>Inclined Plane</vt:lpstr>
      <vt:lpstr>Inclined Plane</vt:lpstr>
      <vt:lpstr>Inclined Plane</vt:lpstr>
      <vt:lpstr>Inclined Plane</vt:lpstr>
      <vt:lpstr>Inclined Plane</vt:lpstr>
      <vt:lpstr>Inclined Plane</vt:lpstr>
      <vt:lpstr>Inclined Plane</vt:lpstr>
      <vt:lpstr>Inclined Plane</vt:lpstr>
      <vt:lpstr>Inclined Plane</vt:lpstr>
      <vt:lpstr>Inclined Plane</vt:lpstr>
      <vt:lpstr>Inclined Plane</vt:lpstr>
      <vt:lpstr>Inclined Plane</vt:lpstr>
      <vt:lpstr>Inclined Plane</vt:lpstr>
      <vt:lpstr>Inclined Plane</vt:lpstr>
      <vt:lpstr>Inclined Plane</vt:lpstr>
      <vt:lpstr>Inclined Plane</vt:lpstr>
      <vt:lpstr>Inclined Plane</vt:lpstr>
      <vt:lpstr>Inclined Plane</vt:lpstr>
      <vt:lpstr>Problem-Solving Process – Pg 96</vt:lpstr>
      <vt:lpstr>Problem-Solving Process – Pg 96</vt:lpstr>
      <vt:lpstr>Learning Objective(s): </vt:lpstr>
      <vt:lpstr>Learning Objective(s): </vt:lpstr>
      <vt:lpstr>Learning Objective(s): </vt:lpstr>
      <vt:lpstr>Learning Objective(s): </vt:lpstr>
      <vt:lpstr>Learning Objective(s): </vt:lpstr>
      <vt:lpstr>Learning Objective(s): </vt:lpstr>
      <vt:lpstr>Learning Objective(s): </vt:lpstr>
      <vt:lpstr>Essential Knowledge(s): </vt:lpstr>
      <vt:lpstr>Essential Knowledge(s): </vt:lpstr>
      <vt:lpstr>Essential Knowledge(s): </vt:lpstr>
      <vt:lpstr>Essential Knowledge(s): </vt:lpstr>
      <vt:lpstr>Essential Knowledge(s): </vt:lpstr>
      <vt:lpstr>Essential Knowledge(s): </vt:lpstr>
      <vt:lpstr>Essential Knowledge(s): </vt:lpstr>
      <vt:lpstr>Enduring Understanding(s): </vt:lpstr>
      <vt:lpstr>Enduring Understanding(s): </vt:lpstr>
      <vt:lpstr>Enduring Understanding(s): </vt:lpstr>
      <vt:lpstr>Big Idea(s): </vt:lpstr>
      <vt:lpstr>Big Idea(s): </vt:lpstr>
      <vt:lpstr> Questions</vt:lpstr>
      <vt:lpstr>Homework</vt:lpstr>
    </vt:vector>
  </TitlesOfParts>
  <Company>pcsb</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Devil physics The baddest class on campus IB Physics Physics I Honors / Pre-IB Physics</dc:title>
  <dc:creator>Kyle Smith</dc:creator>
  <cp:lastModifiedBy>Smith Kyle</cp:lastModifiedBy>
  <cp:revision>51</cp:revision>
  <dcterms:created xsi:type="dcterms:W3CDTF">2010-12-08T08:20:03Z</dcterms:created>
  <dcterms:modified xsi:type="dcterms:W3CDTF">2015-11-05T13:26:55Z</dcterms:modified>
</cp:coreProperties>
</file>