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56" r:id="rId2"/>
    <p:sldId id="258" r:id="rId3"/>
    <p:sldId id="260" r:id="rId4"/>
    <p:sldId id="323" r:id="rId5"/>
    <p:sldId id="325" r:id="rId6"/>
    <p:sldId id="326" r:id="rId7"/>
    <p:sldId id="330" r:id="rId8"/>
    <p:sldId id="320" r:id="rId9"/>
    <p:sldId id="290" r:id="rId10"/>
    <p:sldId id="291" r:id="rId11"/>
    <p:sldId id="293" r:id="rId12"/>
    <p:sldId id="292" r:id="rId13"/>
    <p:sldId id="336" r:id="rId14"/>
    <p:sldId id="321" r:id="rId15"/>
    <p:sldId id="331" r:id="rId16"/>
    <p:sldId id="332" r:id="rId17"/>
    <p:sldId id="333" r:id="rId18"/>
    <p:sldId id="334" r:id="rId19"/>
    <p:sldId id="335" r:id="rId20"/>
    <p:sldId id="337" r:id="rId21"/>
    <p:sldId id="322" r:id="rId22"/>
    <p:sldId id="339" r:id="rId23"/>
    <p:sldId id="340" r:id="rId24"/>
    <p:sldId id="341" r:id="rId25"/>
    <p:sldId id="342" r:id="rId26"/>
    <p:sldId id="343" r:id="rId27"/>
    <p:sldId id="344" r:id="rId28"/>
    <p:sldId id="329" r:id="rId29"/>
    <p:sldId id="345" r:id="rId30"/>
    <p:sldId id="328" r:id="rId31"/>
    <p:sldId id="327" r:id="rId32"/>
    <p:sldId id="261" r:id="rId33"/>
    <p:sldId id="262" r:id="rId34"/>
    <p:sldId id="294" r:id="rId3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1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8CC30-D594-40C4-9145-DDC3F725BBC3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EE08A-C74C-4F83-98B8-0A07480D9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39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" name="voltage.wav"/>
          </p:stSnd>
        </p:sndAc>
      </p:transition>
    </mc:Choice>
    <mc:Fallback>
      <p:transition spd="slow">
        <p:sndAc>
          <p:stSnd>
            <p:snd r:embed="rId1" name="voltag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4/7/2016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13" name="voltage.wav"/>
          </p:stSnd>
        </p:sndAc>
      </p:transition>
    </mc:Choice>
    <mc:Fallback>
      <p:transition spd="slow">
        <p:sndAc>
          <p:stSnd>
            <p:snd r:embed="rId13" name="voltage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1.wmf"/><Relationship Id="rId3" Type="http://schemas.openxmlformats.org/officeDocument/2006/relationships/audio" Target="../media/audio1.wav"/><Relationship Id="rId7" Type="http://schemas.openxmlformats.org/officeDocument/2006/relationships/image" Target="../media/image8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hyperlink" Target="Electricity%20-%20Measurement%20of%20Power.wmv" TargetMode="Externa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Pristina" pitchFamily="66" charset="0"/>
              </a:rPr>
              <a:t>Devil  physics</a:t>
            </a:r>
            <a:br>
              <a:rPr lang="en-US" dirty="0" smtClean="0">
                <a:latin typeface="Pristina" pitchFamily="66" charset="0"/>
              </a:rPr>
            </a:br>
            <a:r>
              <a:rPr lang="en-US" sz="3200" dirty="0" smtClean="0">
                <a:latin typeface="Pristina" pitchFamily="66" charset="0"/>
              </a:rPr>
              <a:t>The  </a:t>
            </a:r>
            <a:r>
              <a:rPr lang="en-US" sz="3200" dirty="0" err="1" smtClean="0">
                <a:latin typeface="Pristina" pitchFamily="66" charset="0"/>
              </a:rPr>
              <a:t>baddest</a:t>
            </a:r>
            <a:r>
              <a:rPr lang="en-US" sz="3200" smtClean="0">
                <a:latin typeface="Pristina" pitchFamily="66" charset="0"/>
              </a:rPr>
              <a:t>  class  on  campus</a:t>
            </a:r>
            <a:r>
              <a:rPr lang="en-US" sz="3200" dirty="0" smtClean="0">
                <a:latin typeface="Pristina" pitchFamily="66" charset="0"/>
              </a:rPr>
              <a:t/>
            </a:r>
            <a:br>
              <a:rPr lang="en-US" sz="3200" dirty="0" smtClean="0">
                <a:latin typeface="Pristina" pitchFamily="66" charset="0"/>
              </a:rPr>
            </a:br>
            <a:r>
              <a:rPr lang="en-US" sz="2800" smtClean="0">
                <a:latin typeface="Pristina" pitchFamily="66" charset="0"/>
              </a:rPr>
              <a:t>IB  Physics</a:t>
            </a:r>
            <a:endParaRPr lang="en-US" sz="2800" dirty="0">
              <a:latin typeface="Pristin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83560"/>
            <a:ext cx="8534400" cy="4572000"/>
          </a:xfrm>
        </p:spPr>
        <p:txBody>
          <a:bodyPr/>
          <a:lstStyle/>
          <a:p>
            <a:r>
              <a:rPr lang="en-US" b="1" dirty="0" smtClean="0"/>
              <a:t>This power is translated into mechanical work or thermal energy</a:t>
            </a:r>
          </a:p>
          <a:p>
            <a:r>
              <a:rPr lang="en-US" b="1" dirty="0" smtClean="0"/>
              <a:t>We can re-write the formula for power for devices that obey Ohm’s law </a:t>
            </a:r>
            <a:r>
              <a:rPr lang="en-US" b="1" i="1" dirty="0" smtClean="0">
                <a:solidFill>
                  <a:srgbClr val="FFFF00"/>
                </a:solidFill>
              </a:rPr>
              <a:t>(</a:t>
            </a:r>
            <a:r>
              <a:rPr lang="en-US" b="1" i="1" dirty="0" err="1" smtClean="0">
                <a:solidFill>
                  <a:srgbClr val="FFFF00"/>
                </a:solidFill>
              </a:rPr>
              <a:t>ohmic</a:t>
            </a:r>
            <a:r>
              <a:rPr lang="en-US" b="1" i="1" dirty="0" smtClean="0">
                <a:solidFill>
                  <a:srgbClr val="FFFF00"/>
                </a:solidFill>
              </a:rPr>
              <a:t> behavior)</a:t>
            </a:r>
          </a:p>
          <a:p>
            <a:endParaRPr lang="en-US" b="1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725633"/>
              </p:ext>
            </p:extLst>
          </p:nvPr>
        </p:nvGraphicFramePr>
        <p:xfrm>
          <a:off x="3818470" y="4840993"/>
          <a:ext cx="13938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8" name="Equation" r:id="rId4" imgW="444240" imgH="177480" progId="Equation.3">
                  <p:embed/>
                </p:oleObj>
              </mc:Choice>
              <mc:Fallback>
                <p:oleObj name="Equation" r:id="rId4" imgW="4442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8470" y="4840993"/>
                        <a:ext cx="1393825" cy="5572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985735"/>
              </p:ext>
            </p:extLst>
          </p:nvPr>
        </p:nvGraphicFramePr>
        <p:xfrm>
          <a:off x="762000" y="4101644"/>
          <a:ext cx="14351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9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101644"/>
                        <a:ext cx="1435100" cy="5572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52198"/>
              </p:ext>
            </p:extLst>
          </p:nvPr>
        </p:nvGraphicFramePr>
        <p:xfrm>
          <a:off x="914400" y="5911850"/>
          <a:ext cx="16732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0" name="Equation" r:id="rId8" imgW="533160" imgH="190440" progId="Equation.3">
                  <p:embed/>
                </p:oleObj>
              </mc:Choice>
              <mc:Fallback>
                <p:oleObj name="Equation" r:id="rId8" imgW="5331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911850"/>
                        <a:ext cx="1673225" cy="5969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403812"/>
              </p:ext>
            </p:extLst>
          </p:nvPr>
        </p:nvGraphicFramePr>
        <p:xfrm>
          <a:off x="6443140" y="5398206"/>
          <a:ext cx="1554162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1" name="Equation" r:id="rId10" imgW="495000" imgH="419040" progId="Equation.3">
                  <p:embed/>
                </p:oleObj>
              </mc:Choice>
              <mc:Fallback>
                <p:oleObj name="Equation" r:id="rId10" imgW="4950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140" y="5398206"/>
                        <a:ext cx="1554162" cy="13144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002928"/>
              </p:ext>
            </p:extLst>
          </p:nvPr>
        </p:nvGraphicFramePr>
        <p:xfrm>
          <a:off x="6477000" y="3920174"/>
          <a:ext cx="1273175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2" name="Equation" r:id="rId12" imgW="406080" imgH="393480" progId="Equation.3">
                  <p:embed/>
                </p:oleObj>
              </mc:Choice>
              <mc:Fallback>
                <p:oleObj name="Equation" r:id="rId12" imgW="406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920174"/>
                        <a:ext cx="1273175" cy="12334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3" name="voltage.wav"/>
          </p:stSnd>
        </p:sndAc>
      </p:transition>
    </mc:Choice>
    <mc:Fallback>
      <p:transition spd="slow">
        <p:fade/>
        <p:sndAc>
          <p:stSnd>
            <p:snd r:embed="rId3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83560"/>
            <a:ext cx="5410200" cy="4572000"/>
          </a:xfrm>
        </p:spPr>
        <p:txBody>
          <a:bodyPr/>
          <a:lstStyle/>
          <a:p>
            <a:r>
              <a:rPr lang="en-US" b="1" dirty="0" smtClean="0"/>
              <a:t>This power is translated into mechanical work or thermal energy</a:t>
            </a:r>
          </a:p>
          <a:p>
            <a:r>
              <a:rPr lang="en-US" b="1" dirty="0" smtClean="0"/>
              <a:t>We can re-write the formula for power for devices that obey Ohm’s law (</a:t>
            </a:r>
            <a:r>
              <a:rPr lang="en-US" b="1" dirty="0" err="1" smtClean="0"/>
              <a:t>ohmic</a:t>
            </a:r>
            <a:r>
              <a:rPr lang="en-US" b="1" dirty="0" smtClean="0"/>
              <a:t> behavior)</a:t>
            </a:r>
          </a:p>
          <a:p>
            <a:endParaRPr lang="en-US" b="1" dirty="0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6741247" y="457200"/>
          <a:ext cx="1672503" cy="605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3" name="Equation" r:id="rId4" imgW="533400" imgH="1930400" progId="Equation.3">
                  <p:embed/>
                </p:oleObj>
              </mc:Choice>
              <mc:Fallback>
                <p:oleObj name="Equation" r:id="rId4" imgW="533400" imgH="1930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1247" y="457200"/>
                        <a:ext cx="1672503" cy="6051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6705600" y="304800"/>
            <a:ext cx="15240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61252" y="3027452"/>
            <a:ext cx="1676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67244" y="5181600"/>
            <a:ext cx="1752600" cy="137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3" name="voltage.wav"/>
          </p:stSnd>
        </p:sndAc>
      </p:transition>
    </mc:Choice>
    <mc:Fallback>
      <p:transition spd="slow">
        <p:fade/>
        <p:sndAc>
          <p:stSnd>
            <p:snd r:embed="rId3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7467600" cy="4983960"/>
          </a:xfrm>
        </p:spPr>
        <p:txBody>
          <a:bodyPr/>
          <a:lstStyle/>
          <a:p>
            <a:r>
              <a:rPr lang="en-US" b="1" dirty="0" smtClean="0"/>
              <a:t>Power is measured in watts (J/s)</a:t>
            </a:r>
          </a:p>
          <a:p>
            <a:r>
              <a:rPr lang="en-US" b="1" dirty="0" smtClean="0"/>
              <a:t>Electrical </a:t>
            </a:r>
            <a:r>
              <a:rPr lang="en-US" b="1" dirty="0" smtClean="0"/>
              <a:t>devices are normally </a:t>
            </a:r>
            <a:r>
              <a:rPr lang="en-US" b="1" i="1" dirty="0" smtClean="0"/>
              <a:t>rated</a:t>
            </a:r>
            <a:r>
              <a:rPr lang="en-US" b="1" dirty="0" smtClean="0"/>
              <a:t> in watts (power) and volts (potential)</a:t>
            </a:r>
          </a:p>
          <a:p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371600"/>
            <a:ext cx="7467600" cy="4983960"/>
          </a:xfrm>
        </p:spPr>
        <p:txBody>
          <a:bodyPr/>
          <a:lstStyle/>
          <a:p>
            <a:r>
              <a:rPr lang="en-US" b="1" dirty="0" smtClean="0"/>
              <a:t>A </a:t>
            </a:r>
            <a:r>
              <a:rPr lang="en-US" b="1" dirty="0" smtClean="0"/>
              <a:t>light bulb rated as 60W at </a:t>
            </a:r>
            <a:r>
              <a:rPr lang="en-US" b="1" dirty="0" smtClean="0"/>
              <a:t>110V </a:t>
            </a:r>
            <a:r>
              <a:rPr lang="en-US" b="1" dirty="0" smtClean="0"/>
              <a:t>(normal household voltage) means it will dissipate 60 watts of energy when a potential of </a:t>
            </a:r>
            <a:r>
              <a:rPr lang="en-US" b="1" dirty="0" smtClean="0"/>
              <a:t>110 </a:t>
            </a:r>
            <a:r>
              <a:rPr lang="en-US" b="1" dirty="0" smtClean="0"/>
              <a:t>V is applied across it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So, what is the current and resistance?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0103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Electric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486400" cy="5364960"/>
          </a:xfrm>
        </p:spPr>
        <p:txBody>
          <a:bodyPr/>
          <a:lstStyle/>
          <a:p>
            <a:r>
              <a:rPr lang="en-US" b="1" dirty="0" smtClean="0"/>
              <a:t>A </a:t>
            </a:r>
            <a:r>
              <a:rPr lang="en-US" b="1" dirty="0" smtClean="0"/>
              <a:t>light bulb rated as 60W at 220V (normal household voltage) means it will dissipate 60 watts of energy when a potential of 220 V is applied across it</a:t>
            </a:r>
          </a:p>
          <a:p>
            <a:r>
              <a:rPr lang="en-US" b="1" i="1" dirty="0" smtClean="0">
                <a:solidFill>
                  <a:srgbClr val="FFFF00"/>
                </a:solidFill>
              </a:rPr>
              <a:t>So, what is the current and resistance?</a:t>
            </a:r>
          </a:p>
          <a:p>
            <a:endParaRPr lang="en-US" b="1" dirty="0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18846"/>
              </p:ext>
            </p:extLst>
          </p:nvPr>
        </p:nvGraphicFramePr>
        <p:xfrm>
          <a:off x="6035675" y="457200"/>
          <a:ext cx="2870200" cy="603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2" name="Equation" r:id="rId4" imgW="1104840" imgH="2311200" progId="Equation.3">
                  <p:embed/>
                </p:oleObj>
              </mc:Choice>
              <mc:Fallback>
                <p:oleObj name="Equation" r:id="rId4" imgW="1104840" imgH="231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457200"/>
                        <a:ext cx="2870200" cy="60309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3" name="voltage.wav"/>
          </p:stSnd>
        </p:sndAc>
      </p:transition>
    </mc:Choice>
    <mc:Fallback>
      <p:transition spd="slow">
        <p:fade/>
        <p:sndAc>
          <p:stSnd>
            <p:snd r:embed="rId3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74064"/>
          </a:xfrm>
        </p:spPr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3649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7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66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74064"/>
          </a:xfrm>
        </p:spPr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3649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What’s wrong with calling this a ‘power bill’?</a:t>
            </a:r>
          </a:p>
          <a:p>
            <a:r>
              <a:rPr lang="en-US" dirty="0" smtClean="0"/>
              <a:t>Do we pay for power?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7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199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74064"/>
          </a:xfrm>
        </p:spPr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3649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 is charging me for 1642 KWH.  What does KWH stand for?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7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81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74064"/>
          </a:xfrm>
        </p:spPr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3649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 is charging me for 1642 KWH.  What does KWH stand for?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</a:rPr>
              <a:t>Kilowatt-hour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7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6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74064"/>
          </a:xfrm>
        </p:spPr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536496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What is a kilowatt-hour?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7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0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91000"/>
            <a:ext cx="8001000" cy="2127504"/>
          </a:xfrm>
        </p:spPr>
        <p:txBody>
          <a:bodyPr/>
          <a:lstStyle/>
          <a:p>
            <a:r>
              <a:rPr lang="en-US" dirty="0" err="1" smtClean="0"/>
              <a:t>Lsn</a:t>
            </a:r>
            <a:r>
              <a:rPr lang="en-US" dirty="0" smtClean="0"/>
              <a:t> 18-5	Electric Power</a:t>
            </a:r>
            <a:br>
              <a:rPr lang="en-US" dirty="0" smtClean="0"/>
            </a:br>
            <a:r>
              <a:rPr lang="en-US" dirty="0" err="1" smtClean="0"/>
              <a:t>Lsn</a:t>
            </a:r>
            <a:r>
              <a:rPr lang="en-US" dirty="0" smtClean="0"/>
              <a:t> 18-6	Power in household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Circuits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74064"/>
          </a:xfrm>
        </p:spPr>
        <p:txBody>
          <a:bodyPr/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990600"/>
                <a:ext cx="8534400" cy="5364960"/>
              </a:xfrm>
            </p:spPr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What is a kilowatt-hour?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𝟎𝟎𝟎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𝑱</m:t>
                    </m:r>
                  </m:oMath>
                </a14:m>
                <a:endParaRPr lang="en-US" sz="32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990600"/>
                <a:ext cx="8534400" cy="5364960"/>
              </a:xfrm>
              <a:blipFill rotWithShape="0">
                <a:blip r:embed="rId3"/>
                <a:stretch>
                  <a:fillRect l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27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6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74064"/>
          </a:xfrm>
        </p:spPr>
        <p:txBody>
          <a:bodyPr/>
          <a:lstStyle/>
          <a:p>
            <a:r>
              <a:rPr lang="en-US" dirty="0" smtClean="0"/>
              <a:t>Power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038600" cy="5364960"/>
          </a:xfrm>
        </p:spPr>
        <p:txBody>
          <a:bodyPr/>
          <a:lstStyle/>
          <a:p>
            <a:r>
              <a:rPr lang="en-US" dirty="0" smtClean="0"/>
              <a:t>Most houses have four methods of protection from electricity:</a:t>
            </a:r>
          </a:p>
          <a:p>
            <a:pPr lvl="1"/>
            <a:r>
              <a:rPr lang="en-US" dirty="0" smtClean="0"/>
              <a:t>Fuses</a:t>
            </a:r>
          </a:p>
          <a:p>
            <a:pPr lvl="1"/>
            <a:r>
              <a:rPr lang="en-US" dirty="0" smtClean="0"/>
              <a:t>Circuit Breakers</a:t>
            </a:r>
          </a:p>
          <a:p>
            <a:pPr lvl="1"/>
            <a:r>
              <a:rPr lang="en-US" dirty="0" smtClean="0"/>
              <a:t>GFCI</a:t>
            </a:r>
          </a:p>
          <a:p>
            <a:pPr lvl="1"/>
            <a:r>
              <a:rPr lang="en-US" dirty="0" smtClean="0"/>
              <a:t>Grounding posts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39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74064"/>
          </a:xfrm>
        </p:spPr>
        <p:txBody>
          <a:bodyPr/>
          <a:lstStyle/>
          <a:p>
            <a:r>
              <a:rPr lang="en-US" dirty="0" smtClean="0"/>
              <a:t>Power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038600" cy="5364960"/>
          </a:xfrm>
        </p:spPr>
        <p:txBody>
          <a:bodyPr/>
          <a:lstStyle/>
          <a:p>
            <a:r>
              <a:rPr lang="en-US" dirty="0" smtClean="0"/>
              <a:t>Most houses have four methods of protection from electricity: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Fuses</a:t>
            </a:r>
          </a:p>
          <a:p>
            <a:pPr lvl="1"/>
            <a:r>
              <a:rPr lang="en-US" dirty="0" smtClean="0"/>
              <a:t>Circuit Breakers</a:t>
            </a:r>
          </a:p>
          <a:p>
            <a:pPr lvl="1"/>
            <a:r>
              <a:rPr lang="en-US" dirty="0" smtClean="0"/>
              <a:t>GFCI</a:t>
            </a:r>
          </a:p>
          <a:p>
            <a:pPr lvl="1"/>
            <a:r>
              <a:rPr lang="en-US" dirty="0" smtClean="0"/>
              <a:t>Grounding posts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41113"/>
            <a:ext cx="4038600" cy="186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36084"/>
            <a:ext cx="3505200" cy="1869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9113"/>
            <a:ext cx="32766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46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74064"/>
          </a:xfrm>
        </p:spPr>
        <p:txBody>
          <a:bodyPr/>
          <a:lstStyle/>
          <a:p>
            <a:r>
              <a:rPr lang="en-US" dirty="0" smtClean="0"/>
              <a:t>Power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038600" cy="5364960"/>
          </a:xfrm>
        </p:spPr>
        <p:txBody>
          <a:bodyPr/>
          <a:lstStyle/>
          <a:p>
            <a:r>
              <a:rPr lang="en-US" dirty="0" smtClean="0"/>
              <a:t>Most houses have four methods of protection from electricity: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Fuses</a:t>
            </a:r>
          </a:p>
          <a:p>
            <a:pPr lvl="1"/>
            <a:r>
              <a:rPr lang="en-US" dirty="0" smtClean="0"/>
              <a:t>Circuit Breakers</a:t>
            </a:r>
          </a:p>
          <a:p>
            <a:pPr lvl="1"/>
            <a:r>
              <a:rPr lang="en-US" dirty="0" smtClean="0"/>
              <a:t>GFCI</a:t>
            </a:r>
          </a:p>
          <a:p>
            <a:pPr lvl="1"/>
            <a:r>
              <a:rPr lang="en-US" dirty="0" smtClean="0"/>
              <a:t>Grounding posts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43000"/>
            <a:ext cx="48768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24437"/>
            <a:ext cx="29718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19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74064"/>
          </a:xfrm>
        </p:spPr>
        <p:txBody>
          <a:bodyPr/>
          <a:lstStyle/>
          <a:p>
            <a:r>
              <a:rPr lang="en-US" dirty="0" smtClean="0"/>
              <a:t>Power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038600" cy="5364960"/>
          </a:xfrm>
        </p:spPr>
        <p:txBody>
          <a:bodyPr/>
          <a:lstStyle/>
          <a:p>
            <a:r>
              <a:rPr lang="en-US" dirty="0" smtClean="0"/>
              <a:t>Most houses have four methods of protection from electricity:</a:t>
            </a:r>
          </a:p>
          <a:p>
            <a:pPr lvl="1"/>
            <a:r>
              <a:rPr lang="en-US" dirty="0" smtClean="0"/>
              <a:t>Fuses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Circuit Breakers</a:t>
            </a:r>
          </a:p>
          <a:p>
            <a:pPr lvl="1"/>
            <a:r>
              <a:rPr lang="en-US" dirty="0" smtClean="0"/>
              <a:t>GFI</a:t>
            </a:r>
          </a:p>
          <a:p>
            <a:pPr lvl="1"/>
            <a:r>
              <a:rPr lang="en-US" dirty="0" smtClean="0"/>
              <a:t>Grounding posts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04799"/>
            <a:ext cx="3505338" cy="3730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14" y="4188081"/>
            <a:ext cx="3190385" cy="2648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8" y="3962399"/>
            <a:ext cx="5193852" cy="271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7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74064"/>
          </a:xfrm>
        </p:spPr>
        <p:txBody>
          <a:bodyPr/>
          <a:lstStyle/>
          <a:p>
            <a:r>
              <a:rPr lang="en-US" dirty="0" smtClean="0"/>
              <a:t>Power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038600" cy="5364960"/>
          </a:xfrm>
        </p:spPr>
        <p:txBody>
          <a:bodyPr/>
          <a:lstStyle/>
          <a:p>
            <a:r>
              <a:rPr lang="en-US" dirty="0" smtClean="0"/>
              <a:t>Most houses have four methods of protection from electricity:</a:t>
            </a:r>
          </a:p>
          <a:p>
            <a:pPr lvl="1"/>
            <a:r>
              <a:rPr lang="en-US" dirty="0" smtClean="0"/>
              <a:t>Fuses</a:t>
            </a:r>
          </a:p>
          <a:p>
            <a:pPr lvl="1"/>
            <a:r>
              <a:rPr lang="en-US" dirty="0" smtClean="0"/>
              <a:t>Circuit Breakers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GFCI</a:t>
            </a:r>
          </a:p>
          <a:p>
            <a:pPr lvl="1"/>
            <a:r>
              <a:rPr lang="en-US" dirty="0" smtClean="0"/>
              <a:t>Grounding posts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52500"/>
            <a:ext cx="4953000" cy="553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29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74064"/>
          </a:xfrm>
        </p:spPr>
        <p:txBody>
          <a:bodyPr/>
          <a:lstStyle/>
          <a:p>
            <a:r>
              <a:rPr lang="en-US" dirty="0" smtClean="0"/>
              <a:t>Power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038600" cy="5364960"/>
          </a:xfrm>
        </p:spPr>
        <p:txBody>
          <a:bodyPr/>
          <a:lstStyle/>
          <a:p>
            <a:r>
              <a:rPr lang="en-US" dirty="0" smtClean="0"/>
              <a:t>Most houses have four methods of protection from electricity:</a:t>
            </a:r>
          </a:p>
          <a:p>
            <a:pPr lvl="1"/>
            <a:r>
              <a:rPr lang="en-US" dirty="0" smtClean="0"/>
              <a:t>Fuses</a:t>
            </a:r>
          </a:p>
          <a:p>
            <a:pPr lvl="1"/>
            <a:r>
              <a:rPr lang="en-US" dirty="0" smtClean="0"/>
              <a:t>Circuit Breakers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GFCI</a:t>
            </a:r>
          </a:p>
          <a:p>
            <a:pPr lvl="1"/>
            <a:r>
              <a:rPr lang="en-US" dirty="0" smtClean="0"/>
              <a:t>Grounding posts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83667"/>
            <a:ext cx="4991100" cy="607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1274064"/>
          </a:xfrm>
        </p:spPr>
        <p:txBody>
          <a:bodyPr/>
          <a:lstStyle/>
          <a:p>
            <a:r>
              <a:rPr lang="en-US" dirty="0" smtClean="0"/>
              <a:t>Power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4038600" cy="5364960"/>
          </a:xfrm>
        </p:spPr>
        <p:txBody>
          <a:bodyPr/>
          <a:lstStyle/>
          <a:p>
            <a:r>
              <a:rPr lang="en-US" dirty="0" smtClean="0"/>
              <a:t>Most houses have four methods of protection from electricity:</a:t>
            </a:r>
          </a:p>
          <a:p>
            <a:pPr lvl="1"/>
            <a:r>
              <a:rPr lang="en-US" dirty="0" smtClean="0"/>
              <a:t>Fuses</a:t>
            </a:r>
          </a:p>
          <a:p>
            <a:pPr lvl="1"/>
            <a:r>
              <a:rPr lang="en-US" dirty="0" smtClean="0"/>
              <a:t>Circuit Breakers</a:t>
            </a:r>
          </a:p>
          <a:p>
            <a:pPr lvl="1"/>
            <a:r>
              <a:rPr lang="en-US" dirty="0" smtClean="0"/>
              <a:t>GFCI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Grounding posts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15900"/>
            <a:ext cx="3429000" cy="3411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10000"/>
            <a:ext cx="4886325" cy="2747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876800"/>
            <a:ext cx="2476500" cy="18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77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Essential Knowledge: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Energy </a:t>
            </a:r>
            <a:r>
              <a:rPr lang="en-US" sz="3200" dirty="0"/>
              <a:t>can be transferred by an external force exerted on an object or system that moves the object or system through a distance; this energy transfer is called work. </a:t>
            </a:r>
          </a:p>
          <a:p>
            <a:r>
              <a:rPr lang="en-US" sz="3200" dirty="0"/>
              <a:t>Energy transfer in mechanical or electrical systems may occur at different rates. </a:t>
            </a:r>
            <a:endParaRPr lang="en-US" sz="3200" dirty="0" smtClean="0"/>
          </a:p>
          <a:p>
            <a:r>
              <a:rPr lang="en-US" sz="3200" dirty="0" smtClean="0"/>
              <a:t>Power is defined as the rate of energy transfer into, out of, or within a system.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89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Guide Equations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64344" y="1770501"/>
                <a:ext cx="4038600" cy="493509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In Data Guide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𝑽</m:t>
                    </m:r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accent4"/>
                            </a:solidFill>
                          </a:rPr>
                          <m:t> 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chemeClr val="accent4"/>
                                </a:solidFill>
                              </a:rPr>
                              <m:t> 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 smtClean="0">
                  <a:solidFill>
                    <a:schemeClr val="accent4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chemeClr val="accent4"/>
                                </a:solidFill>
                              </a:rPr>
                              <m:t> 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  <m:r>
                      <a:rPr lang="en-US" b="1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>
                                    <a:solidFill>
                                      <a:schemeClr val="accent4"/>
                                    </a:solidFill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b="1" dirty="0">
                  <a:solidFill>
                    <a:schemeClr val="accent4"/>
                  </a:solidFill>
                </a:endParaRP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64344" y="1770501"/>
                <a:ext cx="4038600" cy="4935099"/>
              </a:xfrm>
              <a:blipFill rotWithShape="0">
                <a:blip r:embed="rId3"/>
                <a:stretch>
                  <a:fillRect l="-754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55344" y="1770501"/>
                <a:ext cx="4336256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NOT in Data Guide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[1+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4914" lvl="1" indent="0">
                  <a:buNone/>
                </a:pPr>
                <a:r>
                  <a:rPr lang="en-US" dirty="0"/>
                  <a:t>           not in curriculum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55344" y="1770501"/>
                <a:ext cx="4336256" cy="4525963"/>
              </a:xfrm>
              <a:blipFill rotWithShape="0">
                <a:blip r:embed="rId4"/>
                <a:stretch>
                  <a:fillRect l="-703" t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15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Activity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Enduring Understanding: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The </a:t>
            </a:r>
            <a:r>
              <a:rPr lang="en-US" sz="3200" dirty="0"/>
              <a:t>energy of a system is conserved.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35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Changes </a:t>
            </a:r>
            <a:r>
              <a:rPr lang="en-US" sz="3200" dirty="0"/>
              <a:t>that occur as a result of interactions are constrained by conservation laws.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71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/>
            </a:r>
            <a:br>
              <a:rPr lang="en-US" dirty="0" smtClean="0">
                <a:latin typeface="Viner Hand ITC" pitchFamily="66" charset="0"/>
              </a:rPr>
            </a:br>
            <a:r>
              <a:rPr lang="en-US" dirty="0" smtClean="0">
                <a:latin typeface="Viner Hand ITC" pitchFamily="66" charset="0"/>
              </a:rPr>
              <a:t>Questions?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19200" y="1351672"/>
            <a:ext cx="5205750" cy="2382128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#26-39</a:t>
            </a:r>
            <a:endParaRPr lang="en-US" sz="3200" b="1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Stopped here 4/21/15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907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Changes </a:t>
            </a:r>
            <a:r>
              <a:rPr lang="en-US" sz="3200" dirty="0"/>
              <a:t>that occur as a result of interactions are constrained by conservation laws.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28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Enduring Understanding: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The </a:t>
            </a:r>
            <a:r>
              <a:rPr lang="en-US" sz="3200" dirty="0"/>
              <a:t>energy of a system is conserved.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89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Essential Knowledge: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Energy </a:t>
            </a:r>
            <a:r>
              <a:rPr lang="en-US" sz="3200" dirty="0"/>
              <a:t>can be transferred by an external force exerted on an object or system that moves the object or system through a distance; this energy transfer is called work. </a:t>
            </a:r>
          </a:p>
          <a:p>
            <a:r>
              <a:rPr lang="en-US" sz="3200" dirty="0"/>
              <a:t>Energy transfer in mechanical or electrical systems may occur at different rates. </a:t>
            </a:r>
            <a:endParaRPr lang="en-US" sz="3200" dirty="0" smtClean="0"/>
          </a:p>
          <a:p>
            <a:r>
              <a:rPr lang="en-US" sz="3200" dirty="0" smtClean="0"/>
              <a:t>Power is defined as the rate of energy transfer into, out of, or within a system.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25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Guide Equations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64344" y="1770501"/>
                <a:ext cx="4038600" cy="493509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In Data Guide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𝒌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𝒍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endParaRPr lang="en-US" b="1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𝑽</m:t>
                    </m:r>
                  </m:oMath>
                </a14:m>
                <a:endParaRPr lang="en-US" b="1" dirty="0" smtClean="0">
                  <a:solidFill>
                    <a:srgbClr val="FFFF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accent4"/>
                            </a:solidFill>
                          </a:rPr>
                          <m:t> 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b="1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chemeClr val="accent4"/>
                                </a:solidFill>
                              </a:rPr>
                              <m:t> 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 smtClean="0">
                  <a:solidFill>
                    <a:schemeClr val="accent4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  <m:r>
                              <m:rPr>
                                <m:nor/>
                              </m:rPr>
                              <a:rPr lang="en-US" b="1" dirty="0">
                                <a:solidFill>
                                  <a:schemeClr val="accent4"/>
                                </a:solidFill>
                              </a:rPr>
                              <m:t> 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  <m:r>
                      <a:rPr lang="en-US" b="1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m:rPr>
                                    <m:nor/>
                                  </m:rPr>
                                  <a:rPr lang="en-US" b="1" dirty="0">
                                    <a:solidFill>
                                      <a:schemeClr val="accent4"/>
                                    </a:solidFill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64344" y="1770501"/>
                <a:ext cx="4038600" cy="4935099"/>
              </a:xfrm>
              <a:blipFill rotWithShape="0">
                <a:blip r:embed="rId3"/>
                <a:stretch>
                  <a:fillRect l="-754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655344" y="1770501"/>
                <a:ext cx="4336256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NOT in Data Guide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[1+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4914" lvl="1" indent="0">
                  <a:buNone/>
                </a:pPr>
                <a:r>
                  <a:rPr lang="en-US" dirty="0"/>
                  <a:t>           not in curriculum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655344" y="1770501"/>
                <a:ext cx="4336256" cy="4525963"/>
              </a:xfrm>
              <a:blipFill rotWithShape="0">
                <a:blip r:embed="rId4"/>
                <a:stretch>
                  <a:fillRect l="-703" t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7137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2" name="voltage.wav"/>
          </p:stSnd>
        </p:sndAc>
      </p:transition>
    </mc:Choice>
    <mc:Fallback>
      <p:transition spd="slow">
        <p:fade/>
        <p:sndAc>
          <p:stSnd>
            <p:snd r:embed="rId2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2064"/>
            <a:ext cx="8382000" cy="914400"/>
          </a:xfrm>
        </p:spPr>
        <p:txBody>
          <a:bodyPr/>
          <a:lstStyle/>
          <a:p>
            <a:r>
              <a:rPr lang="en-US" sz="3600" dirty="0" smtClean="0">
                <a:hlinkClick r:id="rId5" action="ppaction://hlinkfile"/>
              </a:rPr>
              <a:t>Electricity - Measurement of Power</a:t>
            </a:r>
            <a:endParaRPr lang="en-US" sz="3600" dirty="0"/>
          </a:p>
        </p:txBody>
      </p:sp>
      <p:pic>
        <p:nvPicPr>
          <p:cNvPr id="5" name="Electricity - Measurement of Pow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799" y="1270000"/>
            <a:ext cx="7247467" cy="5435600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4" name="voltage.wav"/>
          </p:stSnd>
        </p:sndAc>
      </p:transition>
    </mc:Choice>
    <mc:Fallback>
      <p:transition spd="slow">
        <p:fad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83560"/>
            <a:ext cx="5410200" cy="4572000"/>
          </a:xfrm>
        </p:spPr>
        <p:txBody>
          <a:bodyPr/>
          <a:lstStyle/>
          <a:p>
            <a:r>
              <a:rPr lang="en-US" b="1" dirty="0" smtClean="0"/>
              <a:t>We have seen that it requires work to move a charge across a potential</a:t>
            </a:r>
          </a:p>
          <a:p>
            <a:r>
              <a:rPr lang="en-US" b="1" dirty="0" smtClean="0"/>
              <a:t>A current is a movement of charge so work is being done, and it is movement per unit time</a:t>
            </a:r>
          </a:p>
          <a:p>
            <a:r>
              <a:rPr lang="en-US" b="1" dirty="0" smtClean="0"/>
              <a:t>Where there is work per unit time, there is POWER</a:t>
            </a:r>
            <a:endParaRPr lang="en-US" b="1" dirty="0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6024563" y="609600"/>
          <a:ext cx="2732087" cy="564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3" name="Equation" r:id="rId4" imgW="660240" imgH="1650960" progId="Equation.3">
                  <p:embed/>
                </p:oleObj>
              </mc:Choice>
              <mc:Fallback>
                <p:oleObj name="Equation" r:id="rId4" imgW="660240" imgH="16509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609600"/>
                        <a:ext cx="2732087" cy="56499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3" name="voltage.wav"/>
          </p:stSnd>
        </p:sndAc>
      </p:transition>
    </mc:Choice>
    <mc:Fallback>
      <p:transition spd="slow">
        <p:fade/>
        <p:sndAc>
          <p:stSnd>
            <p:snd r:embed="rId3" name="voltag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1426</TotalTime>
  <Words>652</Words>
  <Application>Microsoft Office PowerPoint</Application>
  <PresentationFormat>On-screen Show (4:3)</PresentationFormat>
  <Paragraphs>163</Paragraphs>
  <Slides>34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Calibri</vt:lpstr>
      <vt:lpstr>Cambria Math</vt:lpstr>
      <vt:lpstr>Consolas</vt:lpstr>
      <vt:lpstr>Corbel</vt:lpstr>
      <vt:lpstr>Pristina</vt:lpstr>
      <vt:lpstr>Viner Hand ITC</vt:lpstr>
      <vt:lpstr>Wingdings</vt:lpstr>
      <vt:lpstr>Wingdings 2</vt:lpstr>
      <vt:lpstr>Wingdings 3</vt:lpstr>
      <vt:lpstr>Metro</vt:lpstr>
      <vt:lpstr>Equation</vt:lpstr>
      <vt:lpstr>Microsoft Equation 3.0</vt:lpstr>
      <vt:lpstr>Devil  physics The  baddest  class  on  campus IB  Physics</vt:lpstr>
      <vt:lpstr>Lsn 18-5 Electric Power Lsn 18-6 Power in household    Circuits</vt:lpstr>
      <vt:lpstr>Reading Activity Questions?</vt:lpstr>
      <vt:lpstr>Big Idea: </vt:lpstr>
      <vt:lpstr>Enduring Understanding: </vt:lpstr>
      <vt:lpstr>Essential Knowledge: </vt:lpstr>
      <vt:lpstr>Data Guide Equations</vt:lpstr>
      <vt:lpstr>Electricity - Measurement of Power</vt:lpstr>
      <vt:lpstr>Electric Power</vt:lpstr>
      <vt:lpstr>Electric Power</vt:lpstr>
      <vt:lpstr>Electric Power</vt:lpstr>
      <vt:lpstr>Electric Power</vt:lpstr>
      <vt:lpstr>Electric Power</vt:lpstr>
      <vt:lpstr>Electric Power</vt:lpstr>
      <vt:lpstr>What Is This?</vt:lpstr>
      <vt:lpstr>What Is This?</vt:lpstr>
      <vt:lpstr>What Is This?</vt:lpstr>
      <vt:lpstr>What Is This?</vt:lpstr>
      <vt:lpstr>What Is This?</vt:lpstr>
      <vt:lpstr>What Is This?</vt:lpstr>
      <vt:lpstr>Power Protection</vt:lpstr>
      <vt:lpstr>Power Protection</vt:lpstr>
      <vt:lpstr>Power Protection</vt:lpstr>
      <vt:lpstr>Power Protection</vt:lpstr>
      <vt:lpstr>Power Protection</vt:lpstr>
      <vt:lpstr>Power Protection</vt:lpstr>
      <vt:lpstr>Power Protection</vt:lpstr>
      <vt:lpstr>Essential Knowledge: </vt:lpstr>
      <vt:lpstr>Data Guide Equations</vt:lpstr>
      <vt:lpstr>Enduring Understanding: </vt:lpstr>
      <vt:lpstr>Big Idea: </vt:lpstr>
      <vt:lpstr> Questions?</vt:lpstr>
      <vt:lpstr>Homework</vt:lpstr>
      <vt:lpstr>Stopped here 4/21/15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104</cp:revision>
  <dcterms:created xsi:type="dcterms:W3CDTF">2010-12-08T08:20:03Z</dcterms:created>
  <dcterms:modified xsi:type="dcterms:W3CDTF">2016-04-07T20:46:25Z</dcterms:modified>
</cp:coreProperties>
</file>