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336" r:id="rId5"/>
    <p:sldId id="334" r:id="rId6"/>
    <p:sldId id="337" r:id="rId7"/>
    <p:sldId id="338" r:id="rId8"/>
    <p:sldId id="340" r:id="rId9"/>
    <p:sldId id="339" r:id="rId10"/>
    <p:sldId id="342" r:id="rId11"/>
    <p:sldId id="341" r:id="rId12"/>
    <p:sldId id="343" r:id="rId13"/>
    <p:sldId id="344" r:id="rId14"/>
    <p:sldId id="345" r:id="rId15"/>
    <p:sldId id="346" r:id="rId16"/>
    <p:sldId id="263" r:id="rId17"/>
    <p:sldId id="357" r:id="rId18"/>
    <p:sldId id="358" r:id="rId19"/>
    <p:sldId id="353" r:id="rId20"/>
    <p:sldId id="355" r:id="rId21"/>
    <p:sldId id="296" r:id="rId22"/>
    <p:sldId id="307" r:id="rId23"/>
    <p:sldId id="306" r:id="rId24"/>
    <p:sldId id="308" r:id="rId25"/>
    <p:sldId id="309" r:id="rId26"/>
    <p:sldId id="310" r:id="rId27"/>
    <p:sldId id="311" r:id="rId28"/>
    <p:sldId id="331" r:id="rId29"/>
    <p:sldId id="312" r:id="rId30"/>
    <p:sldId id="313" r:id="rId31"/>
    <p:sldId id="314" r:id="rId32"/>
    <p:sldId id="315" r:id="rId33"/>
    <p:sldId id="316" r:id="rId34"/>
    <p:sldId id="317" r:id="rId35"/>
    <p:sldId id="318" r:id="rId36"/>
    <p:sldId id="319" r:id="rId37"/>
    <p:sldId id="320" r:id="rId38"/>
    <p:sldId id="333" r:id="rId39"/>
    <p:sldId id="321" r:id="rId40"/>
    <p:sldId id="359" r:id="rId41"/>
    <p:sldId id="325" r:id="rId42"/>
    <p:sldId id="326" r:id="rId43"/>
    <p:sldId id="327" r:id="rId44"/>
    <p:sldId id="328" r:id="rId45"/>
    <p:sldId id="329" r:id="rId46"/>
    <p:sldId id="330" r:id="rId47"/>
    <p:sldId id="361" r:id="rId48"/>
    <p:sldId id="362" r:id="rId49"/>
    <p:sldId id="363" r:id="rId50"/>
    <p:sldId id="364" r:id="rId51"/>
    <p:sldId id="365" r:id="rId52"/>
    <p:sldId id="348" r:id="rId53"/>
    <p:sldId id="349" r:id="rId54"/>
    <p:sldId id="350" r:id="rId55"/>
    <p:sldId id="351" r:id="rId56"/>
    <p:sldId id="352" r:id="rId57"/>
    <p:sldId id="347" r:id="rId58"/>
    <p:sldId id="261" r:id="rId59"/>
    <p:sldId id="26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1/19/2016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1/19/2016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Wave~Particle%20Duality.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12\Section%2012-1A\Wave~Particle%20Duality.wmv"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Lsn%2012-1A%20Reading%20Activity.doc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oleObject" Target="../embeddings/oleObject13.bin"/><Relationship Id="rId4" Type="http://schemas.openxmlformats.org/officeDocument/2006/relationships/image" Target="../media/image3.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Discussing experimental evidence for matter waves, including an experiment in which the wave nature of electrons is evident</a:t>
            </a:r>
          </a:p>
          <a:p>
            <a:r>
              <a:rPr lang="en-US" sz="3200" dirty="0" smtClean="0"/>
              <a:t>Stating order of magnitude estimates from the uncertainty principle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order of magnitude estimates from the uncertainty principle may include (but is not limited to) estimates of the energy of the ground state of an atom, the impossibility of an electron existing within a nucleus, and the lifetime of an electron in an excited energy state </a:t>
            </a:r>
          </a:p>
          <a:p>
            <a:r>
              <a:rPr lang="en-US" sz="3200" dirty="0" smtClean="0"/>
              <a:t>Tunneling to be treated qualitatively using the idea of continuity of wave functions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pPr lvl="0"/>
            <a:r>
              <a:rPr lang="en-US" dirty="0" smtClean="0"/>
              <a:t>Data Booklet References:</a:t>
            </a:r>
            <a:br>
              <a:rPr lang="en-US" dirty="0" smtClean="0"/>
            </a:br>
            <a:endParaRPr lang="en-US" dirty="0"/>
          </a:p>
        </p:txBody>
      </p:sp>
      <p:graphicFrame>
        <p:nvGraphicFramePr>
          <p:cNvPr id="5" name="Content Placeholder 4"/>
          <p:cNvGraphicFramePr>
            <a:graphicFrameLocks noGrp="1" noChangeAspect="1"/>
          </p:cNvGraphicFramePr>
          <p:nvPr>
            <p:ph idx="1"/>
          </p:nvPr>
        </p:nvGraphicFramePr>
        <p:xfrm>
          <a:off x="755370" y="1447800"/>
          <a:ext cx="3130830" cy="4321870"/>
        </p:xfrm>
        <a:graphic>
          <a:graphicData uri="http://schemas.openxmlformats.org/presentationml/2006/ole">
            <mc:AlternateContent xmlns:mc="http://schemas.openxmlformats.org/markup-compatibility/2006">
              <mc:Choice xmlns:v="urn:schemas-microsoft-com:vml" Requires="v">
                <p:oleObj spid="_x0000_s89101" name="Equation" r:id="rId3" imgW="901440" imgH="1244520" progId="Equation.3">
                  <p:embed/>
                </p:oleObj>
              </mc:Choice>
              <mc:Fallback>
                <p:oleObj name="Equation" r:id="rId3" imgW="901440" imgH="1244520" progId="Equation.3">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70" y="1447800"/>
                        <a:ext cx="3130830" cy="4321870"/>
                      </a:xfrm>
                      <a:prstGeom prst="rect">
                        <a:avLst/>
                      </a:prstGeom>
                      <a:solidFill>
                        <a:schemeClr val="tx1"/>
                      </a:solidFill>
                    </p:spPr>
                  </p:pic>
                </p:oleObj>
              </mc:Fallback>
            </mc:AlternateContent>
          </a:graphicData>
        </a:graphic>
      </p:graphicFrame>
      <p:graphicFrame>
        <p:nvGraphicFramePr>
          <p:cNvPr id="89092" name="Content Placeholder 4"/>
          <p:cNvGraphicFramePr>
            <a:graphicFrameLocks noChangeAspect="1"/>
          </p:cNvGraphicFramePr>
          <p:nvPr/>
        </p:nvGraphicFramePr>
        <p:xfrm>
          <a:off x="4929831" y="1447800"/>
          <a:ext cx="3635398" cy="4343400"/>
        </p:xfrm>
        <a:graphic>
          <a:graphicData uri="http://schemas.openxmlformats.org/presentationml/2006/ole">
            <mc:AlternateContent xmlns:mc="http://schemas.openxmlformats.org/markup-compatibility/2006">
              <mc:Choice xmlns:v="urn:schemas-microsoft-com:vml" Requires="v">
                <p:oleObj spid="_x0000_s89102" name="Equation" r:id="rId5" imgW="914400" imgH="1091880" progId="Equation.3">
                  <p:embed/>
                </p:oleObj>
              </mc:Choice>
              <mc:Fallback>
                <p:oleObj name="Equation" r:id="rId5" imgW="914400" imgH="10918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831" y="1447800"/>
                        <a:ext cx="3635398" cy="4343400"/>
                      </a:xfrm>
                      <a:prstGeom prst="rect">
                        <a:avLst/>
                      </a:prstGeom>
                      <a:solidFill>
                        <a:schemeClr val="tx1"/>
                      </a:solidFill>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electron microscope and the tunneling electron microscope rely on the findings from studies in quantum physics </a:t>
            </a:r>
          </a:p>
          <a:p>
            <a:r>
              <a:rPr lang="en-US" sz="3200" dirty="0" smtClean="0"/>
              <a:t>Probability is treated in a mathematical sense in Mathematical studies SL sub-topics 3.6–3.7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1: study of quantum phenomena introduces students to an exciting new world that is not experienced at the macroscopic level. The study of tunneling is a novel phenomenon not observed in macroscopic physics.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6: the photoelectric effect can be investigated using LEDs </a:t>
            </a:r>
          </a:p>
          <a:p>
            <a:r>
              <a:rPr lang="en-US" sz="3200" dirty="0" smtClean="0"/>
              <a:t>Aim 9: the Bohr model is very successful with hydrogen but not of any use for other elements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Video:</a:t>
            </a:r>
            <a:br>
              <a:rPr lang="en-US" dirty="0" smtClean="0"/>
            </a:br>
            <a:r>
              <a:rPr lang="en-US" dirty="0" smtClean="0">
                <a:hlinkClick r:id="rId3" action="ppaction://hlinkfile"/>
              </a:rPr>
              <a:t>Wave-Particle Duality</a:t>
            </a:r>
            <a:endParaRPr lang="en-US" dirty="0"/>
          </a:p>
        </p:txBody>
      </p:sp>
      <p:pic>
        <p:nvPicPr>
          <p:cNvPr id="6" name="Wave~Particle Duality.wmv">
            <a:hlinkClick r:id="" action="ppaction://media"/>
          </p:cNvPr>
          <p:cNvPicPr>
            <a:picLocks noGrp="1" noRot="1" noChangeAspect="1"/>
          </p:cNvPicPr>
          <p:nvPr>
            <p:ph idx="1"/>
            <a:videoFile r:link="rId1"/>
          </p:nvPr>
        </p:nvPicPr>
        <p:blipFill>
          <a:blip r:embed="rId4" cstate="print"/>
          <a:stretch>
            <a:fillRect/>
          </a:stretch>
        </p:blipFill>
        <p:spPr>
          <a:xfrm>
            <a:off x="1371600" y="1905000"/>
            <a:ext cx="6471960" cy="48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 About Photons</a:t>
            </a:r>
            <a:endParaRPr lang="en-US" dirty="0"/>
          </a:p>
        </p:txBody>
      </p:sp>
      <p:sp>
        <p:nvSpPr>
          <p:cNvPr id="3" name="Content Placeholder 2"/>
          <p:cNvSpPr>
            <a:spLocks noGrp="1"/>
          </p:cNvSpPr>
          <p:nvPr>
            <p:ph idx="1"/>
          </p:nvPr>
        </p:nvSpPr>
        <p:spPr/>
        <p:txBody>
          <a:bodyPr/>
          <a:lstStyle/>
          <a:p>
            <a:r>
              <a:rPr lang="en-US" dirty="0" smtClean="0"/>
              <a:t>Light is considered to be an electromagnetic wave</a:t>
            </a:r>
          </a:p>
          <a:p>
            <a:pPr lvl="1"/>
            <a:r>
              <a:rPr lang="en-US" dirty="0" smtClean="0"/>
              <a:t>Consists of oscillating electric and magnetic fields</a:t>
            </a:r>
          </a:p>
          <a:p>
            <a:r>
              <a:rPr lang="en-US" dirty="0" smtClean="0"/>
              <a:t>Wave speed is,  c = f</a:t>
            </a:r>
            <a:r>
              <a:rPr lang="el-GR" dirty="0" smtClean="0">
                <a:latin typeface="Calibri"/>
              </a:rPr>
              <a:t>λ</a:t>
            </a:r>
            <a:endParaRPr lang="en-US" dirty="0" smtClean="0">
              <a:latin typeface="Calibri"/>
            </a:endParaRPr>
          </a:p>
          <a:p>
            <a:r>
              <a:rPr lang="en-US" dirty="0" smtClean="0">
                <a:latin typeface="Calibri"/>
              </a:rPr>
              <a:t>Light behaves as a wave</a:t>
            </a:r>
          </a:p>
          <a:p>
            <a:pPr lvl="1"/>
            <a:r>
              <a:rPr lang="en-US" dirty="0" smtClean="0">
                <a:latin typeface="Calibri"/>
              </a:rPr>
              <a:t>Diffraction</a:t>
            </a:r>
          </a:p>
          <a:p>
            <a:pPr lvl="1"/>
            <a:r>
              <a:rPr lang="en-US" dirty="0" smtClean="0">
                <a:latin typeface="Calibri"/>
              </a:rPr>
              <a:t>Interference</a:t>
            </a:r>
          </a:p>
          <a:p>
            <a:pPr lvl="1"/>
            <a:r>
              <a:rPr lang="en-US" dirty="0" smtClean="0">
                <a:latin typeface="Calibri"/>
              </a:rPr>
              <a:t>Polarization</a:t>
            </a:r>
          </a:p>
          <a:p>
            <a:pPr lvl="1"/>
            <a:r>
              <a:rPr lang="en-US" dirty="0" smtClean="0">
                <a:latin typeface="Calibri"/>
              </a:rPr>
              <a:t>Red and blue shifting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 About Photons</a:t>
            </a:r>
            <a:endParaRPr lang="en-US" dirty="0"/>
          </a:p>
        </p:txBody>
      </p:sp>
      <p:sp>
        <p:nvSpPr>
          <p:cNvPr id="3" name="Content Placeholder 2"/>
          <p:cNvSpPr>
            <a:spLocks noGrp="1"/>
          </p:cNvSpPr>
          <p:nvPr>
            <p:ph idx="1"/>
          </p:nvPr>
        </p:nvSpPr>
        <p:spPr/>
        <p:txBody>
          <a:bodyPr/>
          <a:lstStyle/>
          <a:p>
            <a:r>
              <a:rPr lang="en-US" dirty="0" smtClean="0"/>
              <a:t>The photoelectric effect also shows that light behaves </a:t>
            </a:r>
            <a:r>
              <a:rPr lang="en-US" dirty="0" smtClean="0">
                <a:latin typeface="Calibri"/>
              </a:rPr>
              <a:t>as a particle, namely</a:t>
            </a:r>
          </a:p>
          <a:p>
            <a:pPr lvl="1"/>
            <a:r>
              <a:rPr lang="en-US" dirty="0" smtClean="0">
                <a:latin typeface="Calibri"/>
              </a:rPr>
              <a:t>Momentum</a:t>
            </a:r>
          </a:p>
          <a:p>
            <a:pPr lvl="1"/>
            <a:r>
              <a:rPr lang="en-US" dirty="0" smtClean="0">
                <a:latin typeface="Calibri"/>
              </a:rPr>
              <a:t>Energy</a:t>
            </a:r>
          </a:p>
          <a:p>
            <a:r>
              <a:rPr lang="en-US" dirty="0" smtClean="0"/>
              <a:t>Existence of photon’s momentum is supported by Compton effect:  deflecting photons off electrons or protons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All About Photons</a:t>
            </a:r>
            <a:endParaRPr lang="en-US" dirty="0"/>
          </a:p>
        </p:txBody>
      </p:sp>
      <p:sp>
        <p:nvSpPr>
          <p:cNvPr id="3" name="Content Placeholder 2"/>
          <p:cNvSpPr>
            <a:spLocks noGrp="1"/>
          </p:cNvSpPr>
          <p:nvPr>
            <p:ph idx="1"/>
          </p:nvPr>
        </p:nvSpPr>
        <p:spPr>
          <a:xfrm>
            <a:off x="152400" y="1447800"/>
            <a:ext cx="6248400" cy="4907760"/>
          </a:xfrm>
        </p:spPr>
        <p:txBody>
          <a:bodyPr/>
          <a:lstStyle/>
          <a:p>
            <a:r>
              <a:rPr lang="en-US" sz="3200" b="1" dirty="0" smtClean="0"/>
              <a:t>Einstein proposed that light should be considered as quanta of energy given by E = </a:t>
            </a:r>
            <a:r>
              <a:rPr lang="en-US" sz="3200" b="1" dirty="0" err="1" smtClean="0"/>
              <a:t>hf</a:t>
            </a:r>
            <a:r>
              <a:rPr lang="en-US" sz="3200" b="1" dirty="0" smtClean="0"/>
              <a:t>, moving at the speed of light.</a:t>
            </a:r>
            <a:endParaRPr lang="en-US" sz="1800" dirty="0" smtClean="0"/>
          </a:p>
          <a:p>
            <a:r>
              <a:rPr lang="en-US" sz="3200" b="1" dirty="0" smtClean="0"/>
              <a:t>Photon’s momentum:</a:t>
            </a:r>
            <a:endParaRPr lang="en-US" sz="1800" dirty="0" smtClean="0"/>
          </a:p>
          <a:p>
            <a:endParaRPr lang="en-US" dirty="0"/>
          </a:p>
        </p:txBody>
      </p:sp>
      <p:graphicFrame>
        <p:nvGraphicFramePr>
          <p:cNvPr id="4" name="Object 3"/>
          <p:cNvGraphicFramePr>
            <a:graphicFrameLocks noChangeAspect="1"/>
          </p:cNvGraphicFramePr>
          <p:nvPr/>
        </p:nvGraphicFramePr>
        <p:xfrm>
          <a:off x="6477000" y="330200"/>
          <a:ext cx="2387600" cy="6400800"/>
        </p:xfrm>
        <a:graphic>
          <a:graphicData uri="http://schemas.openxmlformats.org/presentationml/2006/ole">
            <mc:AlternateContent xmlns:mc="http://schemas.openxmlformats.org/markup-compatibility/2006">
              <mc:Choice xmlns:v="urn:schemas-microsoft-com:vml" Requires="v">
                <p:oleObj spid="_x0000_s91148" name="Equation" r:id="rId3" imgW="558720" imgH="1498320" progId="Equation.3">
                  <p:embed/>
                </p:oleObj>
              </mc:Choice>
              <mc:Fallback>
                <p:oleObj name="Equation" r:id="rId3" imgW="558720" imgH="1498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30200"/>
                        <a:ext cx="2387600" cy="6400800"/>
                      </a:xfrm>
                      <a:prstGeom prst="rect">
                        <a:avLst/>
                      </a:prstGeom>
                      <a:solidFill>
                        <a:schemeClr val="tx1"/>
                      </a:solidFill>
                    </p:spPr>
                  </p:pic>
                </p:oleObj>
              </mc:Fallback>
            </mc:AlternateContent>
          </a:graphicData>
        </a:graphic>
      </p:graphicFrame>
      <p:graphicFrame>
        <p:nvGraphicFramePr>
          <p:cNvPr id="1027" name="Object 3"/>
          <p:cNvGraphicFramePr>
            <a:graphicFrameLocks noChangeAspect="1"/>
          </p:cNvGraphicFramePr>
          <p:nvPr/>
        </p:nvGraphicFramePr>
        <p:xfrm>
          <a:off x="762000" y="4343400"/>
          <a:ext cx="4449762" cy="1682750"/>
        </p:xfrm>
        <a:graphic>
          <a:graphicData uri="http://schemas.openxmlformats.org/presentationml/2006/ole">
            <mc:AlternateContent xmlns:mc="http://schemas.openxmlformats.org/markup-compatibility/2006">
              <mc:Choice xmlns:v="urn:schemas-microsoft-com:vml" Requires="v">
                <p:oleObj spid="_x0000_s91149" name="Equation" r:id="rId5" imgW="1041120" imgH="393480" progId="Equation.3">
                  <p:embed/>
                </p:oleObj>
              </mc:Choice>
              <mc:Fallback>
                <p:oleObj name="Equation" r:id="rId5" imgW="10411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43400"/>
                        <a:ext cx="4449762" cy="1682750"/>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975104"/>
          </a:xfrm>
        </p:spPr>
        <p:txBody>
          <a:bodyPr/>
          <a:lstStyle/>
          <a:p>
            <a:r>
              <a:rPr lang="en-US" sz="3600" dirty="0" err="1" smtClean="0"/>
              <a:t>Lsn</a:t>
            </a:r>
            <a:r>
              <a:rPr lang="en-US" sz="3600" dirty="0" smtClean="0"/>
              <a:t> 12-1A: Interactions Of Matter With Radiation</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All About Photons</a:t>
            </a:r>
            <a:endParaRPr lang="en-US" dirty="0"/>
          </a:p>
        </p:txBody>
      </p:sp>
      <p:sp>
        <p:nvSpPr>
          <p:cNvPr id="3" name="Content Placeholder 2"/>
          <p:cNvSpPr>
            <a:spLocks noGrp="1"/>
          </p:cNvSpPr>
          <p:nvPr>
            <p:ph idx="1"/>
          </p:nvPr>
        </p:nvSpPr>
        <p:spPr>
          <a:xfrm>
            <a:off x="457200" y="1447800"/>
            <a:ext cx="8229600" cy="4907760"/>
          </a:xfrm>
        </p:spPr>
        <p:txBody>
          <a:bodyPr>
            <a:normAutofit/>
          </a:bodyPr>
          <a:lstStyle/>
          <a:p>
            <a:r>
              <a:rPr lang="en-US" sz="3200" b="1" dirty="0" smtClean="0"/>
              <a:t>Even though photons have energy and momentum, they have no mass and zero electric charge</a:t>
            </a:r>
            <a:endParaRPr lang="en-US" sz="1800" dirty="0" smtClean="0"/>
          </a:p>
          <a:p>
            <a:r>
              <a:rPr lang="en-US" b="1" dirty="0" smtClean="0"/>
              <a:t>Einstein’s theory of relativity, E=mc</a:t>
            </a:r>
            <a:r>
              <a:rPr lang="en-US" b="1" baseline="30000" dirty="0" smtClean="0"/>
              <a:t>2</a:t>
            </a:r>
            <a:r>
              <a:rPr lang="en-US" b="1" dirty="0" smtClean="0"/>
              <a:t>, implies that photons travel at the speed of light</a:t>
            </a:r>
            <a:endParaRPr lang="en-US" sz="2000" dirty="0" smtClean="0"/>
          </a:p>
          <a:p>
            <a:r>
              <a:rPr lang="en-US" b="1" dirty="0" smtClean="0"/>
              <a:t>Because they travel at the speed of light, their momentum is considered relativistic</a:t>
            </a:r>
            <a:endParaRPr lang="en-US" sz="2000" dirty="0" smtClean="0"/>
          </a:p>
          <a:p>
            <a:r>
              <a:rPr lang="en-US" sz="3200" b="1" dirty="0" smtClean="0"/>
              <a:t>Even though we treat light as photon particles, it  still exhibits a wave nature</a:t>
            </a:r>
            <a:endParaRPr lang="en-US" sz="18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783560"/>
            <a:ext cx="4267200" cy="4572000"/>
          </a:xfrm>
        </p:spPr>
        <p:txBody>
          <a:bodyPr>
            <a:normAutofit/>
          </a:bodyPr>
          <a:lstStyle/>
          <a:p>
            <a:r>
              <a:rPr lang="en-US" sz="3200" b="1" dirty="0" smtClean="0"/>
              <a:t>When light or other electromagnetic radiation falls on a metallic surface, electrons may be emitted from that surface</a:t>
            </a:r>
            <a:endParaRPr lang="en-US" sz="1800" dirty="0" smtClean="0"/>
          </a:p>
          <a:p>
            <a:endParaRPr lang="en-US" dirty="0"/>
          </a:p>
        </p:txBody>
      </p:sp>
      <p:pic>
        <p:nvPicPr>
          <p:cNvPr id="4" name="Picture 3"/>
          <p:cNvPicPr/>
          <p:nvPr/>
        </p:nvPicPr>
        <p:blipFill>
          <a:blip r:embed="rId2" cstate="print"/>
          <a:srcRect b="12903"/>
          <a:stretch>
            <a:fillRect/>
          </a:stretch>
        </p:blipFill>
        <p:spPr bwMode="auto">
          <a:xfrm>
            <a:off x="4495800" y="1447800"/>
            <a:ext cx="445579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p:txBody>
          <a:bodyPr>
            <a:normAutofit/>
          </a:bodyPr>
          <a:lstStyle/>
          <a:p>
            <a:r>
              <a:rPr lang="en-US" sz="3200" b="1" dirty="0" smtClean="0"/>
              <a:t>Electromagnetic radiation contains energy that can be transferred to electrons of the atoms of the </a:t>
            </a:r>
            <a:r>
              <a:rPr lang="en-US" sz="3200" b="1" dirty="0" err="1" smtClean="0"/>
              <a:t>photosurface</a:t>
            </a:r>
            <a:r>
              <a:rPr lang="en-US" sz="3200" b="1" dirty="0" smtClean="0"/>
              <a:t>, enabling them to pull themselves away from the attraction of the nuclei and leave the surface altogether</a:t>
            </a:r>
          </a:p>
          <a:p>
            <a:r>
              <a:rPr lang="en-US" sz="3200" b="1" dirty="0" smtClean="0"/>
              <a:t>Photons giving electrons enough energy to separate themselves from atoms</a:t>
            </a:r>
            <a:endParaRPr lang="en-US" sz="18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524000"/>
            <a:ext cx="4419600" cy="5181600"/>
          </a:xfrm>
        </p:spPr>
        <p:txBody>
          <a:bodyPr>
            <a:normAutofit lnSpcReduction="10000"/>
          </a:bodyPr>
          <a:lstStyle/>
          <a:p>
            <a:r>
              <a:rPr lang="en-US" sz="3200" dirty="0" smtClean="0"/>
              <a:t>Millikan experiments</a:t>
            </a:r>
            <a:endParaRPr lang="en-US" sz="1800" dirty="0" smtClean="0"/>
          </a:p>
          <a:p>
            <a:pPr lvl="1"/>
            <a:r>
              <a:rPr lang="en-US" sz="2800" dirty="0" smtClean="0"/>
              <a:t>Light radiated on a </a:t>
            </a:r>
            <a:r>
              <a:rPr lang="en-US" sz="2800" dirty="0" err="1" smtClean="0"/>
              <a:t>photosurface</a:t>
            </a:r>
            <a:r>
              <a:rPr lang="en-US" sz="2800" dirty="0" smtClean="0"/>
              <a:t> inside an evacuated tube</a:t>
            </a:r>
          </a:p>
          <a:p>
            <a:pPr lvl="1"/>
            <a:r>
              <a:rPr lang="en-US" sz="2800" dirty="0" smtClean="0"/>
              <a:t>Reflected onto a collecting plate connected to an electroscope or galvanometer</a:t>
            </a:r>
          </a:p>
          <a:p>
            <a:pPr lvl="1"/>
            <a:r>
              <a:rPr lang="en-US" sz="2800" dirty="0" smtClean="0"/>
              <a:t>Electrons that make it to the collecting plate create a current</a:t>
            </a:r>
          </a:p>
          <a:p>
            <a:endParaRPr lang="en-US" dirty="0"/>
          </a:p>
        </p:txBody>
      </p:sp>
      <p:pic>
        <p:nvPicPr>
          <p:cNvPr id="4" name="Picture 3"/>
          <p:cNvPicPr/>
          <p:nvPr/>
        </p:nvPicPr>
        <p:blipFill>
          <a:blip r:embed="rId2" cstate="print"/>
          <a:srcRect b="16393"/>
          <a:stretch>
            <a:fillRect/>
          </a:stretch>
        </p:blipFill>
        <p:spPr bwMode="auto">
          <a:xfrm>
            <a:off x="4648200" y="2057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524000"/>
            <a:ext cx="4267200" cy="4831560"/>
          </a:xfrm>
        </p:spPr>
        <p:txBody>
          <a:bodyPr>
            <a:normAutofit fontScale="92500"/>
          </a:bodyPr>
          <a:lstStyle/>
          <a:p>
            <a:pPr marL="58738" indent="0">
              <a:buNone/>
            </a:pPr>
            <a:r>
              <a:rPr lang="en-US" sz="3200" dirty="0" smtClean="0"/>
              <a:t>As the intensity of the radiation increases, induced current increases – intensity and current are directly proportional </a:t>
            </a:r>
            <a:endParaRPr lang="en-US" sz="1800" dirty="0" smtClean="0"/>
          </a:p>
          <a:p>
            <a:pPr lvl="1"/>
            <a:r>
              <a:rPr lang="en-US" dirty="0" smtClean="0"/>
              <a:t>May be due to larger number of electrons emitted per second, OR;</a:t>
            </a:r>
            <a:endParaRPr lang="en-US" sz="1600" dirty="0" smtClean="0"/>
          </a:p>
          <a:p>
            <a:pPr lvl="1"/>
            <a:r>
              <a:rPr lang="en-US" dirty="0" smtClean="0"/>
              <a:t>Electrons with higher speed emitted, OR;</a:t>
            </a:r>
            <a:endParaRPr lang="en-US" sz="1600" dirty="0" smtClean="0"/>
          </a:p>
          <a:p>
            <a:pPr lvl="1"/>
            <a:r>
              <a:rPr lang="en-US" dirty="0" smtClean="0"/>
              <a:t>Both</a:t>
            </a:r>
            <a:endParaRPr lang="en-US" sz="1600" dirty="0" smtClean="0"/>
          </a:p>
          <a:p>
            <a:endParaRPr lang="en-US" dirty="0"/>
          </a:p>
        </p:txBody>
      </p:sp>
      <p:pic>
        <p:nvPicPr>
          <p:cNvPr id="5" name="Picture 4"/>
          <p:cNvPicPr/>
          <p:nvPr/>
        </p:nvPicPr>
        <p:blipFill>
          <a:blip r:embed="rId2" cstate="print"/>
          <a:srcRect b="16393"/>
          <a:stretch>
            <a:fillRect/>
          </a:stretch>
        </p:blipFill>
        <p:spPr bwMode="auto">
          <a:xfrm>
            <a:off x="4648200" y="2057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524000"/>
            <a:ext cx="4267200" cy="4831560"/>
          </a:xfrm>
        </p:spPr>
        <p:txBody>
          <a:bodyPr>
            <a:normAutofit/>
          </a:bodyPr>
          <a:lstStyle/>
          <a:p>
            <a:pPr marL="58738" indent="0">
              <a:buNone/>
            </a:pPr>
            <a:r>
              <a:rPr lang="en-US" sz="3200" dirty="0" smtClean="0"/>
              <a:t>To determine which, you connect up a voltage source to the circuit to make the current drop to zero – a </a:t>
            </a:r>
            <a:r>
              <a:rPr lang="en-US" sz="3200" i="1" u="sng" dirty="0" smtClean="0"/>
              <a:t>stopping voltage (V</a:t>
            </a:r>
            <a:r>
              <a:rPr lang="en-US" sz="3200" i="1" u="sng" baseline="-25000" dirty="0" smtClean="0"/>
              <a:t>s</a:t>
            </a:r>
            <a:r>
              <a:rPr lang="en-US" sz="3200" i="1" u="sng" dirty="0" smtClean="0"/>
              <a:t>)</a:t>
            </a:r>
            <a:endParaRPr lang="en-US" dirty="0"/>
          </a:p>
        </p:txBody>
      </p:sp>
      <p:pic>
        <p:nvPicPr>
          <p:cNvPr id="5" name="Picture 4"/>
          <p:cNvPicPr/>
          <p:nvPr/>
        </p:nvPicPr>
        <p:blipFill>
          <a:blip r:embed="rId2" cstate="print"/>
          <a:srcRect b="16393"/>
          <a:stretch>
            <a:fillRect/>
          </a:stretch>
        </p:blipFill>
        <p:spPr bwMode="auto">
          <a:xfrm>
            <a:off x="4648200" y="1676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524000"/>
            <a:ext cx="4267200" cy="4831560"/>
          </a:xfrm>
        </p:spPr>
        <p:txBody>
          <a:bodyPr>
            <a:normAutofit lnSpcReduction="10000"/>
          </a:bodyPr>
          <a:lstStyle/>
          <a:p>
            <a:pPr marL="0" indent="0">
              <a:buNone/>
            </a:pPr>
            <a:r>
              <a:rPr lang="en-US" dirty="0" smtClean="0"/>
              <a:t>The energy of the stopping voltage, </a:t>
            </a:r>
            <a:r>
              <a:rPr lang="en-US" dirty="0" err="1" smtClean="0"/>
              <a:t>eV</a:t>
            </a:r>
            <a:r>
              <a:rPr lang="en-US" baseline="-25000" dirty="0" err="1" smtClean="0"/>
              <a:t>s</a:t>
            </a:r>
            <a:r>
              <a:rPr lang="en-US" dirty="0" smtClean="0"/>
              <a:t>, must then be equal to the work done in moving the electrons from the cathode to the collecting plate, which is the same as the maximum kinetic energy of the electrons, </a:t>
            </a:r>
            <a:r>
              <a:rPr lang="en-US" dirty="0" err="1" smtClean="0"/>
              <a:t>E</a:t>
            </a:r>
            <a:r>
              <a:rPr lang="en-US" baseline="-25000" dirty="0" err="1" smtClean="0"/>
              <a:t>k</a:t>
            </a:r>
            <a:endParaRPr lang="en-US" sz="2000" dirty="0" smtClean="0"/>
          </a:p>
          <a:p>
            <a:pPr algn="ctr">
              <a:buNone/>
            </a:pPr>
            <a:r>
              <a:rPr lang="en-US" sz="3200" dirty="0" err="1" smtClean="0"/>
              <a:t>E</a:t>
            </a:r>
            <a:r>
              <a:rPr lang="en-US" sz="3200" baseline="-25000" dirty="0" err="1" smtClean="0"/>
              <a:t>k</a:t>
            </a:r>
            <a:r>
              <a:rPr lang="en-US" sz="3200" dirty="0" smtClean="0"/>
              <a:t> = </a:t>
            </a:r>
            <a:r>
              <a:rPr lang="en-US" sz="3200" dirty="0" err="1" smtClean="0"/>
              <a:t>eV</a:t>
            </a:r>
            <a:r>
              <a:rPr lang="en-US" sz="3200" baseline="-25000" dirty="0" err="1" smtClean="0"/>
              <a:t>s</a:t>
            </a:r>
            <a:endParaRPr lang="en-US" dirty="0"/>
          </a:p>
        </p:txBody>
      </p:sp>
      <p:pic>
        <p:nvPicPr>
          <p:cNvPr id="5" name="Picture 4"/>
          <p:cNvPicPr/>
          <p:nvPr/>
        </p:nvPicPr>
        <p:blipFill>
          <a:blip r:embed="rId2" cstate="print"/>
          <a:srcRect b="16393"/>
          <a:stretch>
            <a:fillRect/>
          </a:stretch>
        </p:blipFill>
        <p:spPr bwMode="auto">
          <a:xfrm>
            <a:off x="4648200" y="1676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524000"/>
            <a:ext cx="4267200" cy="4831560"/>
          </a:xfrm>
        </p:spPr>
        <p:txBody>
          <a:bodyPr>
            <a:normAutofit lnSpcReduction="10000"/>
          </a:bodyPr>
          <a:lstStyle/>
          <a:p>
            <a:pPr marL="236538" indent="-236538"/>
            <a:r>
              <a:rPr lang="en-US" dirty="0" smtClean="0"/>
              <a:t>The stopping voltage is the same regardless of light intensity</a:t>
            </a:r>
            <a:endParaRPr lang="en-US" sz="2000" dirty="0" smtClean="0"/>
          </a:p>
          <a:p>
            <a:pPr marL="236538" indent="-236538"/>
            <a:r>
              <a:rPr lang="en-US" dirty="0" smtClean="0"/>
              <a:t>The intensity of the light has no effect on the maximum energy of the electrons</a:t>
            </a:r>
            <a:endParaRPr lang="en-US" sz="2000" dirty="0" smtClean="0"/>
          </a:p>
          <a:p>
            <a:pPr marL="236538" indent="-236538"/>
            <a:r>
              <a:rPr lang="en-US" dirty="0" smtClean="0"/>
              <a:t>Thus the increase in the current is due to more electrons being emitted</a:t>
            </a:r>
            <a:endParaRPr lang="en-US" sz="2000" dirty="0" smtClean="0"/>
          </a:p>
        </p:txBody>
      </p:sp>
      <p:pic>
        <p:nvPicPr>
          <p:cNvPr id="5" name="Picture 4"/>
          <p:cNvPicPr/>
          <p:nvPr/>
        </p:nvPicPr>
        <p:blipFill>
          <a:blip r:embed="rId2" cstate="print"/>
          <a:srcRect b="16393"/>
          <a:stretch>
            <a:fillRect/>
          </a:stretch>
        </p:blipFill>
        <p:spPr bwMode="auto">
          <a:xfrm>
            <a:off x="4648200" y="1676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524000"/>
            <a:ext cx="4419600" cy="4831560"/>
          </a:xfrm>
        </p:spPr>
        <p:txBody>
          <a:bodyPr>
            <a:normAutofit/>
          </a:bodyPr>
          <a:lstStyle/>
          <a:p>
            <a:pPr marL="236538" indent="-236538"/>
            <a:r>
              <a:rPr lang="en-US" sz="3200" dirty="0" err="1" smtClean="0"/>
              <a:t>Miliken</a:t>
            </a:r>
            <a:r>
              <a:rPr lang="en-US" sz="3200" dirty="0" smtClean="0"/>
              <a:t> then varied the frequency / wavelength of the light</a:t>
            </a:r>
          </a:p>
          <a:p>
            <a:pPr marL="236538" indent="-236538"/>
            <a:r>
              <a:rPr lang="en-US" sz="3200" i="1" dirty="0" smtClean="0">
                <a:solidFill>
                  <a:srgbClr val="FFFF00"/>
                </a:solidFill>
              </a:rPr>
              <a:t>Surprise, Surprise</a:t>
            </a:r>
          </a:p>
        </p:txBody>
      </p:sp>
      <p:pic>
        <p:nvPicPr>
          <p:cNvPr id="5" name="Picture 4"/>
          <p:cNvPicPr/>
          <p:nvPr/>
        </p:nvPicPr>
        <p:blipFill>
          <a:blip r:embed="rId2" cstate="print"/>
          <a:srcRect b="16393"/>
          <a:stretch>
            <a:fillRect/>
          </a:stretch>
        </p:blipFill>
        <p:spPr bwMode="auto">
          <a:xfrm>
            <a:off x="4648200" y="1676400"/>
            <a:ext cx="419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524000"/>
            <a:ext cx="4419600" cy="4831560"/>
          </a:xfrm>
        </p:spPr>
        <p:txBody>
          <a:bodyPr>
            <a:normAutofit fontScale="92500" lnSpcReduction="20000"/>
          </a:bodyPr>
          <a:lstStyle/>
          <a:p>
            <a:r>
              <a:rPr lang="en-US" sz="3200" dirty="0" smtClean="0"/>
              <a:t>Stopping voltage does not depend on intensity</a:t>
            </a:r>
          </a:p>
          <a:p>
            <a:pPr algn="ctr">
              <a:buNone/>
            </a:pPr>
            <a:r>
              <a:rPr lang="en-US" sz="3200" dirty="0" smtClean="0">
                <a:solidFill>
                  <a:srgbClr val="FFFF00"/>
                </a:solidFill>
              </a:rPr>
              <a:t>HOWEVER,</a:t>
            </a:r>
          </a:p>
          <a:p>
            <a:r>
              <a:rPr lang="en-US" sz="3200" dirty="0" smtClean="0"/>
              <a:t>Stopping voltage </a:t>
            </a:r>
            <a:r>
              <a:rPr lang="en-US" sz="3200" u="sng" dirty="0" smtClean="0"/>
              <a:t>does</a:t>
            </a:r>
            <a:r>
              <a:rPr lang="en-US" sz="3200" dirty="0" smtClean="0"/>
              <a:t> depend on the </a:t>
            </a:r>
            <a:r>
              <a:rPr lang="en-US" sz="3200" u="sng" dirty="0" smtClean="0"/>
              <a:t>frequency</a:t>
            </a:r>
            <a:r>
              <a:rPr lang="en-US" sz="3200" dirty="0" smtClean="0"/>
              <a:t> of the light source</a:t>
            </a:r>
          </a:p>
          <a:p>
            <a:r>
              <a:rPr lang="en-US" sz="3200" dirty="0" smtClean="0"/>
              <a:t>The larger the frequency, the larger the required stopping voltage</a:t>
            </a:r>
            <a:endParaRPr lang="en-US" sz="3200" dirty="0"/>
          </a:p>
        </p:txBody>
      </p:sp>
      <p:pic>
        <p:nvPicPr>
          <p:cNvPr id="5" name="Picture 4" descr="Intensity vs Current vs Stopping Voltage.jpg"/>
          <p:cNvPicPr/>
          <p:nvPr/>
        </p:nvPicPr>
        <p:blipFill>
          <a:blip r:embed="rId2" cstate="print"/>
          <a:stretch>
            <a:fillRect/>
          </a:stretch>
        </p:blipFill>
        <p:spPr>
          <a:xfrm>
            <a:off x="5257800" y="1524000"/>
            <a:ext cx="3665055" cy="48951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Questions From Reading Activity?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990600"/>
            <a:ext cx="8458200" cy="2286000"/>
          </a:xfrm>
        </p:spPr>
        <p:txBody>
          <a:bodyPr>
            <a:normAutofit lnSpcReduction="10000"/>
          </a:bodyPr>
          <a:lstStyle/>
          <a:p>
            <a:r>
              <a:rPr lang="en-US" sz="3200" dirty="0" smtClean="0"/>
              <a:t>Another twist:</a:t>
            </a:r>
          </a:p>
          <a:p>
            <a:pPr lvl="1"/>
            <a:r>
              <a:rPr lang="en-US" sz="2800" dirty="0" smtClean="0"/>
              <a:t>There does exist a critical or </a:t>
            </a:r>
            <a:r>
              <a:rPr lang="en-US" sz="2800" i="1" u="sng" dirty="0" smtClean="0"/>
              <a:t>threshold frequency, </a:t>
            </a:r>
            <a:r>
              <a:rPr lang="en-US" sz="2800" i="1" dirty="0" err="1" smtClean="0"/>
              <a:t>f</a:t>
            </a:r>
            <a:r>
              <a:rPr lang="en-US" sz="2800" i="1" baseline="-25000" dirty="0" err="1" smtClean="0"/>
              <a:t>c</a:t>
            </a:r>
            <a:r>
              <a:rPr lang="en-US" sz="2800" i="1" dirty="0" smtClean="0"/>
              <a:t> ,</a:t>
            </a:r>
            <a:r>
              <a:rPr lang="en-US" sz="2800" dirty="0" smtClean="0"/>
              <a:t> such that sources emitting light below the threshold frequency will cause no electrons to be emitted no matter how intense the light</a:t>
            </a:r>
          </a:p>
          <a:p>
            <a:pPr lvl="1"/>
            <a:endParaRPr lang="en-US" sz="2800" dirty="0"/>
          </a:p>
        </p:txBody>
      </p:sp>
      <p:pic>
        <p:nvPicPr>
          <p:cNvPr id="6" name="Picture 5" descr="Threshhold Frequency.jpg"/>
          <p:cNvPicPr/>
          <p:nvPr/>
        </p:nvPicPr>
        <p:blipFill>
          <a:blip r:embed="rId2" cstate="print"/>
          <a:stretch>
            <a:fillRect/>
          </a:stretch>
        </p:blipFill>
        <p:spPr>
          <a:xfrm>
            <a:off x="1295400" y="3352800"/>
            <a:ext cx="6421696" cy="329979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0" y="990600"/>
            <a:ext cx="8763000" cy="2286000"/>
          </a:xfrm>
        </p:spPr>
        <p:txBody>
          <a:bodyPr>
            <a:normAutofit/>
          </a:bodyPr>
          <a:lstStyle/>
          <a:p>
            <a:pPr lvl="1"/>
            <a:r>
              <a:rPr lang="en-US" sz="2800" dirty="0" smtClean="0"/>
              <a:t>The critical frequency was different for different </a:t>
            </a:r>
            <a:r>
              <a:rPr lang="en-US" sz="2800" dirty="0" err="1" smtClean="0"/>
              <a:t>photosurfaces</a:t>
            </a:r>
            <a:r>
              <a:rPr lang="en-US" sz="2800" dirty="0" smtClean="0"/>
              <a:t> (the surface the light was shown on)</a:t>
            </a:r>
          </a:p>
          <a:p>
            <a:pPr lvl="1"/>
            <a:r>
              <a:rPr lang="en-US" sz="2800" i="1" dirty="0" smtClean="0">
                <a:solidFill>
                  <a:srgbClr val="FFFF00"/>
                </a:solidFill>
              </a:rPr>
              <a:t>Kinetic energy of the electrons is directly proportional to light frequency</a:t>
            </a:r>
          </a:p>
        </p:txBody>
      </p:sp>
      <p:pic>
        <p:nvPicPr>
          <p:cNvPr id="6" name="Picture 5" descr="Threshhold Frequency.jpg"/>
          <p:cNvPicPr/>
          <p:nvPr/>
        </p:nvPicPr>
        <p:blipFill>
          <a:blip r:embed="rId2" cstate="print"/>
          <a:stretch>
            <a:fillRect/>
          </a:stretch>
        </p:blipFill>
        <p:spPr>
          <a:xfrm>
            <a:off x="1295400" y="3352800"/>
            <a:ext cx="6421696" cy="32997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600200"/>
            <a:ext cx="8458200" cy="5029200"/>
          </a:xfrm>
        </p:spPr>
        <p:txBody>
          <a:bodyPr>
            <a:normAutofit/>
          </a:bodyPr>
          <a:lstStyle/>
          <a:p>
            <a:r>
              <a:rPr lang="en-US" sz="3200" b="1" dirty="0" smtClean="0"/>
              <a:t>Four observations:</a:t>
            </a:r>
            <a:endParaRPr lang="en-US" sz="1800" dirty="0" smtClean="0"/>
          </a:p>
          <a:p>
            <a:pPr lvl="1"/>
            <a:r>
              <a:rPr lang="en-US" b="1" dirty="0" smtClean="0"/>
              <a:t>The intensity of the incident light does not affect the energy of the emitted electrons</a:t>
            </a:r>
            <a:endParaRPr lang="en-US" sz="1600" dirty="0" smtClean="0"/>
          </a:p>
          <a:p>
            <a:pPr lvl="1"/>
            <a:r>
              <a:rPr lang="en-US" b="1" dirty="0" smtClean="0"/>
              <a:t>The electron energy depends on the frequency of the incident light</a:t>
            </a:r>
          </a:p>
          <a:p>
            <a:pPr lvl="1"/>
            <a:r>
              <a:rPr lang="en-US" b="1" dirty="0" smtClean="0"/>
              <a:t>There is a certain minimum frequency below which no electrons are emitted.</a:t>
            </a:r>
            <a:endParaRPr lang="en-US" sz="1600" dirty="0" smtClean="0"/>
          </a:p>
          <a:p>
            <a:pPr lvl="1"/>
            <a:r>
              <a:rPr lang="en-US" b="1" dirty="0" smtClean="0"/>
              <a:t>Electrons are emitted with no time delay, i.e. no “build-up” of energy</a:t>
            </a:r>
          </a:p>
          <a:p>
            <a:r>
              <a:rPr lang="en-US" sz="3200" b="1" i="1" dirty="0" smtClean="0">
                <a:solidFill>
                  <a:srgbClr val="FF0000"/>
                </a:solidFill>
              </a:rPr>
              <a:t>Is there a problem here?</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066800"/>
            <a:ext cx="8458200" cy="5562600"/>
          </a:xfrm>
        </p:spPr>
        <p:txBody>
          <a:bodyPr>
            <a:normAutofit lnSpcReduction="10000"/>
          </a:bodyPr>
          <a:lstStyle/>
          <a:p>
            <a:r>
              <a:rPr lang="en-US" b="1" i="1" u="sng" dirty="0" smtClean="0"/>
              <a:t>All four of these observations are in violation of the standard laws of physics</a:t>
            </a:r>
            <a:endParaRPr lang="en-US" sz="2000" dirty="0" smtClean="0"/>
          </a:p>
          <a:p>
            <a:pPr lvl="1"/>
            <a:r>
              <a:rPr lang="en-US" b="1" dirty="0" smtClean="0"/>
              <a:t>A more intense beam of light </a:t>
            </a:r>
            <a:r>
              <a:rPr lang="en-US" b="1" i="1" u="sng" dirty="0" smtClean="0"/>
              <a:t>should</a:t>
            </a:r>
            <a:r>
              <a:rPr lang="en-US" b="1" dirty="0" smtClean="0"/>
              <a:t> produce electrons with more energy</a:t>
            </a:r>
            <a:endParaRPr lang="en-US" sz="1600" dirty="0" smtClean="0"/>
          </a:p>
          <a:p>
            <a:pPr lvl="1"/>
            <a:r>
              <a:rPr lang="en-US" b="1" dirty="0" smtClean="0"/>
              <a:t>Classical electromagnetism gives no explanation for the relationship between frequency and electron energy</a:t>
            </a:r>
            <a:endParaRPr lang="en-US" sz="1600" dirty="0" smtClean="0"/>
          </a:p>
          <a:p>
            <a:pPr lvl="1"/>
            <a:r>
              <a:rPr lang="en-US" b="1" dirty="0" smtClean="0"/>
              <a:t>Classical electromagnetism gives no explanation for the reason for a minimum frequency to release electrons instantaneously</a:t>
            </a:r>
          </a:p>
          <a:p>
            <a:pPr lvl="1"/>
            <a:r>
              <a:rPr lang="en-US" b="1" dirty="0" smtClean="0"/>
              <a:t>With a low intensity light beam, the electrons should have to wait to build up energy before being emitted</a:t>
            </a:r>
          </a:p>
          <a:p>
            <a:r>
              <a:rPr lang="en-US" sz="3200" b="1" i="1" dirty="0" smtClean="0">
                <a:solidFill>
                  <a:srgbClr val="FFFF00"/>
                </a:solidFill>
              </a:rPr>
              <a:t>So What’s Up With That?</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371600"/>
            <a:ext cx="8458200" cy="5257800"/>
          </a:xfrm>
        </p:spPr>
        <p:txBody>
          <a:bodyPr>
            <a:normAutofit/>
          </a:bodyPr>
          <a:lstStyle/>
          <a:p>
            <a:pPr lvl="0"/>
            <a:r>
              <a:rPr lang="en-US" sz="3200" b="1" dirty="0" smtClean="0"/>
              <a:t>Big Al to the Rescue</a:t>
            </a:r>
            <a:endParaRPr lang="en-US" sz="1600" dirty="0" smtClean="0"/>
          </a:p>
          <a:p>
            <a:pPr lvl="1"/>
            <a:r>
              <a:rPr lang="en-US" sz="2800" b="1" dirty="0" smtClean="0"/>
              <a:t>Einstein postulated that light, like any other form of electromagnetic radiation, consists of </a:t>
            </a:r>
            <a:r>
              <a:rPr lang="en-US" sz="2800" b="1" i="1" u="sng" dirty="0" smtClean="0"/>
              <a:t>quanta</a:t>
            </a:r>
            <a:r>
              <a:rPr lang="en-US" sz="2800" b="1" dirty="0" smtClean="0"/>
              <a:t> which are ‘packets of energy and momentum’</a:t>
            </a:r>
            <a:endParaRPr lang="en-US" sz="1400" dirty="0" smtClean="0"/>
          </a:p>
          <a:p>
            <a:pPr lvl="1"/>
            <a:r>
              <a:rPr lang="en-US" sz="2800" b="1" dirty="0" smtClean="0"/>
              <a:t>The energy of one such quantum is given by:</a:t>
            </a:r>
            <a:endParaRPr lang="en-US" sz="1400" dirty="0" smtClean="0"/>
          </a:p>
          <a:p>
            <a:pPr marL="739775" lvl="1" indent="-739775" algn="ctr">
              <a:buNone/>
            </a:pPr>
            <a:r>
              <a:rPr lang="en-US" sz="2800" b="1" i="1" dirty="0" smtClean="0"/>
              <a:t>E = </a:t>
            </a:r>
            <a:r>
              <a:rPr lang="en-US" sz="2800" b="1" i="1" dirty="0" err="1" smtClean="0"/>
              <a:t>hf</a:t>
            </a:r>
            <a:endParaRPr lang="en-US" sz="1200" i="1" dirty="0" smtClean="0"/>
          </a:p>
          <a:p>
            <a:pPr lvl="1"/>
            <a:r>
              <a:rPr lang="en-US" sz="2800" b="1" dirty="0" smtClean="0"/>
              <a:t>where f is the frequency of the electromagnetic radiation and h = 6.63x10</a:t>
            </a:r>
            <a:r>
              <a:rPr lang="en-US" sz="2800" b="1" baseline="30000" dirty="0" smtClean="0"/>
              <a:t>-34</a:t>
            </a:r>
            <a:r>
              <a:rPr lang="en-US" sz="2800" b="1" dirty="0" smtClean="0"/>
              <a:t> Js, a constant known as Planck’s constant</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371600"/>
            <a:ext cx="8458200" cy="5257800"/>
          </a:xfrm>
        </p:spPr>
        <p:txBody>
          <a:bodyPr>
            <a:normAutofit/>
          </a:bodyPr>
          <a:lstStyle/>
          <a:p>
            <a:pPr lvl="0"/>
            <a:r>
              <a:rPr lang="en-US" sz="3200" b="1" dirty="0" smtClean="0"/>
              <a:t>Big Al to the Rescue</a:t>
            </a:r>
            <a:endParaRPr lang="en-US" sz="1600" dirty="0" smtClean="0"/>
          </a:p>
          <a:p>
            <a:pPr lvl="1"/>
            <a:r>
              <a:rPr lang="en-US" sz="2800" b="1" dirty="0" smtClean="0"/>
              <a:t>These quanta of energy and momentum are photons, the particles of light</a:t>
            </a:r>
            <a:endParaRPr lang="en-US" sz="2800" dirty="0" smtClean="0"/>
          </a:p>
          <a:p>
            <a:pPr lvl="1"/>
            <a:r>
              <a:rPr lang="en-US" sz="2800" b="1" dirty="0" smtClean="0"/>
              <a:t>This implies light behaves in some cases as particles do, but the energy of the photons is dependent on the frequency of the light, not the intensity, implying wave properties</a:t>
            </a:r>
          </a:p>
          <a:p>
            <a:pPr lvl="1"/>
            <a:r>
              <a:rPr lang="en-US" sz="2800" b="1" dirty="0" smtClean="0"/>
              <a:t>If a photon of frequency f is absorbed by an electron, the electron’s energy increases by </a:t>
            </a:r>
            <a:r>
              <a:rPr lang="en-US" sz="2800" b="1" dirty="0" err="1" smtClean="0"/>
              <a:t>hf</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228600" y="990600"/>
            <a:ext cx="5029200" cy="5638800"/>
          </a:xfrm>
        </p:spPr>
        <p:txBody>
          <a:bodyPr>
            <a:normAutofit/>
          </a:bodyPr>
          <a:lstStyle/>
          <a:p>
            <a:pPr lvl="0"/>
            <a:r>
              <a:rPr lang="en-US" sz="3200" b="1" dirty="0" smtClean="0"/>
              <a:t>Big Al to the Rescue</a:t>
            </a:r>
            <a:endParaRPr lang="en-US" sz="1600" dirty="0" smtClean="0"/>
          </a:p>
          <a:p>
            <a:pPr lvl="1"/>
            <a:r>
              <a:rPr lang="en-US" sz="2800" b="1" dirty="0" smtClean="0"/>
              <a:t>If the energy required for the electron to break free of the nucleus and the </a:t>
            </a:r>
            <a:r>
              <a:rPr lang="en-US" sz="2800" b="1" dirty="0" err="1" smtClean="0"/>
              <a:t>photosurface</a:t>
            </a:r>
            <a:r>
              <a:rPr lang="en-US" sz="2800" b="1" dirty="0" smtClean="0"/>
              <a:t> is φ, then the electron will only be emitted if </a:t>
            </a:r>
            <a:r>
              <a:rPr lang="en-US" sz="2800" b="1" dirty="0" err="1" smtClean="0"/>
              <a:t>hf</a:t>
            </a:r>
            <a:r>
              <a:rPr lang="en-US" sz="2800" b="1" dirty="0" smtClean="0"/>
              <a:t> &gt; φ</a:t>
            </a:r>
            <a:endParaRPr lang="en-US" sz="2800" dirty="0"/>
          </a:p>
        </p:txBody>
      </p:sp>
      <p:pic>
        <p:nvPicPr>
          <p:cNvPr id="4" name="Picture 3" descr="Electron Escape Energy.jpg"/>
          <p:cNvPicPr/>
          <p:nvPr/>
        </p:nvPicPr>
        <p:blipFill>
          <a:blip r:embed="rId2" cstate="print"/>
          <a:stretch>
            <a:fillRect/>
          </a:stretch>
        </p:blipFill>
        <p:spPr>
          <a:xfrm>
            <a:off x="5334000" y="990600"/>
            <a:ext cx="3570732" cy="566013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228600" y="990600"/>
            <a:ext cx="5029200" cy="5638800"/>
          </a:xfrm>
        </p:spPr>
        <p:txBody>
          <a:bodyPr>
            <a:normAutofit/>
          </a:bodyPr>
          <a:lstStyle/>
          <a:p>
            <a:pPr lvl="0"/>
            <a:r>
              <a:rPr lang="en-US" sz="3200" b="1" dirty="0" smtClean="0"/>
              <a:t>Big Al to the Rescue</a:t>
            </a:r>
            <a:endParaRPr lang="en-US" sz="1600" dirty="0" smtClean="0"/>
          </a:p>
          <a:p>
            <a:pPr lvl="1"/>
            <a:r>
              <a:rPr lang="en-US" sz="2800" b="1" dirty="0" smtClean="0"/>
              <a:t>The kinetic energy of the now free electron is:</a:t>
            </a:r>
            <a:endParaRPr lang="en-US" sz="1400" dirty="0" smtClean="0"/>
          </a:p>
          <a:p>
            <a:pPr lvl="1" algn="ctr">
              <a:buNone/>
            </a:pPr>
            <a:r>
              <a:rPr lang="en-US" sz="2800" b="1" dirty="0" err="1" smtClean="0"/>
              <a:t>E</a:t>
            </a:r>
            <a:r>
              <a:rPr lang="en-US" sz="2800" b="1" baseline="-25000" dirty="0" err="1" smtClean="0"/>
              <a:t>k</a:t>
            </a:r>
            <a:r>
              <a:rPr lang="en-US" sz="2800" b="1" dirty="0" smtClean="0"/>
              <a:t> = </a:t>
            </a:r>
            <a:r>
              <a:rPr lang="en-US" sz="2800" b="1" i="1" dirty="0" err="1" smtClean="0"/>
              <a:t>hf</a:t>
            </a:r>
            <a:r>
              <a:rPr lang="en-US" sz="2800" b="1" i="1" dirty="0" smtClean="0"/>
              <a:t> –</a:t>
            </a:r>
            <a:r>
              <a:rPr lang="en-US" sz="2800" b="1" dirty="0" smtClean="0"/>
              <a:t> φ</a:t>
            </a:r>
            <a:endParaRPr lang="en-US" sz="1200" dirty="0" smtClean="0"/>
          </a:p>
          <a:p>
            <a:pPr marL="739775" lvl="1" indent="-1588">
              <a:buNone/>
            </a:pPr>
            <a:r>
              <a:rPr lang="en-US" sz="2800" b="1" dirty="0" smtClean="0"/>
              <a:t>φ is called the </a:t>
            </a:r>
            <a:r>
              <a:rPr lang="en-US" sz="2800" b="1" i="1" dirty="0" smtClean="0">
                <a:solidFill>
                  <a:srgbClr val="FFFF00"/>
                </a:solidFill>
              </a:rPr>
              <a:t>work function</a:t>
            </a:r>
            <a:r>
              <a:rPr lang="en-US" sz="2800" b="1" dirty="0" smtClean="0"/>
              <a:t>, the minimum amount of energy required to release an electron</a:t>
            </a:r>
            <a:endParaRPr lang="en-US" sz="1200" dirty="0" smtClean="0"/>
          </a:p>
          <a:p>
            <a:r>
              <a:rPr lang="en-US" sz="3200" b="1" dirty="0" smtClean="0"/>
              <a:t>At the critical frequency:</a:t>
            </a:r>
            <a:endParaRPr lang="en-US" sz="1800" dirty="0" smtClean="0"/>
          </a:p>
          <a:p>
            <a:pPr marL="739775" lvl="1" indent="-739775" algn="ctr">
              <a:buNone/>
            </a:pPr>
            <a:r>
              <a:rPr lang="en-US" sz="2800" b="1" i="1" dirty="0" err="1" smtClean="0"/>
              <a:t>hf</a:t>
            </a:r>
            <a:r>
              <a:rPr lang="en-US" sz="2800" b="1" i="1" baseline="-25000" dirty="0" err="1" smtClean="0"/>
              <a:t>c</a:t>
            </a:r>
            <a:r>
              <a:rPr lang="en-US" sz="2800" b="1" i="1" dirty="0" smtClean="0"/>
              <a:t> </a:t>
            </a:r>
            <a:r>
              <a:rPr lang="en-US" sz="2800" b="1" dirty="0" smtClean="0"/>
              <a:t>= φ, and </a:t>
            </a:r>
            <a:r>
              <a:rPr lang="en-US" sz="2800" b="1" dirty="0" err="1" smtClean="0"/>
              <a:t>E</a:t>
            </a:r>
            <a:r>
              <a:rPr lang="en-US" sz="2800" b="1" baseline="-25000" dirty="0" err="1" smtClean="0"/>
              <a:t>k</a:t>
            </a:r>
            <a:r>
              <a:rPr lang="en-US" sz="2800" b="1" dirty="0" smtClean="0"/>
              <a:t> = 0</a:t>
            </a:r>
            <a:endParaRPr lang="en-US" sz="1200" dirty="0"/>
          </a:p>
        </p:txBody>
      </p:sp>
      <p:pic>
        <p:nvPicPr>
          <p:cNvPr id="4" name="Picture 3" descr="Electron Escape Energy.jpg"/>
          <p:cNvPicPr/>
          <p:nvPr/>
        </p:nvPicPr>
        <p:blipFill>
          <a:blip r:embed="rId2" cstate="print"/>
          <a:stretch>
            <a:fillRect/>
          </a:stretch>
        </p:blipFill>
        <p:spPr>
          <a:xfrm>
            <a:off x="5334000" y="990600"/>
            <a:ext cx="3570732" cy="566013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228600" y="990600"/>
            <a:ext cx="5029200" cy="4724400"/>
          </a:xfrm>
        </p:spPr>
        <p:txBody>
          <a:bodyPr>
            <a:normAutofit/>
          </a:bodyPr>
          <a:lstStyle/>
          <a:p>
            <a:pPr lvl="0"/>
            <a:r>
              <a:rPr lang="en-US" sz="3200" b="1" dirty="0" smtClean="0"/>
              <a:t>Big Al to the Rescue</a:t>
            </a:r>
            <a:endParaRPr lang="en-US" sz="1200" dirty="0" smtClean="0"/>
          </a:p>
          <a:p>
            <a:pPr lvl="1"/>
            <a:r>
              <a:rPr lang="en-US" sz="2800" b="1" dirty="0" smtClean="0"/>
              <a:t>It’s kind of like the problem with the spring constant</a:t>
            </a:r>
          </a:p>
          <a:p>
            <a:pPr lvl="1"/>
            <a:r>
              <a:rPr lang="en-US" sz="2800" b="1" dirty="0" smtClean="0"/>
              <a:t>You had to apply a certain amount of force to get the spring to move</a:t>
            </a:r>
          </a:p>
          <a:p>
            <a:pPr lvl="1"/>
            <a:r>
              <a:rPr lang="en-US" sz="2800" b="1" dirty="0" smtClean="0"/>
              <a:t>After that, extension was proportional to force applied:</a:t>
            </a:r>
          </a:p>
        </p:txBody>
      </p:sp>
      <p:pic>
        <p:nvPicPr>
          <p:cNvPr id="4" name="Picture 3" descr="Electron Escape Energy.jpg"/>
          <p:cNvPicPr/>
          <p:nvPr/>
        </p:nvPicPr>
        <p:blipFill>
          <a:blip r:embed="rId3" cstate="print"/>
          <a:stretch>
            <a:fillRect/>
          </a:stretch>
        </p:blipFill>
        <p:spPr>
          <a:xfrm>
            <a:off x="5334000" y="990600"/>
            <a:ext cx="3570732" cy="5660136"/>
          </a:xfrm>
          <a:prstGeom prst="rect">
            <a:avLst/>
          </a:prstGeom>
        </p:spPr>
      </p:pic>
      <p:graphicFrame>
        <p:nvGraphicFramePr>
          <p:cNvPr id="46082" name="Object 2"/>
          <p:cNvGraphicFramePr>
            <a:graphicFrameLocks noChangeAspect="1"/>
          </p:cNvGraphicFramePr>
          <p:nvPr/>
        </p:nvGraphicFramePr>
        <p:xfrm>
          <a:off x="2514600" y="5257800"/>
          <a:ext cx="1722282" cy="1465262"/>
        </p:xfrm>
        <a:graphic>
          <a:graphicData uri="http://schemas.openxmlformats.org/presentationml/2006/ole">
            <mc:AlternateContent xmlns:mc="http://schemas.openxmlformats.org/markup-compatibility/2006">
              <mc:Choice xmlns:v="urn:schemas-microsoft-com:vml" Requires="v">
                <p:oleObj spid="_x0000_s46087" name="Equation" r:id="rId4" imgW="507960" imgH="431640" progId="Equation.3">
                  <p:embed/>
                </p:oleObj>
              </mc:Choice>
              <mc:Fallback>
                <p:oleObj name="Equation" r:id="rId4" imgW="5079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257800"/>
                        <a:ext cx="1722282" cy="1465262"/>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The Photoelectric Effect</a:t>
            </a:r>
            <a:r>
              <a:rPr lang="en-US" sz="2000" dirty="0" smtClean="0"/>
              <a:t/>
            </a:r>
            <a:br>
              <a:rPr lang="en-US" sz="2000" dirty="0" smtClean="0"/>
            </a:br>
            <a:endParaRPr lang="en-US" dirty="0"/>
          </a:p>
        </p:txBody>
      </p:sp>
      <p:sp>
        <p:nvSpPr>
          <p:cNvPr id="3" name="Content Placeholder 2"/>
          <p:cNvSpPr>
            <a:spLocks noGrp="1"/>
          </p:cNvSpPr>
          <p:nvPr>
            <p:ph idx="1"/>
          </p:nvPr>
        </p:nvSpPr>
        <p:spPr>
          <a:xfrm>
            <a:off x="609600" y="1371600"/>
            <a:ext cx="7848600" cy="5105400"/>
          </a:xfrm>
        </p:spPr>
        <p:txBody>
          <a:bodyPr>
            <a:normAutofit/>
          </a:bodyPr>
          <a:lstStyle/>
          <a:p>
            <a:r>
              <a:rPr lang="en-US" sz="3200" b="1" dirty="0" smtClean="0"/>
              <a:t>To summarize:</a:t>
            </a:r>
            <a:endParaRPr lang="en-US" sz="1800" dirty="0" smtClean="0"/>
          </a:p>
          <a:p>
            <a:pPr algn="ctr">
              <a:buNone/>
            </a:pPr>
            <a:r>
              <a:rPr lang="en-US" sz="3200" b="1" dirty="0" err="1" smtClean="0"/>
              <a:t>eV</a:t>
            </a:r>
            <a:r>
              <a:rPr lang="en-US" sz="3200" b="1" baseline="-25000" dirty="0" err="1" smtClean="0"/>
              <a:t>s</a:t>
            </a:r>
            <a:r>
              <a:rPr lang="en-US" sz="3200" b="1" dirty="0" smtClean="0"/>
              <a:t> = </a:t>
            </a:r>
            <a:r>
              <a:rPr lang="en-US" sz="3200" b="1" dirty="0" err="1" smtClean="0"/>
              <a:t>E</a:t>
            </a:r>
            <a:r>
              <a:rPr lang="en-US" sz="3200" b="1" baseline="-25000" dirty="0" err="1" smtClean="0"/>
              <a:t>k</a:t>
            </a:r>
            <a:endParaRPr lang="en-US" sz="1600" dirty="0" smtClean="0"/>
          </a:p>
          <a:p>
            <a:pPr algn="ctr">
              <a:buNone/>
            </a:pPr>
            <a:r>
              <a:rPr lang="en-US" sz="3200" b="1" dirty="0" err="1" smtClean="0"/>
              <a:t>E</a:t>
            </a:r>
            <a:r>
              <a:rPr lang="en-US" sz="3200" b="1" baseline="-25000" dirty="0" err="1" smtClean="0"/>
              <a:t>k</a:t>
            </a:r>
            <a:r>
              <a:rPr lang="en-US" sz="3200" b="1" dirty="0" smtClean="0"/>
              <a:t> = </a:t>
            </a:r>
            <a:r>
              <a:rPr lang="en-US" sz="3200" b="1" i="1" dirty="0" err="1" smtClean="0"/>
              <a:t>hf</a:t>
            </a:r>
            <a:r>
              <a:rPr lang="en-US" sz="3200" b="1" i="1" dirty="0" smtClean="0"/>
              <a:t> –</a:t>
            </a:r>
            <a:r>
              <a:rPr lang="en-US" sz="3200" b="1" dirty="0" smtClean="0"/>
              <a:t> φ</a:t>
            </a:r>
            <a:endParaRPr lang="en-US" sz="1600" dirty="0" smtClean="0"/>
          </a:p>
          <a:p>
            <a:pPr algn="ctr">
              <a:buNone/>
            </a:pPr>
            <a:r>
              <a:rPr lang="en-US" sz="3200" b="1" dirty="0" err="1" smtClean="0"/>
              <a:t>eV</a:t>
            </a:r>
            <a:r>
              <a:rPr lang="en-US" sz="3200" b="1" baseline="-25000" dirty="0" err="1" smtClean="0"/>
              <a:t>s</a:t>
            </a:r>
            <a:r>
              <a:rPr lang="en-US" sz="3200" b="1" dirty="0" smtClean="0"/>
              <a:t> = </a:t>
            </a:r>
            <a:r>
              <a:rPr lang="en-US" sz="3200" b="1" i="1" dirty="0" err="1" smtClean="0"/>
              <a:t>hf</a:t>
            </a:r>
            <a:r>
              <a:rPr lang="en-US" sz="3200" b="1" i="1" dirty="0" smtClean="0"/>
              <a:t> –</a:t>
            </a:r>
            <a:r>
              <a:rPr lang="en-US" sz="3200" b="1" dirty="0" smtClean="0"/>
              <a:t> φ</a:t>
            </a:r>
            <a:endParaRPr lang="en-US" sz="1600" dirty="0" smtClean="0"/>
          </a:p>
          <a:p>
            <a:pPr algn="ctr">
              <a:buNone/>
            </a:pPr>
            <a:r>
              <a:rPr lang="en-US" sz="3200" b="1" dirty="0" smtClean="0"/>
              <a:t>V</a:t>
            </a:r>
            <a:r>
              <a:rPr lang="en-US" sz="3200" b="1" baseline="-25000" dirty="0" smtClean="0"/>
              <a:t>s</a:t>
            </a:r>
            <a:r>
              <a:rPr lang="en-US" sz="3200" b="1" dirty="0" smtClean="0"/>
              <a:t> = </a:t>
            </a:r>
            <a:r>
              <a:rPr lang="en-US" sz="3200" b="1" i="1" dirty="0" smtClean="0"/>
              <a:t>(h/e) f –</a:t>
            </a:r>
            <a:r>
              <a:rPr lang="en-US" sz="3200" b="1" dirty="0" smtClean="0"/>
              <a:t> φ/e</a:t>
            </a:r>
            <a:endParaRPr lang="en-US" sz="1600" dirty="0" smtClean="0"/>
          </a:p>
          <a:p>
            <a:pPr lvl="1"/>
            <a:r>
              <a:rPr lang="en-US" sz="2800" b="1" dirty="0" smtClean="0"/>
              <a:t>The graph of the stopping voltage versus frequency yields a straight line with slope </a:t>
            </a:r>
            <a:r>
              <a:rPr lang="en-US" sz="2800" b="1" i="1" dirty="0" smtClean="0"/>
              <a:t>h/e </a:t>
            </a:r>
            <a:r>
              <a:rPr lang="en-US" sz="2800" b="1" dirty="0" smtClean="0"/>
              <a:t>and an x-intercept representing the work function</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microscopic quantum world offers a range of phenomena, the interpretation and explanation of which require new ideas and concepts not found in the classical world.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772400" cy="1975104"/>
          </a:xfrm>
        </p:spPr>
        <p:txBody>
          <a:bodyPr/>
          <a:lstStyle/>
          <a:p>
            <a:r>
              <a:rPr lang="en-US" dirty="0" smtClean="0"/>
              <a:t>Matter waves</a:t>
            </a:r>
            <a:endParaRPr lang="en-US" dirty="0"/>
          </a:p>
        </p:txBody>
      </p:sp>
      <p:sp>
        <p:nvSpPr>
          <p:cNvPr id="3" name="Subtitle 2"/>
          <p:cNvSpPr>
            <a:spLocks noGrp="1"/>
          </p:cNvSpPr>
          <p:nvPr>
            <p:ph type="subTitle" idx="1"/>
          </p:nvPr>
        </p:nvSpPr>
        <p:spPr/>
        <p:txBody>
          <a:bodyPr/>
          <a:lstStyle/>
          <a:p>
            <a:r>
              <a:rPr lang="en-US" dirty="0" smtClean="0"/>
              <a:t>Or, Waves Matter Too</a:t>
            </a:r>
            <a:endParaRPr lang="en-US" dirty="0"/>
          </a:p>
        </p:txBody>
      </p:sp>
      <p:pic>
        <p:nvPicPr>
          <p:cNvPr id="92162" name="Picture 2" descr="http://images1.citypages.com/imager/u/original/7602085/blmprotest.jpg"/>
          <p:cNvPicPr>
            <a:picLocks noChangeAspect="1" noChangeArrowheads="1"/>
          </p:cNvPicPr>
          <p:nvPr/>
        </p:nvPicPr>
        <p:blipFill>
          <a:blip r:embed="rId2" cstate="print"/>
          <a:srcRect/>
          <a:stretch>
            <a:fillRect/>
          </a:stretch>
        </p:blipFill>
        <p:spPr bwMode="auto">
          <a:xfrm>
            <a:off x="3816134" y="2362200"/>
            <a:ext cx="5004016" cy="3381375"/>
          </a:xfrm>
          <a:prstGeom prst="rect">
            <a:avLst/>
          </a:prstGeom>
          <a:noFill/>
        </p:spPr>
      </p:pic>
      <p:sp>
        <p:nvSpPr>
          <p:cNvPr id="5" name="TextBox 4"/>
          <p:cNvSpPr txBox="1"/>
          <p:nvPr/>
        </p:nvSpPr>
        <p:spPr>
          <a:xfrm>
            <a:off x="5648960" y="2006600"/>
            <a:ext cx="1209040" cy="400110"/>
          </a:xfrm>
          <a:prstGeom prst="rect">
            <a:avLst/>
          </a:prstGeom>
          <a:solidFill>
            <a:schemeClr val="tx1"/>
          </a:solidFill>
        </p:spPr>
        <p:txBody>
          <a:bodyPr wrap="square" rtlCol="0">
            <a:spAutoFit/>
          </a:bodyPr>
          <a:lstStyle/>
          <a:p>
            <a:r>
              <a:rPr lang="en-US" sz="2000" dirty="0" smtClean="0">
                <a:solidFill>
                  <a:schemeClr val="accent5">
                    <a:lumMod val="75000"/>
                  </a:schemeClr>
                </a:solidFill>
                <a:latin typeface="Bradley Hand ITC" pitchFamily="66" charset="0"/>
              </a:rPr>
              <a:t>  Waves</a:t>
            </a:r>
            <a:endParaRPr lang="en-US" sz="2000" dirty="0">
              <a:solidFill>
                <a:schemeClr val="accent5">
                  <a:lumMod val="75000"/>
                </a:schemeClr>
              </a:solidFill>
              <a:latin typeface="Bradley Hand ITC"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534400" cy="914400"/>
          </a:xfrm>
        </p:spPr>
        <p:txBody>
          <a:bodyPr/>
          <a:lstStyle/>
          <a:p>
            <a:pPr lvl="0"/>
            <a:r>
              <a:rPr lang="en-US" sz="3600" b="1" dirty="0" err="1" smtClean="0"/>
              <a:t>DeBroglie’s</a:t>
            </a:r>
            <a:r>
              <a:rPr lang="en-US" sz="3600" b="1" dirty="0" smtClean="0"/>
              <a:t> Wavelength Hypothesis</a:t>
            </a:r>
            <a:r>
              <a:rPr lang="en-US" sz="2000" dirty="0" smtClean="0"/>
              <a:t/>
            </a:r>
            <a:br>
              <a:rPr lang="en-US" sz="2000" dirty="0" smtClean="0"/>
            </a:br>
            <a:endParaRPr lang="en-US" dirty="0"/>
          </a:p>
        </p:txBody>
      </p:sp>
      <p:sp>
        <p:nvSpPr>
          <p:cNvPr id="3" name="Content Placeholder 2"/>
          <p:cNvSpPr>
            <a:spLocks noGrp="1"/>
          </p:cNvSpPr>
          <p:nvPr>
            <p:ph idx="1"/>
          </p:nvPr>
        </p:nvSpPr>
        <p:spPr>
          <a:xfrm>
            <a:off x="304800" y="1524000"/>
            <a:ext cx="6324600" cy="5334000"/>
          </a:xfrm>
        </p:spPr>
        <p:txBody>
          <a:bodyPr>
            <a:normAutofit/>
          </a:bodyPr>
          <a:lstStyle/>
          <a:p>
            <a:r>
              <a:rPr lang="en-US" sz="3200" b="1" dirty="0" smtClean="0"/>
              <a:t>He defined wavelength for a particle with momentum </a:t>
            </a:r>
            <a:r>
              <a:rPr lang="en-US" sz="3200" b="1" i="1" dirty="0" smtClean="0"/>
              <a:t>p</a:t>
            </a:r>
            <a:r>
              <a:rPr lang="en-US" sz="3200" b="1" dirty="0" smtClean="0"/>
              <a:t>:</a:t>
            </a:r>
          </a:p>
          <a:p>
            <a:r>
              <a:rPr lang="en-US" sz="3200" b="1" dirty="0" smtClean="0"/>
              <a:t>Assigns wave-like properties to what was considered a particle</a:t>
            </a:r>
            <a:endParaRPr lang="en-US" sz="1800" dirty="0" smtClean="0"/>
          </a:p>
          <a:p>
            <a:r>
              <a:rPr lang="en-US" sz="3200" b="1" dirty="0" smtClean="0"/>
              <a:t>Referred to as the </a:t>
            </a:r>
            <a:r>
              <a:rPr lang="en-US" sz="3200" b="1" i="1" u="sng" dirty="0" smtClean="0"/>
              <a:t>duality of matter</a:t>
            </a:r>
            <a:r>
              <a:rPr lang="en-US" sz="3200" b="1" dirty="0" smtClean="0"/>
              <a:t> – a particle that does the wave!</a:t>
            </a:r>
            <a:endParaRPr lang="en-US" sz="1800" dirty="0" smtClean="0"/>
          </a:p>
          <a:p>
            <a:endParaRPr lang="en-US" sz="1800" dirty="0" smtClean="0"/>
          </a:p>
          <a:p>
            <a:endParaRPr lang="en-US" dirty="0"/>
          </a:p>
        </p:txBody>
      </p:sp>
      <p:graphicFrame>
        <p:nvGraphicFramePr>
          <p:cNvPr id="3074" name="Object 2"/>
          <p:cNvGraphicFramePr>
            <a:graphicFrameLocks noChangeAspect="1"/>
          </p:cNvGraphicFramePr>
          <p:nvPr/>
        </p:nvGraphicFramePr>
        <p:xfrm>
          <a:off x="6934200" y="1295400"/>
          <a:ext cx="1625600" cy="3251200"/>
        </p:xfrm>
        <a:graphic>
          <a:graphicData uri="http://schemas.openxmlformats.org/presentationml/2006/ole">
            <mc:AlternateContent xmlns:mc="http://schemas.openxmlformats.org/markup-compatibility/2006">
              <mc:Choice xmlns:v="urn:schemas-microsoft-com:vml" Requires="v">
                <p:oleObj spid="_x0000_s3079" name="Equation" r:id="rId3" imgW="419040" imgH="838080" progId="Equation.3">
                  <p:embed/>
                </p:oleObj>
              </mc:Choice>
              <mc:Fallback>
                <p:oleObj name="Equation" r:id="rId3" imgW="4190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625600" cy="3251200"/>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74064"/>
          </a:xfrm>
        </p:spPr>
        <p:txBody>
          <a:bodyPr/>
          <a:lstStyle/>
          <a:p>
            <a:pPr lvl="0"/>
            <a:r>
              <a:rPr lang="en-US" b="1" dirty="0" smtClean="0"/>
              <a:t>Electron as a Wave</a:t>
            </a:r>
            <a:r>
              <a:rPr lang="en-US" sz="2000" dirty="0" smtClean="0"/>
              <a:t/>
            </a:r>
            <a:br>
              <a:rPr lang="en-US" sz="2000" dirty="0" smtClean="0"/>
            </a:br>
            <a:endParaRPr lang="en-US" dirty="0"/>
          </a:p>
        </p:txBody>
      </p:sp>
      <p:sp>
        <p:nvSpPr>
          <p:cNvPr id="3" name="Content Placeholder 2"/>
          <p:cNvSpPr>
            <a:spLocks noGrp="1"/>
          </p:cNvSpPr>
          <p:nvPr>
            <p:ph idx="1"/>
          </p:nvPr>
        </p:nvSpPr>
        <p:spPr>
          <a:xfrm>
            <a:off x="457200" y="990600"/>
            <a:ext cx="7772400" cy="4572000"/>
          </a:xfrm>
        </p:spPr>
        <p:txBody>
          <a:bodyPr/>
          <a:lstStyle/>
          <a:p>
            <a:r>
              <a:rPr lang="en-US" sz="3200" b="1" dirty="0" smtClean="0"/>
              <a:t>If we call something a wave, then it must exhibit wave-like properties – such as diffraction</a:t>
            </a:r>
            <a:endParaRPr lang="en-US" sz="1800" dirty="0" smtClean="0"/>
          </a:p>
          <a:p>
            <a:pPr lvl="1"/>
            <a:r>
              <a:rPr lang="en-US" b="1" dirty="0" smtClean="0"/>
              <a:t>A wave will only diffract around an object if its wavelength is comparable or bigger than the object</a:t>
            </a:r>
            <a:endParaRPr lang="en-US" sz="1600" dirty="0" smtClean="0"/>
          </a:p>
          <a:p>
            <a:pPr lvl="2"/>
            <a:r>
              <a:rPr lang="en-US" b="1" dirty="0" smtClean="0"/>
              <a:t>Electron at  v = 10</a:t>
            </a:r>
            <a:r>
              <a:rPr lang="en-US" b="1" baseline="30000" dirty="0" smtClean="0"/>
              <a:t>5</a:t>
            </a:r>
            <a:r>
              <a:rPr lang="en-US" b="1" dirty="0" smtClean="0"/>
              <a:t> m/s</a:t>
            </a:r>
            <a:endParaRPr lang="en-US" sz="1400" dirty="0" smtClean="0"/>
          </a:p>
          <a:p>
            <a:pPr lvl="2"/>
            <a:r>
              <a:rPr lang="en-US" b="1" dirty="0" smtClean="0"/>
              <a:t>Momentum   p = 9.1 x 10</a:t>
            </a:r>
            <a:r>
              <a:rPr lang="en-US" b="1" baseline="30000" dirty="0" smtClean="0"/>
              <a:t>-26</a:t>
            </a:r>
            <a:r>
              <a:rPr lang="en-US" b="1" dirty="0" smtClean="0"/>
              <a:t> kg-m/s</a:t>
            </a:r>
            <a:r>
              <a:rPr lang="en-US" b="1" baseline="30000" dirty="0" smtClean="0"/>
              <a:t>2</a:t>
            </a:r>
            <a:r>
              <a:rPr lang="en-US" b="1" dirty="0" smtClean="0"/>
              <a:t> </a:t>
            </a:r>
            <a:endParaRPr lang="en-US" sz="1400" dirty="0" smtClean="0"/>
          </a:p>
          <a:p>
            <a:pPr lvl="2"/>
            <a:r>
              <a:rPr lang="en-US" b="1" dirty="0" smtClean="0"/>
              <a:t>Wavelength  7.2 x 10</a:t>
            </a:r>
            <a:r>
              <a:rPr lang="en-US" b="1" baseline="30000" dirty="0" smtClean="0"/>
              <a:t>-9</a:t>
            </a:r>
            <a:r>
              <a:rPr lang="en-US" b="1" dirty="0" smtClean="0"/>
              <a:t> m</a:t>
            </a:r>
            <a:endParaRPr lang="en-US" sz="1400" dirty="0" smtClean="0"/>
          </a:p>
          <a:p>
            <a:endParaRPr lang="en-US" dirty="0"/>
          </a:p>
        </p:txBody>
      </p:sp>
      <p:graphicFrame>
        <p:nvGraphicFramePr>
          <p:cNvPr id="44034" name="Object 2"/>
          <p:cNvGraphicFramePr>
            <a:graphicFrameLocks noChangeAspect="1"/>
          </p:cNvGraphicFramePr>
          <p:nvPr/>
        </p:nvGraphicFramePr>
        <p:xfrm>
          <a:off x="1600200" y="5259730"/>
          <a:ext cx="3840163" cy="1452219"/>
        </p:xfrm>
        <a:graphic>
          <a:graphicData uri="http://schemas.openxmlformats.org/presentationml/2006/ole">
            <mc:AlternateContent xmlns:mc="http://schemas.openxmlformats.org/markup-compatibility/2006">
              <mc:Choice xmlns:v="urn:schemas-microsoft-com:vml" Requires="v">
                <p:oleObj spid="_x0000_s44039" name="Equation" r:id="rId3" imgW="1041120" imgH="393480" progId="Equation.3">
                  <p:embed/>
                </p:oleObj>
              </mc:Choice>
              <mc:Fallback>
                <p:oleObj name="Equation" r:id="rId3" imgW="10411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59730"/>
                        <a:ext cx="3840163" cy="1452219"/>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Electron as a Wave</a:t>
            </a:r>
            <a:r>
              <a:rPr lang="en-US" sz="2000" dirty="0" smtClean="0"/>
              <a:t/>
            </a:r>
            <a:br>
              <a:rPr lang="en-US" sz="2000" dirty="0" smtClean="0"/>
            </a:br>
            <a:endParaRPr lang="en-US" dirty="0"/>
          </a:p>
        </p:txBody>
      </p:sp>
      <p:sp>
        <p:nvSpPr>
          <p:cNvPr id="3" name="Content Placeholder 2"/>
          <p:cNvSpPr>
            <a:spLocks noGrp="1"/>
          </p:cNvSpPr>
          <p:nvPr>
            <p:ph idx="1"/>
          </p:nvPr>
        </p:nvSpPr>
        <p:spPr>
          <a:xfrm>
            <a:off x="4953000" y="3276600"/>
            <a:ext cx="4191000" cy="1416840"/>
          </a:xfrm>
        </p:spPr>
        <p:txBody>
          <a:bodyPr>
            <a:normAutofit/>
          </a:bodyPr>
          <a:lstStyle/>
          <a:p>
            <a:pPr marL="230188" lvl="2"/>
            <a:r>
              <a:rPr lang="en-US" sz="2000" b="1" dirty="0" smtClean="0"/>
              <a:t>Electron at  v = 10</a:t>
            </a:r>
            <a:r>
              <a:rPr lang="en-US" sz="2000" b="1" baseline="30000" dirty="0" smtClean="0"/>
              <a:t>5</a:t>
            </a:r>
            <a:r>
              <a:rPr lang="en-US" sz="2000" b="1" dirty="0" smtClean="0"/>
              <a:t> m/s</a:t>
            </a:r>
            <a:endParaRPr lang="en-US" sz="2000" dirty="0" smtClean="0"/>
          </a:p>
          <a:p>
            <a:pPr marL="230188" lvl="2"/>
            <a:r>
              <a:rPr lang="en-US" sz="2000" b="1" dirty="0" smtClean="0"/>
              <a:t>Momentum   p = 9.1 x 10</a:t>
            </a:r>
            <a:r>
              <a:rPr lang="en-US" sz="2000" b="1" baseline="30000" dirty="0" smtClean="0"/>
              <a:t>-26</a:t>
            </a:r>
            <a:r>
              <a:rPr lang="en-US" sz="2000" b="1" dirty="0" smtClean="0"/>
              <a:t> kg-m/s</a:t>
            </a:r>
            <a:r>
              <a:rPr lang="en-US" sz="2000" b="1" baseline="30000" dirty="0" smtClean="0"/>
              <a:t>2</a:t>
            </a:r>
            <a:r>
              <a:rPr lang="en-US" sz="2000" b="1" dirty="0" smtClean="0"/>
              <a:t> </a:t>
            </a:r>
            <a:endParaRPr lang="en-US" sz="2000" dirty="0" smtClean="0"/>
          </a:p>
          <a:p>
            <a:pPr marL="230188" lvl="2"/>
            <a:r>
              <a:rPr lang="en-US" sz="2000" b="1" dirty="0" smtClean="0"/>
              <a:t>Wavelength  7.2 x 10</a:t>
            </a:r>
            <a:r>
              <a:rPr lang="en-US" sz="2000" b="1" baseline="30000" dirty="0" smtClean="0"/>
              <a:t>-9</a:t>
            </a:r>
            <a:r>
              <a:rPr lang="en-US" sz="2000" b="1" dirty="0" smtClean="0"/>
              <a:t> m</a:t>
            </a:r>
            <a:endParaRPr lang="en-US" sz="2000" dirty="0" smtClean="0"/>
          </a:p>
          <a:p>
            <a:endParaRPr lang="en-US" sz="2000" dirty="0"/>
          </a:p>
        </p:txBody>
      </p:sp>
      <p:sp>
        <p:nvSpPr>
          <p:cNvPr id="4" name="Content Placeholder 2"/>
          <p:cNvSpPr txBox="1">
            <a:spLocks/>
          </p:cNvSpPr>
          <p:nvPr/>
        </p:nvSpPr>
        <p:spPr>
          <a:xfrm>
            <a:off x="381000" y="990600"/>
            <a:ext cx="8305800" cy="4191000"/>
          </a:xfrm>
          <a:prstGeom prst="rect">
            <a:avLst/>
          </a:prstGeom>
        </p:spPr>
        <p:txBody>
          <a:bodyPr vert="horz">
            <a:normAutofit/>
          </a:bodyPr>
          <a:lstStyle/>
          <a:p>
            <a:pPr marL="457200" indent="-457200">
              <a:buFont typeface="Arial" pitchFamily="34" charset="0"/>
              <a:buChar char="•"/>
            </a:pPr>
            <a:r>
              <a:rPr lang="en-US" sz="3200" b="1" dirty="0" smtClean="0"/>
              <a:t>Openings in some crystals are on the right order of magnitude ~ 10</a:t>
            </a:r>
            <a:r>
              <a:rPr lang="en-US" sz="3200" b="1" baseline="30000" dirty="0" smtClean="0"/>
              <a:t>-8</a:t>
            </a:r>
            <a:r>
              <a:rPr lang="en-US" sz="3200" b="1" dirty="0" smtClean="0"/>
              <a:t> m</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Electron Diffraction.jpg"/>
          <p:cNvPicPr/>
          <p:nvPr/>
        </p:nvPicPr>
        <p:blipFill>
          <a:blip r:embed="rId2" cstate="print"/>
          <a:stretch>
            <a:fillRect/>
          </a:stretch>
        </p:blipFill>
        <p:spPr>
          <a:xfrm>
            <a:off x="152400" y="2362200"/>
            <a:ext cx="4745193" cy="349857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Electron as a Wave</a:t>
            </a:r>
            <a:r>
              <a:rPr lang="en-US" sz="2000" dirty="0" smtClean="0"/>
              <a:t/>
            </a:r>
            <a:br>
              <a:rPr lang="en-US" sz="2000" dirty="0" smtClean="0"/>
            </a:br>
            <a:endParaRPr lang="en-US" dirty="0"/>
          </a:p>
        </p:txBody>
      </p:sp>
      <p:sp>
        <p:nvSpPr>
          <p:cNvPr id="3" name="Content Placeholder 2"/>
          <p:cNvSpPr>
            <a:spLocks noGrp="1"/>
          </p:cNvSpPr>
          <p:nvPr>
            <p:ph idx="1"/>
          </p:nvPr>
        </p:nvSpPr>
        <p:spPr>
          <a:xfrm>
            <a:off x="4953000" y="4114800"/>
            <a:ext cx="4191000" cy="1416840"/>
          </a:xfrm>
        </p:spPr>
        <p:txBody>
          <a:bodyPr>
            <a:normAutofit/>
          </a:bodyPr>
          <a:lstStyle/>
          <a:p>
            <a:pPr marL="230188" lvl="2"/>
            <a:r>
              <a:rPr lang="en-US" sz="2000" b="1" dirty="0" smtClean="0"/>
              <a:t>Electron at  v = 10</a:t>
            </a:r>
            <a:r>
              <a:rPr lang="en-US" sz="2000" b="1" baseline="30000" dirty="0" smtClean="0"/>
              <a:t>5</a:t>
            </a:r>
            <a:r>
              <a:rPr lang="en-US" sz="2000" b="1" dirty="0" smtClean="0"/>
              <a:t> m/s</a:t>
            </a:r>
            <a:endParaRPr lang="en-US" sz="2000" dirty="0" smtClean="0"/>
          </a:p>
          <a:p>
            <a:pPr marL="230188" lvl="2"/>
            <a:r>
              <a:rPr lang="en-US" sz="2000" b="1" dirty="0" smtClean="0"/>
              <a:t>Momentum   p = 9.1 x 10</a:t>
            </a:r>
            <a:r>
              <a:rPr lang="en-US" sz="2000" b="1" baseline="30000" dirty="0" smtClean="0"/>
              <a:t>-26</a:t>
            </a:r>
            <a:r>
              <a:rPr lang="en-US" sz="2000" b="1" dirty="0" smtClean="0"/>
              <a:t> kg-m/s</a:t>
            </a:r>
            <a:r>
              <a:rPr lang="en-US" sz="2000" b="1" baseline="30000" dirty="0" smtClean="0"/>
              <a:t>2</a:t>
            </a:r>
            <a:r>
              <a:rPr lang="en-US" sz="2000" b="1" dirty="0" smtClean="0"/>
              <a:t> </a:t>
            </a:r>
            <a:endParaRPr lang="en-US" sz="2000" dirty="0" smtClean="0"/>
          </a:p>
          <a:p>
            <a:pPr marL="230188" lvl="2"/>
            <a:r>
              <a:rPr lang="en-US" sz="2000" b="1" dirty="0" smtClean="0"/>
              <a:t>Wavelength  7.2 x 10</a:t>
            </a:r>
            <a:r>
              <a:rPr lang="en-US" sz="2000" b="1" baseline="30000" dirty="0" smtClean="0"/>
              <a:t>-9</a:t>
            </a:r>
            <a:r>
              <a:rPr lang="en-US" sz="2000" b="1" dirty="0" smtClean="0"/>
              <a:t> m</a:t>
            </a:r>
            <a:endParaRPr lang="en-US" sz="2000" dirty="0" smtClean="0"/>
          </a:p>
          <a:p>
            <a:endParaRPr lang="en-US" sz="2000" dirty="0"/>
          </a:p>
        </p:txBody>
      </p:sp>
      <p:sp>
        <p:nvSpPr>
          <p:cNvPr id="4" name="Content Placeholder 2"/>
          <p:cNvSpPr txBox="1">
            <a:spLocks/>
          </p:cNvSpPr>
          <p:nvPr/>
        </p:nvSpPr>
        <p:spPr>
          <a:xfrm>
            <a:off x="381000" y="914400"/>
            <a:ext cx="8305800" cy="4267200"/>
          </a:xfrm>
          <a:prstGeom prst="rect">
            <a:avLst/>
          </a:prstGeom>
        </p:spPr>
        <p:txBody>
          <a:bodyPr vert="horz">
            <a:normAutofit/>
          </a:bodyPr>
          <a:lstStyle/>
          <a:p>
            <a:pPr marL="457200" indent="-457200">
              <a:buFont typeface="Arial" pitchFamily="34" charset="0"/>
              <a:buChar char="•"/>
            </a:pPr>
            <a:r>
              <a:rPr lang="en-US" sz="2800" b="1" dirty="0" smtClean="0"/>
              <a:t>Sir William Henry Bragg derived a relation between spacing of atoms in a crystal and wavelength of X-rays</a:t>
            </a:r>
            <a:endParaRPr lang="en-US" sz="2800" dirty="0" smtClean="0"/>
          </a:p>
          <a:p>
            <a:pPr lvl="1" indent="-457200">
              <a:buFont typeface="Arial" pitchFamily="34" charset="0"/>
              <a:buChar char="•"/>
            </a:pPr>
            <a:r>
              <a:rPr lang="en-US" sz="2800" b="1" dirty="0" smtClean="0"/>
              <a:t>Bragg’s formula allows us to determine wavelength from crystal spacing or vice versa</a:t>
            </a:r>
            <a:endParaRPr lang="en-US" sz="2800" dirty="0"/>
          </a:p>
        </p:txBody>
      </p:sp>
      <p:pic>
        <p:nvPicPr>
          <p:cNvPr id="5" name="Picture 4" descr="Electron Diffraction.jpg"/>
          <p:cNvPicPr/>
          <p:nvPr/>
        </p:nvPicPr>
        <p:blipFill>
          <a:blip r:embed="rId2" cstate="print"/>
          <a:stretch>
            <a:fillRect/>
          </a:stretch>
        </p:blipFill>
        <p:spPr>
          <a:xfrm>
            <a:off x="228600" y="3207026"/>
            <a:ext cx="4745193" cy="349857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Electron as a Wave</a:t>
            </a:r>
            <a:r>
              <a:rPr lang="en-US" sz="2000" dirty="0" smtClean="0"/>
              <a:t/>
            </a:r>
            <a:br>
              <a:rPr lang="en-US" sz="2000" dirty="0" smtClean="0"/>
            </a:br>
            <a:endParaRPr lang="en-US" dirty="0"/>
          </a:p>
        </p:txBody>
      </p:sp>
      <p:sp>
        <p:nvSpPr>
          <p:cNvPr id="6" name="Content Placeholder 5"/>
          <p:cNvSpPr>
            <a:spLocks noGrp="1"/>
          </p:cNvSpPr>
          <p:nvPr>
            <p:ph idx="1"/>
          </p:nvPr>
        </p:nvSpPr>
        <p:spPr>
          <a:xfrm>
            <a:off x="304800" y="1143000"/>
            <a:ext cx="4800600" cy="5212560"/>
          </a:xfrm>
        </p:spPr>
        <p:txBody>
          <a:bodyPr/>
          <a:lstStyle/>
          <a:p>
            <a:r>
              <a:rPr lang="en-US" b="1" dirty="0" smtClean="0"/>
              <a:t>Davisson-</a:t>
            </a:r>
            <a:r>
              <a:rPr lang="en-US" b="1" dirty="0" err="1" smtClean="0"/>
              <a:t>Germer</a:t>
            </a:r>
            <a:r>
              <a:rPr lang="en-US" b="1" dirty="0" smtClean="0"/>
              <a:t> experiment directed electrons toward a nickel surface where a single crystal had been grown</a:t>
            </a:r>
          </a:p>
          <a:p>
            <a:r>
              <a:rPr lang="en-US" b="1" dirty="0" smtClean="0"/>
              <a:t>The electrons were scattered by the crystal similar to X-rays in previous experiments which confirmed the wave nature</a:t>
            </a:r>
            <a:endParaRPr lang="en-US" dirty="0"/>
          </a:p>
        </p:txBody>
      </p:sp>
      <p:pic>
        <p:nvPicPr>
          <p:cNvPr id="8" name="Picture 7" descr="Davisson-Germer Experiment.jpg"/>
          <p:cNvPicPr/>
          <p:nvPr/>
        </p:nvPicPr>
        <p:blipFill>
          <a:blip r:embed="rId2" cstate="print"/>
          <a:stretch>
            <a:fillRect/>
          </a:stretch>
        </p:blipFill>
        <p:spPr>
          <a:xfrm>
            <a:off x="5257800" y="1752600"/>
            <a:ext cx="3671681" cy="359068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pPr lvl="0"/>
            <a:r>
              <a:rPr lang="en-US" b="1" dirty="0" smtClean="0"/>
              <a:t>Electron as a Wave</a:t>
            </a:r>
            <a:r>
              <a:rPr lang="en-US" sz="2000" dirty="0" smtClean="0"/>
              <a:t/>
            </a:r>
            <a:br>
              <a:rPr lang="en-US" sz="2000" dirty="0" smtClean="0"/>
            </a:br>
            <a:endParaRPr lang="en-US" dirty="0"/>
          </a:p>
        </p:txBody>
      </p:sp>
      <p:sp>
        <p:nvSpPr>
          <p:cNvPr id="6" name="Content Placeholder 5"/>
          <p:cNvSpPr>
            <a:spLocks noGrp="1"/>
          </p:cNvSpPr>
          <p:nvPr>
            <p:ph idx="1"/>
          </p:nvPr>
        </p:nvSpPr>
        <p:spPr>
          <a:xfrm>
            <a:off x="304800" y="1143000"/>
            <a:ext cx="4800600" cy="5212560"/>
          </a:xfrm>
        </p:spPr>
        <p:txBody>
          <a:bodyPr>
            <a:normAutofit/>
          </a:bodyPr>
          <a:lstStyle/>
          <a:p>
            <a:r>
              <a:rPr lang="en-US" sz="3200" b="1" dirty="0" smtClean="0"/>
              <a:t>The Bragg formula was used to determine the wavelength which agreed with the de Broglie hypothesis</a:t>
            </a:r>
          </a:p>
          <a:p>
            <a:r>
              <a:rPr lang="en-US" sz="3200" b="1" dirty="0" smtClean="0"/>
              <a:t>Thus, the Davisson-</a:t>
            </a:r>
            <a:r>
              <a:rPr lang="en-US" sz="3200" b="1" dirty="0" err="1" smtClean="0"/>
              <a:t>Germer</a:t>
            </a:r>
            <a:r>
              <a:rPr lang="en-US" sz="3200" b="1" dirty="0" smtClean="0"/>
              <a:t> experiments confirmed the de Broglie wavelength hypothesis</a:t>
            </a:r>
            <a:endParaRPr lang="en-US" sz="3200" b="1" dirty="0"/>
          </a:p>
        </p:txBody>
      </p:sp>
      <p:pic>
        <p:nvPicPr>
          <p:cNvPr id="8" name="Picture 7" descr="Davisson-Germer Experiment.jpg"/>
          <p:cNvPicPr/>
          <p:nvPr/>
        </p:nvPicPr>
        <p:blipFill>
          <a:blip r:embed="rId2" cstate="print"/>
          <a:stretch>
            <a:fillRect/>
          </a:stretch>
        </p:blipFill>
        <p:spPr>
          <a:xfrm>
            <a:off x="5257800" y="1752600"/>
            <a:ext cx="3671681" cy="359068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136"/>
            <a:ext cx="8534400" cy="816864"/>
          </a:xfrm>
        </p:spPr>
        <p:txBody>
          <a:bodyPr/>
          <a:lstStyle/>
          <a:p>
            <a:r>
              <a:rPr lang="en-US" sz="3400" dirty="0" smtClean="0"/>
              <a:t>Pair Annihilation and Pair Production</a:t>
            </a:r>
            <a:endParaRPr lang="en-US" sz="3400" dirty="0"/>
          </a:p>
        </p:txBody>
      </p:sp>
      <p:sp>
        <p:nvSpPr>
          <p:cNvPr id="3" name="Content Placeholder 2"/>
          <p:cNvSpPr>
            <a:spLocks noGrp="1"/>
          </p:cNvSpPr>
          <p:nvPr>
            <p:ph idx="1"/>
          </p:nvPr>
        </p:nvSpPr>
        <p:spPr>
          <a:xfrm>
            <a:off x="228600" y="1219200"/>
            <a:ext cx="8458200" cy="5136360"/>
          </a:xfrm>
        </p:spPr>
        <p:txBody>
          <a:bodyPr/>
          <a:lstStyle/>
          <a:p>
            <a:r>
              <a:rPr lang="en-US" dirty="0" smtClean="0"/>
              <a:t>Particle – Anti-Particle</a:t>
            </a:r>
          </a:p>
          <a:p>
            <a:pPr lvl="1"/>
            <a:r>
              <a:rPr lang="en-US" dirty="0" smtClean="0"/>
              <a:t>For every particle, there is an anti-particle</a:t>
            </a:r>
          </a:p>
          <a:p>
            <a:pPr lvl="1"/>
            <a:r>
              <a:rPr lang="en-US" dirty="0" smtClean="0"/>
              <a:t>Same mass, all other properties opposite</a:t>
            </a:r>
          </a:p>
          <a:p>
            <a:pPr lvl="1"/>
            <a:r>
              <a:rPr lang="en-US" dirty="0" smtClean="0"/>
              <a:t>When a particle collides with it’s anti-particle . . .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3583785"/>
            <a:ext cx="3429000" cy="2771775"/>
          </a:xfrm>
          <a:prstGeom prst="rect">
            <a:avLst/>
          </a:prstGeom>
          <a:solidFill>
            <a:schemeClr val="tx1"/>
          </a:solid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136"/>
            <a:ext cx="8534400" cy="816864"/>
          </a:xfrm>
        </p:spPr>
        <p:txBody>
          <a:bodyPr/>
          <a:lstStyle/>
          <a:p>
            <a:r>
              <a:rPr lang="en-US" sz="3400" dirty="0" smtClean="0"/>
              <a:t>Pair Annihilation and Pair Production</a:t>
            </a:r>
            <a:endParaRPr lang="en-US" sz="3400" dirty="0"/>
          </a:p>
        </p:txBody>
      </p:sp>
      <p:sp>
        <p:nvSpPr>
          <p:cNvPr id="3" name="Content Placeholder 2"/>
          <p:cNvSpPr>
            <a:spLocks noGrp="1"/>
          </p:cNvSpPr>
          <p:nvPr>
            <p:ph idx="1"/>
          </p:nvPr>
        </p:nvSpPr>
        <p:spPr>
          <a:xfrm>
            <a:off x="228600" y="1219200"/>
            <a:ext cx="8458200" cy="5486400"/>
          </a:xfrm>
        </p:spPr>
        <p:txBody>
          <a:bodyPr>
            <a:normAutofit lnSpcReduction="10000"/>
          </a:bodyPr>
          <a:lstStyle/>
          <a:p>
            <a:r>
              <a:rPr lang="en-US" dirty="0" smtClean="0"/>
              <a:t>Particle – Anti-Particle</a:t>
            </a:r>
          </a:p>
          <a:p>
            <a:pPr lvl="1"/>
            <a:r>
              <a:rPr lang="en-US" dirty="0" smtClean="0"/>
              <a:t>For every particle, there is an anti-particle</a:t>
            </a:r>
          </a:p>
          <a:p>
            <a:pPr lvl="1"/>
            <a:r>
              <a:rPr lang="en-US" dirty="0" smtClean="0"/>
              <a:t>Same mass, all other properties opposite</a:t>
            </a:r>
          </a:p>
          <a:p>
            <a:pPr lvl="1"/>
            <a:r>
              <a:rPr lang="en-US" dirty="0" smtClean="0"/>
              <a:t>When a particle collides with it’s anti-particle . .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0" lvl="1" indent="0" algn="ctr">
              <a:buNone/>
            </a:pPr>
            <a:r>
              <a:rPr lang="en-US" sz="4000" b="1" i="1" dirty="0" smtClean="0">
                <a:solidFill>
                  <a:srgbClr val="FF0000"/>
                </a:solidFill>
              </a:rPr>
              <a:t>   Pair Annihilation</a:t>
            </a:r>
            <a:endParaRPr lang="en-US" sz="4000" b="1"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600" y="3200400"/>
            <a:ext cx="3149600" cy="2362200"/>
          </a:xfrm>
          <a:prstGeom prst="rect">
            <a:avLst/>
          </a:prstGeom>
        </p:spPr>
      </p:pic>
    </p:spTree>
    <p:extLst>
      <p:ext uri="{BB962C8B-B14F-4D97-AF65-F5344CB8AC3E}">
        <p14:creationId xmlns:p14="http://schemas.microsoft.com/office/powerpoint/2010/main" val="1610282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136"/>
            <a:ext cx="8534400" cy="816864"/>
          </a:xfrm>
        </p:spPr>
        <p:txBody>
          <a:bodyPr/>
          <a:lstStyle/>
          <a:p>
            <a:r>
              <a:rPr lang="en-US" sz="3400" dirty="0" smtClean="0"/>
              <a:t>Pair Annihilation and Pair Production</a:t>
            </a:r>
            <a:endParaRPr lang="en-US" sz="3400" dirty="0"/>
          </a:p>
        </p:txBody>
      </p:sp>
      <p:sp>
        <p:nvSpPr>
          <p:cNvPr id="3" name="Content Placeholder 2"/>
          <p:cNvSpPr>
            <a:spLocks noGrp="1"/>
          </p:cNvSpPr>
          <p:nvPr>
            <p:ph idx="1"/>
          </p:nvPr>
        </p:nvSpPr>
        <p:spPr>
          <a:xfrm>
            <a:off x="228600" y="1219200"/>
            <a:ext cx="8458200" cy="5136360"/>
          </a:xfrm>
        </p:spPr>
        <p:txBody>
          <a:bodyPr/>
          <a:lstStyle/>
          <a:p>
            <a:r>
              <a:rPr lang="en-US" dirty="0" smtClean="0"/>
              <a:t>Particle – Anti-Particle Collision</a:t>
            </a:r>
          </a:p>
          <a:p>
            <a:pPr lvl="1"/>
            <a:r>
              <a:rPr lang="en-US" dirty="0" smtClean="0"/>
              <a:t>Electron and positron travelling in opposite directions at the same speed</a:t>
            </a:r>
          </a:p>
          <a:p>
            <a:pPr lvl="1"/>
            <a:endParaRPr lang="en-US" dirty="0"/>
          </a:p>
          <a:p>
            <a:pPr lvl="1"/>
            <a:endParaRPr lang="en-US" dirty="0" smtClean="0"/>
          </a:p>
          <a:p>
            <a:pPr lvl="1"/>
            <a:r>
              <a:rPr lang="en-US" dirty="0" smtClean="0"/>
              <a:t>Upon annihilation, 2 photons are emitted with the same energy, travelling in opposite directions at the same speed (conservation of energy and momentum)</a:t>
            </a:r>
          </a:p>
          <a:p>
            <a:pPr lvl="1"/>
            <a:r>
              <a:rPr lang="en-US" dirty="0" smtClean="0"/>
              <a:t>Their wavelength will be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61349260"/>
              </p:ext>
            </p:extLst>
          </p:nvPr>
        </p:nvGraphicFramePr>
        <p:xfrm>
          <a:off x="2590800" y="2774275"/>
          <a:ext cx="3163887" cy="654725"/>
        </p:xfrm>
        <a:graphic>
          <a:graphicData uri="http://schemas.openxmlformats.org/presentationml/2006/ole">
            <mc:AlternateContent xmlns:mc="http://schemas.openxmlformats.org/markup-compatibility/2006">
              <mc:Choice xmlns:v="urn:schemas-microsoft-com:vml" Requires="v">
                <p:oleObj spid="_x0000_s92168" name="Equation" r:id="rId3" imgW="1104840" imgH="228600" progId="Equation.3">
                  <p:embed/>
                </p:oleObj>
              </mc:Choice>
              <mc:Fallback>
                <p:oleObj name="Equation" r:id="rId3" imgW="1104840" imgH="228600" progId="Equation.3">
                  <p:embed/>
                  <p:pic>
                    <p:nvPicPr>
                      <p:cNvPr id="0" name=""/>
                      <p:cNvPicPr>
                        <a:picLocks noChangeAspect="1" noChangeArrowheads="1"/>
                      </p:cNvPicPr>
                      <p:nvPr/>
                    </p:nvPicPr>
                    <p:blipFill>
                      <a:blip r:embed="rId4"/>
                      <a:srcRect/>
                      <a:stretch>
                        <a:fillRect/>
                      </a:stretch>
                    </p:blipFill>
                    <p:spPr bwMode="auto">
                      <a:xfrm>
                        <a:off x="2590800" y="2774275"/>
                        <a:ext cx="3163887" cy="654725"/>
                      </a:xfrm>
                      <a:prstGeom prst="rect">
                        <a:avLst/>
                      </a:prstGeom>
                      <a:solidFill>
                        <a:schemeClr val="tx1"/>
                      </a:solidFill>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055264596"/>
              </p:ext>
            </p:extLst>
          </p:nvPr>
        </p:nvGraphicFramePr>
        <p:xfrm>
          <a:off x="2917825" y="5469291"/>
          <a:ext cx="2509838" cy="1128712"/>
        </p:xfrm>
        <a:graphic>
          <a:graphicData uri="http://schemas.openxmlformats.org/presentationml/2006/ole">
            <mc:AlternateContent xmlns:mc="http://schemas.openxmlformats.org/markup-compatibility/2006">
              <mc:Choice xmlns:v="urn:schemas-microsoft-com:vml" Requires="v">
                <p:oleObj spid="_x0000_s92169" name="Equation" r:id="rId5" imgW="876240" imgH="393480" progId="Equation.3">
                  <p:embed/>
                </p:oleObj>
              </mc:Choice>
              <mc:Fallback>
                <p:oleObj name="Equation" r:id="rId5" imgW="876240" imgH="393480" progId="Equation.3">
                  <p:embed/>
                  <p:pic>
                    <p:nvPicPr>
                      <p:cNvPr id="0" name=""/>
                      <p:cNvPicPr>
                        <a:picLocks noChangeAspect="1" noChangeArrowheads="1"/>
                      </p:cNvPicPr>
                      <p:nvPr/>
                    </p:nvPicPr>
                    <p:blipFill>
                      <a:blip r:embed="rId6"/>
                      <a:srcRect/>
                      <a:stretch>
                        <a:fillRect/>
                      </a:stretch>
                    </p:blipFill>
                    <p:spPr bwMode="auto">
                      <a:xfrm>
                        <a:off x="2917825" y="5469291"/>
                        <a:ext cx="2509838" cy="112871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63279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Nature Of Science: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Observations: Much of the work towards a quantum theory of atoms was guided by the need to explain the observed patterns in atomic spectra. The first quantum model of matter is the Bohr model for hydrogen. </a:t>
            </a:r>
          </a:p>
          <a:p>
            <a:r>
              <a:rPr lang="en-US" sz="3200" dirty="0" smtClean="0"/>
              <a:t>Paradigm shift: The acceptance of the wave–particle duality paradox for light and particles required scientists in many fields to view research from new perspectives.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136"/>
            <a:ext cx="8534400" cy="816864"/>
          </a:xfrm>
        </p:spPr>
        <p:txBody>
          <a:bodyPr/>
          <a:lstStyle/>
          <a:p>
            <a:r>
              <a:rPr lang="en-US" sz="3400" dirty="0" smtClean="0"/>
              <a:t>Pair Annihilation and Pair Production</a:t>
            </a:r>
            <a:endParaRPr lang="en-US" sz="3400" dirty="0"/>
          </a:p>
        </p:txBody>
      </p:sp>
      <p:sp>
        <p:nvSpPr>
          <p:cNvPr id="3" name="Content Placeholder 2"/>
          <p:cNvSpPr>
            <a:spLocks noGrp="1"/>
          </p:cNvSpPr>
          <p:nvPr>
            <p:ph idx="1"/>
          </p:nvPr>
        </p:nvSpPr>
        <p:spPr>
          <a:xfrm>
            <a:off x="228600" y="1219200"/>
            <a:ext cx="8458200" cy="5136360"/>
          </a:xfrm>
        </p:spPr>
        <p:txBody>
          <a:bodyPr/>
          <a:lstStyle/>
          <a:p>
            <a:r>
              <a:rPr lang="en-US" dirty="0" smtClean="0"/>
              <a:t>Particle – Anti-Particle Collision</a:t>
            </a:r>
          </a:p>
          <a:p>
            <a:pPr lvl="1"/>
            <a:endParaRPr lang="en-US" dirty="0" smtClean="0"/>
          </a:p>
          <a:p>
            <a:pPr lvl="1"/>
            <a:r>
              <a:rPr lang="en-US" dirty="0" smtClean="0"/>
              <a:t>Assume the longest wavelength occurs when E</a:t>
            </a:r>
            <a:r>
              <a:rPr lang="en-US" baseline="-25000" dirty="0" smtClean="0"/>
              <a:t>K</a:t>
            </a:r>
            <a:r>
              <a:rPr lang="en-US" dirty="0" smtClean="0"/>
              <a:t> = 0</a:t>
            </a:r>
          </a:p>
          <a:p>
            <a:pPr lvl="1"/>
            <a:r>
              <a:rPr lang="en-US" dirty="0" smtClean="0"/>
              <a:t>Electron rest mass = </a:t>
            </a:r>
            <a:r>
              <a:rPr lang="en-US" i="1" dirty="0" smtClean="0"/>
              <a:t>mc</a:t>
            </a:r>
            <a:r>
              <a:rPr lang="en-US" i="1" baseline="30000" dirty="0" smtClean="0"/>
              <a:t>2</a:t>
            </a:r>
            <a:r>
              <a:rPr lang="en-US" dirty="0" smtClean="0"/>
              <a:t> = 0.511 MeV (Data Guide), so</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062810013"/>
              </p:ext>
            </p:extLst>
          </p:nvPr>
        </p:nvGraphicFramePr>
        <p:xfrm>
          <a:off x="6096000" y="990600"/>
          <a:ext cx="2509838" cy="1128712"/>
        </p:xfrm>
        <a:graphic>
          <a:graphicData uri="http://schemas.openxmlformats.org/presentationml/2006/ole">
            <mc:AlternateContent xmlns:mc="http://schemas.openxmlformats.org/markup-compatibility/2006">
              <mc:Choice xmlns:v="urn:schemas-microsoft-com:vml" Requires="v">
                <p:oleObj spid="_x0000_s93190" name="Equation" r:id="rId3" imgW="876240" imgH="393480" progId="Equation.3">
                  <p:embed/>
                </p:oleObj>
              </mc:Choice>
              <mc:Fallback>
                <p:oleObj name="Equation" r:id="rId3" imgW="876240" imgH="393480" progId="Equation.3">
                  <p:embed/>
                  <p:pic>
                    <p:nvPicPr>
                      <p:cNvPr id="0" name=""/>
                      <p:cNvPicPr>
                        <a:picLocks noChangeAspect="1" noChangeArrowheads="1"/>
                      </p:cNvPicPr>
                      <p:nvPr/>
                    </p:nvPicPr>
                    <p:blipFill>
                      <a:blip r:embed="rId4"/>
                      <a:srcRect/>
                      <a:stretch>
                        <a:fillRect/>
                      </a:stretch>
                    </p:blipFill>
                    <p:spPr bwMode="auto">
                      <a:xfrm>
                        <a:off x="6096000" y="990600"/>
                        <a:ext cx="2509838" cy="1128712"/>
                      </a:xfrm>
                      <a:prstGeom prst="rect">
                        <a:avLst/>
                      </a:prstGeom>
                      <a:solidFill>
                        <a:schemeClr val="tx1"/>
                      </a:solidFill>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209494669"/>
              </p:ext>
            </p:extLst>
          </p:nvPr>
        </p:nvGraphicFramePr>
        <p:xfrm>
          <a:off x="2043906" y="3352800"/>
          <a:ext cx="5056188" cy="1201737"/>
        </p:xfrm>
        <a:graphic>
          <a:graphicData uri="http://schemas.openxmlformats.org/presentationml/2006/ole">
            <mc:AlternateContent xmlns:mc="http://schemas.openxmlformats.org/markup-compatibility/2006">
              <mc:Choice xmlns:v="urn:schemas-microsoft-com:vml" Requires="v">
                <p:oleObj spid="_x0000_s93191" name="Equation" r:id="rId5" imgW="1765080" imgH="419040" progId="Equation.3">
                  <p:embed/>
                </p:oleObj>
              </mc:Choice>
              <mc:Fallback>
                <p:oleObj name="Equation" r:id="rId5" imgW="1765080" imgH="419040" progId="Equation.3">
                  <p:embed/>
                  <p:pic>
                    <p:nvPicPr>
                      <p:cNvPr id="0" name=""/>
                      <p:cNvPicPr>
                        <a:picLocks noChangeAspect="1" noChangeArrowheads="1"/>
                      </p:cNvPicPr>
                      <p:nvPr/>
                    </p:nvPicPr>
                    <p:blipFill>
                      <a:blip r:embed="rId6"/>
                      <a:srcRect/>
                      <a:stretch>
                        <a:fillRect/>
                      </a:stretch>
                    </p:blipFill>
                    <p:spPr bwMode="auto">
                      <a:xfrm>
                        <a:off x="2043906" y="3352800"/>
                        <a:ext cx="5056188" cy="120173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303180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16864"/>
          </a:xfrm>
        </p:spPr>
        <p:txBody>
          <a:bodyPr/>
          <a:lstStyle/>
          <a:p>
            <a:r>
              <a:rPr lang="en-US" sz="3400" dirty="0" smtClean="0"/>
              <a:t>Pair Annihilation and Pair Production</a:t>
            </a:r>
            <a:endParaRPr lang="en-US" sz="3400" dirty="0"/>
          </a:p>
        </p:txBody>
      </p:sp>
      <p:sp>
        <p:nvSpPr>
          <p:cNvPr id="3" name="Content Placeholder 2"/>
          <p:cNvSpPr>
            <a:spLocks noGrp="1"/>
          </p:cNvSpPr>
          <p:nvPr>
            <p:ph idx="1"/>
          </p:nvPr>
        </p:nvSpPr>
        <p:spPr>
          <a:xfrm>
            <a:off x="228600" y="838200"/>
            <a:ext cx="8458200" cy="5364960"/>
          </a:xfrm>
        </p:spPr>
        <p:txBody>
          <a:bodyPr/>
          <a:lstStyle/>
          <a:p>
            <a:r>
              <a:rPr lang="en-US" dirty="0" smtClean="0"/>
              <a:t>Pair Production or Creation</a:t>
            </a:r>
          </a:p>
          <a:p>
            <a:pPr lvl="1"/>
            <a:r>
              <a:rPr lang="en-US" dirty="0" smtClean="0"/>
              <a:t>A single photon cannot create a particle – anti-particle pair due to inability to conserve energy and momentum</a:t>
            </a:r>
          </a:p>
          <a:p>
            <a:pPr lvl="1"/>
            <a:r>
              <a:rPr lang="en-US" dirty="0" smtClean="0"/>
              <a:t>However, it can interact with nucleus to do so</a:t>
            </a:r>
          </a:p>
          <a:p>
            <a:pPr lvl="1"/>
            <a:r>
              <a:rPr lang="en-US" dirty="0" smtClean="0"/>
              <a:t>Energy is, in effect, converted into matter</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78914"/>
            <a:ext cx="2923864" cy="29238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36" y="3948109"/>
            <a:ext cx="5302464" cy="2681291"/>
          </a:xfrm>
          <a:prstGeom prst="rect">
            <a:avLst/>
          </a:prstGeom>
        </p:spPr>
      </p:pic>
    </p:spTree>
    <p:extLst>
      <p:ext uri="{BB962C8B-B14F-4D97-AF65-F5344CB8AC3E}">
        <p14:creationId xmlns:p14="http://schemas.microsoft.com/office/powerpoint/2010/main" val="2207140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Photons </a:t>
            </a:r>
          </a:p>
          <a:p>
            <a:r>
              <a:rPr lang="en-US" sz="3200" dirty="0" smtClean="0"/>
              <a:t>The photoelectric effect </a:t>
            </a:r>
          </a:p>
          <a:p>
            <a:r>
              <a:rPr lang="en-US" sz="3200" dirty="0" smtClean="0"/>
              <a:t>Matter waves </a:t>
            </a:r>
          </a:p>
          <a:p>
            <a:r>
              <a:rPr lang="en-US" sz="3200" dirty="0" smtClean="0"/>
              <a:t>Pair production and pair annihilation </a:t>
            </a:r>
          </a:p>
          <a:p>
            <a:r>
              <a:rPr lang="en-US" sz="3200" dirty="0" smtClean="0"/>
              <a:t>Quantization of angular momentum in the Bohr model for hydrogen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wave function </a:t>
            </a:r>
          </a:p>
          <a:p>
            <a:r>
              <a:rPr lang="en-US" sz="3200" dirty="0" smtClean="0"/>
              <a:t>The uncertainty principle for energy and time and position and momentum </a:t>
            </a:r>
          </a:p>
          <a:p>
            <a:r>
              <a:rPr lang="en-US" sz="3200" dirty="0" smtClean="0"/>
              <a:t>Tunneling, potential barrier and factors affecting tunneling probability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order of magnitude estimates from the uncertainty principle may include (but is not limited to) estimates of the energy of the ground state of an atom, the impossibility of an electron existing within a nucleus, and the lifetime of an electron in an excited energy state </a:t>
            </a:r>
          </a:p>
          <a:p>
            <a:r>
              <a:rPr lang="en-US" sz="3200" dirty="0" smtClean="0"/>
              <a:t>Tunneling to be treated qualitatively using the idea of continuity of wave functions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pPr lvl="0"/>
            <a:r>
              <a:rPr lang="en-US" dirty="0" smtClean="0"/>
              <a:t>Data Booklet References:</a:t>
            </a:r>
            <a:br>
              <a:rPr lang="en-US" dirty="0" smtClean="0"/>
            </a:br>
            <a:endParaRPr lang="en-US" dirty="0"/>
          </a:p>
        </p:txBody>
      </p:sp>
      <p:graphicFrame>
        <p:nvGraphicFramePr>
          <p:cNvPr id="5" name="Content Placeholder 4"/>
          <p:cNvGraphicFramePr>
            <a:graphicFrameLocks noGrp="1" noChangeAspect="1"/>
          </p:cNvGraphicFramePr>
          <p:nvPr>
            <p:ph idx="1"/>
          </p:nvPr>
        </p:nvGraphicFramePr>
        <p:xfrm>
          <a:off x="755370" y="1447800"/>
          <a:ext cx="3130830" cy="4321870"/>
        </p:xfrm>
        <a:graphic>
          <a:graphicData uri="http://schemas.openxmlformats.org/presentationml/2006/ole">
            <mc:AlternateContent xmlns:mc="http://schemas.openxmlformats.org/markup-compatibility/2006">
              <mc:Choice xmlns:v="urn:schemas-microsoft-com:vml" Requires="v">
                <p:oleObj spid="_x0000_s90124" name="Equation" r:id="rId3" imgW="901440" imgH="1244520" progId="Equation.3">
                  <p:embed/>
                </p:oleObj>
              </mc:Choice>
              <mc:Fallback>
                <p:oleObj name="Equation" r:id="rId3" imgW="901440" imgH="1244520" progId="Equation.3">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70" y="1447800"/>
                        <a:ext cx="3130830" cy="4321870"/>
                      </a:xfrm>
                      <a:prstGeom prst="rect">
                        <a:avLst/>
                      </a:prstGeom>
                      <a:solidFill>
                        <a:schemeClr val="tx1"/>
                      </a:solidFill>
                    </p:spPr>
                  </p:pic>
                </p:oleObj>
              </mc:Fallback>
            </mc:AlternateContent>
          </a:graphicData>
        </a:graphic>
      </p:graphicFrame>
      <p:graphicFrame>
        <p:nvGraphicFramePr>
          <p:cNvPr id="89092" name="Content Placeholder 4"/>
          <p:cNvGraphicFramePr>
            <a:graphicFrameLocks noChangeAspect="1"/>
          </p:cNvGraphicFramePr>
          <p:nvPr/>
        </p:nvGraphicFramePr>
        <p:xfrm>
          <a:off x="4929831" y="1447800"/>
          <a:ext cx="3635398" cy="4343400"/>
        </p:xfrm>
        <a:graphic>
          <a:graphicData uri="http://schemas.openxmlformats.org/presentationml/2006/ole">
            <mc:AlternateContent xmlns:mc="http://schemas.openxmlformats.org/markup-compatibility/2006">
              <mc:Choice xmlns:v="urn:schemas-microsoft-com:vml" Requires="v">
                <p:oleObj spid="_x0000_s90125" name="Equation" r:id="rId5" imgW="914400" imgH="1091880" progId="Equation.3">
                  <p:embed/>
                </p:oleObj>
              </mc:Choice>
              <mc:Fallback>
                <p:oleObj name="Equation" r:id="rId5" imgW="914400" imgH="1091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831" y="1447800"/>
                        <a:ext cx="3635398" cy="4343400"/>
                      </a:xfrm>
                      <a:prstGeom prst="rect">
                        <a:avLst/>
                      </a:prstGeom>
                      <a:solidFill>
                        <a:schemeClr val="tx1"/>
                      </a:solidFill>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electron microscope and the tunneling electron microscope rely on the findings from studies in quantum physics </a:t>
            </a:r>
          </a:p>
          <a:p>
            <a:r>
              <a:rPr lang="en-US" sz="3200" dirty="0" smtClean="0"/>
              <a:t>Probability is treated in a mathematical sense in Mathematical studies SL sub-topics 3.6–3.7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microscopic quantum world offers a range of phenomena, the interpretation and explanation of which require new ideas and concepts not found in the classical world.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Pristina" pitchFamily="66" charset="0"/>
              </a:rPr>
              <a:t>Questions?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rmAutofit/>
          </a:bodyPr>
          <a:lstStyle/>
          <a:p>
            <a:r>
              <a:rPr lang="en-US" sz="3200" b="1" i="1" dirty="0" smtClean="0"/>
              <a:t>#1-16, odd and evens only</a:t>
            </a:r>
            <a:endParaRPr lang="en-US" sz="3200" b="1" i="1" dirty="0"/>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duality of matter and tunneling are cases where the laws of classical physics are violated. </a:t>
            </a:r>
          </a:p>
          <a:p>
            <a:r>
              <a:rPr lang="en-US" sz="3200" dirty="0" smtClean="0"/>
              <a:t>To what extent have advances in technology enabled paradigm shifts in science?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Photons </a:t>
            </a:r>
          </a:p>
          <a:p>
            <a:r>
              <a:rPr lang="en-US" sz="3200" dirty="0" smtClean="0"/>
              <a:t>The photoelectric effect </a:t>
            </a:r>
          </a:p>
          <a:p>
            <a:r>
              <a:rPr lang="en-US" sz="3200" dirty="0" smtClean="0"/>
              <a:t>Matter waves </a:t>
            </a:r>
          </a:p>
          <a:p>
            <a:r>
              <a:rPr lang="en-US" sz="3200" dirty="0" smtClean="0"/>
              <a:t>Pair production and pair annihilation </a:t>
            </a:r>
          </a:p>
          <a:p>
            <a:r>
              <a:rPr lang="en-US" sz="3200" dirty="0" smtClean="0"/>
              <a:t>Quantization of angular momentum in the Bohr model for hydrogen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wave function </a:t>
            </a:r>
          </a:p>
          <a:p>
            <a:r>
              <a:rPr lang="en-US" sz="3200" dirty="0" smtClean="0"/>
              <a:t>The uncertainty principle for energy and time and position and momentum </a:t>
            </a:r>
          </a:p>
          <a:p>
            <a:r>
              <a:rPr lang="en-US" sz="3200" dirty="0" smtClean="0"/>
              <a:t>Tunneling, potential barrier and factors affecting tunneling probability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Discussing the photoelectric effect experiment and explaining which features of the experiment cannot be explained by the classical wave theory of light </a:t>
            </a:r>
          </a:p>
          <a:p>
            <a:r>
              <a:rPr lang="en-US" sz="3200" dirty="0" smtClean="0"/>
              <a:t>Solving photoelectric problems both graphically and algebraically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563</TotalTime>
  <Words>2112</Words>
  <Application>Microsoft Office PowerPoint</Application>
  <PresentationFormat>On-screen Show (4:3)</PresentationFormat>
  <Paragraphs>233</Paragraphs>
  <Slides>59</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72" baseType="lpstr">
      <vt:lpstr>Arial</vt:lpstr>
      <vt:lpstr>Bradley Hand ITC</vt:lpstr>
      <vt:lpstr>Calibri</vt:lpstr>
      <vt:lpstr>Consolas</vt:lpstr>
      <vt:lpstr>Corbel</vt:lpstr>
      <vt:lpstr>Pristina</vt:lpstr>
      <vt:lpstr>Viner Hand ITC</vt:lpstr>
      <vt:lpstr>Wingdings</vt:lpstr>
      <vt:lpstr>Wingdings 2</vt:lpstr>
      <vt:lpstr>Wingdings 3</vt:lpstr>
      <vt:lpstr>Metro</vt:lpstr>
      <vt:lpstr>Equation</vt:lpstr>
      <vt:lpstr>Microsoft Equation 3.0</vt:lpstr>
      <vt:lpstr>Devil  physics The  baddest  class  on  campus  IB  Physics</vt:lpstr>
      <vt:lpstr>Lsn 12-1A: Interactions Of Matter With Radiation</vt:lpstr>
      <vt:lpstr>Questions From Reading Activity?</vt:lpstr>
      <vt:lpstr>Essential Idea: </vt:lpstr>
      <vt:lpstr>Nature Of Science: </vt:lpstr>
      <vt:lpstr>Theory Of Knowledge: </vt:lpstr>
      <vt:lpstr>Understandings: </vt:lpstr>
      <vt:lpstr>Understandings: </vt:lpstr>
      <vt:lpstr>Applications And Skills: </vt:lpstr>
      <vt:lpstr>Applications And Skills: </vt:lpstr>
      <vt:lpstr>Guidance: </vt:lpstr>
      <vt:lpstr>Data Booklet References: </vt:lpstr>
      <vt:lpstr>Utilization: </vt:lpstr>
      <vt:lpstr>Aims: </vt:lpstr>
      <vt:lpstr>Aims: </vt:lpstr>
      <vt:lpstr>Introductory Video: Wave-Particle Duality</vt:lpstr>
      <vt:lpstr>All About Photons</vt:lpstr>
      <vt:lpstr>All About Photons</vt:lpstr>
      <vt:lpstr>All About Photons</vt:lpstr>
      <vt:lpstr>All About Photons</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The Photoelectric Effect </vt:lpstr>
      <vt:lpstr>Matter waves</vt:lpstr>
      <vt:lpstr>DeBroglie’s Wavelength Hypothesis </vt:lpstr>
      <vt:lpstr>Electron as a Wave </vt:lpstr>
      <vt:lpstr>Electron as a Wave </vt:lpstr>
      <vt:lpstr>Electron as a Wave </vt:lpstr>
      <vt:lpstr>Electron as a Wave </vt:lpstr>
      <vt:lpstr>Electron as a Wave </vt:lpstr>
      <vt:lpstr>Pair Annihilation and Pair Production</vt:lpstr>
      <vt:lpstr>Pair Annihilation and Pair Production</vt:lpstr>
      <vt:lpstr>Pair Annihilation and Pair Production</vt:lpstr>
      <vt:lpstr>Pair Annihilation and Pair Production</vt:lpstr>
      <vt:lpstr>Pair Annihilation and Pair Production</vt:lpstr>
      <vt:lpstr>Understandings: </vt:lpstr>
      <vt:lpstr>Understandings: </vt:lpstr>
      <vt:lpstr>Guidance: </vt:lpstr>
      <vt:lpstr>Data Booklet References: </vt:lpstr>
      <vt:lpstr>Utilization: </vt:lpstr>
      <vt:lpstr>Essential Idea: </vt:lpstr>
      <vt:lpstr> Questions?</vt:lpstr>
      <vt:lpstr>Homework</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Smith Kyle</cp:lastModifiedBy>
  <cp:revision>66</cp:revision>
  <dcterms:created xsi:type="dcterms:W3CDTF">2010-12-08T08:20:03Z</dcterms:created>
  <dcterms:modified xsi:type="dcterms:W3CDTF">2016-01-19T15:13:26Z</dcterms:modified>
</cp:coreProperties>
</file>