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8" r:id="rId18"/>
    <p:sldId id="276" r:id="rId19"/>
    <p:sldId id="279" r:id="rId20"/>
    <p:sldId id="277" r:id="rId21"/>
    <p:sldId id="280" r:id="rId22"/>
    <p:sldId id="281" r:id="rId23"/>
    <p:sldId id="261" r:id="rId24"/>
    <p:sldId id="26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21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D15329E-6E04-4E8D-9AA0-27424FD5CF1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hyperlink" Target="Archimedes_Principle_1.wmv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Pristina" panose="03060402040406080204" pitchFamily="66" charset="0"/>
              </a:rPr>
              <a:t>Devil physics</a:t>
            </a:r>
            <a:br>
              <a:rPr lang="en-US" dirty="0" smtClean="0">
                <a:latin typeface="Pristina" panose="03060402040406080204" pitchFamily="66" charset="0"/>
              </a:rPr>
            </a:br>
            <a:r>
              <a:rPr lang="en-US" sz="3200" dirty="0" smtClean="0">
                <a:latin typeface="Pristina" panose="03060402040406080204" pitchFamily="66" charset="0"/>
              </a:rPr>
              <a:t>The </a:t>
            </a:r>
            <a:r>
              <a:rPr lang="en-US" sz="3200" dirty="0" err="1" smtClean="0">
                <a:latin typeface="Pristina" panose="03060402040406080204" pitchFamily="66" charset="0"/>
              </a:rPr>
              <a:t>baddest</a:t>
            </a:r>
            <a:r>
              <a:rPr lang="en-US" sz="3200" dirty="0" smtClean="0">
                <a:latin typeface="Pristina" panose="03060402040406080204" pitchFamily="66" charset="0"/>
              </a:rPr>
              <a:t> class on campus</a:t>
            </a:r>
            <a:br>
              <a:rPr lang="en-US" sz="3200" dirty="0" smtClean="0">
                <a:latin typeface="Pristina" panose="03060402040406080204" pitchFamily="66" charset="0"/>
              </a:rPr>
            </a:br>
            <a:r>
              <a:rPr lang="en-US" sz="2800" dirty="0" smtClean="0">
                <a:latin typeface="Pristina" panose="03060402040406080204" pitchFamily="66" charset="0"/>
              </a:rPr>
              <a:t/>
            </a:r>
            <a:br>
              <a:rPr lang="en-US" sz="2800" dirty="0" smtClean="0">
                <a:latin typeface="Pristina" panose="03060402040406080204" pitchFamily="66" charset="0"/>
              </a:rPr>
            </a:br>
            <a:r>
              <a:rPr lang="en-US" sz="2800" dirty="0" smtClean="0">
                <a:latin typeface="Pristina" panose="03060402040406080204" pitchFamily="66" charset="0"/>
              </a:rPr>
              <a:t>AP Physics</a:t>
            </a:r>
            <a:endParaRPr lang="en-US" sz="2800" dirty="0">
              <a:latin typeface="Pristina" panose="0306040204040608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vil%20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7702" y="228600"/>
            <a:ext cx="4128596" cy="393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Archimedes’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914400"/>
          </a:xfrm>
        </p:spPr>
        <p:txBody>
          <a:bodyPr/>
          <a:lstStyle/>
          <a:p>
            <a:r>
              <a:rPr lang="en-US" dirty="0" smtClean="0"/>
              <a:t>The force of fluid pressure that opposes weight</a:t>
            </a:r>
            <a:endParaRPr lang="en-US" dirty="0"/>
          </a:p>
        </p:txBody>
      </p:sp>
      <p:pic>
        <p:nvPicPr>
          <p:cNvPr id="4" name="Picture 3" descr="scan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3648" y="1828800"/>
            <a:ext cx="4187952" cy="42656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85800" y="1828800"/>
          <a:ext cx="3633788" cy="157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4" imgW="1054080" imgH="457200" progId="Equation.3">
                  <p:embed/>
                </p:oleObj>
              </mc:Choice>
              <mc:Fallback>
                <p:oleObj name="Equation" r:id="rId4" imgW="105408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828800"/>
                        <a:ext cx="3633788" cy="15779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3657600"/>
            <a:ext cx="4267200" cy="2971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buoyant force on a body immersed in a fluid is equal to the weight of the fluid displaced by that object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Sample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5364960"/>
          </a:xfrm>
        </p:spPr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</a:rPr>
              <a:t>An 180kg treasure chest sits 30m below the surface of the ocean.  The dimensions of the chest are 0.6m x 0.4m x 0.4m. How much work will it take to bring it to the surface and then lift it 1.5m to the deck of the boat? 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Documents and Settings\smithky\Local Settings\Temporary Internet Files\Content.IE5\WN864BON\MM900041087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3505200"/>
            <a:ext cx="2371725" cy="1860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Sample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5364960"/>
          </a:xfrm>
        </p:spPr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</a:rPr>
              <a:t>An 180kg treasure chest sits 30m below the surface of the ocean.  The dimensions of the chest are 0.6m x 0.4m x 0.4m. How much work will it take to bring it to the surface and then lift it 1.5m to the deck of the boat? 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Documents and Settings\smithky\Local Settings\Temporary Internet Files\Content.IE5\WN864BON\MM900041087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886200"/>
            <a:ext cx="2371725" cy="1860892"/>
          </a:xfrm>
          <a:prstGeom prst="rect">
            <a:avLst/>
          </a:prstGeom>
          <a:noFill/>
        </p:spPr>
      </p:pic>
      <p:graphicFrame>
        <p:nvGraphicFramePr>
          <p:cNvPr id="7171" name="Object 2"/>
          <p:cNvGraphicFramePr>
            <a:graphicFrameLocks noChangeAspect="1"/>
          </p:cNvGraphicFramePr>
          <p:nvPr/>
        </p:nvGraphicFramePr>
        <p:xfrm>
          <a:off x="798513" y="3581400"/>
          <a:ext cx="3167062" cy="294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4" imgW="1041120" imgH="965160" progId="Equation.3">
                  <p:embed/>
                </p:oleObj>
              </mc:Choice>
              <mc:Fallback>
                <p:oleObj name="Equation" r:id="rId4" imgW="1041120" imgH="9651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513" y="3581400"/>
                        <a:ext cx="3167062" cy="29400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rot="5400000" flipH="1" flipV="1">
            <a:off x="6019800" y="3886200"/>
            <a:ext cx="12192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6705600" y="4038600"/>
            <a:ext cx="9144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6477794" y="6172200"/>
            <a:ext cx="1066006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43600" y="37338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F</a:t>
            </a:r>
            <a:r>
              <a:rPr lang="en-US" sz="2400" b="1" baseline="-25000" dirty="0" err="1" smtClean="0"/>
              <a:t>pull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315200" y="3886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</a:t>
            </a:r>
            <a:r>
              <a:rPr lang="en-US" sz="2400" b="1" baseline="-25000" dirty="0" smtClean="0"/>
              <a:t>B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86600" y="5715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F</a:t>
            </a:r>
            <a:r>
              <a:rPr lang="en-US" sz="2400" b="1" baseline="-25000" dirty="0" err="1" smtClean="0"/>
              <a:t>g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Sample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5364960"/>
          </a:xfrm>
        </p:spPr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</a:rPr>
              <a:t>An 180kg treasure chest sits 30m below the surface of the ocean.  The dimensions of the chest are 0.6m x 0.4m x 0.4m. How much work will it take to bring it to the surface and then lift it 1.5m to the deck of the boat? 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Documents and Settings\smithky\Local Settings\Temporary Internet Files\Content.IE5\WN864BON\MM900041087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886200"/>
            <a:ext cx="2371725" cy="1860892"/>
          </a:xfrm>
          <a:prstGeom prst="rect">
            <a:avLst/>
          </a:prstGeom>
          <a:noFill/>
        </p:spPr>
      </p:pic>
      <p:graphicFrame>
        <p:nvGraphicFramePr>
          <p:cNvPr id="7171" name="Object 2"/>
          <p:cNvGraphicFramePr>
            <a:graphicFrameLocks noChangeAspect="1"/>
          </p:cNvGraphicFramePr>
          <p:nvPr/>
        </p:nvGraphicFramePr>
        <p:xfrm>
          <a:off x="488950" y="3505200"/>
          <a:ext cx="3786188" cy="309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4" imgW="1244520" imgH="1015920" progId="Equation.3">
                  <p:embed/>
                </p:oleObj>
              </mc:Choice>
              <mc:Fallback>
                <p:oleObj name="Equation" r:id="rId4" imgW="1244520" imgH="101592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3505200"/>
                        <a:ext cx="3786188" cy="30940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rot="5400000" flipH="1" flipV="1">
            <a:off x="6019800" y="3886200"/>
            <a:ext cx="12192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6705600" y="4038600"/>
            <a:ext cx="9144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6477794" y="6172200"/>
            <a:ext cx="1066006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43600" y="37338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F</a:t>
            </a:r>
            <a:r>
              <a:rPr lang="en-US" sz="2400" b="1" baseline="-25000" dirty="0" err="1" smtClean="0"/>
              <a:t>pull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315200" y="3886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</a:t>
            </a:r>
            <a:r>
              <a:rPr lang="en-US" sz="2400" b="1" baseline="-25000" dirty="0" smtClean="0"/>
              <a:t>B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86600" y="5715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F</a:t>
            </a:r>
            <a:r>
              <a:rPr lang="en-US" sz="2400" b="1" baseline="-25000" dirty="0" err="1" smtClean="0"/>
              <a:t>g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Sample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5364960"/>
          </a:xfrm>
        </p:spPr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</a:rPr>
              <a:t>An 180kg treasure chest sits 30m below the surface of the ocean.  The dimensions of the chest are 0.6m x 0.4m x 0.4m. How much work will it take to bring it to the surface and then lift it 1.5m to the deck of the boat? 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Documents and Settings\smithky\Local Settings\Temporary Internet Files\Content.IE5\WN864BON\MM900041087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886200"/>
            <a:ext cx="2371725" cy="1860892"/>
          </a:xfrm>
          <a:prstGeom prst="rect">
            <a:avLst/>
          </a:prstGeom>
          <a:noFill/>
        </p:spPr>
      </p:pic>
      <p:graphicFrame>
        <p:nvGraphicFramePr>
          <p:cNvPr id="7171" name="Object 2"/>
          <p:cNvGraphicFramePr>
            <a:graphicFrameLocks noChangeAspect="1"/>
          </p:cNvGraphicFramePr>
          <p:nvPr/>
        </p:nvGraphicFramePr>
        <p:xfrm>
          <a:off x="642938" y="3543300"/>
          <a:ext cx="3476625" cy="301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Equation" r:id="rId4" imgW="1143000" imgH="990360" progId="Equation.3">
                  <p:embed/>
                </p:oleObj>
              </mc:Choice>
              <mc:Fallback>
                <p:oleObj name="Equation" r:id="rId4" imgW="1143000" imgH="9903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3543300"/>
                        <a:ext cx="3476625" cy="30162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rot="5400000" flipH="1" flipV="1">
            <a:off x="6400006" y="3886200"/>
            <a:ext cx="12192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6477794" y="6172200"/>
            <a:ext cx="1066006" cy="79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72200" y="37338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F</a:t>
            </a:r>
            <a:r>
              <a:rPr lang="en-US" sz="2400" b="1" baseline="-25000" dirty="0" err="1" smtClean="0"/>
              <a:t>pull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86600" y="5715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F</a:t>
            </a:r>
            <a:r>
              <a:rPr lang="en-US" sz="2400" b="1" baseline="-25000" dirty="0" err="1" smtClean="0"/>
              <a:t>g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2064"/>
            <a:ext cx="8534400" cy="914400"/>
          </a:xfrm>
        </p:spPr>
        <p:txBody>
          <a:bodyPr/>
          <a:lstStyle/>
          <a:p>
            <a:r>
              <a:rPr lang="en-US" dirty="0" smtClean="0"/>
              <a:t>Archimedes and the King’s Crown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3560"/>
            <a:ext cx="8229600" cy="4572000"/>
          </a:xfrm>
        </p:spPr>
        <p:txBody>
          <a:bodyPr/>
          <a:lstStyle/>
          <a:p>
            <a:r>
              <a:rPr lang="en-US" dirty="0" smtClean="0"/>
              <a:t>The King asked Archimedes to determine whether his crown was pure gold or a fake</a:t>
            </a:r>
          </a:p>
          <a:p>
            <a:r>
              <a:rPr lang="en-US" dirty="0" smtClean="0"/>
              <a:t>Archimedes knew the specific gravity of gold and could determine the mass of the crown, but could not figure out how to determine the volume of the irregularly shaped crown</a:t>
            </a:r>
          </a:p>
          <a:p>
            <a:r>
              <a:rPr lang="en-US" dirty="0" smtClean="0"/>
              <a:t>One day when he got into the bathtub, the water spilled out over the sides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2064"/>
            <a:ext cx="8534400" cy="914400"/>
          </a:xfrm>
        </p:spPr>
        <p:txBody>
          <a:bodyPr/>
          <a:lstStyle/>
          <a:p>
            <a:r>
              <a:rPr lang="en-US" dirty="0" smtClean="0"/>
              <a:t>Archimedes and the King’s Crown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3560"/>
            <a:ext cx="8229600" cy="4572000"/>
          </a:xfrm>
        </p:spPr>
        <p:txBody>
          <a:bodyPr/>
          <a:lstStyle/>
          <a:p>
            <a:r>
              <a:rPr lang="en-US" dirty="0" smtClean="0"/>
              <a:t>He realized that the increase in volume of the tub water was equal to his volume because his body was displacing the water</a:t>
            </a:r>
          </a:p>
          <a:p>
            <a:r>
              <a:rPr lang="en-US" dirty="0" smtClean="0"/>
              <a:t>If he could weigh the water that was displaced, he could use the density of water to determine the volume of the displaced water and thus determine the volume of his body</a:t>
            </a:r>
          </a:p>
          <a:p>
            <a:r>
              <a:rPr lang="en-US" dirty="0" smtClean="0"/>
              <a:t>The same could be done with the king’s crown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2064"/>
            <a:ext cx="8534400" cy="914400"/>
          </a:xfrm>
        </p:spPr>
        <p:txBody>
          <a:bodyPr/>
          <a:lstStyle/>
          <a:p>
            <a:r>
              <a:rPr lang="en-US" dirty="0" smtClean="0"/>
              <a:t>Archimedes and the King’s Crown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3560"/>
            <a:ext cx="8229600" cy="4572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Let’s try it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object floats on a fluid if its density is less than that of water</a:t>
            </a:r>
          </a:p>
          <a:p>
            <a:r>
              <a:rPr lang="en-US" dirty="0" smtClean="0"/>
              <a:t>An object sinks if its density is greater than that of water</a:t>
            </a:r>
          </a:p>
          <a:p>
            <a:r>
              <a:rPr lang="en-US" b="1" i="1" dirty="0" smtClean="0">
                <a:solidFill>
                  <a:srgbClr val="FFFF00"/>
                </a:solidFill>
              </a:rPr>
              <a:t>What is your specific gravity?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object floats on a fluid if its density is less than that of water</a:t>
            </a:r>
          </a:p>
          <a:p>
            <a:r>
              <a:rPr lang="en-US" dirty="0" smtClean="0"/>
              <a:t>An object sinks if its density is greater than that of water</a:t>
            </a:r>
          </a:p>
          <a:p>
            <a:r>
              <a:rPr lang="en-US" b="1" i="1" dirty="0" smtClean="0">
                <a:solidFill>
                  <a:srgbClr val="FFFF00"/>
                </a:solidFill>
              </a:rPr>
              <a:t>What is your specific gravity</a:t>
            </a:r>
            <a:r>
              <a:rPr lang="en-US" b="1" i="1" dirty="0" smtClean="0">
                <a:solidFill>
                  <a:srgbClr val="FFFF00"/>
                </a:solidFill>
              </a:rPr>
              <a:t>?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1.003 to 1.030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1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Giancoli Lesson 10-7</a:t>
            </a:r>
            <a:br>
              <a:rPr lang="en-US" dirty="0" smtClean="0"/>
            </a:br>
            <a:r>
              <a:rPr lang="en-US" dirty="0" smtClean="0"/>
              <a:t>Buoyancy and </a:t>
            </a:r>
            <a:r>
              <a:rPr lang="en-US" dirty="0" err="1" smtClean="0"/>
              <a:t>archimedes’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Principle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</a:rPr>
              <a:t>A log has a density of 0.6 x 10</a:t>
            </a:r>
            <a:r>
              <a:rPr lang="en-US" b="1" i="1" baseline="30000" dirty="0" smtClean="0">
                <a:solidFill>
                  <a:srgbClr val="FFFF00"/>
                </a:solidFill>
              </a:rPr>
              <a:t>3</a:t>
            </a:r>
            <a:r>
              <a:rPr lang="en-US" b="1" i="1" dirty="0" smtClean="0">
                <a:solidFill>
                  <a:srgbClr val="FFFF00"/>
                </a:solidFill>
              </a:rPr>
              <a:t> kg/m</a:t>
            </a:r>
            <a:r>
              <a:rPr lang="en-US" b="1" i="1" baseline="30000" dirty="0" smtClean="0">
                <a:solidFill>
                  <a:srgbClr val="FFFF00"/>
                </a:solidFill>
              </a:rPr>
              <a:t>3</a:t>
            </a:r>
            <a:r>
              <a:rPr lang="en-US" b="1" i="1" dirty="0" smtClean="0">
                <a:solidFill>
                  <a:srgbClr val="FFFF00"/>
                </a:solidFill>
              </a:rPr>
              <a:t> and has a mass of 1200kg.  </a:t>
            </a:r>
          </a:p>
          <a:p>
            <a:pPr lvl="1"/>
            <a:r>
              <a:rPr lang="en-US" b="1" i="1" dirty="0" smtClean="0">
                <a:solidFill>
                  <a:srgbClr val="FFFF00"/>
                </a:solidFill>
              </a:rPr>
              <a:t>Prove that it will float.</a:t>
            </a:r>
          </a:p>
          <a:p>
            <a:pPr lvl="1"/>
            <a:r>
              <a:rPr lang="en-US" b="1" i="1" dirty="0" smtClean="0">
                <a:solidFill>
                  <a:srgbClr val="FFFF00"/>
                </a:solidFill>
              </a:rPr>
              <a:t>If it is held under water and then released, what will be its acceleration toward the surface?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Objects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1783560"/>
                <a:ext cx="8229600" cy="4572000"/>
              </a:xfrm>
            </p:spPr>
            <p:txBody>
              <a:bodyPr/>
              <a:lstStyle/>
              <a:p>
                <a:r>
                  <a:rPr lang="en-US" b="1" i="1" dirty="0" smtClean="0">
                    <a:solidFill>
                      <a:srgbClr val="FFFF00"/>
                    </a:solidFill>
                  </a:rPr>
                  <a:t>A log has a density of 0.6 x 10</a:t>
                </a:r>
                <a:r>
                  <a:rPr lang="en-US" b="1" i="1" baseline="30000" dirty="0" smtClean="0">
                    <a:solidFill>
                      <a:srgbClr val="FFFF00"/>
                    </a:solidFill>
                  </a:rPr>
                  <a:t>3</a:t>
                </a:r>
                <a:r>
                  <a:rPr lang="en-US" b="1" i="1" dirty="0" smtClean="0">
                    <a:solidFill>
                      <a:srgbClr val="FFFF00"/>
                    </a:solidFill>
                  </a:rPr>
                  <a:t> kg/m</a:t>
                </a:r>
                <a:r>
                  <a:rPr lang="en-US" b="1" i="1" baseline="30000" dirty="0" smtClean="0">
                    <a:solidFill>
                      <a:srgbClr val="FFFF00"/>
                    </a:solidFill>
                  </a:rPr>
                  <a:t>3</a:t>
                </a:r>
                <a:r>
                  <a:rPr lang="en-US" b="1" i="1" dirty="0" smtClean="0">
                    <a:solidFill>
                      <a:srgbClr val="FFFF00"/>
                    </a:solidFill>
                  </a:rPr>
                  <a:t> and has a mass of 1200kg.  </a:t>
                </a:r>
              </a:p>
              <a:p>
                <a:pPr lvl="1"/>
                <a:r>
                  <a:rPr lang="en-US" b="1" i="1" dirty="0" smtClean="0">
                    <a:solidFill>
                      <a:srgbClr val="FFFF00"/>
                    </a:solidFill>
                  </a:rPr>
                  <a:t>Prove that it will float</a:t>
                </a:r>
                <a:r>
                  <a:rPr lang="en-US" b="1" i="1" dirty="0" smtClean="0">
                    <a:solidFill>
                      <a:srgbClr val="FFFF00"/>
                    </a:solidFill>
                  </a:rPr>
                  <a:t>.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𝒏𝒆𝒕</m:t>
                        </m:r>
                      </m:sub>
                    </m:sSub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𝒈𝑽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𝒎𝒈</m:t>
                    </m:r>
                  </m:oMath>
                </a14:m>
                <a:endParaRPr lang="en-US" b="1" i="1" dirty="0" smtClean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𝒏𝒆𝒕</m:t>
                        </m:r>
                      </m:sub>
                    </m:sSub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e>
                    </m:d>
                    <m:d>
                      <m:d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𝟏𝟐𝟎𝟎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𝟏𝟐𝟎𝟎</m:t>
                        </m:r>
                      </m:e>
                    </m:d>
                    <m:d>
                      <m:d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𝟖𝟏</m:t>
                        </m:r>
                      </m:e>
                    </m:d>
                  </m:oMath>
                </a14:m>
                <a:endParaRPr lang="en-US" b="1" i="1" dirty="0" smtClean="0">
                  <a:solidFill>
                    <a:srgbClr val="FFFF00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𝒏𝒆𝒕</m:t>
                        </m:r>
                      </m:sub>
                    </m:sSub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1" i="1" dirty="0">
                        <a:solidFill>
                          <a:srgbClr val="FF0000"/>
                        </a:solidFill>
                      </a:rPr>
                      <m:t>7848</m:t>
                    </m:r>
                  </m:oMath>
                </a14:m>
                <a:endParaRPr lang="en-US" b="1" i="1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b="1" i="1" dirty="0" smtClean="0">
                    <a:solidFill>
                      <a:srgbClr val="FFFF00"/>
                    </a:solidFill>
                  </a:rPr>
                  <a:t>If it is held under water and then released, what will be its acceleration toward the surface?</a:t>
                </a:r>
                <a:endParaRPr lang="en-US" b="1" i="1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783560"/>
                <a:ext cx="8229600" cy="4572000"/>
              </a:xfrm>
              <a:blipFill rotWithShape="0">
                <a:blip r:embed="rId2"/>
                <a:stretch>
                  <a:fillRect l="-519" t="-1600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663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Objects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1783560"/>
                <a:ext cx="8229600" cy="4572000"/>
              </a:xfrm>
            </p:spPr>
            <p:txBody>
              <a:bodyPr/>
              <a:lstStyle/>
              <a:p>
                <a:r>
                  <a:rPr lang="en-US" b="1" i="1" dirty="0" smtClean="0">
                    <a:solidFill>
                      <a:srgbClr val="FFFF00"/>
                    </a:solidFill>
                  </a:rPr>
                  <a:t>A log has a density of 0.6 x 10</a:t>
                </a:r>
                <a:r>
                  <a:rPr lang="en-US" b="1" i="1" baseline="30000" dirty="0" smtClean="0">
                    <a:solidFill>
                      <a:srgbClr val="FFFF00"/>
                    </a:solidFill>
                  </a:rPr>
                  <a:t>3</a:t>
                </a:r>
                <a:r>
                  <a:rPr lang="en-US" b="1" i="1" dirty="0" smtClean="0">
                    <a:solidFill>
                      <a:srgbClr val="FFFF00"/>
                    </a:solidFill>
                  </a:rPr>
                  <a:t> kg/m</a:t>
                </a:r>
                <a:r>
                  <a:rPr lang="en-US" b="1" i="1" baseline="30000" dirty="0" smtClean="0">
                    <a:solidFill>
                      <a:srgbClr val="FFFF00"/>
                    </a:solidFill>
                  </a:rPr>
                  <a:t>3</a:t>
                </a:r>
                <a:r>
                  <a:rPr lang="en-US" b="1" i="1" dirty="0" smtClean="0">
                    <a:solidFill>
                      <a:srgbClr val="FFFF00"/>
                    </a:solidFill>
                  </a:rPr>
                  <a:t> and has a mass of 1200kg.  </a:t>
                </a:r>
              </a:p>
              <a:p>
                <a:pPr lvl="1"/>
                <a:r>
                  <a:rPr lang="en-US" b="1" i="1" dirty="0" smtClean="0">
                    <a:solidFill>
                      <a:srgbClr val="FFFF00"/>
                    </a:solidFill>
                  </a:rPr>
                  <a:t>Prove that it will float</a:t>
                </a:r>
                <a:r>
                  <a:rPr lang="en-US" b="1" i="1" dirty="0" smtClean="0">
                    <a:solidFill>
                      <a:srgbClr val="FFFF00"/>
                    </a:solidFill>
                  </a:rPr>
                  <a:t>.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𝒏𝒆𝒕</m:t>
                        </m:r>
                      </m:sub>
                    </m:sSub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1" i="1" dirty="0">
                        <a:solidFill>
                          <a:srgbClr val="FF0000"/>
                        </a:solidFill>
                      </a:rPr>
                      <m:t>7848</m:t>
                    </m:r>
                  </m:oMath>
                </a14:m>
                <a:endParaRPr lang="en-US" b="1" i="1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b="1" i="1" dirty="0" smtClean="0">
                    <a:solidFill>
                      <a:srgbClr val="FFFF00"/>
                    </a:solidFill>
                  </a:rPr>
                  <a:t>If it is held under water and then released, what will be its acceleration toward the surface</a:t>
                </a:r>
                <a:r>
                  <a:rPr lang="en-US" b="1" i="1" dirty="0" smtClean="0">
                    <a:solidFill>
                      <a:srgbClr val="FFFF00"/>
                    </a:solidFill>
                  </a:rPr>
                  <a:t>?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𝒎𝒂</m:t>
                    </m:r>
                  </m:oMath>
                </a14:m>
                <a:endParaRPr lang="en-US" b="1" i="1" dirty="0" smtClean="0">
                  <a:solidFill>
                    <a:srgbClr val="FFFF00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num>
                      <m:den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𝟕𝟖𝟒𝟖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𝟏𝟐𝟎𝟎</m:t>
                        </m:r>
                      </m:den>
                    </m:f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𝟓𝟒</m:t>
                    </m:r>
                    <m:f>
                      <m:fPr>
                        <m:type m:val="lin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en-US" b="1" i="1" dirty="0">
                  <a:solidFill>
                    <a:srgbClr val="FFFF00"/>
                  </a:solidFill>
                </a:endParaRPr>
              </a:p>
              <a:p>
                <a:pPr lvl="2"/>
                <a:endParaRPr lang="en-US" b="1" i="1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783560"/>
                <a:ext cx="8229600" cy="4572000"/>
              </a:xfrm>
              <a:blipFill rotWithShape="0">
                <a:blip r:embed="rId2"/>
                <a:stretch>
                  <a:fillRect l="-519" t="-1600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08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Viner Hand ITC" pitchFamily="66" charset="0"/>
              </a:rPr>
              <a:t/>
            </a:r>
            <a:br>
              <a:rPr lang="en-US" dirty="0" smtClean="0">
                <a:latin typeface="Viner Hand ITC" pitchFamily="66" charset="0"/>
              </a:rPr>
            </a:br>
            <a:r>
              <a:rPr lang="en-US" dirty="0" smtClean="0">
                <a:latin typeface="Pristina" panose="03060402040406080204" pitchFamily="66" charset="0"/>
              </a:rPr>
              <a:t>Questions?</a:t>
            </a:r>
            <a:endParaRPr lang="en-US" sz="2800" dirty="0">
              <a:latin typeface="Pristina" panose="0306040204040608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vil%20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52400"/>
            <a:ext cx="4128596" cy="393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19200" y="1351672"/>
            <a:ext cx="5205750" cy="977486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#22-33</a:t>
            </a:r>
            <a:endParaRPr lang="en-US" sz="3200" b="1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4" action="ppaction://hlinkfile"/>
              </a:rPr>
              <a:t>Video: Archimedes Principle</a:t>
            </a:r>
            <a:endParaRPr lang="en-US" dirty="0"/>
          </a:p>
        </p:txBody>
      </p:sp>
      <p:pic>
        <p:nvPicPr>
          <p:cNvPr id="5" name="Archimedes_Principle_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5419" y="1426464"/>
            <a:ext cx="6877981" cy="515848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Buoyancy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Stuff floats</a:t>
            </a:r>
          </a:p>
          <a:p>
            <a:r>
              <a:rPr lang="en-US" dirty="0" smtClean="0"/>
              <a:t>Stuff in water seems lighter than stuff on land</a:t>
            </a:r>
          </a:p>
          <a:p>
            <a:r>
              <a:rPr lang="en-US" dirty="0" smtClean="0"/>
              <a:t>This is because the fluid is exerting a pressure on the object that opposes the gravity force (weight)</a:t>
            </a:r>
          </a:p>
          <a:p>
            <a:r>
              <a:rPr lang="en-US" dirty="0" smtClean="0"/>
              <a:t>Fluid pressure increases with depth</a:t>
            </a:r>
          </a:p>
          <a:p>
            <a:r>
              <a:rPr lang="en-US" dirty="0" smtClean="0"/>
              <a:t>When the fluid pressure equals the weight, the object will stop sinking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Buoyant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2560"/>
          </a:xfrm>
        </p:spPr>
        <p:txBody>
          <a:bodyPr/>
          <a:lstStyle/>
          <a:p>
            <a:r>
              <a:rPr lang="en-US" dirty="0" smtClean="0"/>
              <a:t>The force of fluid pressure that opposes weight</a:t>
            </a:r>
            <a:endParaRPr lang="en-US" dirty="0"/>
          </a:p>
        </p:txBody>
      </p:sp>
      <p:pic>
        <p:nvPicPr>
          <p:cNvPr id="4" name="Picture 3" descr="scan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828800"/>
            <a:ext cx="4187952" cy="42656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87375" y="1828800"/>
          <a:ext cx="3244850" cy="429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4" imgW="825480" imgH="1091880" progId="Equation.3">
                  <p:embed/>
                </p:oleObj>
              </mc:Choice>
              <mc:Fallback>
                <p:oleObj name="Equation" r:id="rId4" imgW="825480" imgH="10918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1828800"/>
                        <a:ext cx="3244850" cy="42941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Buoyant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2560"/>
          </a:xfrm>
        </p:spPr>
        <p:txBody>
          <a:bodyPr/>
          <a:lstStyle/>
          <a:p>
            <a:r>
              <a:rPr lang="en-US" dirty="0" smtClean="0"/>
              <a:t>The force of fluid pressure that opposes weight</a:t>
            </a:r>
            <a:endParaRPr lang="en-US" dirty="0"/>
          </a:p>
        </p:txBody>
      </p:sp>
      <p:pic>
        <p:nvPicPr>
          <p:cNvPr id="4" name="Picture 3" descr="scan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3648" y="1828800"/>
            <a:ext cx="4187952" cy="42656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04800" y="2561197"/>
          <a:ext cx="4246844" cy="3153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4" imgW="1231560" imgH="914400" progId="Equation.3">
                  <p:embed/>
                </p:oleObj>
              </mc:Choice>
              <mc:Fallback>
                <p:oleObj name="Equation" r:id="rId4" imgW="1231560" imgH="914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61197"/>
                        <a:ext cx="4246844" cy="315380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Buoyant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2560"/>
          </a:xfrm>
        </p:spPr>
        <p:txBody>
          <a:bodyPr/>
          <a:lstStyle/>
          <a:p>
            <a:r>
              <a:rPr lang="en-US" dirty="0" smtClean="0"/>
              <a:t>The force of fluid pressure that opposes weight</a:t>
            </a:r>
            <a:endParaRPr lang="en-US" dirty="0"/>
          </a:p>
        </p:txBody>
      </p:sp>
      <p:pic>
        <p:nvPicPr>
          <p:cNvPr id="4" name="Picture 3" descr="scan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3648" y="1828800"/>
            <a:ext cx="4187952" cy="42656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04800" y="2889250"/>
          <a:ext cx="4246563" cy="249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4" imgW="1231560" imgH="723600" progId="Equation.3">
                  <p:embed/>
                </p:oleObj>
              </mc:Choice>
              <mc:Fallback>
                <p:oleObj name="Equation" r:id="rId4" imgW="1231560" imgH="723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889250"/>
                        <a:ext cx="4246563" cy="24971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Buoyant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914400"/>
          </a:xfrm>
        </p:spPr>
        <p:txBody>
          <a:bodyPr/>
          <a:lstStyle/>
          <a:p>
            <a:r>
              <a:rPr lang="en-US" dirty="0" smtClean="0"/>
              <a:t>The force of fluid pressure that opposes weight</a:t>
            </a:r>
            <a:endParaRPr lang="en-US" dirty="0"/>
          </a:p>
        </p:txBody>
      </p:sp>
      <p:pic>
        <p:nvPicPr>
          <p:cNvPr id="4" name="Picture 3" descr="scan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3648" y="1828800"/>
            <a:ext cx="4187952" cy="42656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85800" y="1785938"/>
          <a:ext cx="3633788" cy="166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4" imgW="1054080" imgH="482400" progId="Equation.3">
                  <p:embed/>
                </p:oleObj>
              </mc:Choice>
              <mc:Fallback>
                <p:oleObj name="Equation" r:id="rId4" imgW="1054080" imgH="482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85938"/>
                        <a:ext cx="3633788" cy="16652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Archimedes’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914400"/>
          </a:xfrm>
        </p:spPr>
        <p:txBody>
          <a:bodyPr/>
          <a:lstStyle/>
          <a:p>
            <a:r>
              <a:rPr lang="en-US" dirty="0" smtClean="0"/>
              <a:t>The force of fluid pressure that opposes weight</a:t>
            </a:r>
            <a:endParaRPr lang="en-US" dirty="0"/>
          </a:p>
        </p:txBody>
      </p:sp>
      <p:pic>
        <p:nvPicPr>
          <p:cNvPr id="4" name="Picture 3" descr="scan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3648" y="1828800"/>
            <a:ext cx="4187952" cy="42656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85800" y="1785938"/>
          <a:ext cx="3633788" cy="166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4" imgW="1054080" imgH="482400" progId="Equation.3">
                  <p:embed/>
                </p:oleObj>
              </mc:Choice>
              <mc:Fallback>
                <p:oleObj name="Equation" r:id="rId4" imgW="1054080" imgH="482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85938"/>
                        <a:ext cx="3633788" cy="16652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3657600"/>
            <a:ext cx="4267200" cy="2971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volume of the cylinder displaces the same volume of water that was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there before the cylinder was immersed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584</TotalTime>
  <Words>689</Words>
  <Application>Microsoft Office PowerPoint</Application>
  <PresentationFormat>On-screen Show (4:3)</PresentationFormat>
  <Paragraphs>79</Paragraphs>
  <Slides>24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Cambria Math</vt:lpstr>
      <vt:lpstr>Consolas</vt:lpstr>
      <vt:lpstr>Corbel</vt:lpstr>
      <vt:lpstr>Pristina</vt:lpstr>
      <vt:lpstr>Viner Hand ITC</vt:lpstr>
      <vt:lpstr>Wingdings</vt:lpstr>
      <vt:lpstr>Wingdings 2</vt:lpstr>
      <vt:lpstr>Wingdings 3</vt:lpstr>
      <vt:lpstr>Metro</vt:lpstr>
      <vt:lpstr>Equation</vt:lpstr>
      <vt:lpstr>Devil physics The baddest class on campus  AP Physics</vt:lpstr>
      <vt:lpstr>Giancoli Lesson 10-7 Buoyancy and archimedes’   Principle</vt:lpstr>
      <vt:lpstr>Video: Archimedes Principle</vt:lpstr>
      <vt:lpstr>Buoyancy</vt:lpstr>
      <vt:lpstr>Buoyant Force</vt:lpstr>
      <vt:lpstr>Buoyant Force</vt:lpstr>
      <vt:lpstr>Buoyant Force</vt:lpstr>
      <vt:lpstr>Buoyant Force</vt:lpstr>
      <vt:lpstr>Archimedes’ Principle</vt:lpstr>
      <vt:lpstr>Archimedes’ Principle</vt:lpstr>
      <vt:lpstr>Sample Problem</vt:lpstr>
      <vt:lpstr>Sample Problem</vt:lpstr>
      <vt:lpstr>Sample Problem</vt:lpstr>
      <vt:lpstr>Sample Problem</vt:lpstr>
      <vt:lpstr>Archimedes and the King’s Crown</vt:lpstr>
      <vt:lpstr>Archimedes and the King’s Crown</vt:lpstr>
      <vt:lpstr>Archimedes and the King’s Crown</vt:lpstr>
      <vt:lpstr>Floating Objects</vt:lpstr>
      <vt:lpstr>Floating Objects</vt:lpstr>
      <vt:lpstr>Floating Objects</vt:lpstr>
      <vt:lpstr>Floating Objects</vt:lpstr>
      <vt:lpstr>Floating Objects</vt:lpstr>
      <vt:lpstr> Questions?</vt:lpstr>
      <vt:lpstr>Homework</vt:lpstr>
    </vt:vector>
  </TitlesOfParts>
  <Company>pcsb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Devil physics The baddest class on campus IB Physics Physics I Honors / Pre-IB Physics</dc:title>
  <dc:creator>Kyle Smith</dc:creator>
  <cp:lastModifiedBy>Smith Kyle</cp:lastModifiedBy>
  <cp:revision>21</cp:revision>
  <dcterms:created xsi:type="dcterms:W3CDTF">2010-12-08T08:20:03Z</dcterms:created>
  <dcterms:modified xsi:type="dcterms:W3CDTF">2016-05-09T15:58:34Z</dcterms:modified>
</cp:coreProperties>
</file>