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3" r:id="rId6"/>
    <p:sldId id="264" r:id="rId7"/>
    <p:sldId id="265" r:id="rId8"/>
    <p:sldId id="266" r:id="rId9"/>
    <p:sldId id="268" r:id="rId10"/>
    <p:sldId id="269" r:id="rId11"/>
    <p:sldId id="267" r:id="rId12"/>
    <p:sldId id="270" r:id="rId13"/>
    <p:sldId id="271" r:id="rId14"/>
    <p:sldId id="272" r:id="rId15"/>
    <p:sldId id="273" r:id="rId16"/>
    <p:sldId id="274" r:id="rId17"/>
    <p:sldId id="261" r:id="rId18"/>
    <p:sldId id="26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21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5329E-6E04-4E8D-9AA0-27424FD5CF1F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8F673A-CE59-4D58-8998-1918CBD17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5329E-6E04-4E8D-9AA0-27424FD5CF1F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8F673A-CE59-4D58-8998-1918CBD17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5329E-6E04-4E8D-9AA0-27424FD5CF1F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8F673A-CE59-4D58-8998-1918CBD17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5329E-6E04-4E8D-9AA0-27424FD5CF1F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8F673A-CE59-4D58-8998-1918CBD17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5329E-6E04-4E8D-9AA0-27424FD5CF1F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8F673A-CE59-4D58-8998-1918CBD17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5329E-6E04-4E8D-9AA0-27424FD5CF1F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8F673A-CE59-4D58-8998-1918CBD17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5329E-6E04-4E8D-9AA0-27424FD5CF1F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8F673A-CE59-4D58-8998-1918CBD17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5329E-6E04-4E8D-9AA0-27424FD5CF1F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8F673A-CE59-4D58-8998-1918CBD17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5329E-6E04-4E8D-9AA0-27424FD5CF1F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8F673A-CE59-4D58-8998-1918CBD17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5329E-6E04-4E8D-9AA0-27424FD5CF1F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8F673A-CE59-4D58-8998-1918CBD17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FD15329E-6E04-4E8D-9AA0-27424FD5CF1F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E58F673A-CE59-4D58-8998-1918CBD17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D15329E-6E04-4E8D-9AA0-27424FD5CF1F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E58F673A-CE59-4D58-8998-1918CBD17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Pristina" panose="03060402040406080204" pitchFamily="66" charset="0"/>
              </a:rPr>
              <a:t>Devil physics</a:t>
            </a:r>
            <a:br>
              <a:rPr lang="en-US" dirty="0" smtClean="0">
                <a:latin typeface="Pristina" panose="03060402040406080204" pitchFamily="66" charset="0"/>
              </a:rPr>
            </a:br>
            <a:r>
              <a:rPr lang="en-US" sz="3200" dirty="0" smtClean="0">
                <a:latin typeface="Pristina" panose="03060402040406080204" pitchFamily="66" charset="0"/>
              </a:rPr>
              <a:t>The </a:t>
            </a:r>
            <a:r>
              <a:rPr lang="en-US" sz="3200" dirty="0" err="1" smtClean="0">
                <a:latin typeface="Pristina" panose="03060402040406080204" pitchFamily="66" charset="0"/>
              </a:rPr>
              <a:t>baddest</a:t>
            </a:r>
            <a:r>
              <a:rPr lang="en-US" sz="3200" dirty="0" smtClean="0">
                <a:latin typeface="Pristina" panose="03060402040406080204" pitchFamily="66" charset="0"/>
              </a:rPr>
              <a:t> class on campus</a:t>
            </a:r>
            <a:br>
              <a:rPr lang="en-US" sz="3200" dirty="0" smtClean="0">
                <a:latin typeface="Pristina" panose="03060402040406080204" pitchFamily="66" charset="0"/>
              </a:rPr>
            </a:br>
            <a:r>
              <a:rPr lang="en-US" sz="2800" dirty="0" smtClean="0">
                <a:latin typeface="Pristina" panose="03060402040406080204" pitchFamily="66" charset="0"/>
              </a:rPr>
              <a:t/>
            </a:r>
            <a:br>
              <a:rPr lang="en-US" sz="2800" dirty="0" smtClean="0">
                <a:latin typeface="Pristina" panose="03060402040406080204" pitchFamily="66" charset="0"/>
              </a:rPr>
            </a:br>
            <a:r>
              <a:rPr lang="en-US" sz="2800" dirty="0" smtClean="0">
                <a:latin typeface="Pristina" panose="03060402040406080204" pitchFamily="66" charset="0"/>
              </a:rPr>
              <a:t>AP </a:t>
            </a:r>
            <a:r>
              <a:rPr lang="en-US" sz="2800" dirty="0" smtClean="0">
                <a:latin typeface="Pristina" panose="03060402040406080204" pitchFamily="66" charset="0"/>
              </a:rPr>
              <a:t>Physics</a:t>
            </a:r>
            <a:endParaRPr lang="en-US" sz="2800" dirty="0">
              <a:latin typeface="Pristina" panose="0306040204040608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Devil%20He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0" y="152400"/>
            <a:ext cx="4128596" cy="3930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Coefficients of Viscosity</a:t>
            </a:r>
            <a:endParaRPr lang="en-US" dirty="0"/>
          </a:p>
        </p:txBody>
      </p:sp>
      <p:pic>
        <p:nvPicPr>
          <p:cNvPr id="4" name="Content Placeholder 3" descr="Coefficients of Viscosit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76600" y="3352800"/>
            <a:ext cx="5334000" cy="3302444"/>
          </a:xfrm>
        </p:spPr>
      </p:pic>
      <p:sp>
        <p:nvSpPr>
          <p:cNvPr id="5" name="TextBox 4"/>
          <p:cNvSpPr txBox="1"/>
          <p:nvPr/>
        </p:nvSpPr>
        <p:spPr>
          <a:xfrm>
            <a:off x="914400" y="1371600"/>
            <a:ext cx="7315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1313" indent="-341313">
              <a:buFont typeface="Wingdings" pitchFamily="2" charset="2"/>
              <a:buChar char="§"/>
            </a:pPr>
            <a:r>
              <a:rPr lang="en-US" sz="2800" dirty="0" smtClean="0"/>
              <a:t>Temperatures are specified because it has a strong effect on viscosity</a:t>
            </a:r>
          </a:p>
          <a:p>
            <a:pPr marL="341313" indent="-341313">
              <a:buFont typeface="Wingdings" pitchFamily="2" charset="2"/>
              <a:buChar char="§"/>
            </a:pPr>
            <a:r>
              <a:rPr lang="en-US" sz="2800" dirty="0" smtClean="0"/>
              <a:t>Viscosity for most fluids decreases rapidly with increase in temperature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382000" cy="762000"/>
          </a:xfrm>
        </p:spPr>
        <p:txBody>
          <a:bodyPr/>
          <a:lstStyle/>
          <a:p>
            <a:r>
              <a:rPr lang="en-US" sz="3400" dirty="0" smtClean="0"/>
              <a:t>Flow In Tubes: </a:t>
            </a:r>
            <a:r>
              <a:rPr lang="en-US" sz="3400" dirty="0" err="1" smtClean="0"/>
              <a:t>Poiseuille’s</a:t>
            </a:r>
            <a:r>
              <a:rPr lang="en-US" sz="3400" dirty="0" smtClean="0"/>
              <a:t> Equation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Without viscosity, fluids could flow freely without an applied force</a:t>
            </a:r>
          </a:p>
          <a:p>
            <a:r>
              <a:rPr lang="en-US" dirty="0" smtClean="0"/>
              <a:t>Because of viscosity, a pressure difference between the ends of the tube are necessary to cause the fluid to flow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382000" cy="762000"/>
          </a:xfrm>
        </p:spPr>
        <p:txBody>
          <a:bodyPr/>
          <a:lstStyle/>
          <a:p>
            <a:r>
              <a:rPr lang="en-US" sz="3400" dirty="0" smtClean="0"/>
              <a:t>Flow In Tubes: </a:t>
            </a:r>
            <a:r>
              <a:rPr lang="en-US" sz="3400" dirty="0" err="1" smtClean="0"/>
              <a:t>Poiseuille’s</a:t>
            </a:r>
            <a:r>
              <a:rPr lang="en-US" sz="3400" dirty="0" smtClean="0"/>
              <a:t> Equation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Rate of flow of a fluid depends on:</a:t>
            </a:r>
          </a:p>
          <a:p>
            <a:pPr lvl="1"/>
            <a:r>
              <a:rPr lang="en-US" dirty="0" smtClean="0"/>
              <a:t>Viscosity</a:t>
            </a:r>
          </a:p>
          <a:p>
            <a:pPr lvl="1"/>
            <a:r>
              <a:rPr lang="en-US" dirty="0" smtClean="0"/>
              <a:t>Pressure difference</a:t>
            </a:r>
          </a:p>
          <a:p>
            <a:pPr lvl="1"/>
            <a:r>
              <a:rPr lang="en-US" dirty="0" smtClean="0"/>
              <a:t>Dimensions of the tube</a:t>
            </a:r>
          </a:p>
          <a:p>
            <a:r>
              <a:rPr lang="en-US" dirty="0" err="1" smtClean="0"/>
              <a:t>Poiseuille’s</a:t>
            </a:r>
            <a:r>
              <a:rPr lang="en-US" dirty="0" smtClean="0"/>
              <a:t> Equation assumes</a:t>
            </a:r>
          </a:p>
          <a:p>
            <a:pPr lvl="1"/>
            <a:r>
              <a:rPr lang="en-US" dirty="0" smtClean="0"/>
              <a:t>Fluid is incompressible</a:t>
            </a:r>
          </a:p>
          <a:p>
            <a:pPr lvl="1"/>
            <a:r>
              <a:rPr lang="en-US" dirty="0" smtClean="0"/>
              <a:t>Laminar flow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382000" cy="762000"/>
          </a:xfrm>
        </p:spPr>
        <p:txBody>
          <a:bodyPr/>
          <a:lstStyle/>
          <a:p>
            <a:r>
              <a:rPr lang="en-US" sz="3400" dirty="0" smtClean="0"/>
              <a:t>Flow In Tubes: </a:t>
            </a:r>
            <a:r>
              <a:rPr lang="en-US" sz="3400" dirty="0" err="1" smtClean="0"/>
              <a:t>Poiseuille’s</a:t>
            </a:r>
            <a:r>
              <a:rPr lang="en-US" sz="3400" dirty="0" smtClean="0"/>
              <a:t> Equation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124200"/>
            <a:ext cx="7772400" cy="3231360"/>
          </a:xfrm>
        </p:spPr>
        <p:txBody>
          <a:bodyPr>
            <a:noAutofit/>
          </a:bodyPr>
          <a:lstStyle/>
          <a:p>
            <a:pPr lvl="1"/>
            <a:r>
              <a:rPr lang="en-US" sz="3200" b="1" i="1" dirty="0" smtClean="0">
                <a:solidFill>
                  <a:srgbClr val="FFFF00"/>
                </a:solidFill>
              </a:rPr>
              <a:t>Q is the volume rate of flow in m</a:t>
            </a:r>
            <a:r>
              <a:rPr lang="en-US" sz="3200" b="1" i="1" baseline="30000" dirty="0" smtClean="0">
                <a:solidFill>
                  <a:srgbClr val="FFFF00"/>
                </a:solidFill>
              </a:rPr>
              <a:t>3</a:t>
            </a:r>
            <a:r>
              <a:rPr lang="en-US" sz="3200" b="1" i="1" dirty="0" smtClean="0">
                <a:solidFill>
                  <a:srgbClr val="FFFF00"/>
                </a:solidFill>
              </a:rPr>
              <a:t>/s</a:t>
            </a:r>
          </a:p>
          <a:p>
            <a:pPr lvl="1"/>
            <a:r>
              <a:rPr lang="en-US" sz="3200" dirty="0" smtClean="0"/>
              <a:t>r is the inside radius of the tube</a:t>
            </a:r>
          </a:p>
          <a:p>
            <a:pPr lvl="1"/>
            <a:r>
              <a:rPr lang="en-US" sz="3200" dirty="0" smtClean="0"/>
              <a:t>L is the length of the tube</a:t>
            </a:r>
          </a:p>
          <a:p>
            <a:pPr lvl="1"/>
            <a:r>
              <a:rPr lang="en-US" sz="3200" dirty="0" smtClean="0"/>
              <a:t>P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-P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is the pressure difference between the ends</a:t>
            </a:r>
          </a:p>
          <a:p>
            <a:pPr lvl="1"/>
            <a:r>
              <a:rPr lang="el-GR" sz="3200" dirty="0" smtClean="0">
                <a:latin typeface="Times New Roman"/>
                <a:cs typeface="Times New Roman"/>
              </a:rPr>
              <a:t>η</a:t>
            </a:r>
            <a:r>
              <a:rPr lang="en-US" sz="3200" dirty="0" smtClean="0">
                <a:latin typeface="Times New Roman"/>
                <a:cs typeface="Times New Roman"/>
              </a:rPr>
              <a:t> </a:t>
            </a:r>
            <a:r>
              <a:rPr lang="en-US" sz="3200" dirty="0" smtClean="0">
                <a:cs typeface="Times New Roman"/>
              </a:rPr>
              <a:t>is the coefficient of viscosity</a:t>
            </a:r>
            <a:endParaRPr lang="en-US" sz="3200" dirty="0" smtClean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2386013" y="1371600"/>
          <a:ext cx="3522662" cy="1522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3" imgW="1028520" imgH="444240" progId="Equation.3">
                  <p:embed/>
                </p:oleObj>
              </mc:Choice>
              <mc:Fallback>
                <p:oleObj name="Equation" r:id="rId3" imgW="1028520" imgH="4442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6013" y="1371600"/>
                        <a:ext cx="3522662" cy="1522412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382000" cy="762000"/>
          </a:xfrm>
        </p:spPr>
        <p:txBody>
          <a:bodyPr/>
          <a:lstStyle/>
          <a:p>
            <a:r>
              <a:rPr lang="en-US" sz="3400" dirty="0" smtClean="0"/>
              <a:t>Flow In Tubes: </a:t>
            </a:r>
            <a:r>
              <a:rPr lang="en-US" sz="3400" dirty="0" err="1" smtClean="0"/>
              <a:t>Poiseuille’s</a:t>
            </a:r>
            <a:r>
              <a:rPr lang="en-US" sz="3400" dirty="0" smtClean="0"/>
              <a:t> Equation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124200"/>
            <a:ext cx="7772400" cy="3231360"/>
          </a:xfrm>
        </p:spPr>
        <p:txBody>
          <a:bodyPr>
            <a:normAutofit/>
          </a:bodyPr>
          <a:lstStyle/>
          <a:p>
            <a:r>
              <a:rPr lang="en-US" dirty="0" smtClean="0"/>
              <a:t>Q, the volume rate of flow is</a:t>
            </a:r>
          </a:p>
          <a:p>
            <a:pPr lvl="1"/>
            <a:r>
              <a:rPr lang="en-US" dirty="0" smtClean="0"/>
              <a:t>Directly proportional to the pressure difference</a:t>
            </a:r>
          </a:p>
          <a:p>
            <a:pPr lvl="1"/>
            <a:r>
              <a:rPr lang="en-US" dirty="0" smtClean="0"/>
              <a:t>Inversely proportional to the viscosity and length of the tube</a:t>
            </a:r>
          </a:p>
          <a:p>
            <a:pPr lvl="1"/>
            <a:r>
              <a:rPr lang="en-US" dirty="0" smtClean="0"/>
              <a:t>Directly proportional to the </a:t>
            </a:r>
            <a:r>
              <a:rPr lang="en-US" b="1" i="1" u="sng" dirty="0" smtClean="0"/>
              <a:t>fourth</a:t>
            </a:r>
            <a:r>
              <a:rPr lang="en-US" dirty="0" smtClean="0"/>
              <a:t> power of the radius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2386013" y="1371600"/>
          <a:ext cx="3522662" cy="1522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3" imgW="1028520" imgH="444240" progId="Equation.3">
                  <p:embed/>
                </p:oleObj>
              </mc:Choice>
              <mc:Fallback>
                <p:oleObj name="Equation" r:id="rId3" imgW="1028520" imgH="4442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6013" y="1371600"/>
                        <a:ext cx="3522662" cy="1522412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382000" cy="762000"/>
          </a:xfrm>
        </p:spPr>
        <p:txBody>
          <a:bodyPr/>
          <a:lstStyle/>
          <a:p>
            <a:r>
              <a:rPr lang="en-US" sz="3400" dirty="0" smtClean="0"/>
              <a:t>Flow In Tubes: </a:t>
            </a:r>
            <a:r>
              <a:rPr lang="en-US" sz="3400" dirty="0" err="1" smtClean="0"/>
              <a:t>Poiseuille’s</a:t>
            </a:r>
            <a:r>
              <a:rPr lang="en-US" sz="3400" dirty="0" smtClean="0"/>
              <a:t> Equation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124200"/>
            <a:ext cx="8382000" cy="3231360"/>
          </a:xfrm>
        </p:spPr>
        <p:txBody>
          <a:bodyPr>
            <a:normAutofit/>
          </a:bodyPr>
          <a:lstStyle/>
          <a:p>
            <a:r>
              <a:rPr lang="en-US" dirty="0" smtClean="0"/>
              <a:t>Q, the volume rate of flow is</a:t>
            </a:r>
          </a:p>
          <a:p>
            <a:pPr lvl="1"/>
            <a:r>
              <a:rPr lang="en-US" dirty="0" smtClean="0"/>
              <a:t>Directly proportional to the </a:t>
            </a:r>
            <a:r>
              <a:rPr lang="en-US" b="1" i="1" u="sng" dirty="0" smtClean="0"/>
              <a:t>fourth</a:t>
            </a:r>
            <a:r>
              <a:rPr lang="en-US" dirty="0" smtClean="0"/>
              <a:t> power of the radius</a:t>
            </a:r>
          </a:p>
          <a:p>
            <a:r>
              <a:rPr lang="en-US" b="1" i="1" dirty="0" smtClean="0">
                <a:solidFill>
                  <a:srgbClr val="FFFF00"/>
                </a:solidFill>
              </a:rPr>
              <a:t>Do blood vessels have constant diameter?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2386013" y="1371600"/>
          <a:ext cx="3522662" cy="1522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3" imgW="1028520" imgH="444240" progId="Equation.3">
                  <p:embed/>
                </p:oleObj>
              </mc:Choice>
              <mc:Fallback>
                <p:oleObj name="Equation" r:id="rId3" imgW="1028520" imgH="4442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6013" y="1371600"/>
                        <a:ext cx="3522662" cy="1522412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382000" cy="762000"/>
          </a:xfrm>
        </p:spPr>
        <p:txBody>
          <a:bodyPr/>
          <a:lstStyle/>
          <a:p>
            <a:r>
              <a:rPr lang="en-US" sz="3400" dirty="0" smtClean="0"/>
              <a:t>Flow In Tubes: </a:t>
            </a:r>
            <a:r>
              <a:rPr lang="en-US" sz="3400" dirty="0" err="1" smtClean="0"/>
              <a:t>Poiseuille’s</a:t>
            </a:r>
            <a:r>
              <a:rPr lang="en-US" sz="3400" dirty="0" smtClean="0"/>
              <a:t> Equation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971800"/>
            <a:ext cx="8382000" cy="3657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Q, the volume rate of flow is</a:t>
            </a:r>
          </a:p>
          <a:p>
            <a:pPr lvl="1"/>
            <a:r>
              <a:rPr lang="en-US" dirty="0" smtClean="0"/>
              <a:t>Directly proportional to the </a:t>
            </a:r>
            <a:r>
              <a:rPr lang="en-US" b="1" i="1" u="sng" dirty="0" smtClean="0"/>
              <a:t>fourth</a:t>
            </a:r>
            <a:r>
              <a:rPr lang="en-US" dirty="0" smtClean="0"/>
              <a:t> power of the radius</a:t>
            </a:r>
          </a:p>
          <a:p>
            <a:r>
              <a:rPr lang="en-US" b="1" i="1" dirty="0" smtClean="0">
                <a:solidFill>
                  <a:srgbClr val="FFFF00"/>
                </a:solidFill>
              </a:rPr>
              <a:t>Do blood vessels have constant diameter?</a:t>
            </a:r>
          </a:p>
          <a:p>
            <a:pPr lvl="1"/>
            <a:r>
              <a:rPr lang="en-US" dirty="0" smtClean="0"/>
              <a:t>Blood vessel diameter decreases as they branch out</a:t>
            </a:r>
          </a:p>
          <a:p>
            <a:pPr lvl="1"/>
            <a:r>
              <a:rPr lang="en-US" dirty="0" smtClean="0"/>
              <a:t>The body controls blood vessel diameter by bands of muscles surrounding the arteries</a:t>
            </a:r>
          </a:p>
          <a:p>
            <a:pPr lvl="1"/>
            <a:r>
              <a:rPr lang="en-US" dirty="0" smtClean="0"/>
              <a:t>Arteriosclerosis and cholesterol buildup decrease diameter forcing a higher pressure gradient for same blood flow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2386013" y="1295400"/>
          <a:ext cx="3522662" cy="1522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3" imgW="1028520" imgH="444240" progId="Equation.3">
                  <p:embed/>
                </p:oleObj>
              </mc:Choice>
              <mc:Fallback>
                <p:oleObj name="Equation" r:id="rId3" imgW="1028520" imgH="4442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6013" y="1295400"/>
                        <a:ext cx="3522662" cy="1522412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Viner Hand ITC" pitchFamily="66" charset="0"/>
              </a:rPr>
              <a:t/>
            </a:r>
            <a:br>
              <a:rPr lang="en-US" dirty="0" smtClean="0">
                <a:latin typeface="Viner Hand ITC" pitchFamily="66" charset="0"/>
              </a:rPr>
            </a:br>
            <a:r>
              <a:rPr lang="en-US" dirty="0" smtClean="0">
                <a:latin typeface="Viner Hand ITC" pitchFamily="66" charset="0"/>
              </a:rPr>
              <a:t>Questions?</a:t>
            </a:r>
            <a:endParaRPr lang="en-US" sz="2800" dirty="0">
              <a:latin typeface="Viner Hand ITC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Devil%20He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0" y="152400"/>
            <a:ext cx="4128596" cy="3930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219200" y="1351672"/>
            <a:ext cx="5205750" cy="977486"/>
          </a:xfrm>
        </p:spPr>
        <p:txBody>
          <a:bodyPr>
            <a:normAutofit/>
          </a:bodyPr>
          <a:lstStyle/>
          <a:p>
            <a:r>
              <a:rPr lang="en-US" sz="3200" b="1" i="1" dirty="0" smtClean="0"/>
              <a:t>#51-57</a:t>
            </a:r>
            <a:endParaRPr lang="en-US" sz="3200" b="1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457200"/>
            <a:ext cx="8686800" cy="5861304"/>
          </a:xfrm>
        </p:spPr>
        <p:txBody>
          <a:bodyPr/>
          <a:lstStyle/>
          <a:p>
            <a:r>
              <a:rPr lang="en-US" u="sng" dirty="0" smtClean="0"/>
              <a:t>Tsokos Lesson </a:t>
            </a:r>
            <a:r>
              <a:rPr lang="en-US" u="sng" dirty="0" smtClean="0"/>
              <a:t>10-11 </a:t>
            </a:r>
            <a:r>
              <a:rPr lang="en-US" u="sng" dirty="0" smtClean="0"/>
              <a:t>to </a:t>
            </a:r>
            <a:r>
              <a:rPr lang="en-US" u="sng" dirty="0" smtClean="0"/>
              <a:t>10-12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10-11: </a:t>
            </a:r>
            <a:r>
              <a:rPr lang="en-US" dirty="0" smtClean="0"/>
              <a:t>Viscosity</a:t>
            </a:r>
            <a:br>
              <a:rPr lang="en-US" dirty="0" smtClean="0"/>
            </a:br>
            <a:r>
              <a:rPr lang="en-US" dirty="0" smtClean="0"/>
              <a:t>10-12: </a:t>
            </a:r>
            <a:r>
              <a:rPr lang="en-US" dirty="0" smtClean="0"/>
              <a:t>flow in tubes:  </a:t>
            </a:r>
            <a:br>
              <a:rPr lang="en-US" dirty="0" smtClean="0"/>
            </a:br>
            <a:r>
              <a:rPr lang="en-US" dirty="0" smtClean="0"/>
              <a:t>       </a:t>
            </a:r>
            <a:r>
              <a:rPr lang="en-US" dirty="0" err="1" smtClean="0"/>
              <a:t>Poiseuille’s</a:t>
            </a:r>
            <a:r>
              <a:rPr lang="en-US" dirty="0" smtClean="0"/>
              <a:t> Equation,</a:t>
            </a:r>
            <a:br>
              <a:rPr lang="en-US" dirty="0" smtClean="0"/>
            </a:br>
            <a:r>
              <a:rPr lang="en-US" dirty="0" smtClean="0"/>
              <a:t>       blood </a:t>
            </a:r>
            <a:r>
              <a:rPr lang="en-US" dirty="0" smtClean="0"/>
              <a:t>flow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flexible because objectives in this section are somewhat fluid at this juncture.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Activity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Viscosity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A friction force between adjacent layers of fluid as the layers move past one another</a:t>
            </a:r>
            <a:endParaRPr lang="en-US" dirty="0" smtClean="0"/>
          </a:p>
          <a:p>
            <a:pPr lvl="0"/>
            <a:r>
              <a:rPr lang="en-US" b="1" dirty="0" smtClean="0"/>
              <a:t>In liquids, it is mainly due to the cohesive forces between molecules</a:t>
            </a:r>
            <a:endParaRPr lang="en-US" dirty="0" smtClean="0"/>
          </a:p>
          <a:p>
            <a:pPr lvl="0"/>
            <a:r>
              <a:rPr lang="en-US" b="1" dirty="0" smtClean="0"/>
              <a:t>In gases, it is caused by collisions between molecules.</a:t>
            </a:r>
            <a:endParaRPr lang="en-US" dirty="0" smtClean="0"/>
          </a:p>
          <a:p>
            <a:r>
              <a:rPr lang="en-US" b="1" i="1" u="sng" dirty="0" smtClean="0"/>
              <a:t>Coefficient of viscosity</a:t>
            </a:r>
            <a:r>
              <a:rPr lang="en-US" b="1" dirty="0" smtClean="0"/>
              <a:t>, η (lowercase eta) (Pa-s)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Viscosity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Determined by measuring the force required to move a plate over a stationary one with a given amount of liquid between them</a:t>
            </a:r>
            <a:endParaRPr lang="en-US" dirty="0"/>
          </a:p>
        </p:txBody>
      </p:sp>
      <p:pic>
        <p:nvPicPr>
          <p:cNvPr id="4" name="Picture 3" descr="Viscosity.JPG"/>
          <p:cNvPicPr>
            <a:picLocks noChangeAspect="1"/>
          </p:cNvPicPr>
          <p:nvPr/>
        </p:nvPicPr>
        <p:blipFill>
          <a:blip r:embed="rId2" cstate="print"/>
          <a:srcRect b="28993"/>
          <a:stretch>
            <a:fillRect/>
          </a:stretch>
        </p:blipFill>
        <p:spPr>
          <a:xfrm>
            <a:off x="1523999" y="3962399"/>
            <a:ext cx="6369049" cy="25908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382000" cy="1197864"/>
          </a:xfrm>
        </p:spPr>
        <p:txBody>
          <a:bodyPr/>
          <a:lstStyle/>
          <a:p>
            <a:r>
              <a:rPr lang="en-US" b="1" dirty="0" smtClean="0"/>
              <a:t>Viscosity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4724400" cy="5364960"/>
          </a:xfrm>
        </p:spPr>
        <p:txBody>
          <a:bodyPr/>
          <a:lstStyle/>
          <a:p>
            <a:pPr lvl="0"/>
            <a:r>
              <a:rPr lang="en-US" b="1" dirty="0" smtClean="0"/>
              <a:t>Determined by measuring the force required to move a plate over a stationary one with a given amount of liquid between them</a:t>
            </a:r>
            <a:endParaRPr lang="en-US" dirty="0"/>
          </a:p>
        </p:txBody>
      </p:sp>
      <p:pic>
        <p:nvPicPr>
          <p:cNvPr id="4" name="Picture 3" descr="Viscosity.JPG"/>
          <p:cNvPicPr>
            <a:picLocks noChangeAspect="1"/>
          </p:cNvPicPr>
          <p:nvPr/>
        </p:nvPicPr>
        <p:blipFill>
          <a:blip r:embed="rId3" cstate="print"/>
          <a:srcRect b="28993"/>
          <a:stretch>
            <a:fillRect/>
          </a:stretch>
        </p:blipFill>
        <p:spPr>
          <a:xfrm>
            <a:off x="1523999" y="3962399"/>
            <a:ext cx="6369049" cy="2590801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172200" y="644728"/>
          <a:ext cx="2044700" cy="27842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4" imgW="596880" imgH="812520" progId="Equation.3">
                  <p:embed/>
                </p:oleObj>
              </mc:Choice>
              <mc:Fallback>
                <p:oleObj name="Equation" r:id="rId4" imgW="596880" imgH="8125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644728"/>
                        <a:ext cx="2044700" cy="2784272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382000" cy="1197864"/>
          </a:xfrm>
        </p:spPr>
        <p:txBody>
          <a:bodyPr/>
          <a:lstStyle/>
          <a:p>
            <a:r>
              <a:rPr lang="en-US" b="1" dirty="0" smtClean="0"/>
              <a:t>Viscosity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4724400" cy="5364960"/>
          </a:xfrm>
        </p:spPr>
        <p:txBody>
          <a:bodyPr/>
          <a:lstStyle/>
          <a:p>
            <a:pPr lvl="0"/>
            <a:r>
              <a:rPr lang="en-US" b="1" dirty="0" smtClean="0"/>
              <a:t>Units for </a:t>
            </a:r>
            <a:r>
              <a:rPr lang="el-GR" b="1" dirty="0" smtClean="0">
                <a:cs typeface="Times New Roman"/>
              </a:rPr>
              <a:t>η</a:t>
            </a:r>
            <a:r>
              <a:rPr lang="en-US" b="1" dirty="0" smtClean="0">
                <a:cs typeface="Times New Roman"/>
              </a:rPr>
              <a:t> (eta) are N·s/m</a:t>
            </a:r>
            <a:r>
              <a:rPr lang="en-US" b="1" baseline="30000" dirty="0" smtClean="0">
                <a:cs typeface="Times New Roman"/>
              </a:rPr>
              <a:t>2</a:t>
            </a:r>
            <a:r>
              <a:rPr lang="en-US" b="1" dirty="0" smtClean="0">
                <a:cs typeface="Times New Roman"/>
              </a:rPr>
              <a:t> or </a:t>
            </a:r>
            <a:r>
              <a:rPr lang="en-US" b="1" dirty="0" err="1" smtClean="0">
                <a:cs typeface="Times New Roman"/>
              </a:rPr>
              <a:t>Pa·s</a:t>
            </a:r>
            <a:endParaRPr lang="en-US" b="1" dirty="0" smtClean="0">
              <a:cs typeface="Times New Roman"/>
            </a:endParaRPr>
          </a:p>
          <a:p>
            <a:pPr lvl="0"/>
            <a:r>
              <a:rPr lang="en-US" b="1" dirty="0" smtClean="0">
                <a:cs typeface="Times New Roman"/>
              </a:rPr>
              <a:t>CGS is </a:t>
            </a:r>
            <a:r>
              <a:rPr lang="en-US" b="1" dirty="0" err="1" smtClean="0">
                <a:cs typeface="Times New Roman"/>
              </a:rPr>
              <a:t>dyne·s</a:t>
            </a:r>
            <a:r>
              <a:rPr lang="en-US" b="1" dirty="0" smtClean="0">
                <a:cs typeface="Times New Roman"/>
              </a:rPr>
              <a:t>/cm</a:t>
            </a:r>
            <a:r>
              <a:rPr lang="en-US" b="1" baseline="30000" dirty="0" smtClean="0">
                <a:cs typeface="Times New Roman"/>
              </a:rPr>
              <a:t>2</a:t>
            </a:r>
            <a:r>
              <a:rPr lang="en-US" b="1" dirty="0" smtClean="0">
                <a:cs typeface="Times New Roman"/>
              </a:rPr>
              <a:t> which is called a poise (P)</a:t>
            </a:r>
          </a:p>
          <a:p>
            <a:pPr lvl="0"/>
            <a:r>
              <a:rPr lang="en-US" b="1" dirty="0" smtClean="0">
                <a:cs typeface="Times New Roman"/>
              </a:rPr>
              <a:t>100 </a:t>
            </a:r>
            <a:r>
              <a:rPr lang="en-US" b="1" dirty="0" err="1" smtClean="0">
                <a:cs typeface="Times New Roman"/>
              </a:rPr>
              <a:t>centipoise</a:t>
            </a:r>
            <a:r>
              <a:rPr lang="en-US" b="1" dirty="0" smtClean="0">
                <a:cs typeface="Times New Roman"/>
              </a:rPr>
              <a:t> (</a:t>
            </a:r>
            <a:r>
              <a:rPr lang="en-US" b="1" dirty="0" err="1" smtClean="0">
                <a:cs typeface="Times New Roman"/>
              </a:rPr>
              <a:t>cP</a:t>
            </a:r>
            <a:r>
              <a:rPr lang="en-US" b="1" dirty="0" smtClean="0">
                <a:cs typeface="Times New Roman"/>
              </a:rPr>
              <a:t>) = 1P</a:t>
            </a:r>
            <a:endParaRPr lang="en-US" dirty="0"/>
          </a:p>
        </p:txBody>
      </p:sp>
      <p:pic>
        <p:nvPicPr>
          <p:cNvPr id="4" name="Picture 3" descr="Viscosity.JPG"/>
          <p:cNvPicPr>
            <a:picLocks noChangeAspect="1"/>
          </p:cNvPicPr>
          <p:nvPr/>
        </p:nvPicPr>
        <p:blipFill>
          <a:blip r:embed="rId3" cstate="print"/>
          <a:srcRect b="28993"/>
          <a:stretch>
            <a:fillRect/>
          </a:stretch>
        </p:blipFill>
        <p:spPr>
          <a:xfrm>
            <a:off x="1523999" y="3962399"/>
            <a:ext cx="6369049" cy="2590801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172200" y="644728"/>
          <a:ext cx="2044700" cy="27842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4" imgW="596880" imgH="812520" progId="Equation.3">
                  <p:embed/>
                </p:oleObj>
              </mc:Choice>
              <mc:Fallback>
                <p:oleObj name="Equation" r:id="rId4" imgW="596880" imgH="81252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644728"/>
                        <a:ext cx="2044700" cy="2784272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Coefficients of Viscosity</a:t>
            </a:r>
            <a:endParaRPr lang="en-US" dirty="0"/>
          </a:p>
        </p:txBody>
      </p:sp>
      <p:pic>
        <p:nvPicPr>
          <p:cNvPr id="4" name="Content Placeholder 3" descr="Coefficients of Viscosit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399" y="1553249"/>
            <a:ext cx="7366579" cy="477135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705</TotalTime>
  <Words>430</Words>
  <Application>Microsoft Office PowerPoint</Application>
  <PresentationFormat>On-screen Show (4:3)</PresentationFormat>
  <Paragraphs>58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Consolas</vt:lpstr>
      <vt:lpstr>Corbel</vt:lpstr>
      <vt:lpstr>Pristina</vt:lpstr>
      <vt:lpstr>Times New Roman</vt:lpstr>
      <vt:lpstr>Viner Hand ITC</vt:lpstr>
      <vt:lpstr>Wingdings</vt:lpstr>
      <vt:lpstr>Wingdings 2</vt:lpstr>
      <vt:lpstr>Wingdings 3</vt:lpstr>
      <vt:lpstr>Metro</vt:lpstr>
      <vt:lpstr>Equation</vt:lpstr>
      <vt:lpstr>Devil physics The baddest class on campus  AP Physics</vt:lpstr>
      <vt:lpstr>Tsokos Lesson 10-11 to 10-12  10-11: Viscosity 10-12: flow in tubes:          Poiseuille’s Equation,        blood flow</vt:lpstr>
      <vt:lpstr>Objectives</vt:lpstr>
      <vt:lpstr>Reading Activity Questions?</vt:lpstr>
      <vt:lpstr>Viscosity</vt:lpstr>
      <vt:lpstr>Viscosity</vt:lpstr>
      <vt:lpstr>Viscosity</vt:lpstr>
      <vt:lpstr>Viscosity</vt:lpstr>
      <vt:lpstr>Coefficients of Viscosity</vt:lpstr>
      <vt:lpstr>Coefficients of Viscosity</vt:lpstr>
      <vt:lpstr>Flow In Tubes: Poiseuille’s Equation</vt:lpstr>
      <vt:lpstr>Flow In Tubes: Poiseuille’s Equation</vt:lpstr>
      <vt:lpstr>Flow In Tubes: Poiseuille’s Equation</vt:lpstr>
      <vt:lpstr>Flow In Tubes: Poiseuille’s Equation</vt:lpstr>
      <vt:lpstr>Flow In Tubes: Poiseuille’s Equation</vt:lpstr>
      <vt:lpstr>Flow In Tubes: Poiseuille’s Equation</vt:lpstr>
      <vt:lpstr> Questions?</vt:lpstr>
      <vt:lpstr>Homework</vt:lpstr>
    </vt:vector>
  </TitlesOfParts>
  <Company>pcsb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Devil physics The baddest class on campus IB Physics Physics I Honors / Pre-IB Physics</dc:title>
  <dc:creator>Kyle Smith</dc:creator>
  <cp:lastModifiedBy>Smith Kyle</cp:lastModifiedBy>
  <cp:revision>10</cp:revision>
  <dcterms:created xsi:type="dcterms:W3CDTF">2010-12-08T08:20:03Z</dcterms:created>
  <dcterms:modified xsi:type="dcterms:W3CDTF">2016-05-16T20:57:23Z</dcterms:modified>
</cp:coreProperties>
</file>