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7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7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70.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slides/slide7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s/slide75.xml" ContentType="application/vnd.openxmlformats-officedocument.presentationml.slide+xml"/>
  <Override PartName="/ppt/slideLayouts/slideLayout7.xml" ContentType="application/vnd.openxmlformats-officedocument.presentationml.slideLayout+xml"/>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Default Extension="vml" ContentType="application/vnd.openxmlformats-officedocument.vmlDrawing"/>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85" r:id="rId4"/>
    <p:sldId id="286" r:id="rId5"/>
    <p:sldId id="288" r:id="rId6"/>
    <p:sldId id="289" r:id="rId7"/>
    <p:sldId id="287" r:id="rId8"/>
    <p:sldId id="292" r:id="rId9"/>
    <p:sldId id="291" r:id="rId10"/>
    <p:sldId id="294" r:id="rId11"/>
    <p:sldId id="293" r:id="rId12"/>
    <p:sldId id="295" r:id="rId13"/>
    <p:sldId id="296" r:id="rId14"/>
    <p:sldId id="297" r:id="rId15"/>
    <p:sldId id="298" r:id="rId16"/>
    <p:sldId id="299" r:id="rId17"/>
    <p:sldId id="300" r:id="rId18"/>
    <p:sldId id="290" r:id="rId19"/>
    <p:sldId id="301" r:id="rId20"/>
    <p:sldId id="302" r:id="rId21"/>
    <p:sldId id="303" r:id="rId22"/>
    <p:sldId id="304" r:id="rId23"/>
    <p:sldId id="305" r:id="rId24"/>
    <p:sldId id="306" r:id="rId25"/>
    <p:sldId id="307" r:id="rId26"/>
    <p:sldId id="260" r:id="rId27"/>
    <p:sldId id="261" r:id="rId28"/>
    <p:sldId id="262" r:id="rId29"/>
    <p:sldId id="263" r:id="rId30"/>
    <p:sldId id="264" r:id="rId31"/>
    <p:sldId id="331" r:id="rId32"/>
    <p:sldId id="265" r:id="rId33"/>
    <p:sldId id="266" r:id="rId34"/>
    <p:sldId id="267" r:id="rId35"/>
    <p:sldId id="268" r:id="rId36"/>
    <p:sldId id="269" r:id="rId37"/>
    <p:sldId id="283" r:id="rId38"/>
    <p:sldId id="270" r:id="rId39"/>
    <p:sldId id="271" r:id="rId40"/>
    <p:sldId id="273" r:id="rId41"/>
    <p:sldId id="274" r:id="rId42"/>
    <p:sldId id="272" r:id="rId43"/>
    <p:sldId id="275" r:id="rId44"/>
    <p:sldId id="282" r:id="rId45"/>
    <p:sldId id="339" r:id="rId46"/>
    <p:sldId id="332" r:id="rId47"/>
    <p:sldId id="333" r:id="rId48"/>
    <p:sldId id="334" r:id="rId49"/>
    <p:sldId id="335" r:id="rId50"/>
    <p:sldId id="336" r:id="rId51"/>
    <p:sldId id="337" r:id="rId52"/>
    <p:sldId id="338" r:id="rId53"/>
    <p:sldId id="323" r:id="rId54"/>
    <p:sldId id="324" r:id="rId55"/>
    <p:sldId id="325" r:id="rId56"/>
    <p:sldId id="326" r:id="rId57"/>
    <p:sldId id="327" r:id="rId58"/>
    <p:sldId id="328" r:id="rId59"/>
    <p:sldId id="329" r:id="rId60"/>
    <p:sldId id="330" r:id="rId61"/>
    <p:sldId id="312" r:id="rId62"/>
    <p:sldId id="313" r:id="rId63"/>
    <p:sldId id="314" r:id="rId64"/>
    <p:sldId id="315" r:id="rId65"/>
    <p:sldId id="316" r:id="rId66"/>
    <p:sldId id="317" r:id="rId67"/>
    <p:sldId id="318" r:id="rId68"/>
    <p:sldId id="319" r:id="rId69"/>
    <p:sldId id="320" r:id="rId70"/>
    <p:sldId id="321" r:id="rId71"/>
    <p:sldId id="322" r:id="rId72"/>
    <p:sldId id="309" r:id="rId73"/>
    <p:sldId id="310" r:id="rId74"/>
    <p:sldId id="311" r:id="rId75"/>
    <p:sldId id="308" r:id="rId76"/>
    <p:sldId id="276" r:id="rId77"/>
    <p:sldId id="277" r:id="rId7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23A3E"/>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1" d="100"/>
          <a:sy n="71" d="100"/>
        </p:scale>
        <p:origin x="-403" y="-77"/>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6.w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16.w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17.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2.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3.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4.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5.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8" name="Date Placeholder 27"/>
          <p:cNvSpPr>
            <a:spLocks noGrp="1"/>
          </p:cNvSpPr>
          <p:nvPr>
            <p:ph type="dt" sz="half" idx="10"/>
          </p:nvPr>
        </p:nvSpPr>
        <p:spPr/>
        <p:txBody>
          <a:bodyPr/>
          <a:lstStyle>
            <a:extLst/>
          </a:lstStyle>
          <a:p>
            <a:fld id="{FD15329E-6E04-4E8D-9AA0-27424FD5CF1F}" type="datetimeFigureOut">
              <a:rPr lang="en-US" smtClean="0"/>
              <a:pPr/>
              <a:t>11/29/2015</a:t>
            </a:fld>
            <a:endParaRPr lang="en-US"/>
          </a:p>
        </p:txBody>
      </p:sp>
      <p:sp>
        <p:nvSpPr>
          <p:cNvPr id="17" name="Footer Placeholder 16"/>
          <p:cNvSpPr>
            <a:spLocks noGrp="1"/>
          </p:cNvSpPr>
          <p:nvPr>
            <p:ph type="ftr" sz="quarter" idx="11"/>
          </p:nvPr>
        </p:nvSpPr>
        <p:spPr/>
        <p:txBody>
          <a:bodyPr/>
          <a:lstStyle>
            <a:extLst/>
          </a:lstStyle>
          <a:p>
            <a:endParaRPr lang="en-US"/>
          </a:p>
        </p:txBody>
      </p:sp>
      <p:sp>
        <p:nvSpPr>
          <p:cNvPr id="29" name="Slide Number Placeholder 28"/>
          <p:cNvSpPr>
            <a:spLocks noGrp="1"/>
          </p:cNvSpPr>
          <p:nvPr>
            <p:ph type="sldNum" sz="quarter" idx="12"/>
          </p:nvPr>
        </p:nvSpPr>
        <p:spPr/>
        <p:txBody>
          <a:bodyPr/>
          <a:lstStyle>
            <a:extLst/>
          </a:lstStyle>
          <a:p>
            <a:fld id="{E58F673A-CE59-4D58-8998-1918CBD17A80}" type="slidenum">
              <a:rPr lang="en-US" smtClean="0"/>
              <a:pPr/>
              <a:t>‹#›</a:t>
            </a:fld>
            <a:endParaRPr lang="en-US"/>
          </a:p>
        </p:txBody>
      </p:sp>
      <p:sp>
        <p:nvSpPr>
          <p:cNvPr id="39" name="Rectangle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Rectangle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Rectangle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2" name="Rectangle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Title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D15329E-6E04-4E8D-9AA0-27424FD5CF1F}" type="datetimeFigureOut">
              <a:rPr lang="en-US" smtClean="0"/>
              <a:pPr/>
              <a:t>11/29/2015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58F673A-CE59-4D58-8998-1918CBD17A8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981200" cy="5851525"/>
          </a:xfrm>
        </p:spPr>
        <p:txBody>
          <a:bodyPr vert="eaVert" anchor="ct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274639"/>
            <a:ext cx="58674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D15329E-6E04-4E8D-9AA0-27424FD5CF1F}" type="datetimeFigureOut">
              <a:rPr lang="en-US" smtClean="0"/>
              <a:pPr/>
              <a:t>11/29/2015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58F673A-CE59-4D58-8998-1918CBD17A8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D15329E-6E04-4E8D-9AA0-27424FD5CF1F}" type="datetimeFigureOut">
              <a:rPr lang="en-US" smtClean="0"/>
              <a:pPr/>
              <a:t>11/29/2015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58F673A-CE59-4D58-8998-1918CBD17A8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Freeform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Freeform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Freeform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Freeform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Freeform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Freeform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Freeform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Freeform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Freeform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Freeform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Freeform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Freeform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Freeform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Freeform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Freeform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Text Placeholder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FD15329E-6E04-4E8D-9AA0-27424FD5CF1F}" type="datetimeFigureOut">
              <a:rPr lang="en-US" smtClean="0"/>
              <a:pPr/>
              <a:t>11/29/2015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58F673A-CE59-4D58-8998-1918CBD17A80}" type="slidenum">
              <a:rPr lang="en-US" smtClean="0"/>
              <a:pPr/>
              <a:t>‹#›</a:t>
            </a:fld>
            <a:endParaRPr lang="en-US"/>
          </a:p>
        </p:txBody>
      </p:sp>
      <p:sp>
        <p:nvSpPr>
          <p:cNvPr id="7" name="Rectangle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en-US" smtClean="0"/>
              <a:t>Click to edit Master title style</a:t>
            </a:r>
            <a:endParaRPr kumimoji="0" lang="en-US"/>
          </a:p>
        </p:txBody>
      </p:sp>
      <p:sp>
        <p:nvSpPr>
          <p:cNvPr id="8" name="Rectangle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Rectangle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Rectangle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12064"/>
            <a:ext cx="8229600" cy="9144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FD15329E-6E04-4E8D-9AA0-27424FD5CF1F}" type="datetimeFigureOut">
              <a:rPr lang="en-US" smtClean="0"/>
              <a:pPr/>
              <a:t>11/29/2015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E58F673A-CE59-4D58-8998-1918CBD17A8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5" name="Rectangle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504824" y="512064"/>
            <a:ext cx="7772400" cy="914400"/>
          </a:xfrm>
        </p:spPr>
        <p:txBody>
          <a:bodyPr anchor="t"/>
          <a:lstStyle>
            <a:lvl1pPr>
              <a:defRPr sz="400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FD15329E-6E04-4E8D-9AA0-27424FD5CF1F}" type="datetimeFigureOut">
              <a:rPr lang="en-US" smtClean="0"/>
              <a:pPr/>
              <a:t>11/29/2015</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E58F673A-CE59-4D58-8998-1918CBD17A80}" type="slidenum">
              <a:rPr lang="en-US" smtClean="0"/>
              <a:pPr/>
              <a:t>‹#›</a:t>
            </a:fld>
            <a:endParaRPr lang="en-US"/>
          </a:p>
        </p:txBody>
      </p:sp>
      <p:sp>
        <p:nvSpPr>
          <p:cNvPr id="16" name="Rectangle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Rectangle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Rectangle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Rectangle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Rectangle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Rectangle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Rectangle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Rectangle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Rectangle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914400"/>
          </a:xfrm>
        </p:spPr>
        <p:txBody>
          <a:bodyPr/>
          <a:lstStyle>
            <a:lvl1pPr>
              <a:defRPr sz="4000" cap="none" baseline="0"/>
            </a:lvl1pPr>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FD15329E-6E04-4E8D-9AA0-27424FD5CF1F}" type="datetimeFigureOut">
              <a:rPr lang="en-US" smtClean="0"/>
              <a:pPr/>
              <a:t>11/29/2015</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E58F673A-CE59-4D58-8998-1918CBD17A8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FD15329E-6E04-4E8D-9AA0-27424FD5CF1F}" type="datetimeFigureOut">
              <a:rPr lang="en-US" smtClean="0"/>
              <a:pPr/>
              <a:t>11/29/2015</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E58F673A-CE59-4D58-8998-1918CBD17A8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8229600" cy="1162050"/>
          </a:xfrm>
        </p:spPr>
        <p:txBody>
          <a:bodyPr anchor="ctr"/>
          <a:lstStyle>
            <a:lvl1pPr algn="l">
              <a:buNone/>
              <a:defRPr sz="3600" b="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FD15329E-6E04-4E8D-9AA0-27424FD5CF1F}" type="datetimeFigureOut">
              <a:rPr lang="en-US" smtClean="0"/>
              <a:pPr/>
              <a:t>11/29/2015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E58F673A-CE59-4D58-8998-1918CBD17A8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Straight Connector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Group 9"/>
          <p:cNvGrpSpPr/>
          <p:nvPr/>
        </p:nvGrpSpPr>
        <p:grpSpPr>
          <a:xfrm rot="5400000">
            <a:off x="8514581" y="1219200"/>
            <a:ext cx="132763" cy="128466"/>
            <a:chOff x="6668087" y="1297746"/>
            <a:chExt cx="161840" cy="156602"/>
          </a:xfrm>
        </p:grpSpPr>
        <p:cxnSp>
          <p:nvCxnSpPr>
            <p:cNvPr id="15" name="Straight Connector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en-US" smtClean="0"/>
              <a:t>Click icon to add picture</a:t>
            </a:r>
            <a:endParaRPr kumimoji="0" lang="en-US"/>
          </a:p>
        </p:txBody>
      </p:sp>
      <p:sp>
        <p:nvSpPr>
          <p:cNvPr id="4" name="Text Placeholder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grpSp>
        <p:nvGrpSpPr>
          <p:cNvPr id="14" name="Group 13"/>
          <p:cNvGrpSpPr/>
          <p:nvPr/>
        </p:nvGrpSpPr>
        <p:grpSpPr>
          <a:xfrm rot="5400000">
            <a:off x="8666981" y="1371600"/>
            <a:ext cx="132763" cy="128466"/>
            <a:chOff x="6668087" y="1297746"/>
            <a:chExt cx="161840" cy="156602"/>
          </a:xfrm>
        </p:grpSpPr>
        <p:cxnSp>
          <p:nvCxnSpPr>
            <p:cNvPr id="11" name="Straight Connector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Group 17"/>
          <p:cNvGrpSpPr/>
          <p:nvPr/>
        </p:nvGrpSpPr>
        <p:grpSpPr>
          <a:xfrm rot="5400000">
            <a:off x="8320088" y="1474763"/>
            <a:ext cx="132763" cy="128466"/>
            <a:chOff x="6668087" y="1297746"/>
            <a:chExt cx="161840" cy="156602"/>
          </a:xfrm>
        </p:grpSpPr>
        <p:cxnSp>
          <p:nvCxnSpPr>
            <p:cNvPr id="19" name="Straight Connector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Date Placeholder 4"/>
          <p:cNvSpPr>
            <a:spLocks noGrp="1"/>
          </p:cNvSpPr>
          <p:nvPr>
            <p:ph type="dt" sz="half" idx="10"/>
          </p:nvPr>
        </p:nvSpPr>
        <p:spPr>
          <a:xfrm>
            <a:off x="6477000" y="55499"/>
            <a:ext cx="2133600" cy="365125"/>
          </a:xfrm>
        </p:spPr>
        <p:txBody>
          <a:bodyPr/>
          <a:lstStyle>
            <a:extLst/>
          </a:lstStyle>
          <a:p>
            <a:fld id="{FD15329E-6E04-4E8D-9AA0-27424FD5CF1F}" type="datetimeFigureOut">
              <a:rPr lang="en-US" smtClean="0"/>
              <a:pPr/>
              <a:t>11/29/2015</a:t>
            </a:fld>
            <a:endParaRPr lang="en-US"/>
          </a:p>
        </p:txBody>
      </p:sp>
      <p:sp>
        <p:nvSpPr>
          <p:cNvPr id="6" name="Footer Placeholder 5"/>
          <p:cNvSpPr>
            <a:spLocks noGrp="1"/>
          </p:cNvSpPr>
          <p:nvPr>
            <p:ph type="ftr" sz="quarter" idx="11"/>
          </p:nvPr>
        </p:nvSpPr>
        <p:spPr>
          <a:xfrm>
            <a:off x="914400" y="55499"/>
            <a:ext cx="5562600" cy="365125"/>
          </a:xfrm>
        </p:spPr>
        <p:txBody>
          <a:bodyPr/>
          <a:lstStyle>
            <a:extLst/>
          </a:lstStyle>
          <a:p>
            <a:endParaRPr lang="en-US"/>
          </a:p>
        </p:txBody>
      </p:sp>
      <p:sp>
        <p:nvSpPr>
          <p:cNvPr id="7" name="Slide Number Placeholder 6"/>
          <p:cNvSpPr>
            <a:spLocks noGrp="1"/>
          </p:cNvSpPr>
          <p:nvPr>
            <p:ph type="sldNum" sz="quarter" idx="12"/>
          </p:nvPr>
        </p:nvSpPr>
        <p:spPr>
          <a:xfrm>
            <a:off x="8610600" y="55499"/>
            <a:ext cx="457200" cy="365125"/>
          </a:xfrm>
        </p:spPr>
        <p:txBody>
          <a:bodyPr/>
          <a:lstStyle>
            <a:extLst/>
          </a:lstStyle>
          <a:p>
            <a:fld id="{E58F673A-CE59-4D58-8998-1918CBD17A8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2" name="Rectangle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Rectangle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Rectangle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7" name="Rectangle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Title Placeholder 21"/>
          <p:cNvSpPr>
            <a:spLocks noGrp="1"/>
          </p:cNvSpPr>
          <p:nvPr>
            <p:ph type="title"/>
          </p:nvPr>
        </p:nvSpPr>
        <p:spPr>
          <a:xfrm>
            <a:off x="914400" y="512064"/>
            <a:ext cx="7772400" cy="914400"/>
          </a:xfrm>
          <a:prstGeom prst="rect">
            <a:avLst/>
          </a:prstGeom>
        </p:spPr>
        <p:txBody>
          <a:bodyPr vert="horz" anchor="t">
            <a:noAutofit/>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en-US" dirty="0" smtClean="0"/>
              <a:t>Click to edit Master text styles</a:t>
            </a:r>
          </a:p>
          <a:p>
            <a:pPr lvl="1" eaLnBrk="1" latinLnBrk="0" hangingPunct="1"/>
            <a:r>
              <a:rPr kumimoji="0" lang="en-US" dirty="0" smtClean="0"/>
              <a:t>Second level</a:t>
            </a:r>
          </a:p>
          <a:p>
            <a:pPr lvl="2" eaLnBrk="1" latinLnBrk="0" hangingPunct="1"/>
            <a:r>
              <a:rPr kumimoji="0" lang="en-US" dirty="0" smtClean="0"/>
              <a:t>Third level</a:t>
            </a:r>
          </a:p>
          <a:p>
            <a:pPr lvl="3" eaLnBrk="1" latinLnBrk="0" hangingPunct="1"/>
            <a:r>
              <a:rPr kumimoji="0" lang="en-US" dirty="0" smtClean="0"/>
              <a:t>Fourth level</a:t>
            </a:r>
          </a:p>
          <a:p>
            <a:pPr lvl="4" eaLnBrk="1" latinLnBrk="0" hangingPunct="1"/>
            <a:r>
              <a:rPr kumimoji="0" lang="en-US" dirty="0" smtClean="0"/>
              <a:t>Fifth level</a:t>
            </a:r>
            <a:endParaRPr kumimoji="0" lang="en-US" dirty="0"/>
          </a:p>
        </p:txBody>
      </p:sp>
      <p:sp>
        <p:nvSpPr>
          <p:cNvPr id="14" name="Date Placeholder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FD15329E-6E04-4E8D-9AA0-27424FD5CF1F}" type="datetimeFigureOut">
              <a:rPr lang="en-US" smtClean="0"/>
              <a:pPr/>
              <a:t>11/29/2015</a:t>
            </a:fld>
            <a:endParaRPr lang="en-US"/>
          </a:p>
        </p:txBody>
      </p:sp>
      <p:sp>
        <p:nvSpPr>
          <p:cNvPr id="3" name="Footer Placeholder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en-US"/>
          </a:p>
        </p:txBody>
      </p:sp>
      <p:sp>
        <p:nvSpPr>
          <p:cNvPr id="23" name="Slide Number Placeholder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E58F673A-CE59-4D58-8998-1918CBD17A80}"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Layout" Target="../slideLayouts/slideLayout4.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2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Layout" Target="../slideLayouts/slideLayout4.xml"/><Relationship Id="rId1" Type="http://schemas.openxmlformats.org/officeDocument/2006/relationships/vmlDrawing" Target="../drawings/vmlDrawing2.vml"/><Relationship Id="rId4" Type="http://schemas.openxmlformats.org/officeDocument/2006/relationships/oleObject" Target="../embeddings/oleObject2.bin"/></Relationships>
</file>

<file path=ppt/slides/_rels/slide2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Layout" Target="../slideLayouts/slideLayout4.xml"/><Relationship Id="rId1" Type="http://schemas.openxmlformats.org/officeDocument/2006/relationships/vmlDrawing" Target="../drawings/vmlDrawing3.vml"/><Relationship Id="rId4" Type="http://schemas.openxmlformats.org/officeDocument/2006/relationships/oleObject" Target="../embeddings/oleObject3.bin"/></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Layout" Target="../slideLayouts/slideLayout4.xml"/><Relationship Id="rId1" Type="http://schemas.openxmlformats.org/officeDocument/2006/relationships/vmlDrawing" Target="../drawings/vmlDrawing4.vml"/><Relationship Id="rId4" Type="http://schemas.openxmlformats.org/officeDocument/2006/relationships/oleObject" Target="../embeddings/oleObject4.bin"/></Relationships>
</file>

<file path=ppt/slides/_rels/slide3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Layout" Target="../slideLayouts/slideLayout4.xml"/><Relationship Id="rId1" Type="http://schemas.openxmlformats.org/officeDocument/2006/relationships/vmlDrawing" Target="../drawings/vmlDrawing5.vml"/><Relationship Id="rId4" Type="http://schemas.openxmlformats.org/officeDocument/2006/relationships/oleObject" Target="../embeddings/oleObject5.bin"/></Relationships>
</file>

<file path=ppt/slides/_rels/slide32.xml.rels><?xml version="1.0" encoding="UTF-8" standalone="yes"?>
<Relationships xmlns="http://schemas.openxmlformats.org/package/2006/relationships"><Relationship Id="rId3" Type="http://schemas.openxmlformats.org/officeDocument/2006/relationships/hyperlink" Target="Weightlessness%20on%20Ski%20Jump.wmv" TargetMode="External"/><Relationship Id="rId2" Type="http://schemas.openxmlformats.org/officeDocument/2006/relationships/hyperlink" Target="Weightlessness%20on%20Motorcycle.wmv" TargetMode="External"/><Relationship Id="rId1" Type="http://schemas.openxmlformats.org/officeDocument/2006/relationships/slideLayout" Target="../slideLayouts/slideLayout2.xml"/><Relationship Id="rId4" Type="http://schemas.openxmlformats.org/officeDocument/2006/relationships/hyperlink" Target="Motorcycle_sphere_of_death_goes_wrong.wmv" TargetMode="External"/></Relationships>
</file>

<file path=ppt/slides/_rels/slide33.x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image" Target="../media/image10.jpeg"/><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image" Target="../media/image11.jpeg"/><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4.xml"/><Relationship Id="rId1" Type="http://schemas.openxmlformats.org/officeDocument/2006/relationships/vmlDrawing" Target="../drawings/vmlDrawing6.vml"/><Relationship Id="rId4" Type="http://schemas.openxmlformats.org/officeDocument/2006/relationships/image" Target="../media/image9.wmf"/></Relationships>
</file>

<file path=ppt/slides/_rels/slide37.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4.xml"/><Relationship Id="rId1" Type="http://schemas.openxmlformats.org/officeDocument/2006/relationships/vmlDrawing" Target="../drawings/vmlDrawing7.vml"/><Relationship Id="rId4" Type="http://schemas.openxmlformats.org/officeDocument/2006/relationships/image" Target="../media/image10.jpeg"/></Relationships>
</file>

<file path=ppt/slides/_rels/slide38.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Layout" Target="../slideLayouts/slideLayout4.xml"/><Relationship Id="rId1" Type="http://schemas.openxmlformats.org/officeDocument/2006/relationships/vmlDrawing" Target="../drawings/vmlDrawing8.vml"/><Relationship Id="rId4" Type="http://schemas.openxmlformats.org/officeDocument/2006/relationships/image" Target="../media/image9.wmf"/></Relationships>
</file>

<file path=ppt/slides/_rels/slide39.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Layout" Target="../slideLayouts/slideLayout4.xml"/><Relationship Id="rId1" Type="http://schemas.openxmlformats.org/officeDocument/2006/relationships/vmlDrawing" Target="../drawings/vmlDrawing9.vml"/><Relationship Id="rId4" Type="http://schemas.openxmlformats.org/officeDocument/2006/relationships/image" Target="../media/image9.wm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oleObject" Target="../embeddings/oleObject10.bin"/><Relationship Id="rId2" Type="http://schemas.openxmlformats.org/officeDocument/2006/relationships/slideLayout" Target="../slideLayouts/slideLayout4.xml"/><Relationship Id="rId1" Type="http://schemas.openxmlformats.org/officeDocument/2006/relationships/vmlDrawing" Target="../drawings/vmlDrawing10.vml"/><Relationship Id="rId4" Type="http://schemas.openxmlformats.org/officeDocument/2006/relationships/image" Target="../media/image9.wmf"/></Relationships>
</file>

<file path=ppt/slides/_rels/slide41.xml.rels><?xml version="1.0" encoding="UTF-8" standalone="yes"?>
<Relationships xmlns="http://schemas.openxmlformats.org/package/2006/relationships"><Relationship Id="rId3" Type="http://schemas.openxmlformats.org/officeDocument/2006/relationships/oleObject" Target="../embeddings/oleObject11.bin"/><Relationship Id="rId2" Type="http://schemas.openxmlformats.org/officeDocument/2006/relationships/slideLayout" Target="../slideLayouts/slideLayout4.xml"/><Relationship Id="rId1" Type="http://schemas.openxmlformats.org/officeDocument/2006/relationships/vmlDrawing" Target="../drawings/vmlDrawing11.vml"/><Relationship Id="rId4" Type="http://schemas.openxmlformats.org/officeDocument/2006/relationships/image" Target="../media/image9.wmf"/></Relationships>
</file>

<file path=ppt/slides/_rels/slide42.xml.rels><?xml version="1.0" encoding="UTF-8" standalone="yes"?>
<Relationships xmlns="http://schemas.openxmlformats.org/package/2006/relationships"><Relationship Id="rId3" Type="http://schemas.openxmlformats.org/officeDocument/2006/relationships/oleObject" Target="../embeddings/oleObject12.bin"/><Relationship Id="rId2" Type="http://schemas.openxmlformats.org/officeDocument/2006/relationships/slideLayout" Target="../slideLayouts/slideLayout4.xml"/><Relationship Id="rId1" Type="http://schemas.openxmlformats.org/officeDocument/2006/relationships/vmlDrawing" Target="../drawings/vmlDrawing12.vml"/><Relationship Id="rId4" Type="http://schemas.openxmlformats.org/officeDocument/2006/relationships/image" Target="../media/image9.wmf"/></Relationships>
</file>

<file path=ppt/slides/_rels/slide43.x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slideLayout" Target="../slideLayouts/slideLayout4.xml"/></Relationships>
</file>

<file path=ppt/slides/_rels/slide44.xml.rels><?xml version="1.0" encoding="UTF-8" standalone="yes"?>
<Relationships xmlns="http://schemas.openxmlformats.org/package/2006/relationships"><Relationship Id="rId3" Type="http://schemas.openxmlformats.org/officeDocument/2006/relationships/hyperlink" Target="Law%20of%20Gravitation%20and%20Planetary%20Motion.wmv" TargetMode="External"/><Relationship Id="rId2" Type="http://schemas.openxmlformats.org/officeDocument/2006/relationships/slideLayout" Target="../slideLayouts/slideLayout2.xml"/><Relationship Id="rId1" Type="http://schemas.openxmlformats.org/officeDocument/2006/relationships/video" Target="file:///F:\AAASync\AP%20Physics%201\Lesson%20Plans\Giancoli%20Lessons\Giancoli%20Chapter%205\Giancoli%20Lesson%205-8%20and%205-10\Law%20of%20Gravitation%20and%20Planetary%20Motion.wmv" TargetMode="External"/><Relationship Id="rId4" Type="http://schemas.openxmlformats.org/officeDocument/2006/relationships/image" Target="../media/image18.jpeg"/></Relationships>
</file>

<file path=ppt/slides/_rels/slide45.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smtClean="0">
                <a:latin typeface="Pristina" pitchFamily="66" charset="0"/>
              </a:rPr>
              <a:t>Devil  physics</a:t>
            </a:r>
            <a:br>
              <a:rPr lang="en-US" dirty="0" smtClean="0">
                <a:latin typeface="Pristina" pitchFamily="66" charset="0"/>
              </a:rPr>
            </a:br>
            <a:r>
              <a:rPr lang="en-US" sz="3200" dirty="0" smtClean="0">
                <a:latin typeface="Pristina" pitchFamily="66" charset="0"/>
              </a:rPr>
              <a:t>The  </a:t>
            </a:r>
            <a:r>
              <a:rPr lang="en-US" sz="3200" dirty="0" err="1" smtClean="0">
                <a:latin typeface="Pristina" pitchFamily="66" charset="0"/>
              </a:rPr>
              <a:t>baddest</a:t>
            </a:r>
            <a:r>
              <a:rPr lang="en-US" sz="3200" dirty="0" smtClean="0">
                <a:latin typeface="Pristina" pitchFamily="66" charset="0"/>
              </a:rPr>
              <a:t>  class  on  campus</a:t>
            </a:r>
            <a:br>
              <a:rPr lang="en-US" sz="3200" dirty="0" smtClean="0">
                <a:latin typeface="Pristina" pitchFamily="66" charset="0"/>
              </a:rPr>
            </a:br>
            <a:r>
              <a:rPr lang="en-US" sz="2800" dirty="0" smtClean="0">
                <a:latin typeface="Pristina" pitchFamily="66" charset="0"/>
              </a:rPr>
              <a:t>AP  Physics</a:t>
            </a:r>
            <a:endParaRPr lang="en-US" sz="2800" dirty="0">
              <a:latin typeface="Pristina" pitchFamily="66" charset="0"/>
            </a:endParaRPr>
          </a:p>
        </p:txBody>
      </p:sp>
      <p:sp>
        <p:nvSpPr>
          <p:cNvPr id="3" name="Subtitle 2"/>
          <p:cNvSpPr>
            <a:spLocks noGrp="1"/>
          </p:cNvSpPr>
          <p:nvPr>
            <p:ph type="subTitle" idx="1"/>
          </p:nvPr>
        </p:nvSpPr>
        <p:spPr/>
        <p:txBody>
          <a:bodyPr/>
          <a:lstStyle/>
          <a:p>
            <a:endParaRPr lang="en-US"/>
          </a:p>
        </p:txBody>
      </p:sp>
      <p:pic>
        <p:nvPicPr>
          <p:cNvPr id="4" name="Picture 3" descr="Devil%20Head.jpg"/>
          <p:cNvPicPr>
            <a:picLocks noChangeAspect="1"/>
          </p:cNvPicPr>
          <p:nvPr/>
        </p:nvPicPr>
        <p:blipFill>
          <a:blip r:embed="rId2" cstate="print"/>
          <a:stretch>
            <a:fillRect/>
          </a:stretch>
        </p:blipFill>
        <p:spPr>
          <a:xfrm>
            <a:off x="2438400" y="152400"/>
            <a:ext cx="4128596" cy="3930650"/>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Essential Knowledge(s):</a:t>
            </a:r>
            <a:br>
              <a:rPr lang="en-US" dirty="0" smtClean="0"/>
            </a:br>
            <a:endParaRPr lang="en-US" dirty="0"/>
          </a:p>
        </p:txBody>
      </p:sp>
      <p:sp>
        <p:nvSpPr>
          <p:cNvPr id="3" name="Content Placeholder 2"/>
          <p:cNvSpPr>
            <a:spLocks noGrp="1"/>
          </p:cNvSpPr>
          <p:nvPr>
            <p:ph idx="1"/>
          </p:nvPr>
        </p:nvSpPr>
        <p:spPr/>
        <p:txBody>
          <a:bodyPr>
            <a:normAutofit fontScale="85000" lnSpcReduction="20000"/>
          </a:bodyPr>
          <a:lstStyle/>
          <a:p>
            <a:r>
              <a:rPr lang="en-US" sz="3200" dirty="0" smtClean="0"/>
              <a:t>A gravitational field  at the location of an object with mass m causes a gravitational force of magnitude mg to be exerted on the object in the direction of the field.</a:t>
            </a:r>
          </a:p>
          <a:p>
            <a:pPr lvl="1"/>
            <a:r>
              <a:rPr lang="en-US" dirty="0" smtClean="0"/>
              <a:t>On the Earth, this gravitational force is called weight.</a:t>
            </a:r>
          </a:p>
          <a:p>
            <a:pPr lvl="1"/>
            <a:r>
              <a:rPr lang="en-US" dirty="0" smtClean="0"/>
              <a:t>The gravitational field at a point in space is measured by dividing the gravitational force exerted by the field on a test object at that point by the mass of the test object and has the same direction as the force.</a:t>
            </a:r>
          </a:p>
          <a:p>
            <a:pPr lvl="1"/>
            <a:r>
              <a:rPr lang="en-US" dirty="0" smtClean="0"/>
              <a:t>If the gravitational force is the only force exerted on the object, the observed free-fall acceleration of the object (in meters per second squared) is numerically equal to the magnitude of the gravitational field (in </a:t>
            </a:r>
            <a:r>
              <a:rPr lang="en-US" dirty="0" err="1" smtClean="0"/>
              <a:t>newtons</a:t>
            </a:r>
            <a:r>
              <a:rPr lang="en-US" dirty="0" smtClean="0"/>
              <a:t>/kilogram) at that location.</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Essential Knowledge(s):</a:t>
            </a:r>
            <a:br>
              <a:rPr lang="en-US" dirty="0" smtClean="0"/>
            </a:br>
            <a:endParaRPr lang="en-US" dirty="0"/>
          </a:p>
        </p:txBody>
      </p:sp>
      <p:sp>
        <p:nvSpPr>
          <p:cNvPr id="3" name="Content Placeholder 2"/>
          <p:cNvSpPr>
            <a:spLocks noGrp="1"/>
          </p:cNvSpPr>
          <p:nvPr>
            <p:ph idx="1"/>
          </p:nvPr>
        </p:nvSpPr>
        <p:spPr/>
        <p:txBody>
          <a:bodyPr>
            <a:normAutofit fontScale="92500" lnSpcReduction="20000"/>
          </a:bodyPr>
          <a:lstStyle/>
          <a:p>
            <a:r>
              <a:rPr lang="en-US" sz="3200" dirty="0" smtClean="0"/>
              <a:t>An observer in a particular reference frame can describe the motion of an object using such quantities as position, displacement, distance, velocity, speed, and acceleration.</a:t>
            </a:r>
          </a:p>
          <a:p>
            <a:pPr lvl="1"/>
            <a:r>
              <a:rPr lang="en-US" dirty="0" smtClean="0"/>
              <a:t>Displacement, velocity, and acceleration are all vector quantities.</a:t>
            </a:r>
          </a:p>
          <a:p>
            <a:pPr lvl="1"/>
            <a:r>
              <a:rPr lang="en-US" dirty="0" smtClean="0"/>
              <a:t>Displacement is change in position. Velocity is the rate of change of position with time. Acceleration is the rate of change of velocity with time. Changes in each property are expressed by subtracting initial values from final values.</a:t>
            </a:r>
          </a:p>
          <a:p>
            <a:pPr lvl="1"/>
            <a:r>
              <a:rPr lang="en-US" dirty="0" smtClean="0"/>
              <a:t>A choice of reference frame determines the direction and the magnitude of each of these quantities.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Essential Knowledge(s):</a:t>
            </a:r>
            <a:br>
              <a:rPr lang="en-US" dirty="0" smtClean="0"/>
            </a:br>
            <a:endParaRPr lang="en-US" dirty="0"/>
          </a:p>
        </p:txBody>
      </p:sp>
      <p:sp>
        <p:nvSpPr>
          <p:cNvPr id="3" name="Content Placeholder 2"/>
          <p:cNvSpPr>
            <a:spLocks noGrp="1"/>
          </p:cNvSpPr>
          <p:nvPr>
            <p:ph idx="1"/>
          </p:nvPr>
        </p:nvSpPr>
        <p:spPr/>
        <p:txBody>
          <a:bodyPr>
            <a:normAutofit fontScale="92500" lnSpcReduction="10000"/>
          </a:bodyPr>
          <a:lstStyle/>
          <a:p>
            <a:endParaRPr lang="en-US" dirty="0" smtClean="0"/>
          </a:p>
          <a:p>
            <a:r>
              <a:rPr lang="en-US" sz="3200" dirty="0" smtClean="0"/>
              <a:t>Forces are described by vectors.</a:t>
            </a:r>
          </a:p>
          <a:p>
            <a:pPr lvl="1"/>
            <a:r>
              <a:rPr lang="en-US" dirty="0" smtClean="0"/>
              <a:t>Forces are detected by their influence on the motion of an object.</a:t>
            </a:r>
          </a:p>
          <a:p>
            <a:pPr lvl="1"/>
            <a:r>
              <a:rPr lang="en-US" dirty="0" smtClean="0"/>
              <a:t>Forces have magnitude and direction.</a:t>
            </a:r>
          </a:p>
          <a:p>
            <a:r>
              <a:rPr lang="en-US" sz="3200" dirty="0" smtClean="0"/>
              <a:t>A force exerted on an object is always due to the interaction of that object with another object.</a:t>
            </a:r>
          </a:p>
          <a:p>
            <a:pPr lvl="1"/>
            <a:r>
              <a:rPr lang="en-US" dirty="0" smtClean="0"/>
              <a:t>The acceleration of an object, but not necessarily its velocity, is always in the direction of the net force exerted on the object by other objects.</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Essential Knowledge(s):</a:t>
            </a:r>
            <a:br>
              <a:rPr lang="en-US" dirty="0" smtClean="0"/>
            </a:br>
            <a:endParaRPr lang="en-US" dirty="0"/>
          </a:p>
        </p:txBody>
      </p:sp>
      <p:sp>
        <p:nvSpPr>
          <p:cNvPr id="3" name="Content Placeholder 2"/>
          <p:cNvSpPr>
            <a:spLocks noGrp="1"/>
          </p:cNvSpPr>
          <p:nvPr>
            <p:ph idx="1"/>
          </p:nvPr>
        </p:nvSpPr>
        <p:spPr/>
        <p:txBody>
          <a:bodyPr>
            <a:normAutofit fontScale="70000" lnSpcReduction="20000"/>
          </a:bodyPr>
          <a:lstStyle/>
          <a:p>
            <a:endParaRPr lang="en-US" dirty="0" smtClean="0"/>
          </a:p>
          <a:p>
            <a:r>
              <a:rPr lang="en-US" sz="3200" dirty="0" smtClean="0"/>
              <a:t>If an object of interest interacts with several other objects, the net force is the vector sum of the individual forces.</a:t>
            </a:r>
          </a:p>
          <a:p>
            <a:r>
              <a:rPr lang="en-US" sz="3200" dirty="0" smtClean="0"/>
              <a:t>Free-body diagrams are useful tools for visualizing forces being exerted on a single object and writing the equations that represent a physical situation.</a:t>
            </a:r>
          </a:p>
          <a:p>
            <a:pPr lvl="1"/>
            <a:r>
              <a:rPr lang="en-US" dirty="0" smtClean="0"/>
              <a:t>An object can be drawn as if it was extracted from its environment and the interactions with the environment identified.</a:t>
            </a:r>
          </a:p>
          <a:p>
            <a:pPr lvl="1"/>
            <a:r>
              <a:rPr lang="en-US" dirty="0" smtClean="0"/>
              <a:t>A force exerted on an object can be represented as an arrow whose length represents the magnitude of the force and whose direction shows the direction of the force.</a:t>
            </a:r>
          </a:p>
          <a:p>
            <a:pPr lvl="1"/>
            <a:r>
              <a:rPr lang="en-US" dirty="0" smtClean="0"/>
              <a:t>A coordinate system with one axis parallel to the direction of the acceleration simplifies the translation from the free-body diagram to the algebraic representation. physics 2</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Essential Knowledge(s):</a:t>
            </a:r>
            <a:br>
              <a:rPr lang="en-US" dirty="0" smtClean="0"/>
            </a:br>
            <a:endParaRPr lang="en-US" dirty="0"/>
          </a:p>
        </p:txBody>
      </p:sp>
      <p:sp>
        <p:nvSpPr>
          <p:cNvPr id="3" name="Content Placeholder 2"/>
          <p:cNvSpPr>
            <a:spLocks noGrp="1"/>
          </p:cNvSpPr>
          <p:nvPr>
            <p:ph idx="1"/>
          </p:nvPr>
        </p:nvSpPr>
        <p:spPr/>
        <p:txBody>
          <a:bodyPr>
            <a:normAutofit fontScale="92500" lnSpcReduction="20000"/>
          </a:bodyPr>
          <a:lstStyle/>
          <a:p>
            <a:endParaRPr lang="en-US" dirty="0" smtClean="0"/>
          </a:p>
          <a:p>
            <a:r>
              <a:rPr lang="en-US" sz="3200" dirty="0" smtClean="0"/>
              <a:t>Gravitational force describes the interaction of one object that has mass with another object that has mass.</a:t>
            </a:r>
          </a:p>
          <a:p>
            <a:r>
              <a:rPr lang="en-US" sz="3200" dirty="0" smtClean="0"/>
              <a:t>Electric force results from the interaction of one object that has an electric charge with another object that has an electric charge.</a:t>
            </a:r>
          </a:p>
          <a:p>
            <a:r>
              <a:rPr lang="en-US" sz="3200" dirty="0" smtClean="0"/>
              <a:t>A magnetic force results from the interaction of a moving charged object or a magnet with other moving charged objects or another magnet.</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Essential Knowledge(s):</a:t>
            </a:r>
            <a:br>
              <a:rPr lang="en-US" dirty="0" smtClean="0"/>
            </a:br>
            <a:endParaRPr lang="en-US" dirty="0"/>
          </a:p>
        </p:txBody>
      </p:sp>
      <p:sp>
        <p:nvSpPr>
          <p:cNvPr id="3" name="Content Placeholder 2"/>
          <p:cNvSpPr>
            <a:spLocks noGrp="1"/>
          </p:cNvSpPr>
          <p:nvPr>
            <p:ph idx="1"/>
          </p:nvPr>
        </p:nvSpPr>
        <p:spPr/>
        <p:txBody>
          <a:bodyPr>
            <a:normAutofit/>
          </a:bodyPr>
          <a:lstStyle/>
          <a:p>
            <a:endParaRPr lang="en-US" dirty="0" smtClean="0"/>
          </a:p>
          <a:p>
            <a:r>
              <a:rPr lang="en-US" sz="3200" dirty="0" smtClean="0"/>
              <a:t>Gravitational forces are exerted at all scales and dominate at the largest distance and mass scales.</a:t>
            </a:r>
          </a:p>
          <a:p>
            <a:r>
              <a:rPr lang="en-US" sz="3200" dirty="0" smtClean="0"/>
              <a:t>Electromagnetic forces are exerted at all scales and can dominate at the human scale.</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Essential Knowledge(s):</a:t>
            </a:r>
            <a:br>
              <a:rPr lang="en-US" dirty="0" smtClean="0"/>
            </a:br>
            <a:endParaRPr lang="en-US" dirty="0"/>
          </a:p>
        </p:txBody>
      </p:sp>
      <p:sp>
        <p:nvSpPr>
          <p:cNvPr id="3" name="Content Placeholder 2"/>
          <p:cNvSpPr>
            <a:spLocks noGrp="1"/>
          </p:cNvSpPr>
          <p:nvPr>
            <p:ph idx="1"/>
          </p:nvPr>
        </p:nvSpPr>
        <p:spPr/>
        <p:txBody>
          <a:bodyPr>
            <a:normAutofit/>
          </a:bodyPr>
          <a:lstStyle/>
          <a:p>
            <a:endParaRPr lang="en-US" dirty="0" smtClean="0"/>
          </a:p>
          <a:p>
            <a:r>
              <a:rPr lang="en-US" sz="3200" dirty="0" smtClean="0"/>
              <a:t>The strong force is exerted at nuclear scales and dominates the interactions of nucleons.</a:t>
            </a:r>
          </a:p>
          <a:p>
            <a:r>
              <a:rPr lang="en-US" sz="3200" dirty="0" smtClean="0"/>
              <a:t>The linear motion of a system can be described by the displacement, velocity, and acceleration of its center of mass.</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Essential Knowledge(s):</a:t>
            </a:r>
            <a:br>
              <a:rPr lang="en-US" dirty="0" smtClean="0"/>
            </a:br>
            <a:endParaRPr lang="en-US" dirty="0"/>
          </a:p>
        </p:txBody>
      </p:sp>
      <p:sp>
        <p:nvSpPr>
          <p:cNvPr id="3" name="Content Placeholder 2"/>
          <p:cNvSpPr>
            <a:spLocks noGrp="1"/>
          </p:cNvSpPr>
          <p:nvPr>
            <p:ph idx="1"/>
          </p:nvPr>
        </p:nvSpPr>
        <p:spPr/>
        <p:txBody>
          <a:bodyPr>
            <a:normAutofit fontScale="92500" lnSpcReduction="10000"/>
          </a:bodyPr>
          <a:lstStyle/>
          <a:p>
            <a:endParaRPr lang="en-US" dirty="0" smtClean="0"/>
          </a:p>
          <a:p>
            <a:r>
              <a:rPr lang="en-US" sz="3200" dirty="0" smtClean="0"/>
              <a:t>The acceleration is equal to the rate of change of velocity with time, and velocity is equal to the rate of change of position with time.</a:t>
            </a:r>
          </a:p>
          <a:p>
            <a:pPr lvl="1"/>
            <a:r>
              <a:rPr lang="en-US" dirty="0" smtClean="0"/>
              <a:t>The acceleration of the center of mass of a system is directly proportional to the net force exerted on it by all objects interacting with the system and inversely proportional to the mass of the system.</a:t>
            </a:r>
          </a:p>
          <a:p>
            <a:pPr lvl="1"/>
            <a:r>
              <a:rPr lang="en-US" dirty="0" smtClean="0"/>
              <a:t>Force and acceleration are both vectors, with acceleration in the same direction as the net force.</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Learning Objective(s):</a:t>
            </a:r>
            <a:br>
              <a:rPr lang="en-US" dirty="0" smtClean="0"/>
            </a:br>
            <a:endParaRPr lang="en-US" dirty="0"/>
          </a:p>
        </p:txBody>
      </p:sp>
      <p:sp>
        <p:nvSpPr>
          <p:cNvPr id="3" name="Content Placeholder 2"/>
          <p:cNvSpPr>
            <a:spLocks noGrp="1"/>
          </p:cNvSpPr>
          <p:nvPr>
            <p:ph idx="1"/>
          </p:nvPr>
        </p:nvSpPr>
        <p:spPr/>
        <p:txBody>
          <a:bodyPr>
            <a:normAutofit fontScale="85000" lnSpcReduction="20000"/>
          </a:bodyPr>
          <a:lstStyle/>
          <a:p>
            <a:r>
              <a:rPr lang="en-US" sz="3200" dirty="0" smtClean="0"/>
              <a:t>The student is able to design an experiment for collecting data to determine the relationship between the net force exerted on an object, its inertial mass, and its acceleration.</a:t>
            </a:r>
          </a:p>
          <a:p>
            <a:r>
              <a:rPr lang="en-US" sz="3200" dirty="0" smtClean="0"/>
              <a:t>The student is able to apply  to calculate the gravitational force on an object with mass m in a gravitational field of strength g in the context of the effects of a net force on objects and systems.</a:t>
            </a:r>
          </a:p>
          <a:p>
            <a:r>
              <a:rPr lang="en-US" sz="3200" dirty="0" smtClean="0"/>
              <a:t>The student is able to apply  to calculate the gravitational field due to an object with mass M, where the field is a vector directed toward the center of the object of mass M.</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Learning Objective(s):</a:t>
            </a:r>
            <a:br>
              <a:rPr lang="en-US" dirty="0" smtClean="0"/>
            </a:br>
            <a:endParaRPr lang="en-US" dirty="0"/>
          </a:p>
        </p:txBody>
      </p:sp>
      <p:sp>
        <p:nvSpPr>
          <p:cNvPr id="3" name="Content Placeholder 2"/>
          <p:cNvSpPr>
            <a:spLocks noGrp="1"/>
          </p:cNvSpPr>
          <p:nvPr>
            <p:ph idx="1"/>
          </p:nvPr>
        </p:nvSpPr>
        <p:spPr/>
        <p:txBody>
          <a:bodyPr>
            <a:normAutofit fontScale="92500" lnSpcReduction="10000"/>
          </a:bodyPr>
          <a:lstStyle/>
          <a:p>
            <a:r>
              <a:rPr lang="en-US" sz="3200" dirty="0" smtClean="0"/>
              <a:t>The student is able to express the motion of an object using narrative, mathematical, and graphical representations.</a:t>
            </a:r>
          </a:p>
          <a:p>
            <a:r>
              <a:rPr lang="en-US" sz="3200" dirty="0" smtClean="0"/>
              <a:t>The student is able to design an experimental investigation of the motion of an object.</a:t>
            </a:r>
          </a:p>
          <a:p>
            <a:r>
              <a:rPr lang="en-US" sz="3200" dirty="0" smtClean="0"/>
              <a:t>The student is able to analyze experimental data describing the motion of an object and is able to express the results of the analysis using narrative, mathematical, and graphical representations.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4" name="Picture 3" descr="image52.gif"/>
          <p:cNvPicPr>
            <a:picLocks noChangeAspect="1"/>
          </p:cNvPicPr>
          <p:nvPr/>
        </p:nvPicPr>
        <p:blipFill>
          <a:blip r:embed="rId2" cstate="print"/>
          <a:stretch>
            <a:fillRect/>
          </a:stretch>
        </p:blipFill>
        <p:spPr>
          <a:xfrm>
            <a:off x="848882" y="2299916"/>
            <a:ext cx="7456918" cy="4405684"/>
          </a:xfrm>
          <a:prstGeom prst="rect">
            <a:avLst/>
          </a:prstGeom>
        </p:spPr>
      </p:pic>
      <p:sp>
        <p:nvSpPr>
          <p:cNvPr id="2" name="Title 1"/>
          <p:cNvSpPr>
            <a:spLocks noGrp="1"/>
          </p:cNvSpPr>
          <p:nvPr>
            <p:ph type="ctrTitle"/>
          </p:nvPr>
        </p:nvSpPr>
        <p:spPr>
          <a:xfrm>
            <a:off x="457200" y="457200"/>
            <a:ext cx="8382000" cy="1975104"/>
          </a:xfrm>
        </p:spPr>
        <p:txBody>
          <a:bodyPr/>
          <a:lstStyle/>
          <a:p>
            <a:r>
              <a:rPr lang="en-US" dirty="0" smtClean="0"/>
              <a:t>Giancoli Section </a:t>
            </a:r>
            <a:r>
              <a:rPr lang="en-US" dirty="0" smtClean="0"/>
              <a:t>5-8 and 5-10</a:t>
            </a:r>
            <a:r>
              <a:rPr lang="en-US" dirty="0" smtClean="0"/>
              <a:t/>
            </a:r>
            <a:br>
              <a:rPr lang="en-US" dirty="0" smtClean="0"/>
            </a:br>
            <a:r>
              <a:rPr lang="en-US" sz="3200" dirty="0" smtClean="0"/>
              <a:t>Satellites and “weightlessness</a:t>
            </a:r>
            <a:r>
              <a:rPr lang="en-US" sz="3200" dirty="0" smtClean="0"/>
              <a:t>”</a:t>
            </a:r>
            <a:br>
              <a:rPr lang="en-US" sz="3200" dirty="0" smtClean="0"/>
            </a:br>
            <a:r>
              <a:rPr lang="en-US" sz="3200" dirty="0" smtClean="0"/>
              <a:t>Types of forces in nature</a:t>
            </a:r>
            <a:endParaRPr lang="en-US" sz="32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Learning Objective(s):</a:t>
            </a:r>
            <a:br>
              <a:rPr lang="en-US" dirty="0" smtClean="0"/>
            </a:br>
            <a:endParaRPr lang="en-US" dirty="0"/>
          </a:p>
        </p:txBody>
      </p:sp>
      <p:sp>
        <p:nvSpPr>
          <p:cNvPr id="3" name="Content Placeholder 2"/>
          <p:cNvSpPr>
            <a:spLocks noGrp="1"/>
          </p:cNvSpPr>
          <p:nvPr>
            <p:ph idx="1"/>
          </p:nvPr>
        </p:nvSpPr>
        <p:spPr/>
        <p:txBody>
          <a:bodyPr>
            <a:normAutofit fontScale="85000" lnSpcReduction="20000"/>
          </a:bodyPr>
          <a:lstStyle/>
          <a:p>
            <a:r>
              <a:rPr lang="en-US" sz="3200" dirty="0" smtClean="0"/>
              <a:t>The student is able to represent forces in diagrams or mathematically using appropriately labeled vectors with magnitude, direction, and units during the analysis of a situation.</a:t>
            </a:r>
          </a:p>
          <a:p>
            <a:r>
              <a:rPr lang="en-US" sz="3200" dirty="0" smtClean="0"/>
              <a:t>The student is able to analyze a scenario and make claims (develop arguments, justify assertions) about the forces exerted on an object by other objects for different types of forces or components of forces.</a:t>
            </a:r>
          </a:p>
          <a:p>
            <a:r>
              <a:rPr lang="en-US" sz="3200" dirty="0" smtClean="0"/>
              <a:t>The student is able to describe a force as an interaction between two objects and identify both objects for any force.</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Learning Objective(s):</a:t>
            </a:r>
            <a:br>
              <a:rPr lang="en-US" dirty="0" smtClean="0"/>
            </a:br>
            <a:endParaRPr lang="en-US" dirty="0"/>
          </a:p>
        </p:txBody>
      </p:sp>
      <p:sp>
        <p:nvSpPr>
          <p:cNvPr id="3" name="Content Placeholder 2"/>
          <p:cNvSpPr>
            <a:spLocks noGrp="1"/>
          </p:cNvSpPr>
          <p:nvPr>
            <p:ph idx="1"/>
          </p:nvPr>
        </p:nvSpPr>
        <p:spPr/>
        <p:txBody>
          <a:bodyPr>
            <a:normAutofit fontScale="85000" lnSpcReduction="20000"/>
          </a:bodyPr>
          <a:lstStyle/>
          <a:p>
            <a:r>
              <a:rPr lang="en-US" sz="3200" dirty="0" smtClean="0"/>
              <a:t>The student is able to make claims about the force on an object due to the presence of other objects with the same property: mass, electric charge.</a:t>
            </a:r>
          </a:p>
          <a:p>
            <a:r>
              <a:rPr lang="en-US" sz="3200" dirty="0" smtClean="0"/>
              <a:t>The student is able to predict the motion of an object subject to forces exerted by several objects using an application of Newton’s second law in a variety of physical situations with acceleration in one dimension.</a:t>
            </a:r>
          </a:p>
          <a:p>
            <a:r>
              <a:rPr lang="en-US" sz="3200" dirty="0" smtClean="0"/>
              <a:t>The student is able to </a:t>
            </a:r>
            <a:r>
              <a:rPr lang="en-US" sz="3200" dirty="0" err="1" smtClean="0"/>
              <a:t>reexpress</a:t>
            </a:r>
            <a:r>
              <a:rPr lang="en-US" sz="3200" dirty="0" smtClean="0"/>
              <a:t> a free-body diagram representation into a mathematical representation and solve the mathematical representation for the acceleration of the object.</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Learning Objective(s):</a:t>
            </a:r>
            <a:br>
              <a:rPr lang="en-US" dirty="0" smtClean="0"/>
            </a:br>
            <a:endParaRPr lang="en-US" dirty="0"/>
          </a:p>
        </p:txBody>
      </p:sp>
      <p:sp>
        <p:nvSpPr>
          <p:cNvPr id="3" name="Content Placeholder 2"/>
          <p:cNvSpPr>
            <a:spLocks noGrp="1"/>
          </p:cNvSpPr>
          <p:nvPr>
            <p:ph idx="1"/>
          </p:nvPr>
        </p:nvSpPr>
        <p:spPr/>
        <p:txBody>
          <a:bodyPr>
            <a:normAutofit fontScale="85000" lnSpcReduction="20000"/>
          </a:bodyPr>
          <a:lstStyle/>
          <a:p>
            <a:r>
              <a:rPr lang="en-US" sz="3200" dirty="0" smtClean="0"/>
              <a:t>The student is able to create and use free-body diagrams to analyze physical situations to solve problems with motion qualitatively and quantitatively.</a:t>
            </a:r>
          </a:p>
          <a:p>
            <a:r>
              <a:rPr lang="en-US" sz="3200" dirty="0" smtClean="0"/>
              <a:t>The student is able to create and use free-body diagrams to analyze physical situations to solve problems with motion qualitatively and quantitatively.</a:t>
            </a:r>
          </a:p>
          <a:p>
            <a:r>
              <a:rPr lang="en-US" sz="3200" dirty="0" smtClean="0"/>
              <a:t>The student is able to articulate situations when the gravitational force is the dominant force and when the electromagnetic, weak, and strong forces can be ignored.</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Learning Objective(s):</a:t>
            </a:r>
            <a:br>
              <a:rPr lang="en-US" dirty="0" smtClean="0"/>
            </a:br>
            <a:endParaRPr lang="en-US" dirty="0"/>
          </a:p>
        </p:txBody>
      </p:sp>
      <p:sp>
        <p:nvSpPr>
          <p:cNvPr id="3" name="Content Placeholder 2"/>
          <p:cNvSpPr>
            <a:spLocks noGrp="1"/>
          </p:cNvSpPr>
          <p:nvPr>
            <p:ph idx="1"/>
          </p:nvPr>
        </p:nvSpPr>
        <p:spPr/>
        <p:txBody>
          <a:bodyPr>
            <a:normAutofit fontScale="85000" lnSpcReduction="20000"/>
          </a:bodyPr>
          <a:lstStyle/>
          <a:p>
            <a:r>
              <a:rPr lang="en-US" sz="3200" dirty="0" smtClean="0"/>
              <a:t>The student is able to connect the strength of the gravitational force between two objects to the spatial scale of the situation and the masses of the objects involved and compare that strength to other types of forces.</a:t>
            </a:r>
          </a:p>
          <a:p>
            <a:r>
              <a:rPr lang="en-US" sz="3200" dirty="0" smtClean="0"/>
              <a:t>The student is able to connect the strength of electromagnetic forces with the spatial scale of the situation, the magnitude of the electric charges, and the motion of the electrically charged objects involved.</a:t>
            </a:r>
          </a:p>
          <a:p>
            <a:r>
              <a:rPr lang="en-US" sz="3200" dirty="0" smtClean="0"/>
              <a:t>The student is able to identify the strong force as the force that is responsible for holding the nucleus together.</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Learning Objective(s):</a:t>
            </a:r>
            <a:br>
              <a:rPr lang="en-US" dirty="0" smtClean="0"/>
            </a:br>
            <a:endParaRPr lang="en-US" dirty="0"/>
          </a:p>
        </p:txBody>
      </p:sp>
      <p:sp>
        <p:nvSpPr>
          <p:cNvPr id="3" name="Content Placeholder 2"/>
          <p:cNvSpPr>
            <a:spLocks noGrp="1"/>
          </p:cNvSpPr>
          <p:nvPr>
            <p:ph idx="1"/>
          </p:nvPr>
        </p:nvSpPr>
        <p:spPr/>
        <p:txBody>
          <a:bodyPr>
            <a:normAutofit fontScale="92500"/>
          </a:bodyPr>
          <a:lstStyle/>
          <a:p>
            <a:r>
              <a:rPr lang="en-US" sz="3200" dirty="0" smtClean="0"/>
              <a:t>The student is able to use representations of the center of mass of an isolated two-object system to analyze the motion of the system qualitatively and semi-quantitatively.</a:t>
            </a:r>
          </a:p>
          <a:p>
            <a:r>
              <a:rPr lang="en-US" sz="3200" dirty="0" smtClean="0"/>
              <a:t>The student is able to make predictions about the motion of a system based on the fact that acceleration is equal to the change in velocity per unit time, and velocity is equal to the change in position per unit time.</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Learning Objective(s):</a:t>
            </a:r>
            <a:br>
              <a:rPr lang="en-US" dirty="0" smtClean="0"/>
            </a:br>
            <a:endParaRPr lang="en-US" dirty="0"/>
          </a:p>
        </p:txBody>
      </p:sp>
      <p:sp>
        <p:nvSpPr>
          <p:cNvPr id="3" name="Content Placeholder 2"/>
          <p:cNvSpPr>
            <a:spLocks noGrp="1"/>
          </p:cNvSpPr>
          <p:nvPr>
            <p:ph idx="1"/>
          </p:nvPr>
        </p:nvSpPr>
        <p:spPr/>
        <p:txBody>
          <a:bodyPr>
            <a:normAutofit fontScale="92500" lnSpcReduction="10000"/>
          </a:bodyPr>
          <a:lstStyle/>
          <a:p>
            <a:r>
              <a:rPr lang="en-US" sz="3200" dirty="0" smtClean="0"/>
              <a:t>The student is able to evaluate using given data whether all the forces on a system or whether all the parts of a system have been identified.</a:t>
            </a:r>
          </a:p>
          <a:p>
            <a:r>
              <a:rPr lang="en-US" sz="3200" dirty="0" smtClean="0"/>
              <a:t>The student is able to create mathematical models and analyze graphical relationships for acceleration, velocity, and position of the center of mass of a system and use them to calculate properties of the motion of the center of mass of a system.</a:t>
            </a: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Girl in Elevator</a:t>
            </a:r>
            <a:endParaRPr lang="en-US" dirty="0"/>
          </a:p>
        </p:txBody>
      </p:sp>
      <p:pic>
        <p:nvPicPr>
          <p:cNvPr id="4" name="Content Placeholder 3" descr="scan0001.jpg"/>
          <p:cNvPicPr>
            <a:picLocks noGrp="1" noChangeAspect="1"/>
          </p:cNvPicPr>
          <p:nvPr>
            <p:ph sz="half" idx="1"/>
          </p:nvPr>
        </p:nvPicPr>
        <p:blipFill>
          <a:blip r:embed="rId2" cstate="print"/>
          <a:stretch>
            <a:fillRect/>
          </a:stretch>
        </p:blipFill>
        <p:spPr>
          <a:xfrm>
            <a:off x="1130403" y="1770063"/>
            <a:ext cx="2708070" cy="4525962"/>
          </a:xfrm>
        </p:spPr>
      </p:pic>
      <p:pic>
        <p:nvPicPr>
          <p:cNvPr id="6" name="Content Placeholder 5" descr="scan0001.jpg"/>
          <p:cNvPicPr>
            <a:picLocks noGrp="1" noChangeAspect="1"/>
          </p:cNvPicPr>
          <p:nvPr>
            <p:ph sz="half" idx="2"/>
          </p:nvPr>
        </p:nvPicPr>
        <p:blipFill>
          <a:blip r:embed="rId2" cstate="print"/>
          <a:srcRect l="42672" t="31603" r="20748" b="9470"/>
          <a:stretch>
            <a:fillRect/>
          </a:stretch>
        </p:blipFill>
        <p:spPr>
          <a:xfrm>
            <a:off x="6019800" y="2514600"/>
            <a:ext cx="990600" cy="2667000"/>
          </a:xfrm>
        </p:spPr>
      </p:pic>
      <p:sp>
        <p:nvSpPr>
          <p:cNvPr id="7" name="Up Arrow 6"/>
          <p:cNvSpPr/>
          <p:nvPr/>
        </p:nvSpPr>
        <p:spPr>
          <a:xfrm>
            <a:off x="6172200" y="1143000"/>
            <a:ext cx="685800" cy="1143000"/>
          </a:xfrm>
          <a:prstGeom prst="up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7391400" y="1600200"/>
            <a:ext cx="762000" cy="646331"/>
          </a:xfrm>
          <a:prstGeom prst="rect">
            <a:avLst/>
          </a:prstGeom>
          <a:noFill/>
        </p:spPr>
        <p:txBody>
          <a:bodyPr wrap="square" rtlCol="0">
            <a:spAutoFit/>
          </a:bodyPr>
          <a:lstStyle/>
          <a:p>
            <a:r>
              <a:rPr lang="en-US" sz="3600" b="1" dirty="0" smtClean="0"/>
              <a:t>F</a:t>
            </a:r>
            <a:r>
              <a:rPr lang="en-US" sz="3600" b="1" baseline="-25000" dirty="0" smtClean="0"/>
              <a:t>N</a:t>
            </a:r>
            <a:endParaRPr lang="en-US" sz="3600" b="1" baseline="-25000" dirty="0"/>
          </a:p>
        </p:txBody>
      </p:sp>
      <p:sp>
        <p:nvSpPr>
          <p:cNvPr id="9" name="Up Arrow 8"/>
          <p:cNvSpPr/>
          <p:nvPr/>
        </p:nvSpPr>
        <p:spPr>
          <a:xfrm rot="10800000">
            <a:off x="6172200" y="5257800"/>
            <a:ext cx="685800" cy="1143000"/>
          </a:xfrm>
          <a:prstGeom prst="up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7162800" y="5410200"/>
            <a:ext cx="762000" cy="646331"/>
          </a:xfrm>
          <a:prstGeom prst="rect">
            <a:avLst/>
          </a:prstGeom>
          <a:noFill/>
        </p:spPr>
        <p:txBody>
          <a:bodyPr wrap="square" rtlCol="0">
            <a:spAutoFit/>
          </a:bodyPr>
          <a:lstStyle/>
          <a:p>
            <a:r>
              <a:rPr lang="en-US" sz="3600" b="1" dirty="0" err="1" smtClean="0"/>
              <a:t>F</a:t>
            </a:r>
            <a:r>
              <a:rPr lang="en-US" sz="3600" b="1" baseline="-25000" dirty="0" err="1" smtClean="0"/>
              <a:t>g</a:t>
            </a:r>
            <a:endParaRPr lang="en-US" sz="3600" b="1" baseline="-25000"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Girl in Elevator</a:t>
            </a:r>
            <a:endParaRPr lang="en-US" dirty="0"/>
          </a:p>
        </p:txBody>
      </p:sp>
      <p:pic>
        <p:nvPicPr>
          <p:cNvPr id="6" name="Content Placeholder 5" descr="scan0001.jpg"/>
          <p:cNvPicPr>
            <a:picLocks noGrp="1" noChangeAspect="1"/>
          </p:cNvPicPr>
          <p:nvPr>
            <p:ph sz="half" idx="2"/>
          </p:nvPr>
        </p:nvPicPr>
        <p:blipFill>
          <a:blip r:embed="rId3" cstate="print"/>
          <a:srcRect l="42672" t="31603" r="20748" b="9470"/>
          <a:stretch>
            <a:fillRect/>
          </a:stretch>
        </p:blipFill>
        <p:spPr>
          <a:xfrm>
            <a:off x="6019800" y="2514600"/>
            <a:ext cx="990600" cy="2667000"/>
          </a:xfrm>
        </p:spPr>
      </p:pic>
      <p:sp>
        <p:nvSpPr>
          <p:cNvPr id="7" name="Up Arrow 6"/>
          <p:cNvSpPr/>
          <p:nvPr/>
        </p:nvSpPr>
        <p:spPr>
          <a:xfrm>
            <a:off x="6172200" y="1143000"/>
            <a:ext cx="685800" cy="1143000"/>
          </a:xfrm>
          <a:prstGeom prst="up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7391400" y="1600200"/>
            <a:ext cx="762000" cy="646331"/>
          </a:xfrm>
          <a:prstGeom prst="rect">
            <a:avLst/>
          </a:prstGeom>
          <a:noFill/>
        </p:spPr>
        <p:txBody>
          <a:bodyPr wrap="square" rtlCol="0">
            <a:spAutoFit/>
          </a:bodyPr>
          <a:lstStyle/>
          <a:p>
            <a:r>
              <a:rPr lang="en-US" sz="3600" b="1" dirty="0" smtClean="0"/>
              <a:t>F</a:t>
            </a:r>
            <a:r>
              <a:rPr lang="en-US" sz="3600" b="1" baseline="-25000" dirty="0" smtClean="0"/>
              <a:t>N</a:t>
            </a:r>
            <a:endParaRPr lang="en-US" sz="3600" b="1" baseline="-25000" dirty="0"/>
          </a:p>
        </p:txBody>
      </p:sp>
      <p:sp>
        <p:nvSpPr>
          <p:cNvPr id="9" name="Up Arrow 8"/>
          <p:cNvSpPr/>
          <p:nvPr/>
        </p:nvSpPr>
        <p:spPr>
          <a:xfrm rot="10800000">
            <a:off x="6172200" y="5257800"/>
            <a:ext cx="685800" cy="1143000"/>
          </a:xfrm>
          <a:prstGeom prst="up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7162800" y="5410200"/>
            <a:ext cx="762000" cy="646331"/>
          </a:xfrm>
          <a:prstGeom prst="rect">
            <a:avLst/>
          </a:prstGeom>
          <a:noFill/>
        </p:spPr>
        <p:txBody>
          <a:bodyPr wrap="square" rtlCol="0">
            <a:spAutoFit/>
          </a:bodyPr>
          <a:lstStyle/>
          <a:p>
            <a:r>
              <a:rPr lang="en-US" sz="3600" b="1" dirty="0" err="1" smtClean="0"/>
              <a:t>F</a:t>
            </a:r>
            <a:r>
              <a:rPr lang="en-US" sz="3600" b="1" baseline="-25000" dirty="0" err="1" smtClean="0"/>
              <a:t>g</a:t>
            </a:r>
            <a:endParaRPr lang="en-US" sz="3600" b="1" baseline="-25000" dirty="0"/>
          </a:p>
        </p:txBody>
      </p:sp>
      <p:sp>
        <p:nvSpPr>
          <p:cNvPr id="11" name="Content Placeholder 10"/>
          <p:cNvSpPr>
            <a:spLocks noGrp="1"/>
          </p:cNvSpPr>
          <p:nvPr>
            <p:ph sz="half" idx="1"/>
          </p:nvPr>
        </p:nvSpPr>
        <p:spPr>
          <a:xfrm>
            <a:off x="464344" y="1295401"/>
            <a:ext cx="4038600" cy="5001064"/>
          </a:xfrm>
        </p:spPr>
        <p:txBody>
          <a:bodyPr/>
          <a:lstStyle/>
          <a:p>
            <a:r>
              <a:rPr lang="en-US" dirty="0" smtClean="0"/>
              <a:t>Elevator not moving</a:t>
            </a:r>
          </a:p>
          <a:p>
            <a:r>
              <a:rPr lang="en-US" dirty="0" smtClean="0"/>
              <a:t>Acceleration zero</a:t>
            </a:r>
            <a:endParaRPr lang="en-US" dirty="0"/>
          </a:p>
        </p:txBody>
      </p:sp>
      <p:graphicFrame>
        <p:nvGraphicFramePr>
          <p:cNvPr id="12" name="Object 11"/>
          <p:cNvGraphicFramePr>
            <a:graphicFrameLocks noChangeAspect="1"/>
          </p:cNvGraphicFramePr>
          <p:nvPr/>
        </p:nvGraphicFramePr>
        <p:xfrm>
          <a:off x="990600" y="2362200"/>
          <a:ext cx="3048000" cy="4370294"/>
        </p:xfrm>
        <a:graphic>
          <a:graphicData uri="http://schemas.openxmlformats.org/presentationml/2006/ole">
            <p:oleObj spid="_x0000_s1026" name="Equation" r:id="rId4" imgW="863280" imgH="1714320" progId="Equation.3">
              <p:embed/>
            </p:oleObj>
          </a:graphicData>
        </a:graphic>
      </p:graphicFrame>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Girl in Elevator</a:t>
            </a:r>
            <a:endParaRPr lang="en-US" dirty="0"/>
          </a:p>
        </p:txBody>
      </p:sp>
      <p:pic>
        <p:nvPicPr>
          <p:cNvPr id="6" name="Content Placeholder 5" descr="scan0001.jpg"/>
          <p:cNvPicPr>
            <a:picLocks noGrp="1" noChangeAspect="1"/>
          </p:cNvPicPr>
          <p:nvPr>
            <p:ph sz="half" idx="2"/>
          </p:nvPr>
        </p:nvPicPr>
        <p:blipFill>
          <a:blip r:embed="rId3" cstate="print"/>
          <a:srcRect l="42672" t="31603" r="20748" b="9470"/>
          <a:stretch>
            <a:fillRect/>
          </a:stretch>
        </p:blipFill>
        <p:spPr>
          <a:xfrm>
            <a:off x="6019800" y="2514600"/>
            <a:ext cx="990600" cy="2667000"/>
          </a:xfrm>
        </p:spPr>
      </p:pic>
      <p:sp>
        <p:nvSpPr>
          <p:cNvPr id="7" name="Up Arrow 6"/>
          <p:cNvSpPr/>
          <p:nvPr/>
        </p:nvSpPr>
        <p:spPr>
          <a:xfrm>
            <a:off x="6172200" y="228600"/>
            <a:ext cx="685800" cy="2057400"/>
          </a:xfrm>
          <a:prstGeom prst="up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7391400" y="1600200"/>
            <a:ext cx="762000" cy="646331"/>
          </a:xfrm>
          <a:prstGeom prst="rect">
            <a:avLst/>
          </a:prstGeom>
          <a:noFill/>
        </p:spPr>
        <p:txBody>
          <a:bodyPr wrap="square" rtlCol="0">
            <a:spAutoFit/>
          </a:bodyPr>
          <a:lstStyle/>
          <a:p>
            <a:r>
              <a:rPr lang="en-US" sz="3600" b="1" dirty="0" smtClean="0"/>
              <a:t>F</a:t>
            </a:r>
            <a:r>
              <a:rPr lang="en-US" sz="3600" b="1" baseline="-25000" dirty="0" smtClean="0"/>
              <a:t>N</a:t>
            </a:r>
            <a:endParaRPr lang="en-US" sz="3600" b="1" baseline="-25000" dirty="0"/>
          </a:p>
        </p:txBody>
      </p:sp>
      <p:sp>
        <p:nvSpPr>
          <p:cNvPr id="9" name="Up Arrow 8"/>
          <p:cNvSpPr/>
          <p:nvPr/>
        </p:nvSpPr>
        <p:spPr>
          <a:xfrm rot="10800000">
            <a:off x="6172200" y="5257800"/>
            <a:ext cx="685800" cy="1143000"/>
          </a:xfrm>
          <a:prstGeom prst="up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7162800" y="5410200"/>
            <a:ext cx="762000" cy="646331"/>
          </a:xfrm>
          <a:prstGeom prst="rect">
            <a:avLst/>
          </a:prstGeom>
          <a:noFill/>
        </p:spPr>
        <p:txBody>
          <a:bodyPr wrap="square" rtlCol="0">
            <a:spAutoFit/>
          </a:bodyPr>
          <a:lstStyle/>
          <a:p>
            <a:r>
              <a:rPr lang="en-US" sz="3600" b="1" dirty="0" err="1" smtClean="0"/>
              <a:t>F</a:t>
            </a:r>
            <a:r>
              <a:rPr lang="en-US" sz="3600" b="1" baseline="-25000" dirty="0" err="1" smtClean="0"/>
              <a:t>g</a:t>
            </a:r>
            <a:endParaRPr lang="en-US" sz="3600" b="1" baseline="-25000" dirty="0"/>
          </a:p>
        </p:txBody>
      </p:sp>
      <p:sp>
        <p:nvSpPr>
          <p:cNvPr id="11" name="Content Placeholder 10"/>
          <p:cNvSpPr>
            <a:spLocks noGrp="1"/>
          </p:cNvSpPr>
          <p:nvPr>
            <p:ph sz="half" idx="1"/>
          </p:nvPr>
        </p:nvSpPr>
        <p:spPr>
          <a:xfrm>
            <a:off x="464344" y="1295401"/>
            <a:ext cx="4038600" cy="5001064"/>
          </a:xfrm>
        </p:spPr>
        <p:txBody>
          <a:bodyPr/>
          <a:lstStyle/>
          <a:p>
            <a:r>
              <a:rPr lang="en-US" dirty="0" smtClean="0"/>
              <a:t>Elevator </a:t>
            </a:r>
            <a:r>
              <a:rPr lang="en-US" b="1" i="1" u="sng" dirty="0" smtClean="0"/>
              <a:t>moving up</a:t>
            </a:r>
          </a:p>
          <a:p>
            <a:r>
              <a:rPr lang="en-US" dirty="0" smtClean="0"/>
              <a:t>Acceleration </a:t>
            </a:r>
            <a:r>
              <a:rPr lang="en-US" b="1" i="1" u="sng" dirty="0" smtClean="0"/>
              <a:t>Positive</a:t>
            </a:r>
            <a:endParaRPr lang="en-US" b="1" i="1" u="sng" dirty="0"/>
          </a:p>
        </p:txBody>
      </p:sp>
      <p:graphicFrame>
        <p:nvGraphicFramePr>
          <p:cNvPr id="12" name="Object 11"/>
          <p:cNvGraphicFramePr>
            <a:graphicFrameLocks noChangeAspect="1"/>
          </p:cNvGraphicFramePr>
          <p:nvPr/>
        </p:nvGraphicFramePr>
        <p:xfrm>
          <a:off x="762000" y="2667000"/>
          <a:ext cx="3724275" cy="3675956"/>
        </p:xfrm>
        <a:graphic>
          <a:graphicData uri="http://schemas.openxmlformats.org/presentationml/2006/ole">
            <p:oleObj spid="_x0000_s2050" name="Equation" r:id="rId4" imgW="901440" imgH="1231560" progId="Equation.3">
              <p:embed/>
            </p:oleObj>
          </a:graphicData>
        </a:graphic>
      </p:graphicFrame>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Girl in Elevator</a:t>
            </a:r>
            <a:endParaRPr lang="en-US" dirty="0"/>
          </a:p>
        </p:txBody>
      </p:sp>
      <p:pic>
        <p:nvPicPr>
          <p:cNvPr id="6" name="Content Placeholder 5" descr="scan0001.jpg"/>
          <p:cNvPicPr>
            <a:picLocks noGrp="1" noChangeAspect="1"/>
          </p:cNvPicPr>
          <p:nvPr>
            <p:ph sz="half" idx="2"/>
          </p:nvPr>
        </p:nvPicPr>
        <p:blipFill>
          <a:blip r:embed="rId3" cstate="print"/>
          <a:srcRect l="42672" t="31603" r="20748" b="9470"/>
          <a:stretch>
            <a:fillRect/>
          </a:stretch>
        </p:blipFill>
        <p:spPr>
          <a:xfrm>
            <a:off x="6019800" y="2514600"/>
            <a:ext cx="990600" cy="2667000"/>
          </a:xfrm>
        </p:spPr>
      </p:pic>
      <p:sp>
        <p:nvSpPr>
          <p:cNvPr id="7" name="Up Arrow 6"/>
          <p:cNvSpPr/>
          <p:nvPr/>
        </p:nvSpPr>
        <p:spPr>
          <a:xfrm>
            <a:off x="6172200" y="1828800"/>
            <a:ext cx="685800" cy="457200"/>
          </a:xfrm>
          <a:prstGeom prst="up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7391400" y="1600200"/>
            <a:ext cx="762000" cy="646331"/>
          </a:xfrm>
          <a:prstGeom prst="rect">
            <a:avLst/>
          </a:prstGeom>
          <a:noFill/>
        </p:spPr>
        <p:txBody>
          <a:bodyPr wrap="square" rtlCol="0">
            <a:spAutoFit/>
          </a:bodyPr>
          <a:lstStyle/>
          <a:p>
            <a:r>
              <a:rPr lang="en-US" sz="3600" b="1" dirty="0" smtClean="0"/>
              <a:t>F</a:t>
            </a:r>
            <a:r>
              <a:rPr lang="en-US" sz="3600" b="1" baseline="-25000" dirty="0" smtClean="0"/>
              <a:t>N</a:t>
            </a:r>
            <a:endParaRPr lang="en-US" sz="3600" b="1" baseline="-25000" dirty="0"/>
          </a:p>
        </p:txBody>
      </p:sp>
      <p:sp>
        <p:nvSpPr>
          <p:cNvPr id="9" name="Up Arrow 8"/>
          <p:cNvSpPr/>
          <p:nvPr/>
        </p:nvSpPr>
        <p:spPr>
          <a:xfrm rot="10800000">
            <a:off x="6172200" y="5257800"/>
            <a:ext cx="685800" cy="1143000"/>
          </a:xfrm>
          <a:prstGeom prst="up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7162800" y="5410200"/>
            <a:ext cx="762000" cy="646331"/>
          </a:xfrm>
          <a:prstGeom prst="rect">
            <a:avLst/>
          </a:prstGeom>
          <a:noFill/>
        </p:spPr>
        <p:txBody>
          <a:bodyPr wrap="square" rtlCol="0">
            <a:spAutoFit/>
          </a:bodyPr>
          <a:lstStyle/>
          <a:p>
            <a:r>
              <a:rPr lang="en-US" sz="3600" b="1" dirty="0" err="1" smtClean="0"/>
              <a:t>F</a:t>
            </a:r>
            <a:r>
              <a:rPr lang="en-US" sz="3600" b="1" baseline="-25000" dirty="0" err="1" smtClean="0"/>
              <a:t>g</a:t>
            </a:r>
            <a:endParaRPr lang="en-US" sz="3600" b="1" baseline="-25000" dirty="0"/>
          </a:p>
        </p:txBody>
      </p:sp>
      <p:sp>
        <p:nvSpPr>
          <p:cNvPr id="11" name="Content Placeholder 10"/>
          <p:cNvSpPr>
            <a:spLocks noGrp="1"/>
          </p:cNvSpPr>
          <p:nvPr>
            <p:ph sz="half" idx="1"/>
          </p:nvPr>
        </p:nvSpPr>
        <p:spPr>
          <a:xfrm>
            <a:off x="464344" y="1295401"/>
            <a:ext cx="4038600" cy="5001064"/>
          </a:xfrm>
        </p:spPr>
        <p:txBody>
          <a:bodyPr/>
          <a:lstStyle/>
          <a:p>
            <a:r>
              <a:rPr lang="en-US" dirty="0" smtClean="0"/>
              <a:t>Elevator </a:t>
            </a:r>
            <a:r>
              <a:rPr lang="en-US" b="1" i="1" u="sng" dirty="0" smtClean="0"/>
              <a:t>moving down</a:t>
            </a:r>
          </a:p>
          <a:p>
            <a:r>
              <a:rPr lang="en-US" dirty="0" smtClean="0"/>
              <a:t>Acceleration </a:t>
            </a:r>
            <a:r>
              <a:rPr lang="en-US" b="1" i="1" u="sng" dirty="0" smtClean="0"/>
              <a:t>Negative</a:t>
            </a:r>
            <a:endParaRPr lang="en-US" b="1" i="1" u="sng" dirty="0"/>
          </a:p>
        </p:txBody>
      </p:sp>
      <p:graphicFrame>
        <p:nvGraphicFramePr>
          <p:cNvPr id="12" name="Object 11"/>
          <p:cNvGraphicFramePr>
            <a:graphicFrameLocks noChangeAspect="1"/>
          </p:cNvGraphicFramePr>
          <p:nvPr/>
        </p:nvGraphicFramePr>
        <p:xfrm>
          <a:off x="577850" y="2306638"/>
          <a:ext cx="4092575" cy="4397375"/>
        </p:xfrm>
        <a:graphic>
          <a:graphicData uri="http://schemas.openxmlformats.org/presentationml/2006/ole">
            <p:oleObj spid="_x0000_s3074" name="Equation" r:id="rId4" imgW="990360" imgH="1473120" progId="Equation.3">
              <p:embed/>
            </p:oleObj>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Big Idea(s):</a:t>
            </a:r>
            <a:br>
              <a:rPr lang="en-US" dirty="0" smtClean="0"/>
            </a:br>
            <a:endParaRPr lang="en-US" dirty="0"/>
          </a:p>
        </p:txBody>
      </p:sp>
      <p:sp>
        <p:nvSpPr>
          <p:cNvPr id="3" name="Content Placeholder 2"/>
          <p:cNvSpPr>
            <a:spLocks noGrp="1"/>
          </p:cNvSpPr>
          <p:nvPr>
            <p:ph idx="1"/>
          </p:nvPr>
        </p:nvSpPr>
        <p:spPr/>
        <p:txBody>
          <a:bodyPr>
            <a:normAutofit lnSpcReduction="10000"/>
          </a:bodyPr>
          <a:lstStyle/>
          <a:p>
            <a:r>
              <a:rPr lang="en-US" sz="3200" dirty="0" smtClean="0"/>
              <a:t>Objects and systems have properties such as mass and charge. Systems may have internal structure.</a:t>
            </a:r>
          </a:p>
          <a:p>
            <a:r>
              <a:rPr lang="en-US" sz="3200" dirty="0" smtClean="0"/>
              <a:t>Fields existing in space can be used to explain interactions.</a:t>
            </a:r>
          </a:p>
          <a:p>
            <a:r>
              <a:rPr lang="en-US" sz="3200" dirty="0" smtClean="0"/>
              <a:t>The interactions of an object with other objects can be described by forces.</a:t>
            </a:r>
          </a:p>
          <a:p>
            <a:r>
              <a:rPr lang="en-US" sz="3200" dirty="0" smtClean="0"/>
              <a:t>Interactions between systems can result in changes in those systems.</a:t>
            </a:r>
          </a:p>
          <a:p>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14400"/>
          </a:xfrm>
        </p:spPr>
        <p:txBody>
          <a:bodyPr/>
          <a:lstStyle/>
          <a:p>
            <a:r>
              <a:rPr lang="en-US" dirty="0" smtClean="0"/>
              <a:t>Girl in Elevator</a:t>
            </a:r>
            <a:endParaRPr lang="en-US" dirty="0"/>
          </a:p>
        </p:txBody>
      </p:sp>
      <p:pic>
        <p:nvPicPr>
          <p:cNvPr id="6" name="Content Placeholder 5" descr="scan0001.jpg"/>
          <p:cNvPicPr>
            <a:picLocks noGrp="1" noChangeAspect="1"/>
          </p:cNvPicPr>
          <p:nvPr>
            <p:ph sz="half" idx="2"/>
          </p:nvPr>
        </p:nvPicPr>
        <p:blipFill>
          <a:blip r:embed="rId3" cstate="print"/>
          <a:srcRect l="42672" t="31603" r="20748" b="9470"/>
          <a:stretch>
            <a:fillRect/>
          </a:stretch>
        </p:blipFill>
        <p:spPr>
          <a:xfrm>
            <a:off x="6019800" y="2514600"/>
            <a:ext cx="990600" cy="2667000"/>
          </a:xfrm>
        </p:spPr>
      </p:pic>
      <p:sp>
        <p:nvSpPr>
          <p:cNvPr id="8" name="TextBox 7"/>
          <p:cNvSpPr txBox="1"/>
          <p:nvPr/>
        </p:nvSpPr>
        <p:spPr>
          <a:xfrm>
            <a:off x="7391400" y="1600200"/>
            <a:ext cx="762000" cy="646331"/>
          </a:xfrm>
          <a:prstGeom prst="rect">
            <a:avLst/>
          </a:prstGeom>
          <a:noFill/>
        </p:spPr>
        <p:txBody>
          <a:bodyPr wrap="square" rtlCol="0">
            <a:spAutoFit/>
          </a:bodyPr>
          <a:lstStyle/>
          <a:p>
            <a:r>
              <a:rPr lang="en-US" sz="3600" b="1" dirty="0" smtClean="0"/>
              <a:t>F</a:t>
            </a:r>
            <a:r>
              <a:rPr lang="en-US" sz="3600" b="1" baseline="-25000" dirty="0" smtClean="0"/>
              <a:t>N</a:t>
            </a:r>
            <a:endParaRPr lang="en-US" sz="3600" b="1" baseline="-25000" dirty="0"/>
          </a:p>
        </p:txBody>
      </p:sp>
      <p:sp>
        <p:nvSpPr>
          <p:cNvPr id="9" name="Up Arrow 8"/>
          <p:cNvSpPr/>
          <p:nvPr/>
        </p:nvSpPr>
        <p:spPr>
          <a:xfrm rot="10800000">
            <a:off x="6172200" y="5257800"/>
            <a:ext cx="685800" cy="1143000"/>
          </a:xfrm>
          <a:prstGeom prst="up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7162800" y="5410200"/>
            <a:ext cx="762000" cy="646331"/>
          </a:xfrm>
          <a:prstGeom prst="rect">
            <a:avLst/>
          </a:prstGeom>
          <a:noFill/>
        </p:spPr>
        <p:txBody>
          <a:bodyPr wrap="square" rtlCol="0">
            <a:spAutoFit/>
          </a:bodyPr>
          <a:lstStyle/>
          <a:p>
            <a:r>
              <a:rPr lang="en-US" sz="3600" b="1" dirty="0" err="1" smtClean="0"/>
              <a:t>F</a:t>
            </a:r>
            <a:r>
              <a:rPr lang="en-US" sz="3600" b="1" baseline="-25000" dirty="0" err="1" smtClean="0"/>
              <a:t>g</a:t>
            </a:r>
            <a:endParaRPr lang="en-US" sz="3600" b="1" baseline="-25000" dirty="0"/>
          </a:p>
        </p:txBody>
      </p:sp>
      <p:sp>
        <p:nvSpPr>
          <p:cNvPr id="11" name="Content Placeholder 10"/>
          <p:cNvSpPr>
            <a:spLocks noGrp="1"/>
          </p:cNvSpPr>
          <p:nvPr>
            <p:ph sz="half" idx="1"/>
          </p:nvPr>
        </p:nvSpPr>
        <p:spPr>
          <a:xfrm>
            <a:off x="464344" y="838200"/>
            <a:ext cx="5022056" cy="5458265"/>
          </a:xfrm>
        </p:spPr>
        <p:txBody>
          <a:bodyPr/>
          <a:lstStyle/>
          <a:p>
            <a:r>
              <a:rPr lang="en-US" dirty="0" smtClean="0"/>
              <a:t>Elevator </a:t>
            </a:r>
            <a:r>
              <a:rPr lang="en-US" b="1" i="1" u="sng" dirty="0" smtClean="0"/>
              <a:t>cable breaks</a:t>
            </a:r>
          </a:p>
          <a:p>
            <a:r>
              <a:rPr lang="en-US" dirty="0" smtClean="0"/>
              <a:t>Girl plummeting to her death, but remains calm</a:t>
            </a:r>
            <a:endParaRPr lang="en-US" b="1" i="1" u="sng" dirty="0"/>
          </a:p>
        </p:txBody>
      </p:sp>
      <p:graphicFrame>
        <p:nvGraphicFramePr>
          <p:cNvPr id="12" name="Object 11"/>
          <p:cNvGraphicFramePr>
            <a:graphicFrameLocks noChangeAspect="1"/>
          </p:cNvGraphicFramePr>
          <p:nvPr/>
        </p:nvGraphicFramePr>
        <p:xfrm>
          <a:off x="552450" y="2343150"/>
          <a:ext cx="4144963" cy="4322763"/>
        </p:xfrm>
        <a:graphic>
          <a:graphicData uri="http://schemas.openxmlformats.org/presentationml/2006/ole">
            <p:oleObj spid="_x0000_s4098" name="Equation" r:id="rId4" imgW="1002960" imgH="1447560" progId="Equation.3">
              <p:embed/>
            </p:oleObj>
          </a:graphicData>
        </a:graphic>
      </p:graphicFrame>
      <p:sp>
        <p:nvSpPr>
          <p:cNvPr id="13" name="TextBox 12"/>
          <p:cNvSpPr txBox="1"/>
          <p:nvPr/>
        </p:nvSpPr>
        <p:spPr>
          <a:xfrm>
            <a:off x="2286000" y="6030874"/>
            <a:ext cx="2971800" cy="523220"/>
          </a:xfrm>
          <a:prstGeom prst="rect">
            <a:avLst/>
          </a:prstGeom>
          <a:noFill/>
        </p:spPr>
        <p:txBody>
          <a:bodyPr wrap="square" rtlCol="0">
            <a:spAutoFit/>
          </a:bodyPr>
          <a:lstStyle/>
          <a:p>
            <a:r>
              <a:rPr lang="en-US" sz="2800" b="1" i="1" dirty="0" smtClean="0">
                <a:solidFill>
                  <a:srgbClr val="FF0000"/>
                </a:solidFill>
              </a:rPr>
              <a:t>Weightlessness</a:t>
            </a:r>
            <a:endParaRPr lang="en-US" sz="2800" b="1" i="1" dirty="0">
              <a:solidFill>
                <a:srgbClr val="FF0000"/>
              </a:solidFill>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14400"/>
          </a:xfrm>
        </p:spPr>
        <p:txBody>
          <a:bodyPr/>
          <a:lstStyle/>
          <a:p>
            <a:r>
              <a:rPr lang="en-US" dirty="0" smtClean="0"/>
              <a:t>Girl in Elevator</a:t>
            </a:r>
            <a:endParaRPr lang="en-US" dirty="0"/>
          </a:p>
        </p:txBody>
      </p:sp>
      <p:pic>
        <p:nvPicPr>
          <p:cNvPr id="6" name="Content Placeholder 5" descr="scan0001.jpg"/>
          <p:cNvPicPr>
            <a:picLocks noGrp="1" noChangeAspect="1"/>
          </p:cNvPicPr>
          <p:nvPr>
            <p:ph sz="half" idx="2"/>
          </p:nvPr>
        </p:nvPicPr>
        <p:blipFill>
          <a:blip r:embed="rId3" cstate="print"/>
          <a:srcRect l="42672" t="31603" r="20748" b="9470"/>
          <a:stretch>
            <a:fillRect/>
          </a:stretch>
        </p:blipFill>
        <p:spPr>
          <a:xfrm>
            <a:off x="6019800" y="2514600"/>
            <a:ext cx="990600" cy="2667000"/>
          </a:xfrm>
        </p:spPr>
      </p:pic>
      <p:sp>
        <p:nvSpPr>
          <p:cNvPr id="8" name="TextBox 7"/>
          <p:cNvSpPr txBox="1"/>
          <p:nvPr/>
        </p:nvSpPr>
        <p:spPr>
          <a:xfrm>
            <a:off x="7391400" y="1600200"/>
            <a:ext cx="762000" cy="646331"/>
          </a:xfrm>
          <a:prstGeom prst="rect">
            <a:avLst/>
          </a:prstGeom>
          <a:noFill/>
        </p:spPr>
        <p:txBody>
          <a:bodyPr wrap="square" rtlCol="0">
            <a:spAutoFit/>
          </a:bodyPr>
          <a:lstStyle/>
          <a:p>
            <a:r>
              <a:rPr lang="en-US" sz="3600" b="1" dirty="0" smtClean="0"/>
              <a:t>F</a:t>
            </a:r>
            <a:r>
              <a:rPr lang="en-US" sz="3600" b="1" baseline="-25000" dirty="0" smtClean="0"/>
              <a:t>N</a:t>
            </a:r>
            <a:endParaRPr lang="en-US" sz="3600" b="1" baseline="-25000" dirty="0"/>
          </a:p>
        </p:txBody>
      </p:sp>
      <p:sp>
        <p:nvSpPr>
          <p:cNvPr id="9" name="Up Arrow 8"/>
          <p:cNvSpPr/>
          <p:nvPr/>
        </p:nvSpPr>
        <p:spPr>
          <a:xfrm rot="10800000">
            <a:off x="6172200" y="5257800"/>
            <a:ext cx="685800" cy="1143000"/>
          </a:xfrm>
          <a:prstGeom prst="up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7162800" y="5410200"/>
            <a:ext cx="762000" cy="646331"/>
          </a:xfrm>
          <a:prstGeom prst="rect">
            <a:avLst/>
          </a:prstGeom>
          <a:noFill/>
        </p:spPr>
        <p:txBody>
          <a:bodyPr wrap="square" rtlCol="0">
            <a:spAutoFit/>
          </a:bodyPr>
          <a:lstStyle/>
          <a:p>
            <a:r>
              <a:rPr lang="en-US" sz="3600" b="1" dirty="0" err="1" smtClean="0"/>
              <a:t>F</a:t>
            </a:r>
            <a:r>
              <a:rPr lang="en-US" sz="3600" b="1" baseline="-25000" dirty="0" err="1" smtClean="0"/>
              <a:t>g</a:t>
            </a:r>
            <a:endParaRPr lang="en-US" sz="3600" b="1" baseline="-25000" dirty="0"/>
          </a:p>
        </p:txBody>
      </p:sp>
      <p:sp>
        <p:nvSpPr>
          <p:cNvPr id="11" name="Content Placeholder 10"/>
          <p:cNvSpPr>
            <a:spLocks noGrp="1"/>
          </p:cNvSpPr>
          <p:nvPr>
            <p:ph sz="half" idx="1"/>
          </p:nvPr>
        </p:nvSpPr>
        <p:spPr>
          <a:xfrm>
            <a:off x="464344" y="838200"/>
            <a:ext cx="5022056" cy="5458265"/>
          </a:xfrm>
        </p:spPr>
        <p:txBody>
          <a:bodyPr/>
          <a:lstStyle/>
          <a:p>
            <a:r>
              <a:rPr lang="en-US" dirty="0" smtClean="0"/>
              <a:t>Elevator </a:t>
            </a:r>
            <a:r>
              <a:rPr lang="en-US" b="1" i="1" u="sng" dirty="0" smtClean="0"/>
              <a:t>cable breaks</a:t>
            </a:r>
          </a:p>
          <a:p>
            <a:r>
              <a:rPr lang="en-US" dirty="0" smtClean="0"/>
              <a:t>Girl reaches sudden stop at the end</a:t>
            </a:r>
            <a:endParaRPr lang="en-US" b="1" i="1" u="sng" dirty="0"/>
          </a:p>
        </p:txBody>
      </p:sp>
      <p:graphicFrame>
        <p:nvGraphicFramePr>
          <p:cNvPr id="12" name="Object 11"/>
          <p:cNvGraphicFramePr>
            <a:graphicFrameLocks noChangeAspect="1"/>
          </p:cNvGraphicFramePr>
          <p:nvPr/>
        </p:nvGraphicFramePr>
        <p:xfrm>
          <a:off x="552450" y="2343150"/>
          <a:ext cx="4144963" cy="4322763"/>
        </p:xfrm>
        <a:graphic>
          <a:graphicData uri="http://schemas.openxmlformats.org/presentationml/2006/ole">
            <p:oleObj spid="_x0000_s93186" name="Equation" r:id="rId4" imgW="1002960" imgH="1447560" progId="Equation.3">
              <p:embed/>
            </p:oleObj>
          </a:graphicData>
        </a:graphic>
      </p:graphicFrame>
      <p:sp>
        <p:nvSpPr>
          <p:cNvPr id="13" name="Explosion 2 12"/>
          <p:cNvSpPr/>
          <p:nvPr/>
        </p:nvSpPr>
        <p:spPr>
          <a:xfrm>
            <a:off x="4419600" y="685800"/>
            <a:ext cx="4724400" cy="6172200"/>
          </a:xfrm>
          <a:prstGeom prst="irregularSeal2">
            <a:avLst/>
          </a:prstGeom>
          <a:solidFill>
            <a:srgbClr val="D23A3E"/>
          </a:solidFill>
          <a:ln w="381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rot="19118659">
            <a:off x="5330920" y="3450546"/>
            <a:ext cx="2596959" cy="923330"/>
          </a:xfrm>
          <a:prstGeom prst="rect">
            <a:avLst/>
          </a:prstGeom>
          <a:noFill/>
        </p:spPr>
        <p:txBody>
          <a:bodyPr wrap="square" lIns="91440" tIns="45720" rIns="91440" bIns="45720">
            <a:spAutoFit/>
          </a:bodyPr>
          <a:lstStyle/>
          <a:p>
            <a:pPr algn="ctr"/>
            <a:r>
              <a:rPr lang="en-US" sz="54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Splat!</a:t>
            </a:r>
            <a:endParaRPr lang="en-US" sz="54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Weightlessness</a:t>
            </a:r>
            <a:endParaRPr lang="en-US" dirty="0"/>
          </a:p>
        </p:txBody>
      </p:sp>
      <p:sp>
        <p:nvSpPr>
          <p:cNvPr id="6" name="Content Placeholder 5"/>
          <p:cNvSpPr>
            <a:spLocks noGrp="1"/>
          </p:cNvSpPr>
          <p:nvPr>
            <p:ph idx="1"/>
          </p:nvPr>
        </p:nvSpPr>
        <p:spPr/>
        <p:txBody>
          <a:bodyPr/>
          <a:lstStyle/>
          <a:p>
            <a:r>
              <a:rPr lang="en-US" dirty="0" smtClean="0"/>
              <a:t>Weightlessness on a Motorcycle</a:t>
            </a:r>
          </a:p>
          <a:p>
            <a:pPr lvl="1"/>
            <a:r>
              <a:rPr lang="en-US" dirty="0" smtClean="0">
                <a:hlinkClick r:id="rId2" action="ppaction://hlinkfile"/>
              </a:rPr>
              <a:t>Motorcycle Jump</a:t>
            </a:r>
            <a:endParaRPr lang="en-US" dirty="0" smtClean="0"/>
          </a:p>
          <a:p>
            <a:r>
              <a:rPr lang="en-US" dirty="0" smtClean="0"/>
              <a:t>Weightlessness on Skis</a:t>
            </a:r>
          </a:p>
          <a:p>
            <a:pPr lvl="1"/>
            <a:r>
              <a:rPr lang="en-US" dirty="0" smtClean="0">
                <a:hlinkClick r:id="rId3" action="ppaction://hlinkfile"/>
              </a:rPr>
              <a:t>Ski Jump</a:t>
            </a:r>
            <a:endParaRPr lang="en-US" dirty="0" smtClean="0"/>
          </a:p>
          <a:p>
            <a:r>
              <a:rPr lang="en-US" dirty="0" smtClean="0"/>
              <a:t>Weightlessness in a Cage</a:t>
            </a:r>
          </a:p>
          <a:p>
            <a:pPr lvl="1"/>
            <a:r>
              <a:rPr lang="en-US" dirty="0" smtClean="0">
                <a:hlinkClick r:id="rId4" action="ppaction://hlinkfile"/>
              </a:rPr>
              <a:t>?????</a:t>
            </a:r>
            <a:endParaRPr lang="en-US" dirty="0" smtClean="0"/>
          </a:p>
          <a:p>
            <a:pPr lvl="1"/>
            <a:endParaRPr 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Weightlessness and Space</a:t>
            </a:r>
            <a:endParaRPr lang="en-US" dirty="0"/>
          </a:p>
        </p:txBody>
      </p:sp>
      <p:pic>
        <p:nvPicPr>
          <p:cNvPr id="5123" name="Picture 3" descr="C:\Documents and Settings\smithky\Local Settings\Temporary Internet Files\Content.IE5\YJ1E4A2B\MC900321012[1].wmf"/>
          <p:cNvPicPr>
            <a:picLocks noChangeAspect="1" noChangeArrowheads="1"/>
          </p:cNvPicPr>
          <p:nvPr/>
        </p:nvPicPr>
        <p:blipFill>
          <a:blip r:embed="rId2" cstate="print"/>
          <a:srcRect/>
          <a:stretch>
            <a:fillRect/>
          </a:stretch>
        </p:blipFill>
        <p:spPr bwMode="auto">
          <a:xfrm>
            <a:off x="5334000" y="2743200"/>
            <a:ext cx="2971800" cy="2243403"/>
          </a:xfrm>
          <a:prstGeom prst="rect">
            <a:avLst/>
          </a:prstGeom>
          <a:noFill/>
        </p:spPr>
      </p:pic>
      <p:sp>
        <p:nvSpPr>
          <p:cNvPr id="9" name="Up Arrow 8"/>
          <p:cNvSpPr/>
          <p:nvPr/>
        </p:nvSpPr>
        <p:spPr>
          <a:xfrm rot="10800000">
            <a:off x="6172200" y="5257800"/>
            <a:ext cx="685800" cy="1143000"/>
          </a:xfrm>
          <a:prstGeom prst="up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7162800" y="5410200"/>
            <a:ext cx="914400" cy="646331"/>
          </a:xfrm>
          <a:prstGeom prst="rect">
            <a:avLst/>
          </a:prstGeom>
          <a:noFill/>
        </p:spPr>
        <p:txBody>
          <a:bodyPr wrap="square" rtlCol="0">
            <a:spAutoFit/>
          </a:bodyPr>
          <a:lstStyle/>
          <a:p>
            <a:r>
              <a:rPr lang="en-US" sz="3600" b="1" dirty="0" smtClean="0"/>
              <a:t>???</a:t>
            </a:r>
            <a:endParaRPr lang="en-US" sz="3600" b="1" baseline="-25000" dirty="0"/>
          </a:p>
        </p:txBody>
      </p:sp>
      <p:sp>
        <p:nvSpPr>
          <p:cNvPr id="11" name="Up Arrow 10"/>
          <p:cNvSpPr/>
          <p:nvPr/>
        </p:nvSpPr>
        <p:spPr>
          <a:xfrm>
            <a:off x="6248400" y="1600200"/>
            <a:ext cx="685800" cy="1143000"/>
          </a:xfrm>
          <a:prstGeom prst="up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p:nvSpPr>
        <p:spPr>
          <a:xfrm>
            <a:off x="7315200" y="1752600"/>
            <a:ext cx="990600" cy="646331"/>
          </a:xfrm>
          <a:prstGeom prst="rect">
            <a:avLst/>
          </a:prstGeom>
          <a:noFill/>
        </p:spPr>
        <p:txBody>
          <a:bodyPr wrap="square" rtlCol="0">
            <a:spAutoFit/>
          </a:bodyPr>
          <a:lstStyle/>
          <a:p>
            <a:r>
              <a:rPr lang="en-US" sz="3600" b="1" dirty="0" smtClean="0"/>
              <a:t>???</a:t>
            </a:r>
            <a:endParaRPr lang="en-US" sz="3600" b="1" baseline="-25000" dirty="0"/>
          </a:p>
        </p:txBody>
      </p:sp>
      <p:sp>
        <p:nvSpPr>
          <p:cNvPr id="13" name="Content Placeholder 12"/>
          <p:cNvSpPr>
            <a:spLocks noGrp="1"/>
          </p:cNvSpPr>
          <p:nvPr>
            <p:ph sz="half" idx="1"/>
          </p:nvPr>
        </p:nvSpPr>
        <p:spPr/>
        <p:txBody>
          <a:bodyPr/>
          <a:lstStyle/>
          <a:p>
            <a:r>
              <a:rPr lang="en-US" dirty="0" smtClean="0"/>
              <a:t>How do you keep from losing satellites?</a:t>
            </a:r>
            <a:endParaRPr 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Weightlessness and Space</a:t>
            </a:r>
            <a:endParaRPr lang="en-US" dirty="0"/>
          </a:p>
        </p:txBody>
      </p:sp>
      <p:pic>
        <p:nvPicPr>
          <p:cNvPr id="14" name="Content Placeholder 13" descr="scan0003.jpg"/>
          <p:cNvPicPr>
            <a:picLocks noGrp="1" noChangeAspect="1"/>
          </p:cNvPicPr>
          <p:nvPr>
            <p:ph sz="half" idx="1"/>
          </p:nvPr>
        </p:nvPicPr>
        <p:blipFill>
          <a:blip r:embed="rId2" cstate="print"/>
          <a:stretch>
            <a:fillRect/>
          </a:stretch>
        </p:blipFill>
        <p:spPr>
          <a:xfrm>
            <a:off x="687642" y="2085372"/>
            <a:ext cx="3593592" cy="3895344"/>
          </a:xfrm>
        </p:spPr>
      </p:pic>
      <p:grpSp>
        <p:nvGrpSpPr>
          <p:cNvPr id="16" name="Group 15"/>
          <p:cNvGrpSpPr/>
          <p:nvPr/>
        </p:nvGrpSpPr>
        <p:grpSpPr>
          <a:xfrm>
            <a:off x="5334000" y="2209800"/>
            <a:ext cx="3276600" cy="3657600"/>
            <a:chOff x="5334000" y="2743200"/>
            <a:chExt cx="3276600" cy="3657600"/>
          </a:xfrm>
        </p:grpSpPr>
        <p:pic>
          <p:nvPicPr>
            <p:cNvPr id="5123" name="Picture 3" descr="C:\Documents and Settings\smithky\Local Settings\Temporary Internet Files\Content.IE5\YJ1E4A2B\MC900321012[1].wmf"/>
            <p:cNvPicPr>
              <a:picLocks noChangeAspect="1" noChangeArrowheads="1"/>
            </p:cNvPicPr>
            <p:nvPr/>
          </p:nvPicPr>
          <p:blipFill>
            <a:blip r:embed="rId3" cstate="print"/>
            <a:srcRect/>
            <a:stretch>
              <a:fillRect/>
            </a:stretch>
          </p:blipFill>
          <p:spPr bwMode="auto">
            <a:xfrm>
              <a:off x="5334000" y="2743200"/>
              <a:ext cx="2971800" cy="2243403"/>
            </a:xfrm>
            <a:prstGeom prst="rect">
              <a:avLst/>
            </a:prstGeom>
            <a:noFill/>
          </p:spPr>
        </p:pic>
        <p:sp>
          <p:nvSpPr>
            <p:cNvPr id="9" name="Up Arrow 8"/>
            <p:cNvSpPr/>
            <p:nvPr/>
          </p:nvSpPr>
          <p:spPr>
            <a:xfrm rot="10800000">
              <a:off x="6172200" y="5257800"/>
              <a:ext cx="685800" cy="1143000"/>
            </a:xfrm>
            <a:prstGeom prst="up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5410200" y="5410200"/>
              <a:ext cx="762000" cy="646331"/>
            </a:xfrm>
            <a:prstGeom prst="rect">
              <a:avLst/>
            </a:prstGeom>
            <a:noFill/>
          </p:spPr>
          <p:txBody>
            <a:bodyPr wrap="square" rtlCol="0">
              <a:spAutoFit/>
            </a:bodyPr>
            <a:lstStyle/>
            <a:p>
              <a:r>
                <a:rPr lang="en-US" sz="3600" b="1" dirty="0" smtClean="0"/>
                <a:t>F</a:t>
              </a:r>
              <a:r>
                <a:rPr lang="en-US" sz="3600" b="1" baseline="-25000" dirty="0" smtClean="0"/>
                <a:t>G</a:t>
              </a:r>
              <a:endParaRPr lang="en-US" sz="3600" b="1" baseline="-25000" dirty="0"/>
            </a:p>
          </p:txBody>
        </p:sp>
        <p:sp>
          <p:nvSpPr>
            <p:cNvPr id="13" name="Up Arrow 12"/>
            <p:cNvSpPr/>
            <p:nvPr/>
          </p:nvSpPr>
          <p:spPr>
            <a:xfrm rot="10800000">
              <a:off x="7162800" y="5257800"/>
              <a:ext cx="304800" cy="1143000"/>
            </a:xfrm>
            <a:prstGeom prst="up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p:cNvSpPr txBox="1"/>
            <p:nvPr/>
          </p:nvSpPr>
          <p:spPr>
            <a:xfrm>
              <a:off x="7620000" y="5410200"/>
              <a:ext cx="990600" cy="646331"/>
            </a:xfrm>
            <a:prstGeom prst="rect">
              <a:avLst/>
            </a:prstGeom>
            <a:noFill/>
          </p:spPr>
          <p:txBody>
            <a:bodyPr wrap="square" rtlCol="0">
              <a:spAutoFit/>
            </a:bodyPr>
            <a:lstStyle/>
            <a:p>
              <a:r>
                <a:rPr lang="en-US" sz="3600" b="1" dirty="0" err="1" smtClean="0"/>
                <a:t>ma</a:t>
              </a:r>
              <a:r>
                <a:rPr lang="en-US" sz="3600" b="1" baseline="-25000" dirty="0" err="1" smtClean="0"/>
                <a:t>c</a:t>
              </a:r>
              <a:endParaRPr lang="en-US" sz="3600" b="1" baseline="-25000" dirty="0"/>
            </a:p>
          </p:txBody>
        </p:sp>
      </p:gr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Weightlessness and Space</a:t>
            </a:r>
            <a:endParaRPr lang="en-US" dirty="0"/>
          </a:p>
        </p:txBody>
      </p:sp>
      <p:pic>
        <p:nvPicPr>
          <p:cNvPr id="15" name="Content Placeholder 14" descr="scan0002.jpg"/>
          <p:cNvPicPr>
            <a:picLocks noGrp="1" noChangeAspect="1"/>
          </p:cNvPicPr>
          <p:nvPr>
            <p:ph sz="half" idx="1"/>
          </p:nvPr>
        </p:nvPicPr>
        <p:blipFill>
          <a:blip r:embed="rId2" cstate="print"/>
          <a:stretch>
            <a:fillRect/>
          </a:stretch>
        </p:blipFill>
        <p:spPr>
          <a:xfrm>
            <a:off x="167753" y="2133601"/>
            <a:ext cx="4937647" cy="4048362"/>
          </a:xfrm>
        </p:spPr>
      </p:pic>
      <p:grpSp>
        <p:nvGrpSpPr>
          <p:cNvPr id="13" name="Group 12"/>
          <p:cNvGrpSpPr/>
          <p:nvPr/>
        </p:nvGrpSpPr>
        <p:grpSpPr>
          <a:xfrm>
            <a:off x="5334000" y="2209800"/>
            <a:ext cx="3276600" cy="3657600"/>
            <a:chOff x="5334000" y="2743200"/>
            <a:chExt cx="3276600" cy="3657600"/>
          </a:xfrm>
        </p:grpSpPr>
        <p:pic>
          <p:nvPicPr>
            <p:cNvPr id="14" name="Picture 3" descr="C:\Documents and Settings\smithky\Local Settings\Temporary Internet Files\Content.IE5\YJ1E4A2B\MC900321012[1].wmf"/>
            <p:cNvPicPr>
              <a:picLocks noChangeAspect="1" noChangeArrowheads="1"/>
            </p:cNvPicPr>
            <p:nvPr/>
          </p:nvPicPr>
          <p:blipFill>
            <a:blip r:embed="rId3" cstate="print"/>
            <a:srcRect/>
            <a:stretch>
              <a:fillRect/>
            </a:stretch>
          </p:blipFill>
          <p:spPr bwMode="auto">
            <a:xfrm>
              <a:off x="5334000" y="2743200"/>
              <a:ext cx="2971800" cy="2243403"/>
            </a:xfrm>
            <a:prstGeom prst="rect">
              <a:avLst/>
            </a:prstGeom>
            <a:noFill/>
          </p:spPr>
        </p:pic>
        <p:sp>
          <p:nvSpPr>
            <p:cNvPr id="16" name="Up Arrow 15"/>
            <p:cNvSpPr/>
            <p:nvPr/>
          </p:nvSpPr>
          <p:spPr>
            <a:xfrm rot="10800000">
              <a:off x="6172200" y="5257800"/>
              <a:ext cx="685800" cy="1143000"/>
            </a:xfrm>
            <a:prstGeom prst="up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p:cNvSpPr txBox="1"/>
            <p:nvPr/>
          </p:nvSpPr>
          <p:spPr>
            <a:xfrm>
              <a:off x="5410200" y="5410200"/>
              <a:ext cx="762000" cy="646331"/>
            </a:xfrm>
            <a:prstGeom prst="rect">
              <a:avLst/>
            </a:prstGeom>
            <a:noFill/>
          </p:spPr>
          <p:txBody>
            <a:bodyPr wrap="square" rtlCol="0">
              <a:spAutoFit/>
            </a:bodyPr>
            <a:lstStyle/>
            <a:p>
              <a:r>
                <a:rPr lang="en-US" sz="3600" b="1" dirty="0" smtClean="0"/>
                <a:t>F</a:t>
              </a:r>
              <a:r>
                <a:rPr lang="en-US" sz="3600" b="1" baseline="-25000" dirty="0" smtClean="0"/>
                <a:t>G</a:t>
              </a:r>
              <a:endParaRPr lang="en-US" sz="3600" b="1" baseline="-25000" dirty="0"/>
            </a:p>
          </p:txBody>
        </p:sp>
        <p:sp>
          <p:nvSpPr>
            <p:cNvPr id="18" name="Up Arrow 17"/>
            <p:cNvSpPr/>
            <p:nvPr/>
          </p:nvSpPr>
          <p:spPr>
            <a:xfrm rot="10800000">
              <a:off x="7162800" y="5257800"/>
              <a:ext cx="304800" cy="1143000"/>
            </a:xfrm>
            <a:prstGeom prst="up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p:cNvSpPr txBox="1"/>
            <p:nvPr/>
          </p:nvSpPr>
          <p:spPr>
            <a:xfrm>
              <a:off x="7620000" y="5410200"/>
              <a:ext cx="990600" cy="646331"/>
            </a:xfrm>
            <a:prstGeom prst="rect">
              <a:avLst/>
            </a:prstGeom>
            <a:noFill/>
          </p:spPr>
          <p:txBody>
            <a:bodyPr wrap="square" rtlCol="0">
              <a:spAutoFit/>
            </a:bodyPr>
            <a:lstStyle/>
            <a:p>
              <a:r>
                <a:rPr lang="en-US" sz="3600" b="1" dirty="0" err="1" smtClean="0"/>
                <a:t>ma</a:t>
              </a:r>
              <a:r>
                <a:rPr lang="en-US" sz="3600" b="1" baseline="-25000" dirty="0" err="1" smtClean="0"/>
                <a:t>c</a:t>
              </a:r>
              <a:endParaRPr lang="en-US" sz="3600" b="1" baseline="-25000" dirty="0"/>
            </a:p>
          </p:txBody>
        </p:sp>
      </p:gr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Weightlessness and Space</a:t>
            </a:r>
            <a:endParaRPr lang="en-US" dirty="0"/>
          </a:p>
        </p:txBody>
      </p:sp>
      <p:graphicFrame>
        <p:nvGraphicFramePr>
          <p:cNvPr id="14" name="Content Placeholder 13"/>
          <p:cNvGraphicFramePr>
            <a:graphicFrameLocks noChangeAspect="1"/>
          </p:cNvGraphicFramePr>
          <p:nvPr>
            <p:ph sz="half" idx="1"/>
          </p:nvPr>
        </p:nvGraphicFramePr>
        <p:xfrm>
          <a:off x="960438" y="1816100"/>
          <a:ext cx="2952750" cy="4265613"/>
        </p:xfrm>
        <a:graphic>
          <a:graphicData uri="http://schemas.openxmlformats.org/presentationml/2006/ole">
            <p:oleObj spid="_x0000_s6146" name="Equation" r:id="rId3" imgW="914400" imgH="1320480" progId="Equation.3">
              <p:embed/>
            </p:oleObj>
          </a:graphicData>
        </a:graphic>
      </p:graphicFrame>
      <p:grpSp>
        <p:nvGrpSpPr>
          <p:cNvPr id="20" name="Group 19"/>
          <p:cNvGrpSpPr/>
          <p:nvPr/>
        </p:nvGrpSpPr>
        <p:grpSpPr>
          <a:xfrm>
            <a:off x="5181600" y="2057400"/>
            <a:ext cx="3276600" cy="3657600"/>
            <a:chOff x="5334000" y="2743200"/>
            <a:chExt cx="3276600" cy="3657600"/>
          </a:xfrm>
        </p:grpSpPr>
        <p:pic>
          <p:nvPicPr>
            <p:cNvPr id="21" name="Picture 3" descr="C:\Documents and Settings\smithky\Local Settings\Temporary Internet Files\Content.IE5\YJ1E4A2B\MC900321012[1].wmf"/>
            <p:cNvPicPr>
              <a:picLocks noChangeAspect="1" noChangeArrowheads="1"/>
            </p:cNvPicPr>
            <p:nvPr/>
          </p:nvPicPr>
          <p:blipFill>
            <a:blip r:embed="rId4" cstate="print"/>
            <a:srcRect/>
            <a:stretch>
              <a:fillRect/>
            </a:stretch>
          </p:blipFill>
          <p:spPr bwMode="auto">
            <a:xfrm>
              <a:off x="5334000" y="2743200"/>
              <a:ext cx="2971800" cy="2243403"/>
            </a:xfrm>
            <a:prstGeom prst="rect">
              <a:avLst/>
            </a:prstGeom>
            <a:noFill/>
          </p:spPr>
        </p:pic>
        <p:sp>
          <p:nvSpPr>
            <p:cNvPr id="22" name="Up Arrow 21"/>
            <p:cNvSpPr/>
            <p:nvPr/>
          </p:nvSpPr>
          <p:spPr>
            <a:xfrm rot="10800000">
              <a:off x="6172200" y="5257800"/>
              <a:ext cx="685800" cy="1143000"/>
            </a:xfrm>
            <a:prstGeom prst="up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TextBox 22"/>
            <p:cNvSpPr txBox="1"/>
            <p:nvPr/>
          </p:nvSpPr>
          <p:spPr>
            <a:xfrm>
              <a:off x="5410200" y="5410200"/>
              <a:ext cx="762000" cy="646331"/>
            </a:xfrm>
            <a:prstGeom prst="rect">
              <a:avLst/>
            </a:prstGeom>
            <a:noFill/>
          </p:spPr>
          <p:txBody>
            <a:bodyPr wrap="square" rtlCol="0">
              <a:spAutoFit/>
            </a:bodyPr>
            <a:lstStyle/>
            <a:p>
              <a:r>
                <a:rPr lang="en-US" sz="3600" b="1" dirty="0" smtClean="0"/>
                <a:t>F</a:t>
              </a:r>
              <a:r>
                <a:rPr lang="en-US" sz="3600" b="1" baseline="-25000" dirty="0" smtClean="0"/>
                <a:t>G</a:t>
              </a:r>
              <a:endParaRPr lang="en-US" sz="3600" b="1" baseline="-25000" dirty="0"/>
            </a:p>
          </p:txBody>
        </p:sp>
        <p:sp>
          <p:nvSpPr>
            <p:cNvPr id="24" name="Up Arrow 23"/>
            <p:cNvSpPr/>
            <p:nvPr/>
          </p:nvSpPr>
          <p:spPr>
            <a:xfrm rot="10800000">
              <a:off x="7162800" y="5257800"/>
              <a:ext cx="304800" cy="1143000"/>
            </a:xfrm>
            <a:prstGeom prst="up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TextBox 24"/>
            <p:cNvSpPr txBox="1"/>
            <p:nvPr/>
          </p:nvSpPr>
          <p:spPr>
            <a:xfrm>
              <a:off x="7620000" y="5410200"/>
              <a:ext cx="990600" cy="646331"/>
            </a:xfrm>
            <a:prstGeom prst="rect">
              <a:avLst/>
            </a:prstGeom>
            <a:noFill/>
          </p:spPr>
          <p:txBody>
            <a:bodyPr wrap="square" rtlCol="0">
              <a:spAutoFit/>
            </a:bodyPr>
            <a:lstStyle/>
            <a:p>
              <a:r>
                <a:rPr lang="en-US" sz="3600" b="1" dirty="0" err="1" smtClean="0"/>
                <a:t>ma</a:t>
              </a:r>
              <a:r>
                <a:rPr lang="en-US" sz="3600" b="1" baseline="-25000" dirty="0" err="1" smtClean="0"/>
                <a:t>c</a:t>
              </a:r>
              <a:endParaRPr lang="en-US" sz="3600" b="1" baseline="-25000" dirty="0"/>
            </a:p>
          </p:txBody>
        </p:sp>
      </p:gr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Weightlessness and Space</a:t>
            </a:r>
            <a:endParaRPr lang="en-US" dirty="0"/>
          </a:p>
        </p:txBody>
      </p:sp>
      <p:graphicFrame>
        <p:nvGraphicFramePr>
          <p:cNvPr id="14" name="Content Placeholder 13"/>
          <p:cNvGraphicFramePr>
            <a:graphicFrameLocks noChangeAspect="1"/>
          </p:cNvGraphicFramePr>
          <p:nvPr>
            <p:ph sz="half" idx="1"/>
          </p:nvPr>
        </p:nvGraphicFramePr>
        <p:xfrm>
          <a:off x="960438" y="3370263"/>
          <a:ext cx="2952750" cy="1155700"/>
        </p:xfrm>
        <a:graphic>
          <a:graphicData uri="http://schemas.openxmlformats.org/presentationml/2006/ole">
            <p:oleObj spid="_x0000_s32770" name="Equation" r:id="rId3" imgW="583920" imgH="228600" progId="Equation.3">
              <p:embed/>
            </p:oleObj>
          </a:graphicData>
        </a:graphic>
      </p:graphicFrame>
      <p:pic>
        <p:nvPicPr>
          <p:cNvPr id="10" name="Content Placeholder 13" descr="scan0003.jpg"/>
          <p:cNvPicPr>
            <a:picLocks noGrp="1" noChangeAspect="1"/>
          </p:cNvPicPr>
          <p:nvPr>
            <p:ph sz="half" idx="1"/>
          </p:nvPr>
        </p:nvPicPr>
        <p:blipFill>
          <a:blip r:embed="rId4" cstate="print"/>
          <a:stretch>
            <a:fillRect/>
          </a:stretch>
        </p:blipFill>
        <p:spPr>
          <a:xfrm>
            <a:off x="4800600" y="1905000"/>
            <a:ext cx="3593592" cy="3895344"/>
          </a:xfrm>
        </p:spPr>
      </p:pic>
      <p:cxnSp>
        <p:nvCxnSpPr>
          <p:cNvPr id="12" name="Straight Arrow Connector 11"/>
          <p:cNvCxnSpPr/>
          <p:nvPr/>
        </p:nvCxnSpPr>
        <p:spPr>
          <a:xfrm flipV="1">
            <a:off x="6553200" y="3124200"/>
            <a:ext cx="0" cy="1219200"/>
          </a:xfrm>
          <a:prstGeom prst="straightConnector1">
            <a:avLst/>
          </a:prstGeom>
          <a:ln w="57150">
            <a:solidFill>
              <a:srgbClr val="002060"/>
            </a:solidFill>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flipV="1">
            <a:off x="6553200" y="2667000"/>
            <a:ext cx="0" cy="1219200"/>
          </a:xfrm>
          <a:prstGeom prst="straightConnector1">
            <a:avLst/>
          </a:prstGeom>
          <a:ln w="57150">
            <a:solidFill>
              <a:srgbClr val="002060"/>
            </a:solidFill>
            <a:tailEnd type="arrow"/>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6096000" y="2667000"/>
            <a:ext cx="457200" cy="523220"/>
          </a:xfrm>
          <a:prstGeom prst="rect">
            <a:avLst/>
          </a:prstGeom>
          <a:noFill/>
        </p:spPr>
        <p:txBody>
          <a:bodyPr wrap="square" rtlCol="0">
            <a:spAutoFit/>
          </a:bodyPr>
          <a:lstStyle/>
          <a:p>
            <a:r>
              <a:rPr lang="en-US" sz="2800" b="1" dirty="0" smtClean="0">
                <a:solidFill>
                  <a:schemeClr val="bg1"/>
                </a:solidFill>
              </a:rPr>
              <a:t>h</a:t>
            </a:r>
            <a:endParaRPr lang="en-US" sz="2800" b="1" dirty="0">
              <a:solidFill>
                <a:schemeClr val="bg1"/>
              </a:solidFill>
            </a:endParaRPr>
          </a:p>
        </p:txBody>
      </p:sp>
      <p:sp>
        <p:nvSpPr>
          <p:cNvPr id="16" name="TextBox 15"/>
          <p:cNvSpPr txBox="1"/>
          <p:nvPr/>
        </p:nvSpPr>
        <p:spPr>
          <a:xfrm>
            <a:off x="5943600" y="3505200"/>
            <a:ext cx="533400" cy="523220"/>
          </a:xfrm>
          <a:prstGeom prst="rect">
            <a:avLst/>
          </a:prstGeom>
          <a:noFill/>
        </p:spPr>
        <p:txBody>
          <a:bodyPr wrap="square" rtlCol="0">
            <a:spAutoFit/>
          </a:bodyPr>
          <a:lstStyle/>
          <a:p>
            <a:r>
              <a:rPr lang="en-US" sz="2800" b="1" dirty="0" smtClean="0">
                <a:solidFill>
                  <a:schemeClr val="bg1"/>
                </a:solidFill>
              </a:rPr>
              <a:t>r</a:t>
            </a:r>
            <a:r>
              <a:rPr lang="en-US" sz="2800" b="1" baseline="-25000" dirty="0" smtClean="0">
                <a:solidFill>
                  <a:schemeClr val="bg1"/>
                </a:solidFill>
              </a:rPr>
              <a:t>e</a:t>
            </a:r>
            <a:endParaRPr lang="en-US" sz="2800" b="1" baseline="-25000" dirty="0">
              <a:solidFill>
                <a:schemeClr val="bg1"/>
              </a:solidFill>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Weightlessness and Space</a:t>
            </a:r>
            <a:endParaRPr lang="en-US" dirty="0"/>
          </a:p>
        </p:txBody>
      </p:sp>
      <p:graphicFrame>
        <p:nvGraphicFramePr>
          <p:cNvPr id="7172" name="Content Placeholder 13"/>
          <p:cNvGraphicFramePr>
            <a:graphicFrameLocks noChangeAspect="1"/>
          </p:cNvGraphicFramePr>
          <p:nvPr/>
        </p:nvGraphicFramePr>
        <p:xfrm>
          <a:off x="917468" y="1447801"/>
          <a:ext cx="3101371" cy="5105400"/>
        </p:xfrm>
        <a:graphic>
          <a:graphicData uri="http://schemas.openxmlformats.org/presentationml/2006/ole">
            <p:oleObj spid="_x0000_s7172" name="Equation" r:id="rId3" imgW="1079280" imgH="1777680" progId="Equation.3">
              <p:embed/>
            </p:oleObj>
          </a:graphicData>
        </a:graphic>
      </p:graphicFrame>
      <p:grpSp>
        <p:nvGrpSpPr>
          <p:cNvPr id="13" name="Group 12"/>
          <p:cNvGrpSpPr/>
          <p:nvPr/>
        </p:nvGrpSpPr>
        <p:grpSpPr>
          <a:xfrm>
            <a:off x="5181600" y="2133600"/>
            <a:ext cx="3276600" cy="3657600"/>
            <a:chOff x="5334000" y="2743200"/>
            <a:chExt cx="3276600" cy="3657600"/>
          </a:xfrm>
        </p:grpSpPr>
        <p:pic>
          <p:nvPicPr>
            <p:cNvPr id="14" name="Picture 3" descr="C:\Documents and Settings\smithky\Local Settings\Temporary Internet Files\Content.IE5\YJ1E4A2B\MC900321012[1].wmf"/>
            <p:cNvPicPr>
              <a:picLocks noChangeAspect="1" noChangeArrowheads="1"/>
            </p:cNvPicPr>
            <p:nvPr/>
          </p:nvPicPr>
          <p:blipFill>
            <a:blip r:embed="rId4" cstate="print"/>
            <a:srcRect/>
            <a:stretch>
              <a:fillRect/>
            </a:stretch>
          </p:blipFill>
          <p:spPr bwMode="auto">
            <a:xfrm>
              <a:off x="5334000" y="2743200"/>
              <a:ext cx="2971800" cy="2243403"/>
            </a:xfrm>
            <a:prstGeom prst="rect">
              <a:avLst/>
            </a:prstGeom>
            <a:noFill/>
          </p:spPr>
        </p:pic>
        <p:sp>
          <p:nvSpPr>
            <p:cNvPr id="15" name="Up Arrow 14"/>
            <p:cNvSpPr/>
            <p:nvPr/>
          </p:nvSpPr>
          <p:spPr>
            <a:xfrm rot="10800000">
              <a:off x="6172200" y="5257800"/>
              <a:ext cx="685800" cy="1143000"/>
            </a:xfrm>
            <a:prstGeom prst="up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p:cNvSpPr txBox="1"/>
            <p:nvPr/>
          </p:nvSpPr>
          <p:spPr>
            <a:xfrm>
              <a:off x="5410200" y="5410200"/>
              <a:ext cx="762000" cy="646331"/>
            </a:xfrm>
            <a:prstGeom prst="rect">
              <a:avLst/>
            </a:prstGeom>
            <a:noFill/>
          </p:spPr>
          <p:txBody>
            <a:bodyPr wrap="square" rtlCol="0">
              <a:spAutoFit/>
            </a:bodyPr>
            <a:lstStyle/>
            <a:p>
              <a:r>
                <a:rPr lang="en-US" sz="3600" b="1" dirty="0" smtClean="0"/>
                <a:t>F</a:t>
              </a:r>
              <a:r>
                <a:rPr lang="en-US" sz="3600" b="1" baseline="-25000" dirty="0" smtClean="0"/>
                <a:t>G</a:t>
              </a:r>
              <a:endParaRPr lang="en-US" sz="3600" b="1" baseline="-25000" dirty="0"/>
            </a:p>
          </p:txBody>
        </p:sp>
        <p:sp>
          <p:nvSpPr>
            <p:cNvPr id="17" name="Up Arrow 16"/>
            <p:cNvSpPr/>
            <p:nvPr/>
          </p:nvSpPr>
          <p:spPr>
            <a:xfrm rot="10800000">
              <a:off x="7162800" y="5257800"/>
              <a:ext cx="304800" cy="1143000"/>
            </a:xfrm>
            <a:prstGeom prst="up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p:cNvSpPr txBox="1"/>
            <p:nvPr/>
          </p:nvSpPr>
          <p:spPr>
            <a:xfrm>
              <a:off x="7620000" y="5410200"/>
              <a:ext cx="990600" cy="646331"/>
            </a:xfrm>
            <a:prstGeom prst="rect">
              <a:avLst/>
            </a:prstGeom>
            <a:noFill/>
          </p:spPr>
          <p:txBody>
            <a:bodyPr wrap="square" rtlCol="0">
              <a:spAutoFit/>
            </a:bodyPr>
            <a:lstStyle/>
            <a:p>
              <a:r>
                <a:rPr lang="en-US" sz="3600" b="1" dirty="0" err="1" smtClean="0"/>
                <a:t>ma</a:t>
              </a:r>
              <a:r>
                <a:rPr lang="en-US" sz="3600" b="1" baseline="-25000" dirty="0" err="1" smtClean="0"/>
                <a:t>c</a:t>
              </a:r>
              <a:endParaRPr lang="en-US" sz="3600" b="1" baseline="-25000" dirty="0"/>
            </a:p>
          </p:txBody>
        </p:sp>
      </p:gr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Weightlessness and Space</a:t>
            </a:r>
            <a:endParaRPr lang="en-US" dirty="0"/>
          </a:p>
        </p:txBody>
      </p:sp>
      <p:sp>
        <p:nvSpPr>
          <p:cNvPr id="13" name="Content Placeholder 12"/>
          <p:cNvSpPr>
            <a:spLocks noGrp="1"/>
          </p:cNvSpPr>
          <p:nvPr>
            <p:ph sz="half" idx="1"/>
          </p:nvPr>
        </p:nvSpPr>
        <p:spPr>
          <a:xfrm>
            <a:off x="464344" y="1770501"/>
            <a:ext cx="4869656" cy="4525963"/>
          </a:xfrm>
        </p:spPr>
        <p:txBody>
          <a:bodyPr/>
          <a:lstStyle/>
          <a:p>
            <a:r>
              <a:rPr lang="en-US" dirty="0" smtClean="0"/>
              <a:t>What happens if we change speed?</a:t>
            </a:r>
            <a:endParaRPr lang="en-US" dirty="0"/>
          </a:p>
        </p:txBody>
      </p:sp>
      <p:graphicFrame>
        <p:nvGraphicFramePr>
          <p:cNvPr id="8196" name="Content Placeholder 13"/>
          <p:cNvGraphicFramePr>
            <a:graphicFrameLocks noChangeAspect="1"/>
          </p:cNvGraphicFramePr>
          <p:nvPr/>
        </p:nvGraphicFramePr>
        <p:xfrm>
          <a:off x="1447800" y="2895600"/>
          <a:ext cx="3101975" cy="3648075"/>
        </p:xfrm>
        <a:graphic>
          <a:graphicData uri="http://schemas.openxmlformats.org/presentationml/2006/ole">
            <p:oleObj spid="_x0000_s8196" name="Equation" r:id="rId3" imgW="1079280" imgH="1269720" progId="Equation.3">
              <p:embed/>
            </p:oleObj>
          </a:graphicData>
        </a:graphic>
      </p:graphicFrame>
      <p:grpSp>
        <p:nvGrpSpPr>
          <p:cNvPr id="14" name="Group 13"/>
          <p:cNvGrpSpPr/>
          <p:nvPr/>
        </p:nvGrpSpPr>
        <p:grpSpPr>
          <a:xfrm>
            <a:off x="5334000" y="2438400"/>
            <a:ext cx="3276600" cy="3657600"/>
            <a:chOff x="5334000" y="2743200"/>
            <a:chExt cx="3276600" cy="3657600"/>
          </a:xfrm>
        </p:grpSpPr>
        <p:pic>
          <p:nvPicPr>
            <p:cNvPr id="15" name="Picture 3" descr="C:\Documents and Settings\smithky\Local Settings\Temporary Internet Files\Content.IE5\YJ1E4A2B\MC900321012[1].wmf"/>
            <p:cNvPicPr>
              <a:picLocks noChangeAspect="1" noChangeArrowheads="1"/>
            </p:cNvPicPr>
            <p:nvPr/>
          </p:nvPicPr>
          <p:blipFill>
            <a:blip r:embed="rId4" cstate="print"/>
            <a:srcRect/>
            <a:stretch>
              <a:fillRect/>
            </a:stretch>
          </p:blipFill>
          <p:spPr bwMode="auto">
            <a:xfrm>
              <a:off x="5334000" y="2743200"/>
              <a:ext cx="2971800" cy="2243403"/>
            </a:xfrm>
            <a:prstGeom prst="rect">
              <a:avLst/>
            </a:prstGeom>
            <a:noFill/>
          </p:spPr>
        </p:pic>
        <p:sp>
          <p:nvSpPr>
            <p:cNvPr id="16" name="Up Arrow 15"/>
            <p:cNvSpPr/>
            <p:nvPr/>
          </p:nvSpPr>
          <p:spPr>
            <a:xfrm rot="10800000">
              <a:off x="6172200" y="5257800"/>
              <a:ext cx="685800" cy="1143000"/>
            </a:xfrm>
            <a:prstGeom prst="up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p:cNvSpPr txBox="1"/>
            <p:nvPr/>
          </p:nvSpPr>
          <p:spPr>
            <a:xfrm>
              <a:off x="5410200" y="5410200"/>
              <a:ext cx="762000" cy="646331"/>
            </a:xfrm>
            <a:prstGeom prst="rect">
              <a:avLst/>
            </a:prstGeom>
            <a:noFill/>
          </p:spPr>
          <p:txBody>
            <a:bodyPr wrap="square" rtlCol="0">
              <a:spAutoFit/>
            </a:bodyPr>
            <a:lstStyle/>
            <a:p>
              <a:r>
                <a:rPr lang="en-US" sz="3600" b="1" dirty="0" smtClean="0"/>
                <a:t>F</a:t>
              </a:r>
              <a:r>
                <a:rPr lang="en-US" sz="3600" b="1" baseline="-25000" dirty="0" smtClean="0"/>
                <a:t>G</a:t>
              </a:r>
              <a:endParaRPr lang="en-US" sz="3600" b="1" baseline="-25000" dirty="0"/>
            </a:p>
          </p:txBody>
        </p:sp>
        <p:sp>
          <p:nvSpPr>
            <p:cNvPr id="18" name="Up Arrow 17"/>
            <p:cNvSpPr/>
            <p:nvPr/>
          </p:nvSpPr>
          <p:spPr>
            <a:xfrm rot="10800000">
              <a:off x="7162800" y="5257800"/>
              <a:ext cx="304800" cy="1143000"/>
            </a:xfrm>
            <a:prstGeom prst="up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p:cNvSpPr txBox="1"/>
            <p:nvPr/>
          </p:nvSpPr>
          <p:spPr>
            <a:xfrm>
              <a:off x="7620000" y="5410200"/>
              <a:ext cx="990600" cy="646331"/>
            </a:xfrm>
            <a:prstGeom prst="rect">
              <a:avLst/>
            </a:prstGeom>
            <a:noFill/>
          </p:spPr>
          <p:txBody>
            <a:bodyPr wrap="square" rtlCol="0">
              <a:spAutoFit/>
            </a:bodyPr>
            <a:lstStyle/>
            <a:p>
              <a:r>
                <a:rPr lang="en-US" sz="3600" b="1" dirty="0" err="1" smtClean="0"/>
                <a:t>ma</a:t>
              </a:r>
              <a:r>
                <a:rPr lang="en-US" sz="3600" b="1" baseline="-25000" dirty="0" err="1" smtClean="0"/>
                <a:t>c</a:t>
              </a:r>
              <a:endParaRPr lang="en-US" sz="3600" b="1" baseline="-25000" dirty="0"/>
            </a:p>
          </p:txBody>
        </p:sp>
      </p:gr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Enduring Understanding(s):</a:t>
            </a:r>
            <a:br>
              <a:rPr lang="en-US" dirty="0" smtClean="0"/>
            </a:br>
            <a:endParaRPr lang="en-US" dirty="0"/>
          </a:p>
        </p:txBody>
      </p:sp>
      <p:sp>
        <p:nvSpPr>
          <p:cNvPr id="3" name="Content Placeholder 2"/>
          <p:cNvSpPr>
            <a:spLocks noGrp="1"/>
          </p:cNvSpPr>
          <p:nvPr>
            <p:ph idx="1"/>
          </p:nvPr>
        </p:nvSpPr>
        <p:spPr/>
        <p:txBody>
          <a:bodyPr>
            <a:normAutofit fontScale="85000" lnSpcReduction="10000"/>
          </a:bodyPr>
          <a:lstStyle/>
          <a:p>
            <a:r>
              <a:rPr lang="en-US" sz="3200" dirty="0" smtClean="0"/>
              <a:t>The internal structure of a system determines many properties of the system.</a:t>
            </a:r>
          </a:p>
          <a:p>
            <a:r>
              <a:rPr lang="en-US" sz="3200" dirty="0" smtClean="0"/>
              <a:t>Objects and systems have properties of inertial mass and gravitational mass that are experimentally verified to be the same and that satisfy conservation principles.</a:t>
            </a:r>
          </a:p>
          <a:p>
            <a:r>
              <a:rPr lang="en-US" sz="3200" dirty="0" smtClean="0"/>
              <a:t>A field associates a value of some physical quantity with every point in space. Field models are useful for describing interactions that occur at a distance (long-range forces) as well as a variety of other physical phenomena.</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Weightlessness and Space</a:t>
            </a:r>
            <a:endParaRPr lang="en-US" dirty="0"/>
          </a:p>
        </p:txBody>
      </p:sp>
      <p:sp>
        <p:nvSpPr>
          <p:cNvPr id="13" name="Content Placeholder 12"/>
          <p:cNvSpPr>
            <a:spLocks noGrp="1"/>
          </p:cNvSpPr>
          <p:nvPr>
            <p:ph sz="half" idx="1"/>
          </p:nvPr>
        </p:nvSpPr>
        <p:spPr>
          <a:xfrm>
            <a:off x="304800" y="3733800"/>
            <a:ext cx="4869656" cy="2971800"/>
          </a:xfrm>
        </p:spPr>
        <p:txBody>
          <a:bodyPr>
            <a:normAutofit/>
          </a:bodyPr>
          <a:lstStyle/>
          <a:p>
            <a:r>
              <a:rPr lang="en-US" dirty="0" smtClean="0"/>
              <a:t>If velocity increases, the force needed to keep the shuttle in orbit increases. Since the earth’s gravity doesn’t change, the shuttle will leave the circular orbit.</a:t>
            </a:r>
            <a:endParaRPr lang="en-US" dirty="0"/>
          </a:p>
        </p:txBody>
      </p:sp>
      <p:graphicFrame>
        <p:nvGraphicFramePr>
          <p:cNvPr id="10243" name="Content Placeholder 13"/>
          <p:cNvGraphicFramePr>
            <a:graphicFrameLocks noChangeAspect="1"/>
          </p:cNvGraphicFramePr>
          <p:nvPr/>
        </p:nvGraphicFramePr>
        <p:xfrm>
          <a:off x="990600" y="1219200"/>
          <a:ext cx="3101975" cy="2479675"/>
        </p:xfrm>
        <a:graphic>
          <a:graphicData uri="http://schemas.openxmlformats.org/presentationml/2006/ole">
            <p:oleObj spid="_x0000_s10243" name="Equation" r:id="rId3" imgW="1079280" imgH="863280" progId="Equation.3">
              <p:embed/>
            </p:oleObj>
          </a:graphicData>
        </a:graphic>
      </p:graphicFrame>
      <p:grpSp>
        <p:nvGrpSpPr>
          <p:cNvPr id="14" name="Group 13"/>
          <p:cNvGrpSpPr/>
          <p:nvPr/>
        </p:nvGrpSpPr>
        <p:grpSpPr>
          <a:xfrm>
            <a:off x="5334000" y="2057400"/>
            <a:ext cx="3276600" cy="3657600"/>
            <a:chOff x="5334000" y="2743200"/>
            <a:chExt cx="3276600" cy="3657600"/>
          </a:xfrm>
        </p:grpSpPr>
        <p:pic>
          <p:nvPicPr>
            <p:cNvPr id="15" name="Picture 3" descr="C:\Documents and Settings\smithky\Local Settings\Temporary Internet Files\Content.IE5\YJ1E4A2B\MC900321012[1].wmf"/>
            <p:cNvPicPr>
              <a:picLocks noChangeAspect="1" noChangeArrowheads="1"/>
            </p:cNvPicPr>
            <p:nvPr/>
          </p:nvPicPr>
          <p:blipFill>
            <a:blip r:embed="rId4" cstate="print"/>
            <a:srcRect/>
            <a:stretch>
              <a:fillRect/>
            </a:stretch>
          </p:blipFill>
          <p:spPr bwMode="auto">
            <a:xfrm>
              <a:off x="5334000" y="2743200"/>
              <a:ext cx="2971800" cy="2243403"/>
            </a:xfrm>
            <a:prstGeom prst="rect">
              <a:avLst/>
            </a:prstGeom>
            <a:noFill/>
          </p:spPr>
        </p:pic>
        <p:sp>
          <p:nvSpPr>
            <p:cNvPr id="16" name="Up Arrow 15"/>
            <p:cNvSpPr/>
            <p:nvPr/>
          </p:nvSpPr>
          <p:spPr>
            <a:xfrm rot="10800000">
              <a:off x="6172200" y="5257800"/>
              <a:ext cx="685800" cy="1143000"/>
            </a:xfrm>
            <a:prstGeom prst="up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p:cNvSpPr txBox="1"/>
            <p:nvPr/>
          </p:nvSpPr>
          <p:spPr>
            <a:xfrm>
              <a:off x="5410200" y="5410200"/>
              <a:ext cx="762000" cy="646331"/>
            </a:xfrm>
            <a:prstGeom prst="rect">
              <a:avLst/>
            </a:prstGeom>
            <a:noFill/>
          </p:spPr>
          <p:txBody>
            <a:bodyPr wrap="square" rtlCol="0">
              <a:spAutoFit/>
            </a:bodyPr>
            <a:lstStyle/>
            <a:p>
              <a:r>
                <a:rPr lang="en-US" sz="3600" b="1" dirty="0" smtClean="0"/>
                <a:t>F</a:t>
              </a:r>
              <a:r>
                <a:rPr lang="en-US" sz="3600" b="1" baseline="-25000" dirty="0" smtClean="0"/>
                <a:t>G</a:t>
              </a:r>
              <a:endParaRPr lang="en-US" sz="3600" b="1" baseline="-25000" dirty="0"/>
            </a:p>
          </p:txBody>
        </p:sp>
        <p:sp>
          <p:nvSpPr>
            <p:cNvPr id="18" name="Up Arrow 17"/>
            <p:cNvSpPr/>
            <p:nvPr/>
          </p:nvSpPr>
          <p:spPr>
            <a:xfrm rot="10800000">
              <a:off x="7162800" y="5257800"/>
              <a:ext cx="304800" cy="1143000"/>
            </a:xfrm>
            <a:prstGeom prst="up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p:cNvSpPr txBox="1"/>
            <p:nvPr/>
          </p:nvSpPr>
          <p:spPr>
            <a:xfrm>
              <a:off x="7620000" y="5410200"/>
              <a:ext cx="990600" cy="646331"/>
            </a:xfrm>
            <a:prstGeom prst="rect">
              <a:avLst/>
            </a:prstGeom>
            <a:noFill/>
          </p:spPr>
          <p:txBody>
            <a:bodyPr wrap="square" rtlCol="0">
              <a:spAutoFit/>
            </a:bodyPr>
            <a:lstStyle/>
            <a:p>
              <a:r>
                <a:rPr lang="en-US" sz="3600" b="1" dirty="0" err="1" smtClean="0"/>
                <a:t>ma</a:t>
              </a:r>
              <a:r>
                <a:rPr lang="en-US" sz="3600" b="1" baseline="-25000" dirty="0" err="1" smtClean="0"/>
                <a:t>c</a:t>
              </a:r>
              <a:endParaRPr lang="en-US" sz="3600" b="1" baseline="-25000" dirty="0"/>
            </a:p>
          </p:txBody>
        </p:sp>
      </p:gr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Weightlessness and Space</a:t>
            </a:r>
            <a:endParaRPr lang="en-US" dirty="0"/>
          </a:p>
        </p:txBody>
      </p:sp>
      <p:sp>
        <p:nvSpPr>
          <p:cNvPr id="13" name="Content Placeholder 12"/>
          <p:cNvSpPr>
            <a:spLocks noGrp="1"/>
          </p:cNvSpPr>
          <p:nvPr>
            <p:ph sz="half" idx="1"/>
          </p:nvPr>
        </p:nvSpPr>
        <p:spPr>
          <a:xfrm>
            <a:off x="152400" y="3886200"/>
            <a:ext cx="5181600" cy="2743200"/>
          </a:xfrm>
        </p:spPr>
        <p:txBody>
          <a:bodyPr>
            <a:normAutofit fontScale="92500" lnSpcReduction="20000"/>
          </a:bodyPr>
          <a:lstStyle/>
          <a:p>
            <a:r>
              <a:rPr lang="en-US" dirty="0" smtClean="0"/>
              <a:t>If velocity decreases, the gravitational force is now stronger than the radial acceleration and it will pull the shuttle toward the earth, which will increase gravitational force, and the shuttle will be pulled down to the earth’s surface.</a:t>
            </a:r>
            <a:endParaRPr lang="en-US" dirty="0"/>
          </a:p>
        </p:txBody>
      </p:sp>
      <p:graphicFrame>
        <p:nvGraphicFramePr>
          <p:cNvPr id="11267" name="Content Placeholder 13"/>
          <p:cNvGraphicFramePr>
            <a:graphicFrameLocks noChangeAspect="1"/>
          </p:cNvGraphicFramePr>
          <p:nvPr/>
        </p:nvGraphicFramePr>
        <p:xfrm>
          <a:off x="990600" y="1219200"/>
          <a:ext cx="3101975" cy="2479675"/>
        </p:xfrm>
        <a:graphic>
          <a:graphicData uri="http://schemas.openxmlformats.org/presentationml/2006/ole">
            <p:oleObj spid="_x0000_s11267" name="Equation" r:id="rId3" imgW="1079280" imgH="863280" progId="Equation.3">
              <p:embed/>
            </p:oleObj>
          </a:graphicData>
        </a:graphic>
      </p:graphicFrame>
      <p:grpSp>
        <p:nvGrpSpPr>
          <p:cNvPr id="14" name="Group 13"/>
          <p:cNvGrpSpPr/>
          <p:nvPr/>
        </p:nvGrpSpPr>
        <p:grpSpPr>
          <a:xfrm>
            <a:off x="5334000" y="2057400"/>
            <a:ext cx="3276600" cy="3657600"/>
            <a:chOff x="5334000" y="2743200"/>
            <a:chExt cx="3276600" cy="3657600"/>
          </a:xfrm>
        </p:grpSpPr>
        <p:pic>
          <p:nvPicPr>
            <p:cNvPr id="15" name="Picture 3" descr="C:\Documents and Settings\smithky\Local Settings\Temporary Internet Files\Content.IE5\YJ1E4A2B\MC900321012[1].wmf"/>
            <p:cNvPicPr>
              <a:picLocks noChangeAspect="1" noChangeArrowheads="1"/>
            </p:cNvPicPr>
            <p:nvPr/>
          </p:nvPicPr>
          <p:blipFill>
            <a:blip r:embed="rId4" cstate="print"/>
            <a:srcRect/>
            <a:stretch>
              <a:fillRect/>
            </a:stretch>
          </p:blipFill>
          <p:spPr bwMode="auto">
            <a:xfrm>
              <a:off x="5334000" y="2743200"/>
              <a:ext cx="2971800" cy="2243403"/>
            </a:xfrm>
            <a:prstGeom prst="rect">
              <a:avLst/>
            </a:prstGeom>
            <a:noFill/>
          </p:spPr>
        </p:pic>
        <p:sp>
          <p:nvSpPr>
            <p:cNvPr id="16" name="Up Arrow 15"/>
            <p:cNvSpPr/>
            <p:nvPr/>
          </p:nvSpPr>
          <p:spPr>
            <a:xfrm rot="10800000">
              <a:off x="6172200" y="5257800"/>
              <a:ext cx="685800" cy="1143000"/>
            </a:xfrm>
            <a:prstGeom prst="up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p:cNvSpPr txBox="1"/>
            <p:nvPr/>
          </p:nvSpPr>
          <p:spPr>
            <a:xfrm>
              <a:off x="5410200" y="5410200"/>
              <a:ext cx="762000" cy="646331"/>
            </a:xfrm>
            <a:prstGeom prst="rect">
              <a:avLst/>
            </a:prstGeom>
            <a:noFill/>
          </p:spPr>
          <p:txBody>
            <a:bodyPr wrap="square" rtlCol="0">
              <a:spAutoFit/>
            </a:bodyPr>
            <a:lstStyle/>
            <a:p>
              <a:r>
                <a:rPr lang="en-US" sz="3600" b="1" dirty="0" smtClean="0"/>
                <a:t>F</a:t>
              </a:r>
              <a:r>
                <a:rPr lang="en-US" sz="3600" b="1" baseline="-25000" dirty="0" smtClean="0"/>
                <a:t>G</a:t>
              </a:r>
              <a:endParaRPr lang="en-US" sz="3600" b="1" baseline="-25000" dirty="0"/>
            </a:p>
          </p:txBody>
        </p:sp>
        <p:sp>
          <p:nvSpPr>
            <p:cNvPr id="18" name="Up Arrow 17"/>
            <p:cNvSpPr/>
            <p:nvPr/>
          </p:nvSpPr>
          <p:spPr>
            <a:xfrm rot="10800000">
              <a:off x="7162800" y="5257800"/>
              <a:ext cx="304800" cy="1143000"/>
            </a:xfrm>
            <a:prstGeom prst="up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p:cNvSpPr txBox="1"/>
            <p:nvPr/>
          </p:nvSpPr>
          <p:spPr>
            <a:xfrm>
              <a:off x="7620000" y="5410200"/>
              <a:ext cx="990600" cy="646331"/>
            </a:xfrm>
            <a:prstGeom prst="rect">
              <a:avLst/>
            </a:prstGeom>
            <a:noFill/>
          </p:spPr>
          <p:txBody>
            <a:bodyPr wrap="square" rtlCol="0">
              <a:spAutoFit/>
            </a:bodyPr>
            <a:lstStyle/>
            <a:p>
              <a:r>
                <a:rPr lang="en-US" sz="3600" b="1" dirty="0" err="1" smtClean="0"/>
                <a:t>ma</a:t>
              </a:r>
              <a:r>
                <a:rPr lang="en-US" sz="3600" b="1" baseline="-25000" dirty="0" err="1" smtClean="0"/>
                <a:t>c</a:t>
              </a:r>
              <a:endParaRPr lang="en-US" sz="3600" b="1" baseline="-25000" dirty="0"/>
            </a:p>
          </p:txBody>
        </p:sp>
      </p:gr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Weightlessness and Space</a:t>
            </a:r>
            <a:endParaRPr lang="en-US" dirty="0"/>
          </a:p>
        </p:txBody>
      </p:sp>
      <p:sp>
        <p:nvSpPr>
          <p:cNvPr id="13" name="Content Placeholder 12"/>
          <p:cNvSpPr>
            <a:spLocks noGrp="1"/>
          </p:cNvSpPr>
          <p:nvPr>
            <p:ph sz="half" idx="1"/>
          </p:nvPr>
        </p:nvSpPr>
        <p:spPr>
          <a:xfrm>
            <a:off x="464344" y="1295401"/>
            <a:ext cx="4038600" cy="5001064"/>
          </a:xfrm>
        </p:spPr>
        <p:txBody>
          <a:bodyPr/>
          <a:lstStyle/>
          <a:p>
            <a:r>
              <a:rPr lang="en-US" dirty="0" smtClean="0"/>
              <a:t>Only one speed for a given orbit (radius)</a:t>
            </a:r>
          </a:p>
          <a:p>
            <a:r>
              <a:rPr lang="en-US" dirty="0" smtClean="0"/>
              <a:t>Only one orbit (radius) for a given speed</a:t>
            </a:r>
            <a:endParaRPr lang="en-US" dirty="0"/>
          </a:p>
        </p:txBody>
      </p:sp>
      <p:graphicFrame>
        <p:nvGraphicFramePr>
          <p:cNvPr id="9219" name="Content Placeholder 13"/>
          <p:cNvGraphicFramePr>
            <a:graphicFrameLocks noChangeAspect="1"/>
          </p:cNvGraphicFramePr>
          <p:nvPr/>
        </p:nvGraphicFramePr>
        <p:xfrm>
          <a:off x="896937" y="3407844"/>
          <a:ext cx="2836863" cy="3226319"/>
        </p:xfrm>
        <a:graphic>
          <a:graphicData uri="http://schemas.openxmlformats.org/presentationml/2006/ole">
            <p:oleObj spid="_x0000_s9219" name="Equation" r:id="rId3" imgW="736560" imgH="838080" progId="Equation.3">
              <p:embed/>
            </p:oleObj>
          </a:graphicData>
        </a:graphic>
      </p:graphicFrame>
      <p:grpSp>
        <p:nvGrpSpPr>
          <p:cNvPr id="14" name="Group 13"/>
          <p:cNvGrpSpPr/>
          <p:nvPr/>
        </p:nvGrpSpPr>
        <p:grpSpPr>
          <a:xfrm>
            <a:off x="5334000" y="2057400"/>
            <a:ext cx="3276600" cy="3657600"/>
            <a:chOff x="5334000" y="2743200"/>
            <a:chExt cx="3276600" cy="3657600"/>
          </a:xfrm>
        </p:grpSpPr>
        <p:pic>
          <p:nvPicPr>
            <p:cNvPr id="15" name="Picture 3" descr="C:\Documents and Settings\smithky\Local Settings\Temporary Internet Files\Content.IE5\YJ1E4A2B\MC900321012[1].wmf"/>
            <p:cNvPicPr>
              <a:picLocks noChangeAspect="1" noChangeArrowheads="1"/>
            </p:cNvPicPr>
            <p:nvPr/>
          </p:nvPicPr>
          <p:blipFill>
            <a:blip r:embed="rId4" cstate="print"/>
            <a:srcRect/>
            <a:stretch>
              <a:fillRect/>
            </a:stretch>
          </p:blipFill>
          <p:spPr bwMode="auto">
            <a:xfrm>
              <a:off x="5334000" y="2743200"/>
              <a:ext cx="2971800" cy="2243403"/>
            </a:xfrm>
            <a:prstGeom prst="rect">
              <a:avLst/>
            </a:prstGeom>
            <a:noFill/>
          </p:spPr>
        </p:pic>
        <p:sp>
          <p:nvSpPr>
            <p:cNvPr id="16" name="Up Arrow 15"/>
            <p:cNvSpPr/>
            <p:nvPr/>
          </p:nvSpPr>
          <p:spPr>
            <a:xfrm rot="10800000">
              <a:off x="6172200" y="5257800"/>
              <a:ext cx="685800" cy="1143000"/>
            </a:xfrm>
            <a:prstGeom prst="up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p:cNvSpPr txBox="1"/>
            <p:nvPr/>
          </p:nvSpPr>
          <p:spPr>
            <a:xfrm>
              <a:off x="5410200" y="5410200"/>
              <a:ext cx="762000" cy="646331"/>
            </a:xfrm>
            <a:prstGeom prst="rect">
              <a:avLst/>
            </a:prstGeom>
            <a:noFill/>
          </p:spPr>
          <p:txBody>
            <a:bodyPr wrap="square" rtlCol="0">
              <a:spAutoFit/>
            </a:bodyPr>
            <a:lstStyle/>
            <a:p>
              <a:r>
                <a:rPr lang="en-US" sz="3600" b="1" dirty="0" smtClean="0"/>
                <a:t>F</a:t>
              </a:r>
              <a:r>
                <a:rPr lang="en-US" sz="3600" b="1" baseline="-25000" dirty="0" smtClean="0"/>
                <a:t>G</a:t>
              </a:r>
              <a:endParaRPr lang="en-US" sz="3600" b="1" baseline="-25000" dirty="0"/>
            </a:p>
          </p:txBody>
        </p:sp>
        <p:sp>
          <p:nvSpPr>
            <p:cNvPr id="18" name="Up Arrow 17"/>
            <p:cNvSpPr/>
            <p:nvPr/>
          </p:nvSpPr>
          <p:spPr>
            <a:xfrm rot="10800000">
              <a:off x="7162800" y="5257800"/>
              <a:ext cx="304800" cy="1143000"/>
            </a:xfrm>
            <a:prstGeom prst="up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p:cNvSpPr txBox="1"/>
            <p:nvPr/>
          </p:nvSpPr>
          <p:spPr>
            <a:xfrm>
              <a:off x="7620000" y="5410200"/>
              <a:ext cx="990600" cy="646331"/>
            </a:xfrm>
            <a:prstGeom prst="rect">
              <a:avLst/>
            </a:prstGeom>
            <a:noFill/>
          </p:spPr>
          <p:txBody>
            <a:bodyPr wrap="square" rtlCol="0">
              <a:spAutoFit/>
            </a:bodyPr>
            <a:lstStyle/>
            <a:p>
              <a:r>
                <a:rPr lang="en-US" sz="3600" b="1" dirty="0" err="1" smtClean="0"/>
                <a:t>ma</a:t>
              </a:r>
              <a:r>
                <a:rPr lang="en-US" sz="3600" b="1" baseline="-25000" dirty="0" err="1" smtClean="0"/>
                <a:t>c</a:t>
              </a:r>
              <a:endParaRPr lang="en-US" sz="3600" b="1" baseline="-25000" dirty="0"/>
            </a:p>
          </p:txBody>
        </p:sp>
      </p:gr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Space Away From Earth</a:t>
            </a:r>
            <a:endParaRPr lang="en-US" dirty="0"/>
          </a:p>
        </p:txBody>
      </p:sp>
      <p:pic>
        <p:nvPicPr>
          <p:cNvPr id="5123" name="Picture 3" descr="C:\Documents and Settings\smithky\Local Settings\Temporary Internet Files\Content.IE5\YJ1E4A2B\MC900321012[1].wmf"/>
          <p:cNvPicPr>
            <a:picLocks noChangeAspect="1" noChangeArrowheads="1"/>
          </p:cNvPicPr>
          <p:nvPr/>
        </p:nvPicPr>
        <p:blipFill>
          <a:blip r:embed="rId2" cstate="print"/>
          <a:srcRect/>
          <a:stretch>
            <a:fillRect/>
          </a:stretch>
        </p:blipFill>
        <p:spPr bwMode="auto">
          <a:xfrm>
            <a:off x="2743200" y="2590800"/>
            <a:ext cx="2971800" cy="2243403"/>
          </a:xfrm>
          <a:prstGeom prst="rect">
            <a:avLst/>
          </a:prstGeom>
          <a:noFill/>
        </p:spPr>
      </p:pic>
      <p:sp>
        <p:nvSpPr>
          <p:cNvPr id="9" name="Up Arrow 8"/>
          <p:cNvSpPr/>
          <p:nvPr/>
        </p:nvSpPr>
        <p:spPr>
          <a:xfrm rot="12729047">
            <a:off x="2209800" y="4800600"/>
            <a:ext cx="685800" cy="1143000"/>
          </a:xfrm>
          <a:prstGeom prst="up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3048000" y="5410200"/>
            <a:ext cx="1752600" cy="646331"/>
          </a:xfrm>
          <a:prstGeom prst="rect">
            <a:avLst/>
          </a:prstGeom>
          <a:noFill/>
        </p:spPr>
        <p:txBody>
          <a:bodyPr wrap="square" rtlCol="0">
            <a:spAutoFit/>
          </a:bodyPr>
          <a:lstStyle/>
          <a:p>
            <a:r>
              <a:rPr lang="en-US" sz="3600" b="1" dirty="0" smtClean="0"/>
              <a:t>F</a:t>
            </a:r>
            <a:r>
              <a:rPr lang="en-US" sz="3600" b="1" baseline="-25000" dirty="0" smtClean="0"/>
              <a:t>G-Earth</a:t>
            </a:r>
            <a:endParaRPr lang="en-US" sz="3600" b="1" baseline="-25000" dirty="0"/>
          </a:p>
        </p:txBody>
      </p:sp>
      <p:sp>
        <p:nvSpPr>
          <p:cNvPr id="11" name="Up Arrow 10"/>
          <p:cNvSpPr/>
          <p:nvPr/>
        </p:nvSpPr>
        <p:spPr>
          <a:xfrm rot="19201853">
            <a:off x="2133600" y="1600200"/>
            <a:ext cx="685800" cy="1143000"/>
          </a:xfrm>
          <a:prstGeom prst="up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p:cNvSpPr txBox="1"/>
          <p:nvPr/>
        </p:nvSpPr>
        <p:spPr>
          <a:xfrm>
            <a:off x="3200400" y="1752600"/>
            <a:ext cx="1752600" cy="646331"/>
          </a:xfrm>
          <a:prstGeom prst="rect">
            <a:avLst/>
          </a:prstGeom>
          <a:noFill/>
        </p:spPr>
        <p:txBody>
          <a:bodyPr wrap="square" rtlCol="0">
            <a:spAutoFit/>
          </a:bodyPr>
          <a:lstStyle/>
          <a:p>
            <a:r>
              <a:rPr lang="en-US" sz="3600" b="1" dirty="0" smtClean="0"/>
              <a:t>F</a:t>
            </a:r>
            <a:r>
              <a:rPr lang="en-US" sz="3600" b="1" baseline="-25000" dirty="0" smtClean="0"/>
              <a:t>G-Moon</a:t>
            </a:r>
            <a:endParaRPr lang="en-US" sz="3600" b="1" baseline="-25000" dirty="0"/>
          </a:p>
        </p:txBody>
      </p:sp>
      <p:sp>
        <p:nvSpPr>
          <p:cNvPr id="16" name="TextBox 15"/>
          <p:cNvSpPr txBox="1"/>
          <p:nvPr/>
        </p:nvSpPr>
        <p:spPr>
          <a:xfrm>
            <a:off x="6553200" y="3581400"/>
            <a:ext cx="1752600" cy="646331"/>
          </a:xfrm>
          <a:prstGeom prst="rect">
            <a:avLst/>
          </a:prstGeom>
          <a:noFill/>
        </p:spPr>
        <p:txBody>
          <a:bodyPr wrap="square" rtlCol="0">
            <a:spAutoFit/>
          </a:bodyPr>
          <a:lstStyle/>
          <a:p>
            <a:r>
              <a:rPr lang="en-US" sz="3600" b="1" dirty="0" smtClean="0"/>
              <a:t>F</a:t>
            </a:r>
            <a:r>
              <a:rPr lang="en-US" sz="3600" b="1" baseline="-25000" dirty="0" smtClean="0"/>
              <a:t>G-Sun</a:t>
            </a:r>
            <a:endParaRPr lang="en-US" sz="3600" b="1" baseline="-25000" dirty="0"/>
          </a:p>
        </p:txBody>
      </p:sp>
      <p:sp>
        <p:nvSpPr>
          <p:cNvPr id="17" name="Up Arrow 16"/>
          <p:cNvSpPr/>
          <p:nvPr/>
        </p:nvSpPr>
        <p:spPr>
          <a:xfrm rot="3338181">
            <a:off x="6418406" y="2396334"/>
            <a:ext cx="685800" cy="1143000"/>
          </a:xfrm>
          <a:prstGeom prst="up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Up Arrow 11"/>
          <p:cNvSpPr/>
          <p:nvPr/>
        </p:nvSpPr>
        <p:spPr>
          <a:xfrm rot="7286340">
            <a:off x="5732605" y="4629050"/>
            <a:ext cx="685800" cy="1143000"/>
          </a:xfrm>
          <a:prstGeom prst="up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p:nvSpPr>
        <p:spPr>
          <a:xfrm>
            <a:off x="6477000" y="5525869"/>
            <a:ext cx="2590800" cy="646331"/>
          </a:xfrm>
          <a:prstGeom prst="rect">
            <a:avLst/>
          </a:prstGeom>
          <a:noFill/>
        </p:spPr>
        <p:txBody>
          <a:bodyPr wrap="square" rtlCol="0">
            <a:spAutoFit/>
          </a:bodyPr>
          <a:lstStyle/>
          <a:p>
            <a:r>
              <a:rPr lang="en-US" sz="3600" b="1" dirty="0" smtClean="0"/>
              <a:t>F</a:t>
            </a:r>
            <a:r>
              <a:rPr lang="en-US" sz="3600" b="1" baseline="-25000" dirty="0" smtClean="0"/>
              <a:t>G-Other Planets</a:t>
            </a:r>
            <a:endParaRPr lang="en-US" sz="3600" b="1" baseline="-25000"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7772400" cy="914400"/>
          </a:xfrm>
        </p:spPr>
        <p:txBody>
          <a:bodyPr/>
          <a:lstStyle/>
          <a:p>
            <a:r>
              <a:rPr lang="en-US" dirty="0" smtClean="0">
                <a:hlinkClick r:id="rId3" action="ppaction://hlinkfile"/>
              </a:rPr>
              <a:t>Gravitational Force and Motion of Planets</a:t>
            </a:r>
            <a:endParaRPr lang="en-US" dirty="0">
              <a:hlinkClick r:id="rId3" action="ppaction://hlinkfile"/>
            </a:endParaRPr>
          </a:p>
        </p:txBody>
      </p:sp>
      <p:pic>
        <p:nvPicPr>
          <p:cNvPr id="5" name="Law of Gravitation and Planetary Motion.wmv">
            <a:hlinkClick r:id="" action="ppaction://media"/>
          </p:cNvPr>
          <p:cNvPicPr>
            <a:picLocks noGrp="1" noRot="1" noChangeAspect="1"/>
          </p:cNvPicPr>
          <p:nvPr>
            <p:ph idx="1"/>
            <a:videoFile r:link="rId1"/>
          </p:nvPr>
        </p:nvPicPr>
        <p:blipFill>
          <a:blip r:embed="rId4" cstate="print"/>
          <a:stretch>
            <a:fillRect/>
          </a:stretch>
        </p:blipFill>
        <p:spPr>
          <a:xfrm>
            <a:off x="1600199" y="1670050"/>
            <a:ext cx="6714067" cy="5035550"/>
          </a:xfrm>
          <a:prstGeom prst="rect">
            <a:avLst/>
          </a:prstGeom>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5"/>
                    </p:tgtEl>
                  </p:cond>
                </p:stCondLst>
                <p:endSync evt="end" delay="0">
                  <p:rtn val="all"/>
                </p:endSync>
                <p:childTnLst>
                  <p:par>
                    <p:cTn id="3" fill="hold">
                      <p:stCondLst>
                        <p:cond delay="0"/>
                      </p:stCondLst>
                      <p:childTnLst>
                        <p:par>
                          <p:cTn id="4" fill="hold">
                            <p:stCondLst>
                              <p:cond delay="0"/>
                            </p:stCondLst>
                            <p:childTnLst>
                              <p:par>
                                <p:cTn id="5" presetID="2" presetClass="mediacall" presetSubtype="0" fill="hold" nodeType="clickEffect">
                                  <p:stCondLst>
                                    <p:cond delay="0"/>
                                  </p:stCondLst>
                                  <p:childTnLst>
                                    <p:cmd type="call" cmd="togglePause">
                                      <p:cBhvr>
                                        <p:cTn id="6" dur="1" fill="hold"/>
                                        <p:tgtEl>
                                          <p:spTgt spid="5"/>
                                        </p:tgtEl>
                                      </p:cBhvr>
                                    </p:cmd>
                                  </p:childTnLst>
                                </p:cTn>
                              </p:par>
                            </p:childTnLst>
                          </p:cTn>
                        </p:par>
                      </p:childTnLst>
                    </p:cTn>
                  </p:par>
                </p:childTnLst>
              </p:cTn>
              <p:nextCondLst>
                <p:cond evt="onClick" delay="0">
                  <p:tgtEl>
                    <p:spTgt spid="5"/>
                  </p:tgtEl>
                </p:cond>
              </p:nextCondLst>
            </p:seq>
            <p:video>
              <p:cMediaNode vol="80000">
                <p:cTn id="7" fill="hold" display="0">
                  <p:stCondLst>
                    <p:cond delay="indefinite"/>
                  </p:stCondLst>
                  <p:endCondLst>
                    <p:cond evt="onNext" delay="0">
                      <p:tgtEl>
                        <p:sldTgt/>
                      </p:tgtEl>
                    </p:cond>
                    <p:cond evt="onPrev" delay="0">
                      <p:tgtEl>
                        <p:sldTgt/>
                      </p:tgtEl>
                    </p:cond>
                  </p:endCondLst>
                </p:cTn>
                <p:tgtEl>
                  <p:spTgt spid="5"/>
                </p:tgtEl>
              </p:cMediaNode>
            </p:video>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image52.gif"/>
          <p:cNvPicPr>
            <a:picLocks noChangeAspect="1"/>
          </p:cNvPicPr>
          <p:nvPr/>
        </p:nvPicPr>
        <p:blipFill>
          <a:blip r:embed="rId2" cstate="print"/>
          <a:stretch>
            <a:fillRect/>
          </a:stretch>
        </p:blipFill>
        <p:spPr>
          <a:xfrm>
            <a:off x="157569" y="2057400"/>
            <a:ext cx="8834031" cy="4343399"/>
          </a:xfrm>
          <a:prstGeom prst="rect">
            <a:avLst/>
          </a:prstGeom>
        </p:spPr>
      </p:pic>
      <p:sp>
        <p:nvSpPr>
          <p:cNvPr id="2" name="Title 1"/>
          <p:cNvSpPr>
            <a:spLocks noGrp="1"/>
          </p:cNvSpPr>
          <p:nvPr>
            <p:ph type="ctrTitle"/>
          </p:nvPr>
        </p:nvSpPr>
        <p:spPr>
          <a:xfrm>
            <a:off x="457200" y="457200"/>
            <a:ext cx="7772400" cy="1975104"/>
          </a:xfrm>
        </p:spPr>
        <p:txBody>
          <a:bodyPr/>
          <a:lstStyle/>
          <a:p>
            <a:r>
              <a:rPr lang="en-US" dirty="0" smtClean="0"/>
              <a:t>Giancoli Section 5-10</a:t>
            </a:r>
            <a:br>
              <a:rPr lang="en-US" dirty="0" smtClean="0"/>
            </a:br>
            <a:r>
              <a:rPr lang="en-US" sz="3200" dirty="0" smtClean="0"/>
              <a:t>Types of Forces in Nature</a:t>
            </a:r>
            <a:endParaRPr lang="en-US" sz="3200"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 What Forces Are There?</a:t>
            </a:r>
            <a:endParaRPr lang="en-US" dirty="0"/>
          </a:p>
        </p:txBody>
      </p:sp>
      <p:sp>
        <p:nvSpPr>
          <p:cNvPr id="3" name="Content Placeholder 2"/>
          <p:cNvSpPr>
            <a:spLocks noGrp="1"/>
          </p:cNvSpPr>
          <p:nvPr>
            <p:ph idx="1"/>
          </p:nvPr>
        </p:nvSpPr>
        <p:spPr/>
        <p:txBody>
          <a:bodyPr/>
          <a:lstStyle/>
          <a:p>
            <a:endParaRPr lang="en-US"/>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 What Forces Are There?</a:t>
            </a:r>
            <a:endParaRPr lang="en-US" dirty="0"/>
          </a:p>
        </p:txBody>
      </p:sp>
      <p:sp>
        <p:nvSpPr>
          <p:cNvPr id="3" name="Content Placeholder 2"/>
          <p:cNvSpPr>
            <a:spLocks noGrp="1"/>
          </p:cNvSpPr>
          <p:nvPr>
            <p:ph idx="1"/>
          </p:nvPr>
        </p:nvSpPr>
        <p:spPr/>
        <p:txBody>
          <a:bodyPr>
            <a:normAutofit/>
          </a:bodyPr>
          <a:lstStyle/>
          <a:p>
            <a:pPr>
              <a:buNone/>
            </a:pPr>
            <a:r>
              <a:rPr lang="en-US" b="1" u="sng" dirty="0" smtClean="0"/>
              <a:t>Fundamental Forces of Nature</a:t>
            </a:r>
          </a:p>
          <a:p>
            <a:r>
              <a:rPr lang="en-US" b="1" dirty="0" smtClean="0"/>
              <a:t>The </a:t>
            </a:r>
            <a:r>
              <a:rPr lang="en-US" b="1" i="1" dirty="0" smtClean="0">
                <a:solidFill>
                  <a:schemeClr val="accent4"/>
                </a:solidFill>
              </a:rPr>
              <a:t>gravitational force</a:t>
            </a:r>
            <a:r>
              <a:rPr lang="en-US" b="1" dirty="0" smtClean="0"/>
              <a:t> is weak, but very long ranged. Furthermore, it is always attractive, and acts between any two pieces of matter in the Universe since mass is its source. </a:t>
            </a:r>
          </a:p>
          <a:p>
            <a:endParaRPr lang="en-US" dirty="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 What Forces Are There?</a:t>
            </a:r>
            <a:endParaRPr lang="en-US" dirty="0"/>
          </a:p>
        </p:txBody>
      </p:sp>
      <p:sp>
        <p:nvSpPr>
          <p:cNvPr id="3" name="Content Placeholder 2"/>
          <p:cNvSpPr>
            <a:spLocks noGrp="1"/>
          </p:cNvSpPr>
          <p:nvPr>
            <p:ph idx="1"/>
          </p:nvPr>
        </p:nvSpPr>
        <p:spPr/>
        <p:txBody>
          <a:bodyPr>
            <a:normAutofit/>
          </a:bodyPr>
          <a:lstStyle/>
          <a:p>
            <a:pPr>
              <a:buNone/>
            </a:pPr>
            <a:r>
              <a:rPr lang="en-US" b="1" u="sng" dirty="0" smtClean="0"/>
              <a:t>Fundamental Forces of Nature</a:t>
            </a:r>
          </a:p>
          <a:p>
            <a:r>
              <a:rPr lang="en-US" b="1" dirty="0" smtClean="0"/>
              <a:t>The </a:t>
            </a:r>
            <a:r>
              <a:rPr lang="en-US" b="1" i="1" dirty="0" smtClean="0">
                <a:solidFill>
                  <a:schemeClr val="accent4"/>
                </a:solidFill>
              </a:rPr>
              <a:t>electromagnetic force</a:t>
            </a:r>
            <a:r>
              <a:rPr lang="en-US" b="1" dirty="0" smtClean="0">
                <a:solidFill>
                  <a:schemeClr val="accent4"/>
                </a:solidFill>
              </a:rPr>
              <a:t> </a:t>
            </a:r>
            <a:r>
              <a:rPr lang="en-US" b="1" dirty="0" smtClean="0"/>
              <a:t>causes electric and magnetic effects such as the repulsion between like electrical charges or the interaction of bar magnets. It is long-ranged, but much weaker than the strong force. It can be attractive or repulsive, and acts only between pieces of matter carrying electrical charge. </a:t>
            </a:r>
          </a:p>
          <a:p>
            <a:endParaRPr lang="en-US" dirty="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 What Forces Are There?</a:t>
            </a:r>
            <a:endParaRPr lang="en-US" dirty="0"/>
          </a:p>
        </p:txBody>
      </p:sp>
      <p:sp>
        <p:nvSpPr>
          <p:cNvPr id="3" name="Content Placeholder 2"/>
          <p:cNvSpPr>
            <a:spLocks noGrp="1"/>
          </p:cNvSpPr>
          <p:nvPr>
            <p:ph idx="1"/>
          </p:nvPr>
        </p:nvSpPr>
        <p:spPr/>
        <p:txBody>
          <a:bodyPr>
            <a:normAutofit/>
          </a:bodyPr>
          <a:lstStyle/>
          <a:p>
            <a:pPr>
              <a:buNone/>
            </a:pPr>
            <a:r>
              <a:rPr lang="en-US" b="1" u="sng" dirty="0" smtClean="0"/>
              <a:t>Fundamental Forces of Nature</a:t>
            </a:r>
          </a:p>
          <a:p>
            <a:r>
              <a:rPr lang="en-US" b="1" dirty="0" smtClean="0"/>
              <a:t>The </a:t>
            </a:r>
            <a:r>
              <a:rPr lang="en-US" b="1" i="1" dirty="0" smtClean="0">
                <a:solidFill>
                  <a:schemeClr val="accent4"/>
                </a:solidFill>
              </a:rPr>
              <a:t>weak nuclear force</a:t>
            </a:r>
            <a:r>
              <a:rPr lang="en-US" b="1" dirty="0" smtClean="0">
                <a:solidFill>
                  <a:schemeClr val="accent4"/>
                </a:solidFill>
              </a:rPr>
              <a:t> </a:t>
            </a:r>
            <a:r>
              <a:rPr lang="en-US" b="1" dirty="0" smtClean="0"/>
              <a:t>is responsible for radioactive decay and neutrino interactions. It has a very short range and, as its name indicates, it is very weak.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Enduring Understanding(s):</a:t>
            </a:r>
            <a:br>
              <a:rPr lang="en-US" dirty="0" smtClean="0"/>
            </a:br>
            <a:endParaRPr lang="en-US" dirty="0"/>
          </a:p>
        </p:txBody>
      </p:sp>
      <p:sp>
        <p:nvSpPr>
          <p:cNvPr id="3" name="Content Placeholder 2"/>
          <p:cNvSpPr>
            <a:spLocks noGrp="1"/>
          </p:cNvSpPr>
          <p:nvPr>
            <p:ph idx="1"/>
          </p:nvPr>
        </p:nvSpPr>
        <p:spPr/>
        <p:txBody>
          <a:bodyPr>
            <a:normAutofit/>
          </a:bodyPr>
          <a:lstStyle/>
          <a:p>
            <a:r>
              <a:rPr lang="en-US" sz="3200" dirty="0" smtClean="0"/>
              <a:t>A gravitational field is caused by an object with mass.</a:t>
            </a:r>
          </a:p>
          <a:p>
            <a:r>
              <a:rPr lang="en-US" sz="3200" dirty="0" smtClean="0"/>
              <a:t>All forces share certain common characteristics when considered by observers in inertial reference frames.</a:t>
            </a:r>
          </a:p>
          <a:p>
            <a:r>
              <a:rPr lang="en-US" sz="3200" dirty="0" smtClean="0"/>
              <a:t>Classically, the acceleration of an object interacting with other objects can be predicted by using  .</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 What Forces Are There?</a:t>
            </a:r>
            <a:endParaRPr lang="en-US" dirty="0"/>
          </a:p>
        </p:txBody>
      </p:sp>
      <p:sp>
        <p:nvSpPr>
          <p:cNvPr id="3" name="Content Placeholder 2"/>
          <p:cNvSpPr>
            <a:spLocks noGrp="1"/>
          </p:cNvSpPr>
          <p:nvPr>
            <p:ph idx="1"/>
          </p:nvPr>
        </p:nvSpPr>
        <p:spPr/>
        <p:txBody>
          <a:bodyPr>
            <a:normAutofit/>
          </a:bodyPr>
          <a:lstStyle/>
          <a:p>
            <a:pPr>
              <a:buNone/>
            </a:pPr>
            <a:r>
              <a:rPr lang="en-US" b="1" u="sng" dirty="0" smtClean="0"/>
              <a:t>Fundamental Forces of Nature</a:t>
            </a:r>
          </a:p>
          <a:p>
            <a:pPr algn="ctr">
              <a:buNone/>
            </a:pPr>
            <a:r>
              <a:rPr lang="en-US" b="1" i="1" dirty="0" smtClean="0">
                <a:solidFill>
                  <a:schemeClr val="accent4"/>
                </a:solidFill>
              </a:rPr>
              <a:t>electromagnetic force</a:t>
            </a:r>
            <a:r>
              <a:rPr lang="en-US" b="1" dirty="0" smtClean="0">
                <a:solidFill>
                  <a:schemeClr val="accent4"/>
                </a:solidFill>
              </a:rPr>
              <a:t> + </a:t>
            </a:r>
            <a:r>
              <a:rPr lang="en-US" b="1" i="1" dirty="0" smtClean="0">
                <a:solidFill>
                  <a:schemeClr val="accent4"/>
                </a:solidFill>
              </a:rPr>
              <a:t>weak nuclear force</a:t>
            </a:r>
            <a:r>
              <a:rPr lang="en-US" b="1" dirty="0" smtClean="0">
                <a:solidFill>
                  <a:schemeClr val="accent4"/>
                </a:solidFill>
              </a:rPr>
              <a:t> =</a:t>
            </a:r>
          </a:p>
          <a:p>
            <a:pPr algn="ctr">
              <a:buNone/>
            </a:pPr>
            <a:r>
              <a:rPr lang="en-US" b="1" i="1" dirty="0" smtClean="0">
                <a:solidFill>
                  <a:schemeClr val="accent4"/>
                </a:solidFill>
              </a:rPr>
              <a:t>electro-weak nuclear force</a:t>
            </a:r>
            <a:endParaRPr lang="en-US" b="1" dirty="0" smtClean="0"/>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 What Forces Are There?</a:t>
            </a:r>
            <a:endParaRPr lang="en-US" dirty="0"/>
          </a:p>
        </p:txBody>
      </p:sp>
      <p:sp>
        <p:nvSpPr>
          <p:cNvPr id="3" name="Content Placeholder 2"/>
          <p:cNvSpPr>
            <a:spLocks noGrp="1"/>
          </p:cNvSpPr>
          <p:nvPr>
            <p:ph idx="1"/>
          </p:nvPr>
        </p:nvSpPr>
        <p:spPr/>
        <p:txBody>
          <a:bodyPr>
            <a:normAutofit/>
          </a:bodyPr>
          <a:lstStyle/>
          <a:p>
            <a:pPr>
              <a:buNone/>
            </a:pPr>
            <a:r>
              <a:rPr lang="en-US" b="1" u="sng" dirty="0" smtClean="0"/>
              <a:t>Fundamental Forces of Nature</a:t>
            </a:r>
          </a:p>
          <a:p>
            <a:r>
              <a:rPr lang="en-US" b="1" dirty="0" smtClean="0"/>
              <a:t>The </a:t>
            </a:r>
            <a:r>
              <a:rPr lang="en-US" b="1" i="1" dirty="0" smtClean="0">
                <a:solidFill>
                  <a:schemeClr val="accent4"/>
                </a:solidFill>
              </a:rPr>
              <a:t>strong nuclear force </a:t>
            </a:r>
            <a:r>
              <a:rPr lang="en-US" b="1" dirty="0" smtClean="0"/>
              <a:t>is very strong, but very short-ranged. It acts only over ranges of order 10</a:t>
            </a:r>
            <a:r>
              <a:rPr lang="en-US" b="1" baseline="30000" dirty="0" smtClean="0"/>
              <a:t>-13</a:t>
            </a:r>
            <a:r>
              <a:rPr lang="en-US" b="1" dirty="0" smtClean="0"/>
              <a:t> centimeters and is responsible for holding the nuclei of atoms together. It is basically attractive, but can be effectively repulsive in some circumstances. </a:t>
            </a:r>
            <a:endParaRPr lang="en-US" dirty="0"/>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 What Forces Are There?</a:t>
            </a:r>
            <a:endParaRPr lang="en-US" dirty="0"/>
          </a:p>
        </p:txBody>
      </p:sp>
      <p:sp>
        <p:nvSpPr>
          <p:cNvPr id="3" name="Content Placeholder 2"/>
          <p:cNvSpPr>
            <a:spLocks noGrp="1"/>
          </p:cNvSpPr>
          <p:nvPr>
            <p:ph idx="1"/>
          </p:nvPr>
        </p:nvSpPr>
        <p:spPr/>
        <p:txBody>
          <a:bodyPr>
            <a:normAutofit/>
          </a:bodyPr>
          <a:lstStyle/>
          <a:p>
            <a:pPr>
              <a:buNone/>
            </a:pPr>
            <a:r>
              <a:rPr lang="en-US" b="1" u="sng" dirty="0" smtClean="0"/>
              <a:t>Fundamental Forces of Nature</a:t>
            </a:r>
          </a:p>
          <a:p>
            <a:r>
              <a:rPr lang="en-US" b="1" dirty="0" smtClean="0"/>
              <a:t>Currently attempts are being made to relate all fundamental forces into one, </a:t>
            </a:r>
            <a:r>
              <a:rPr lang="en-US" b="1" u="sng" dirty="0" smtClean="0"/>
              <a:t>G</a:t>
            </a:r>
            <a:r>
              <a:rPr lang="en-US" b="1" dirty="0" smtClean="0"/>
              <a:t>rand </a:t>
            </a:r>
            <a:r>
              <a:rPr lang="en-US" b="1" u="sng" dirty="0" smtClean="0"/>
              <a:t>U</a:t>
            </a:r>
            <a:r>
              <a:rPr lang="en-US" b="1" dirty="0" smtClean="0"/>
              <a:t>nified </a:t>
            </a:r>
            <a:r>
              <a:rPr lang="en-US" b="1" u="sng" dirty="0" smtClean="0"/>
              <a:t>T</a:t>
            </a:r>
            <a:r>
              <a:rPr lang="en-US" b="1" dirty="0" smtClean="0"/>
              <a:t>heory</a:t>
            </a:r>
          </a:p>
          <a:p>
            <a:r>
              <a:rPr lang="en-US" dirty="0" smtClean="0"/>
              <a:t>My GUT instinct is that it won’t happen anytime in the near future</a:t>
            </a:r>
            <a:endParaRPr lang="en-US" dirty="0"/>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Learning Objective(s):</a:t>
            </a:r>
            <a:br>
              <a:rPr lang="en-US" dirty="0" smtClean="0"/>
            </a:br>
            <a:endParaRPr lang="en-US" dirty="0"/>
          </a:p>
        </p:txBody>
      </p:sp>
      <p:sp>
        <p:nvSpPr>
          <p:cNvPr id="3" name="Content Placeholder 2"/>
          <p:cNvSpPr>
            <a:spLocks noGrp="1"/>
          </p:cNvSpPr>
          <p:nvPr>
            <p:ph idx="1"/>
          </p:nvPr>
        </p:nvSpPr>
        <p:spPr/>
        <p:txBody>
          <a:bodyPr>
            <a:normAutofit fontScale="85000" lnSpcReduction="20000"/>
          </a:bodyPr>
          <a:lstStyle/>
          <a:p>
            <a:r>
              <a:rPr lang="en-US" sz="3200" dirty="0" smtClean="0"/>
              <a:t>The student is able to design an experiment for collecting data to determine the relationship between the net force exerted on an object, its inertial mass, and its acceleration.</a:t>
            </a:r>
          </a:p>
          <a:p>
            <a:r>
              <a:rPr lang="en-US" sz="3200" dirty="0" smtClean="0"/>
              <a:t>The student is able to apply  to calculate the gravitational force on an object with mass m in a gravitational field of strength g in the context of the effects of a net force on objects and systems.</a:t>
            </a:r>
          </a:p>
          <a:p>
            <a:r>
              <a:rPr lang="en-US" sz="3200" dirty="0" smtClean="0"/>
              <a:t>The student is able to apply  to calculate the gravitational field due to an object with mass M, where the field is a vector directed toward the center of the object of mass M.</a:t>
            </a: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Learning Objective(s):</a:t>
            </a:r>
            <a:br>
              <a:rPr lang="en-US" dirty="0" smtClean="0"/>
            </a:br>
            <a:endParaRPr lang="en-US" dirty="0"/>
          </a:p>
        </p:txBody>
      </p:sp>
      <p:sp>
        <p:nvSpPr>
          <p:cNvPr id="3" name="Content Placeholder 2"/>
          <p:cNvSpPr>
            <a:spLocks noGrp="1"/>
          </p:cNvSpPr>
          <p:nvPr>
            <p:ph idx="1"/>
          </p:nvPr>
        </p:nvSpPr>
        <p:spPr/>
        <p:txBody>
          <a:bodyPr>
            <a:normAutofit fontScale="92500" lnSpcReduction="10000"/>
          </a:bodyPr>
          <a:lstStyle/>
          <a:p>
            <a:r>
              <a:rPr lang="en-US" sz="3200" dirty="0" smtClean="0"/>
              <a:t>The student is able to express the motion of an object using narrative, mathematical, and graphical representations.</a:t>
            </a:r>
          </a:p>
          <a:p>
            <a:r>
              <a:rPr lang="en-US" sz="3200" dirty="0" smtClean="0"/>
              <a:t>The student is able to design an experimental investigation of the motion of an object.</a:t>
            </a:r>
          </a:p>
          <a:p>
            <a:r>
              <a:rPr lang="en-US" sz="3200" dirty="0" smtClean="0"/>
              <a:t>The student is able to analyze experimental data describing the motion of an object and is able to express the results of the analysis using narrative, mathematical, and graphical representations.</a:t>
            </a: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Learning Objective(s):</a:t>
            </a:r>
            <a:br>
              <a:rPr lang="en-US" dirty="0" smtClean="0"/>
            </a:br>
            <a:endParaRPr lang="en-US" dirty="0"/>
          </a:p>
        </p:txBody>
      </p:sp>
      <p:sp>
        <p:nvSpPr>
          <p:cNvPr id="3" name="Content Placeholder 2"/>
          <p:cNvSpPr>
            <a:spLocks noGrp="1"/>
          </p:cNvSpPr>
          <p:nvPr>
            <p:ph idx="1"/>
          </p:nvPr>
        </p:nvSpPr>
        <p:spPr/>
        <p:txBody>
          <a:bodyPr>
            <a:normAutofit fontScale="85000" lnSpcReduction="20000"/>
          </a:bodyPr>
          <a:lstStyle/>
          <a:p>
            <a:r>
              <a:rPr lang="en-US" sz="3200" dirty="0" smtClean="0"/>
              <a:t>The student is able to represent forces in diagrams or mathematically using appropriately labeled vectors with magnitude, direction, and units during the analysis of a situation.</a:t>
            </a:r>
          </a:p>
          <a:p>
            <a:r>
              <a:rPr lang="en-US" sz="3200" dirty="0" smtClean="0"/>
              <a:t>The student is able to analyze a scenario and make claims (develop arguments, justify assertions) about the forces exerted on an object by other objects for different types of forces or components of forces.</a:t>
            </a:r>
          </a:p>
          <a:p>
            <a:r>
              <a:rPr lang="en-US" sz="3200" dirty="0" smtClean="0"/>
              <a:t>The student is able to describe a force as an interaction between two objects and identify both objects for any force.</a:t>
            </a: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Learning Objective(s):</a:t>
            </a:r>
            <a:br>
              <a:rPr lang="en-US" dirty="0" smtClean="0"/>
            </a:br>
            <a:endParaRPr lang="en-US" dirty="0"/>
          </a:p>
        </p:txBody>
      </p:sp>
      <p:sp>
        <p:nvSpPr>
          <p:cNvPr id="3" name="Content Placeholder 2"/>
          <p:cNvSpPr>
            <a:spLocks noGrp="1"/>
          </p:cNvSpPr>
          <p:nvPr>
            <p:ph idx="1"/>
          </p:nvPr>
        </p:nvSpPr>
        <p:spPr/>
        <p:txBody>
          <a:bodyPr>
            <a:normAutofit fontScale="85000" lnSpcReduction="20000"/>
          </a:bodyPr>
          <a:lstStyle/>
          <a:p>
            <a:r>
              <a:rPr lang="en-US" sz="3200" dirty="0" smtClean="0"/>
              <a:t>The student is able to make claims about the force on an object due to the presence of other objects with the same property: mass, electric charge.</a:t>
            </a:r>
          </a:p>
          <a:p>
            <a:r>
              <a:rPr lang="en-US" sz="3200" dirty="0" smtClean="0"/>
              <a:t>The student is able to predict the motion of an object subject to forces exerted by several objects using an application of Newton’s second law in a variety of physical situations with acceleration in one dimension.</a:t>
            </a:r>
          </a:p>
          <a:p>
            <a:r>
              <a:rPr lang="en-US" sz="3200" dirty="0" smtClean="0"/>
              <a:t>The student is able to </a:t>
            </a:r>
            <a:r>
              <a:rPr lang="en-US" sz="3200" dirty="0" err="1" smtClean="0"/>
              <a:t>reexpress</a:t>
            </a:r>
            <a:r>
              <a:rPr lang="en-US" sz="3200" dirty="0" smtClean="0"/>
              <a:t> a free-body diagram representation into a mathematical representation and solve the mathematical representation for the acceleration of the object.</a:t>
            </a: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Learning Objective(s):</a:t>
            </a:r>
            <a:br>
              <a:rPr lang="en-US" dirty="0" smtClean="0"/>
            </a:br>
            <a:endParaRPr lang="en-US" dirty="0"/>
          </a:p>
        </p:txBody>
      </p:sp>
      <p:sp>
        <p:nvSpPr>
          <p:cNvPr id="3" name="Content Placeholder 2"/>
          <p:cNvSpPr>
            <a:spLocks noGrp="1"/>
          </p:cNvSpPr>
          <p:nvPr>
            <p:ph idx="1"/>
          </p:nvPr>
        </p:nvSpPr>
        <p:spPr/>
        <p:txBody>
          <a:bodyPr>
            <a:normAutofit fontScale="85000" lnSpcReduction="20000"/>
          </a:bodyPr>
          <a:lstStyle/>
          <a:p>
            <a:r>
              <a:rPr lang="en-US" sz="3200" dirty="0" smtClean="0"/>
              <a:t>The student is able to create and use free-body diagrams to analyze physical situations to solve problems with motion qualitatively and quantitatively.</a:t>
            </a:r>
          </a:p>
          <a:p>
            <a:r>
              <a:rPr lang="en-US" sz="3200" dirty="0" smtClean="0"/>
              <a:t>The student is able to create and use free-body diagrams to analyze physical situations to solve problems with motion qualitatively and quantitatively.</a:t>
            </a:r>
          </a:p>
          <a:p>
            <a:r>
              <a:rPr lang="en-US" sz="3200" dirty="0" smtClean="0"/>
              <a:t>The student is able to articulate situations when the gravitational force is the dominant force and when the electromagnetic, weak, and strong forces can be ignored.</a:t>
            </a: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Learning Objective(s):</a:t>
            </a:r>
            <a:br>
              <a:rPr lang="en-US" dirty="0" smtClean="0"/>
            </a:br>
            <a:endParaRPr lang="en-US" dirty="0"/>
          </a:p>
        </p:txBody>
      </p:sp>
      <p:sp>
        <p:nvSpPr>
          <p:cNvPr id="3" name="Content Placeholder 2"/>
          <p:cNvSpPr>
            <a:spLocks noGrp="1"/>
          </p:cNvSpPr>
          <p:nvPr>
            <p:ph idx="1"/>
          </p:nvPr>
        </p:nvSpPr>
        <p:spPr/>
        <p:txBody>
          <a:bodyPr>
            <a:normAutofit fontScale="85000" lnSpcReduction="20000"/>
          </a:bodyPr>
          <a:lstStyle/>
          <a:p>
            <a:r>
              <a:rPr lang="en-US" sz="3200" dirty="0" smtClean="0"/>
              <a:t>The student is able to connect the strength of the gravitational force between two objects to the spatial scale of the situation and the masses of the objects involved and compare that strength to other types of forces.</a:t>
            </a:r>
          </a:p>
          <a:p>
            <a:r>
              <a:rPr lang="en-US" sz="3200" dirty="0" smtClean="0"/>
              <a:t>The student is able to connect the strength of electromagnetic forces with the spatial scale of the situation, the magnitude of the electric charges, and the motion of the electrically charged objects involved.</a:t>
            </a:r>
          </a:p>
          <a:p>
            <a:r>
              <a:rPr lang="en-US" sz="3200" dirty="0" smtClean="0"/>
              <a:t>The student is able to identify the strong force as the force that is responsible for holding the nucleus together.</a:t>
            </a: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Learning Objective(s):</a:t>
            </a:r>
            <a:br>
              <a:rPr lang="en-US" dirty="0" smtClean="0"/>
            </a:br>
            <a:endParaRPr lang="en-US" dirty="0"/>
          </a:p>
        </p:txBody>
      </p:sp>
      <p:sp>
        <p:nvSpPr>
          <p:cNvPr id="3" name="Content Placeholder 2"/>
          <p:cNvSpPr>
            <a:spLocks noGrp="1"/>
          </p:cNvSpPr>
          <p:nvPr>
            <p:ph idx="1"/>
          </p:nvPr>
        </p:nvSpPr>
        <p:spPr/>
        <p:txBody>
          <a:bodyPr>
            <a:normAutofit fontScale="92500"/>
          </a:bodyPr>
          <a:lstStyle/>
          <a:p>
            <a:r>
              <a:rPr lang="en-US" sz="3200" dirty="0" smtClean="0"/>
              <a:t>The student is able to use representations of the center of mass of an isolated two-object system to analyze the motion of the system qualitatively and semi-quantitatively.</a:t>
            </a:r>
          </a:p>
          <a:p>
            <a:r>
              <a:rPr lang="en-US" sz="3200" dirty="0" smtClean="0"/>
              <a:t>The student is able to make predictions about the motion of a system based on the fact that acceleration is equal to the change in velocity per unit time, and velocity is equal to the change in position per unit time.</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Enduring Understanding(s):</a:t>
            </a:r>
            <a:br>
              <a:rPr lang="en-US" dirty="0" smtClean="0"/>
            </a:br>
            <a:endParaRPr lang="en-US" dirty="0"/>
          </a:p>
        </p:txBody>
      </p:sp>
      <p:sp>
        <p:nvSpPr>
          <p:cNvPr id="3" name="Content Placeholder 2"/>
          <p:cNvSpPr>
            <a:spLocks noGrp="1"/>
          </p:cNvSpPr>
          <p:nvPr>
            <p:ph idx="1"/>
          </p:nvPr>
        </p:nvSpPr>
        <p:spPr/>
        <p:txBody>
          <a:bodyPr>
            <a:normAutofit/>
          </a:bodyPr>
          <a:lstStyle/>
          <a:p>
            <a:r>
              <a:rPr lang="en-US" sz="3200" dirty="0" smtClean="0"/>
              <a:t>At the macroscopic level, forces can be categorized as either long-range (action-at-a-distance) forces or contact forces.</a:t>
            </a:r>
          </a:p>
          <a:p>
            <a:r>
              <a:rPr lang="en-US" sz="3200" dirty="0" smtClean="0"/>
              <a:t>Certain types of forces are considered fundamental.</a:t>
            </a:r>
          </a:p>
          <a:p>
            <a:r>
              <a:rPr lang="en-US" sz="3200" dirty="0" smtClean="0"/>
              <a:t>The acceleration of the center of mass of a system is related to the net force exerted on the system, where  .</a:t>
            </a: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Learning Objective(s):</a:t>
            </a:r>
            <a:br>
              <a:rPr lang="en-US" dirty="0" smtClean="0"/>
            </a:br>
            <a:endParaRPr lang="en-US" dirty="0"/>
          </a:p>
        </p:txBody>
      </p:sp>
      <p:sp>
        <p:nvSpPr>
          <p:cNvPr id="3" name="Content Placeholder 2"/>
          <p:cNvSpPr>
            <a:spLocks noGrp="1"/>
          </p:cNvSpPr>
          <p:nvPr>
            <p:ph idx="1"/>
          </p:nvPr>
        </p:nvSpPr>
        <p:spPr/>
        <p:txBody>
          <a:bodyPr>
            <a:normAutofit fontScale="92500" lnSpcReduction="10000"/>
          </a:bodyPr>
          <a:lstStyle/>
          <a:p>
            <a:r>
              <a:rPr lang="en-US" sz="3200" dirty="0" smtClean="0"/>
              <a:t>The student is able to evaluate using given data whether all the forces on a system or whether all the parts of a system have been identified.</a:t>
            </a:r>
          </a:p>
          <a:p>
            <a:r>
              <a:rPr lang="en-US" sz="3200" dirty="0" smtClean="0"/>
              <a:t>The student is able to create mathematical models and analyze graphical relationships for acceleration, velocity, and position of the center of mass of a system and use them to calculate properties of the motion of the center of mass of a system.</a:t>
            </a:r>
            <a:endParaRPr lang="en-US" dirty="0"/>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Essential Knowledge(s):</a:t>
            </a:r>
            <a:br>
              <a:rPr lang="en-US" dirty="0" smtClean="0"/>
            </a:br>
            <a:endParaRPr lang="en-US" dirty="0"/>
          </a:p>
        </p:txBody>
      </p:sp>
      <p:sp>
        <p:nvSpPr>
          <p:cNvPr id="3" name="Content Placeholder 2"/>
          <p:cNvSpPr>
            <a:spLocks noGrp="1"/>
          </p:cNvSpPr>
          <p:nvPr>
            <p:ph idx="1"/>
          </p:nvPr>
        </p:nvSpPr>
        <p:spPr/>
        <p:txBody>
          <a:bodyPr>
            <a:normAutofit fontScale="92500" lnSpcReduction="10000"/>
          </a:bodyPr>
          <a:lstStyle/>
          <a:p>
            <a:r>
              <a:rPr lang="en-US" sz="3200" dirty="0" smtClean="0"/>
              <a:t>A system is an object or a collection of objects. Objects are treated as having no internal structure.</a:t>
            </a:r>
          </a:p>
          <a:p>
            <a:pPr lvl="1"/>
            <a:r>
              <a:rPr lang="en-US" dirty="0" smtClean="0"/>
              <a:t>A collection of particles in which internal interactions change little or not at all, or in which changes in these interactions are irrelevant to the question addressed, can be treated as an object.</a:t>
            </a:r>
          </a:p>
          <a:p>
            <a:r>
              <a:rPr lang="en-US" sz="3200" dirty="0" smtClean="0"/>
              <a:t>Inertial mass is the property of an object or a system that determines how its motion changes when it interacts with other objects or systems.</a:t>
            </a: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Essential Knowledge(s):</a:t>
            </a:r>
            <a:br>
              <a:rPr lang="en-US" dirty="0" smtClean="0"/>
            </a:br>
            <a:endParaRPr lang="en-US" dirty="0"/>
          </a:p>
        </p:txBody>
      </p:sp>
      <p:sp>
        <p:nvSpPr>
          <p:cNvPr id="3" name="Content Placeholder 2"/>
          <p:cNvSpPr>
            <a:spLocks noGrp="1"/>
          </p:cNvSpPr>
          <p:nvPr>
            <p:ph idx="1"/>
          </p:nvPr>
        </p:nvSpPr>
        <p:spPr/>
        <p:txBody>
          <a:bodyPr>
            <a:normAutofit fontScale="92500"/>
          </a:bodyPr>
          <a:lstStyle/>
          <a:p>
            <a:r>
              <a:rPr lang="en-US" sz="3200" dirty="0" smtClean="0"/>
              <a:t>Gravitational mass is the property of an object or a system that determines the strength of the gravitational interaction with other objects, systems, or gravitational fields.</a:t>
            </a:r>
          </a:p>
          <a:p>
            <a:pPr lvl="1"/>
            <a:r>
              <a:rPr lang="en-US" dirty="0" smtClean="0"/>
              <a:t>The gravitational mass of an object determines the amount of force exerted on the object by a gravitational field.</a:t>
            </a:r>
          </a:p>
          <a:p>
            <a:pPr lvl="1"/>
            <a:r>
              <a:rPr lang="en-US" dirty="0" smtClean="0"/>
              <a:t>Near the Earth’s surface, all objects fall (in a vacuum) with the same acceleration, regardless of their inertial mass.</a:t>
            </a: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Essential Knowledge(s):</a:t>
            </a:r>
            <a:br>
              <a:rPr lang="en-US" dirty="0" smtClean="0"/>
            </a:br>
            <a:endParaRPr lang="en-US" dirty="0"/>
          </a:p>
        </p:txBody>
      </p:sp>
      <p:sp>
        <p:nvSpPr>
          <p:cNvPr id="3" name="Content Placeholder 2"/>
          <p:cNvSpPr>
            <a:spLocks noGrp="1"/>
          </p:cNvSpPr>
          <p:nvPr>
            <p:ph idx="1"/>
          </p:nvPr>
        </p:nvSpPr>
        <p:spPr/>
        <p:txBody>
          <a:bodyPr>
            <a:normAutofit/>
          </a:bodyPr>
          <a:lstStyle/>
          <a:p>
            <a:r>
              <a:rPr lang="en-US" sz="3200" dirty="0" smtClean="0"/>
              <a:t>A vector field gives, as a function of position (and perhaps time), the value of a physical quantity that is described by a vector.</a:t>
            </a:r>
          </a:p>
          <a:p>
            <a:pPr lvl="1"/>
            <a:r>
              <a:rPr lang="en-US" dirty="0" smtClean="0"/>
              <a:t>Vector fields are represented by field vectors indicating direction and magnitude.</a:t>
            </a:r>
          </a:p>
          <a:p>
            <a:pPr lvl="1"/>
            <a:r>
              <a:rPr lang="en-US" dirty="0" smtClean="0"/>
              <a:t>When more than one source object with mass or electric charge is present, the field value can be determined by vector addition.</a:t>
            </a: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Essential Knowledge(s):</a:t>
            </a:r>
            <a:br>
              <a:rPr lang="en-US" dirty="0" smtClean="0"/>
            </a:br>
            <a:endParaRPr lang="en-US" dirty="0"/>
          </a:p>
        </p:txBody>
      </p:sp>
      <p:sp>
        <p:nvSpPr>
          <p:cNvPr id="3" name="Content Placeholder 2"/>
          <p:cNvSpPr>
            <a:spLocks noGrp="1"/>
          </p:cNvSpPr>
          <p:nvPr>
            <p:ph idx="1"/>
          </p:nvPr>
        </p:nvSpPr>
        <p:spPr/>
        <p:txBody>
          <a:bodyPr>
            <a:normAutofit fontScale="85000" lnSpcReduction="20000"/>
          </a:bodyPr>
          <a:lstStyle/>
          <a:p>
            <a:r>
              <a:rPr lang="en-US" sz="3200" dirty="0" smtClean="0"/>
              <a:t>A gravitational field  at the location of an object with mass m causes a gravitational force of magnitude mg to be exerted on the object in the direction of the field.</a:t>
            </a:r>
          </a:p>
          <a:p>
            <a:pPr lvl="1"/>
            <a:r>
              <a:rPr lang="en-US" dirty="0" smtClean="0"/>
              <a:t>On the Earth, this gravitational force is called weight.</a:t>
            </a:r>
          </a:p>
          <a:p>
            <a:pPr lvl="1"/>
            <a:r>
              <a:rPr lang="en-US" dirty="0" smtClean="0"/>
              <a:t>The gravitational field at a point in space is measured by dividing the gravitational force exerted by the field on a test object at that point by the mass of the test object and has the same direction as the force.</a:t>
            </a:r>
          </a:p>
          <a:p>
            <a:pPr lvl="1"/>
            <a:r>
              <a:rPr lang="en-US" dirty="0" smtClean="0"/>
              <a:t>If the gravitational force is the only force exerted on the object, the observed free-fall acceleration of the object (in meters per second squared) is numerically equal to the magnitude of the gravitational field (in </a:t>
            </a:r>
            <a:r>
              <a:rPr lang="en-US" dirty="0" err="1" smtClean="0"/>
              <a:t>newtons</a:t>
            </a:r>
            <a:r>
              <a:rPr lang="en-US" dirty="0" smtClean="0"/>
              <a:t>/kilogram) at that location.</a:t>
            </a: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Essential Knowledge(s):</a:t>
            </a:r>
            <a:br>
              <a:rPr lang="en-US" dirty="0" smtClean="0"/>
            </a:br>
            <a:endParaRPr lang="en-US" dirty="0"/>
          </a:p>
        </p:txBody>
      </p:sp>
      <p:sp>
        <p:nvSpPr>
          <p:cNvPr id="3" name="Content Placeholder 2"/>
          <p:cNvSpPr>
            <a:spLocks noGrp="1"/>
          </p:cNvSpPr>
          <p:nvPr>
            <p:ph idx="1"/>
          </p:nvPr>
        </p:nvSpPr>
        <p:spPr/>
        <p:txBody>
          <a:bodyPr>
            <a:normAutofit fontScale="92500" lnSpcReduction="20000"/>
          </a:bodyPr>
          <a:lstStyle/>
          <a:p>
            <a:r>
              <a:rPr lang="en-US" sz="3200" dirty="0" smtClean="0"/>
              <a:t>An observer in a particular reference frame can describe the motion of an object using such quantities as position, displacement, distance, velocity, speed, and acceleration.</a:t>
            </a:r>
          </a:p>
          <a:p>
            <a:pPr lvl="1"/>
            <a:r>
              <a:rPr lang="en-US" dirty="0" smtClean="0"/>
              <a:t>Displacement, velocity, and acceleration are all vector quantities.</a:t>
            </a:r>
          </a:p>
          <a:p>
            <a:pPr lvl="1"/>
            <a:r>
              <a:rPr lang="en-US" dirty="0" smtClean="0"/>
              <a:t>Displacement is change in position. Velocity is the rate of change of position with time. Acceleration is the rate of change of velocity with time. Changes in each property are expressed by subtracting initial values from final values.</a:t>
            </a:r>
          </a:p>
          <a:p>
            <a:pPr lvl="1"/>
            <a:r>
              <a:rPr lang="en-US" dirty="0" smtClean="0"/>
              <a:t>A choice of reference frame determines the direction and the magnitude of each of these quantities.</a:t>
            </a: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Essential Knowledge(s):</a:t>
            </a:r>
            <a:br>
              <a:rPr lang="en-US" dirty="0" smtClean="0"/>
            </a:br>
            <a:endParaRPr lang="en-US" dirty="0"/>
          </a:p>
        </p:txBody>
      </p:sp>
      <p:sp>
        <p:nvSpPr>
          <p:cNvPr id="3" name="Content Placeholder 2"/>
          <p:cNvSpPr>
            <a:spLocks noGrp="1"/>
          </p:cNvSpPr>
          <p:nvPr>
            <p:ph idx="1"/>
          </p:nvPr>
        </p:nvSpPr>
        <p:spPr/>
        <p:txBody>
          <a:bodyPr>
            <a:normAutofit fontScale="92500" lnSpcReduction="10000"/>
          </a:bodyPr>
          <a:lstStyle/>
          <a:p>
            <a:endParaRPr lang="en-US" dirty="0" smtClean="0"/>
          </a:p>
          <a:p>
            <a:r>
              <a:rPr lang="en-US" sz="3200" dirty="0" smtClean="0"/>
              <a:t>Forces are described by vectors.</a:t>
            </a:r>
          </a:p>
          <a:p>
            <a:pPr lvl="1"/>
            <a:r>
              <a:rPr lang="en-US" dirty="0" smtClean="0"/>
              <a:t>Forces are detected by their influence on the motion of an object.</a:t>
            </a:r>
          </a:p>
          <a:p>
            <a:pPr lvl="1"/>
            <a:r>
              <a:rPr lang="en-US" dirty="0" smtClean="0"/>
              <a:t>Forces have magnitude and direction.</a:t>
            </a:r>
          </a:p>
          <a:p>
            <a:r>
              <a:rPr lang="en-US" sz="3200" dirty="0" smtClean="0"/>
              <a:t>A force exerted on an object is always due to the interaction of that object with another object.</a:t>
            </a:r>
          </a:p>
          <a:p>
            <a:pPr lvl="1"/>
            <a:r>
              <a:rPr lang="en-US" dirty="0" smtClean="0"/>
              <a:t>The acceleration of an object, but not necessarily its velocity, is always in the direction of the net force exerted on the object by other objects.</a:t>
            </a:r>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Essential Knowledge(s):</a:t>
            </a:r>
            <a:br>
              <a:rPr lang="en-US" dirty="0" smtClean="0"/>
            </a:br>
            <a:endParaRPr lang="en-US" dirty="0"/>
          </a:p>
        </p:txBody>
      </p:sp>
      <p:sp>
        <p:nvSpPr>
          <p:cNvPr id="3" name="Content Placeholder 2"/>
          <p:cNvSpPr>
            <a:spLocks noGrp="1"/>
          </p:cNvSpPr>
          <p:nvPr>
            <p:ph idx="1"/>
          </p:nvPr>
        </p:nvSpPr>
        <p:spPr/>
        <p:txBody>
          <a:bodyPr>
            <a:normAutofit fontScale="70000" lnSpcReduction="20000"/>
          </a:bodyPr>
          <a:lstStyle/>
          <a:p>
            <a:endParaRPr lang="en-US" dirty="0" smtClean="0"/>
          </a:p>
          <a:p>
            <a:r>
              <a:rPr lang="en-US" sz="3200" dirty="0" smtClean="0"/>
              <a:t>If an object of interest interacts with several other objects, the net force is the vector sum of the individual forces.</a:t>
            </a:r>
          </a:p>
          <a:p>
            <a:r>
              <a:rPr lang="en-US" sz="3200" dirty="0" smtClean="0"/>
              <a:t>Free-body diagrams are useful tools for visualizing forces being exerted on a single object and writing the equations that represent a physical situation.</a:t>
            </a:r>
          </a:p>
          <a:p>
            <a:pPr lvl="1"/>
            <a:r>
              <a:rPr lang="en-US" dirty="0" smtClean="0"/>
              <a:t>An object can be drawn as if it was extracted from its environment and the interactions with the environment identified.</a:t>
            </a:r>
          </a:p>
          <a:p>
            <a:pPr lvl="1"/>
            <a:r>
              <a:rPr lang="en-US" dirty="0" smtClean="0"/>
              <a:t>A force exerted on an object can be represented as an arrow whose length represents the magnitude of the force and whose direction shows the direction of the force.</a:t>
            </a:r>
          </a:p>
          <a:p>
            <a:pPr lvl="1"/>
            <a:r>
              <a:rPr lang="en-US" dirty="0" smtClean="0"/>
              <a:t>A coordinate system with one axis parallel to the direction of the acceleration simplifies the translation from the free-body diagram to the algebraic representation. physics 2</a:t>
            </a:r>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Essential Knowledge(s):</a:t>
            </a:r>
            <a:br>
              <a:rPr lang="en-US" dirty="0" smtClean="0"/>
            </a:br>
            <a:endParaRPr lang="en-US" dirty="0"/>
          </a:p>
        </p:txBody>
      </p:sp>
      <p:sp>
        <p:nvSpPr>
          <p:cNvPr id="3" name="Content Placeholder 2"/>
          <p:cNvSpPr>
            <a:spLocks noGrp="1"/>
          </p:cNvSpPr>
          <p:nvPr>
            <p:ph idx="1"/>
          </p:nvPr>
        </p:nvSpPr>
        <p:spPr/>
        <p:txBody>
          <a:bodyPr>
            <a:normAutofit fontScale="92500" lnSpcReduction="20000"/>
          </a:bodyPr>
          <a:lstStyle/>
          <a:p>
            <a:endParaRPr lang="en-US" dirty="0" smtClean="0"/>
          </a:p>
          <a:p>
            <a:r>
              <a:rPr lang="en-US" sz="3200" dirty="0" smtClean="0"/>
              <a:t>Gravitational force describes the interaction of one object that has mass with another object that has mass.</a:t>
            </a:r>
          </a:p>
          <a:p>
            <a:r>
              <a:rPr lang="en-US" sz="3200" dirty="0" smtClean="0"/>
              <a:t>Electric force results from the interaction of one object that has an electric charge with another object that has an electric charge.</a:t>
            </a:r>
          </a:p>
          <a:p>
            <a:r>
              <a:rPr lang="en-US" sz="3200" dirty="0" smtClean="0"/>
              <a:t>A magnetic force results from the interaction of a moving charged object or a magnet with other moving charged objects or another magnet.</a:t>
            </a:r>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Essential Knowledge(s):</a:t>
            </a:r>
            <a:br>
              <a:rPr lang="en-US" dirty="0" smtClean="0"/>
            </a:br>
            <a:endParaRPr lang="en-US" dirty="0"/>
          </a:p>
        </p:txBody>
      </p:sp>
      <p:sp>
        <p:nvSpPr>
          <p:cNvPr id="3" name="Content Placeholder 2"/>
          <p:cNvSpPr>
            <a:spLocks noGrp="1"/>
          </p:cNvSpPr>
          <p:nvPr>
            <p:ph idx="1"/>
          </p:nvPr>
        </p:nvSpPr>
        <p:spPr/>
        <p:txBody>
          <a:bodyPr>
            <a:normAutofit/>
          </a:bodyPr>
          <a:lstStyle/>
          <a:p>
            <a:endParaRPr lang="en-US" dirty="0" smtClean="0"/>
          </a:p>
          <a:p>
            <a:r>
              <a:rPr lang="en-US" sz="3200" dirty="0" smtClean="0"/>
              <a:t>Gravitational forces are exerted at all scales and dominate at the largest distance and mass scales.</a:t>
            </a:r>
          </a:p>
          <a:p>
            <a:r>
              <a:rPr lang="en-US" sz="3200" dirty="0" smtClean="0"/>
              <a:t>Electromagnetic forces are exerted at all scales and can dominate at the human scale.</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Essential Knowledge(s):</a:t>
            </a:r>
            <a:br>
              <a:rPr lang="en-US" dirty="0" smtClean="0"/>
            </a:br>
            <a:endParaRPr lang="en-US" dirty="0"/>
          </a:p>
        </p:txBody>
      </p:sp>
      <p:sp>
        <p:nvSpPr>
          <p:cNvPr id="3" name="Content Placeholder 2"/>
          <p:cNvSpPr>
            <a:spLocks noGrp="1"/>
          </p:cNvSpPr>
          <p:nvPr>
            <p:ph idx="1"/>
          </p:nvPr>
        </p:nvSpPr>
        <p:spPr/>
        <p:txBody>
          <a:bodyPr>
            <a:normAutofit fontScale="92500" lnSpcReduction="10000"/>
          </a:bodyPr>
          <a:lstStyle/>
          <a:p>
            <a:r>
              <a:rPr lang="en-US" sz="3200" dirty="0" smtClean="0"/>
              <a:t>A system is an object or a collection of objects. Objects are treated as having no internal structure.</a:t>
            </a:r>
          </a:p>
          <a:p>
            <a:pPr lvl="1"/>
            <a:r>
              <a:rPr lang="en-US" dirty="0" smtClean="0"/>
              <a:t>A collection of particles in which internal interactions change little or not at all, or in which changes in these interactions are irrelevant to the question addressed, can be treated as an object.</a:t>
            </a:r>
          </a:p>
          <a:p>
            <a:r>
              <a:rPr lang="en-US" sz="3200" dirty="0" smtClean="0"/>
              <a:t>Inertial mass is the property of an object or a system that determines how its motion changes when it interacts with other objects or systems.</a:t>
            </a:r>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Essential Knowledge(s):</a:t>
            </a:r>
            <a:br>
              <a:rPr lang="en-US" dirty="0" smtClean="0"/>
            </a:br>
            <a:endParaRPr lang="en-US" dirty="0"/>
          </a:p>
        </p:txBody>
      </p:sp>
      <p:sp>
        <p:nvSpPr>
          <p:cNvPr id="3" name="Content Placeholder 2"/>
          <p:cNvSpPr>
            <a:spLocks noGrp="1"/>
          </p:cNvSpPr>
          <p:nvPr>
            <p:ph idx="1"/>
          </p:nvPr>
        </p:nvSpPr>
        <p:spPr/>
        <p:txBody>
          <a:bodyPr>
            <a:normAutofit/>
          </a:bodyPr>
          <a:lstStyle/>
          <a:p>
            <a:endParaRPr lang="en-US" dirty="0" smtClean="0"/>
          </a:p>
          <a:p>
            <a:r>
              <a:rPr lang="en-US" sz="3200" dirty="0" smtClean="0"/>
              <a:t>The strong force is exerted at nuclear scales and dominates the interactions of nucleons.</a:t>
            </a:r>
          </a:p>
          <a:p>
            <a:r>
              <a:rPr lang="en-US" sz="3200" dirty="0" smtClean="0"/>
              <a:t>The linear motion of a system can be described by the displacement, velocity, and acceleration of its center of mass.</a:t>
            </a:r>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Essential Knowledge(s):</a:t>
            </a:r>
            <a:br>
              <a:rPr lang="en-US" dirty="0" smtClean="0"/>
            </a:br>
            <a:endParaRPr lang="en-US" dirty="0"/>
          </a:p>
        </p:txBody>
      </p:sp>
      <p:sp>
        <p:nvSpPr>
          <p:cNvPr id="3" name="Content Placeholder 2"/>
          <p:cNvSpPr>
            <a:spLocks noGrp="1"/>
          </p:cNvSpPr>
          <p:nvPr>
            <p:ph idx="1"/>
          </p:nvPr>
        </p:nvSpPr>
        <p:spPr/>
        <p:txBody>
          <a:bodyPr>
            <a:normAutofit fontScale="92500" lnSpcReduction="10000"/>
          </a:bodyPr>
          <a:lstStyle/>
          <a:p>
            <a:endParaRPr lang="en-US" dirty="0" smtClean="0"/>
          </a:p>
          <a:p>
            <a:r>
              <a:rPr lang="en-US" sz="3200" dirty="0" smtClean="0"/>
              <a:t>The acceleration is equal to the rate of change of velocity with time, and velocity is equal to the rate of change of position with time.</a:t>
            </a:r>
          </a:p>
          <a:p>
            <a:pPr lvl="1"/>
            <a:r>
              <a:rPr lang="en-US" dirty="0" smtClean="0"/>
              <a:t>The acceleration of the center of mass of a system is directly proportional to the net force exerted on it by all objects interacting with the system and inversely proportional to the mass of the system.</a:t>
            </a:r>
          </a:p>
          <a:p>
            <a:pPr lvl="1"/>
            <a:r>
              <a:rPr lang="en-US" dirty="0" smtClean="0"/>
              <a:t>Force and acceleration are both vectors, with acceleration in the same direction as the net force.</a:t>
            </a:r>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Enduring Understanding(s):</a:t>
            </a:r>
            <a:br>
              <a:rPr lang="en-US" dirty="0" smtClean="0"/>
            </a:br>
            <a:endParaRPr lang="en-US" dirty="0"/>
          </a:p>
        </p:txBody>
      </p:sp>
      <p:sp>
        <p:nvSpPr>
          <p:cNvPr id="3" name="Content Placeholder 2"/>
          <p:cNvSpPr>
            <a:spLocks noGrp="1"/>
          </p:cNvSpPr>
          <p:nvPr>
            <p:ph idx="1"/>
          </p:nvPr>
        </p:nvSpPr>
        <p:spPr/>
        <p:txBody>
          <a:bodyPr>
            <a:normAutofit fontScale="85000" lnSpcReduction="10000"/>
          </a:bodyPr>
          <a:lstStyle/>
          <a:p>
            <a:r>
              <a:rPr lang="en-US" sz="3200" dirty="0" smtClean="0"/>
              <a:t>The internal structure of a system determines many properties of the system.</a:t>
            </a:r>
          </a:p>
          <a:p>
            <a:r>
              <a:rPr lang="en-US" sz="3200" dirty="0" smtClean="0"/>
              <a:t>Objects and systems have properties of inertial mass and gravitational mass that are experimentally verified to be the same and that satisfy conservation principles.</a:t>
            </a:r>
          </a:p>
          <a:p>
            <a:r>
              <a:rPr lang="en-US" sz="3200" dirty="0" smtClean="0"/>
              <a:t>A field associates a value of some physical quantity with every point in space. Field models are useful for describing interactions that occur at a distance (long-range forces) as well as a variety of other physical phenomena.</a:t>
            </a:r>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Enduring Understanding(s):</a:t>
            </a:r>
            <a:br>
              <a:rPr lang="en-US" dirty="0" smtClean="0"/>
            </a:br>
            <a:endParaRPr lang="en-US" dirty="0"/>
          </a:p>
        </p:txBody>
      </p:sp>
      <p:sp>
        <p:nvSpPr>
          <p:cNvPr id="3" name="Content Placeholder 2"/>
          <p:cNvSpPr>
            <a:spLocks noGrp="1"/>
          </p:cNvSpPr>
          <p:nvPr>
            <p:ph idx="1"/>
          </p:nvPr>
        </p:nvSpPr>
        <p:spPr/>
        <p:txBody>
          <a:bodyPr>
            <a:normAutofit/>
          </a:bodyPr>
          <a:lstStyle/>
          <a:p>
            <a:r>
              <a:rPr lang="en-US" sz="3200" dirty="0" smtClean="0"/>
              <a:t>A gravitational field is caused by an object with mass.</a:t>
            </a:r>
          </a:p>
          <a:p>
            <a:r>
              <a:rPr lang="en-US" sz="3200" dirty="0" smtClean="0"/>
              <a:t>All forces share certain common characteristics when considered by observers in inertial reference frames.</a:t>
            </a:r>
          </a:p>
          <a:p>
            <a:r>
              <a:rPr lang="en-US" sz="3200" dirty="0" smtClean="0"/>
              <a:t>Classically, the acceleration of an object interacting with other objects can be predicted by using  .</a:t>
            </a:r>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Enduring Understanding(s):</a:t>
            </a:r>
            <a:br>
              <a:rPr lang="en-US" dirty="0" smtClean="0"/>
            </a:br>
            <a:endParaRPr lang="en-US" dirty="0"/>
          </a:p>
        </p:txBody>
      </p:sp>
      <p:sp>
        <p:nvSpPr>
          <p:cNvPr id="3" name="Content Placeholder 2"/>
          <p:cNvSpPr>
            <a:spLocks noGrp="1"/>
          </p:cNvSpPr>
          <p:nvPr>
            <p:ph idx="1"/>
          </p:nvPr>
        </p:nvSpPr>
        <p:spPr/>
        <p:txBody>
          <a:bodyPr>
            <a:normAutofit/>
          </a:bodyPr>
          <a:lstStyle/>
          <a:p>
            <a:r>
              <a:rPr lang="en-US" sz="3200" dirty="0" smtClean="0"/>
              <a:t>At the macroscopic level, forces can be categorized as either long-range (action-at-a-distance) forces or contact forces.</a:t>
            </a:r>
          </a:p>
          <a:p>
            <a:r>
              <a:rPr lang="en-US" sz="3200" dirty="0" smtClean="0"/>
              <a:t>Certain types of forces are considered fundamental.</a:t>
            </a:r>
          </a:p>
          <a:p>
            <a:r>
              <a:rPr lang="en-US" sz="3200" dirty="0" smtClean="0"/>
              <a:t>The acceleration of the center of mass of a system is related to the net force exerted on the system, where  .</a:t>
            </a:r>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Big Idea(s):</a:t>
            </a:r>
            <a:br>
              <a:rPr lang="en-US" dirty="0" smtClean="0"/>
            </a:br>
            <a:endParaRPr lang="en-US" dirty="0"/>
          </a:p>
        </p:txBody>
      </p:sp>
      <p:sp>
        <p:nvSpPr>
          <p:cNvPr id="3" name="Content Placeholder 2"/>
          <p:cNvSpPr>
            <a:spLocks noGrp="1"/>
          </p:cNvSpPr>
          <p:nvPr>
            <p:ph idx="1"/>
          </p:nvPr>
        </p:nvSpPr>
        <p:spPr/>
        <p:txBody>
          <a:bodyPr>
            <a:normAutofit lnSpcReduction="10000"/>
          </a:bodyPr>
          <a:lstStyle/>
          <a:p>
            <a:r>
              <a:rPr lang="en-US" sz="3200" dirty="0" smtClean="0"/>
              <a:t>Objects and systems have properties such as mass and charge. Systems may have internal structure.</a:t>
            </a:r>
          </a:p>
          <a:p>
            <a:r>
              <a:rPr lang="en-US" sz="3200" dirty="0" smtClean="0"/>
              <a:t>Fields existing in space can be used to explain interactions.</a:t>
            </a:r>
          </a:p>
          <a:p>
            <a:r>
              <a:rPr lang="en-US" sz="3200" dirty="0" smtClean="0"/>
              <a:t>The interactions of an object with other objects can be described by forces.</a:t>
            </a:r>
          </a:p>
          <a:p>
            <a:r>
              <a:rPr lang="en-US" sz="3200" dirty="0" smtClean="0"/>
              <a:t>Interactions between systems can result in changes in those systems.</a:t>
            </a:r>
          </a:p>
          <a:p>
            <a:endParaRPr lang="en-US" dirty="0"/>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smtClean="0">
                <a:latin typeface="Viner Hand ITC" pitchFamily="66" charset="0"/>
              </a:rPr>
              <a:t/>
            </a:r>
            <a:br>
              <a:rPr lang="en-US" dirty="0" smtClean="0">
                <a:latin typeface="Viner Hand ITC" pitchFamily="66" charset="0"/>
              </a:rPr>
            </a:br>
            <a:r>
              <a:rPr lang="en-US" sz="4800" dirty="0" smtClean="0">
                <a:latin typeface="Pristina" pitchFamily="66" charset="0"/>
              </a:rPr>
              <a:t>Questions?</a:t>
            </a:r>
            <a:endParaRPr lang="en-US" sz="4800" dirty="0">
              <a:latin typeface="Pristina" pitchFamily="66" charset="0"/>
            </a:endParaRPr>
          </a:p>
        </p:txBody>
      </p:sp>
      <p:sp>
        <p:nvSpPr>
          <p:cNvPr id="3" name="Subtitle 2"/>
          <p:cNvSpPr>
            <a:spLocks noGrp="1"/>
          </p:cNvSpPr>
          <p:nvPr>
            <p:ph type="subTitle" idx="1"/>
          </p:nvPr>
        </p:nvSpPr>
        <p:spPr/>
        <p:txBody>
          <a:bodyPr/>
          <a:lstStyle/>
          <a:p>
            <a:endParaRPr lang="en-US"/>
          </a:p>
        </p:txBody>
      </p:sp>
      <p:pic>
        <p:nvPicPr>
          <p:cNvPr id="4" name="Picture 3" descr="Devil%20Head.jpg"/>
          <p:cNvPicPr>
            <a:picLocks noChangeAspect="1"/>
          </p:cNvPicPr>
          <p:nvPr/>
        </p:nvPicPr>
        <p:blipFill>
          <a:blip r:embed="rId2" cstate="print"/>
          <a:stretch>
            <a:fillRect/>
          </a:stretch>
        </p:blipFill>
        <p:spPr>
          <a:xfrm>
            <a:off x="2438400" y="152400"/>
            <a:ext cx="4128596" cy="3930650"/>
          </a:xfrm>
          <a:prstGeom prst="rect">
            <a:avLst/>
          </a:prstGeom>
        </p:spPr>
      </p:pic>
    </p:spTree>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type="body" idx="1"/>
          </p:nvPr>
        </p:nvSpPr>
        <p:spPr/>
        <p:txBody>
          <a:bodyPr>
            <a:normAutofit/>
          </a:bodyPr>
          <a:lstStyle/>
          <a:p>
            <a:pPr>
              <a:buNone/>
            </a:pPr>
            <a:r>
              <a:rPr lang="en-US" sz="4000" dirty="0" smtClean="0"/>
              <a:t>#43-54</a:t>
            </a:r>
            <a:endParaRPr lang="en-US" sz="4000" dirty="0"/>
          </a:p>
        </p:txBody>
      </p:sp>
      <p:sp>
        <p:nvSpPr>
          <p:cNvPr id="2" name="Title 1"/>
          <p:cNvSpPr>
            <a:spLocks noGrp="1"/>
          </p:cNvSpPr>
          <p:nvPr>
            <p:ph type="title"/>
          </p:nvPr>
        </p:nvSpPr>
        <p:spPr/>
        <p:txBody>
          <a:bodyPr/>
          <a:lstStyle/>
          <a:p>
            <a:r>
              <a:rPr lang="en-US" dirty="0" smtClean="0"/>
              <a:t>Homework</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Essential Knowledge(s):</a:t>
            </a:r>
            <a:br>
              <a:rPr lang="en-US" dirty="0" smtClean="0"/>
            </a:br>
            <a:endParaRPr lang="en-US" dirty="0"/>
          </a:p>
        </p:txBody>
      </p:sp>
      <p:sp>
        <p:nvSpPr>
          <p:cNvPr id="3" name="Content Placeholder 2"/>
          <p:cNvSpPr>
            <a:spLocks noGrp="1"/>
          </p:cNvSpPr>
          <p:nvPr>
            <p:ph idx="1"/>
          </p:nvPr>
        </p:nvSpPr>
        <p:spPr/>
        <p:txBody>
          <a:bodyPr>
            <a:normAutofit fontScale="92500"/>
          </a:bodyPr>
          <a:lstStyle/>
          <a:p>
            <a:r>
              <a:rPr lang="en-US" sz="3200" dirty="0" smtClean="0"/>
              <a:t>Gravitational mass is the property of an object or a system that determines the strength of the gravitational interaction with other objects, systems, or gravitational fields.</a:t>
            </a:r>
          </a:p>
          <a:p>
            <a:pPr lvl="1"/>
            <a:r>
              <a:rPr lang="en-US" dirty="0" smtClean="0"/>
              <a:t>The gravitational mass of an object determines the amount of force exerted on the object by a gravitational field.</a:t>
            </a:r>
          </a:p>
          <a:p>
            <a:pPr lvl="1"/>
            <a:r>
              <a:rPr lang="en-US" dirty="0" smtClean="0"/>
              <a:t>Near the Earth’s surface, all objects fall (in a vacuum) with the same acceleration, regardless of their inertial mass.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Essential Knowledge(s):</a:t>
            </a:r>
            <a:br>
              <a:rPr lang="en-US" dirty="0" smtClean="0"/>
            </a:br>
            <a:endParaRPr lang="en-US" dirty="0"/>
          </a:p>
        </p:txBody>
      </p:sp>
      <p:sp>
        <p:nvSpPr>
          <p:cNvPr id="3" name="Content Placeholder 2"/>
          <p:cNvSpPr>
            <a:spLocks noGrp="1"/>
          </p:cNvSpPr>
          <p:nvPr>
            <p:ph idx="1"/>
          </p:nvPr>
        </p:nvSpPr>
        <p:spPr/>
        <p:txBody>
          <a:bodyPr>
            <a:normAutofit/>
          </a:bodyPr>
          <a:lstStyle/>
          <a:p>
            <a:r>
              <a:rPr lang="en-US" sz="3200" dirty="0" smtClean="0"/>
              <a:t>A vector field gives, as a function of position (and perhaps time), the value of a physical quantity that is described by a vector.</a:t>
            </a:r>
          </a:p>
          <a:p>
            <a:pPr lvl="1"/>
            <a:r>
              <a:rPr lang="en-US" dirty="0" smtClean="0"/>
              <a:t>Vector fields are represented by field vectors indicating direction and magnitude.</a:t>
            </a:r>
          </a:p>
          <a:p>
            <a:pPr lvl="1"/>
            <a:r>
              <a:rPr lang="en-US" dirty="0" smtClean="0"/>
              <a:t>When more than one source object with mass or electric charge is present, the field value can be determined by vector addition.</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ro">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1088</TotalTime>
  <Words>4210</Words>
  <Application>Microsoft Office PowerPoint</Application>
  <PresentationFormat>On-screen Show (4:3)</PresentationFormat>
  <Paragraphs>308</Paragraphs>
  <Slides>77</Slides>
  <Notes>0</Notes>
  <HiddenSlides>0</HiddenSlides>
  <MMClips>1</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77</vt:i4>
      </vt:variant>
    </vt:vector>
  </HeadingPairs>
  <TitlesOfParts>
    <vt:vector size="79" baseType="lpstr">
      <vt:lpstr>Metro</vt:lpstr>
      <vt:lpstr>Equation</vt:lpstr>
      <vt:lpstr>Devil  physics The  baddest  class  on  campus AP  Physics</vt:lpstr>
      <vt:lpstr>Giancoli Section 5-8 and 5-10 Satellites and “weightlessness” Types of forces in nature</vt:lpstr>
      <vt:lpstr>Big Idea(s): </vt:lpstr>
      <vt:lpstr>Enduring Understanding(s): </vt:lpstr>
      <vt:lpstr>Enduring Understanding(s): </vt:lpstr>
      <vt:lpstr>Enduring Understanding(s): </vt:lpstr>
      <vt:lpstr>Essential Knowledge(s): </vt:lpstr>
      <vt:lpstr>Essential Knowledge(s): </vt:lpstr>
      <vt:lpstr>Essential Knowledge(s): </vt:lpstr>
      <vt:lpstr>Essential Knowledge(s): </vt:lpstr>
      <vt:lpstr>Essential Knowledge(s): </vt:lpstr>
      <vt:lpstr>Essential Knowledge(s): </vt:lpstr>
      <vt:lpstr>Essential Knowledge(s): </vt:lpstr>
      <vt:lpstr>Essential Knowledge(s): </vt:lpstr>
      <vt:lpstr>Essential Knowledge(s): </vt:lpstr>
      <vt:lpstr>Essential Knowledge(s): </vt:lpstr>
      <vt:lpstr>Essential Knowledge(s): </vt:lpstr>
      <vt:lpstr>Learning Objective(s): </vt:lpstr>
      <vt:lpstr>Learning Objective(s): </vt:lpstr>
      <vt:lpstr>Learning Objective(s): </vt:lpstr>
      <vt:lpstr>Learning Objective(s): </vt:lpstr>
      <vt:lpstr>Learning Objective(s): </vt:lpstr>
      <vt:lpstr>Learning Objective(s): </vt:lpstr>
      <vt:lpstr>Learning Objective(s): </vt:lpstr>
      <vt:lpstr>Learning Objective(s): </vt:lpstr>
      <vt:lpstr>Girl in Elevator</vt:lpstr>
      <vt:lpstr>Girl in Elevator</vt:lpstr>
      <vt:lpstr>Girl in Elevator</vt:lpstr>
      <vt:lpstr>Girl in Elevator</vt:lpstr>
      <vt:lpstr>Girl in Elevator</vt:lpstr>
      <vt:lpstr>Girl in Elevator</vt:lpstr>
      <vt:lpstr>Weightlessness</vt:lpstr>
      <vt:lpstr>Weightlessness and Space</vt:lpstr>
      <vt:lpstr>Weightlessness and Space</vt:lpstr>
      <vt:lpstr>Weightlessness and Space</vt:lpstr>
      <vt:lpstr>Weightlessness and Space</vt:lpstr>
      <vt:lpstr>Weightlessness and Space</vt:lpstr>
      <vt:lpstr>Weightlessness and Space</vt:lpstr>
      <vt:lpstr>Weightlessness and Space</vt:lpstr>
      <vt:lpstr>Weightlessness and Space</vt:lpstr>
      <vt:lpstr>Weightlessness and Space</vt:lpstr>
      <vt:lpstr>Weightlessness and Space</vt:lpstr>
      <vt:lpstr>Space Away From Earth</vt:lpstr>
      <vt:lpstr>Gravitational Force and Motion of Planets</vt:lpstr>
      <vt:lpstr>Giancoli Section 5-10 Types of Forces in Nature</vt:lpstr>
      <vt:lpstr>So What Forces Are There?</vt:lpstr>
      <vt:lpstr>So What Forces Are There?</vt:lpstr>
      <vt:lpstr>So What Forces Are There?</vt:lpstr>
      <vt:lpstr>So What Forces Are There?</vt:lpstr>
      <vt:lpstr>So What Forces Are There?</vt:lpstr>
      <vt:lpstr>So What Forces Are There?</vt:lpstr>
      <vt:lpstr>So What Forces Are There?</vt:lpstr>
      <vt:lpstr>Learning Objective(s): </vt:lpstr>
      <vt:lpstr>Learning Objective(s): </vt:lpstr>
      <vt:lpstr>Learning Objective(s): </vt:lpstr>
      <vt:lpstr>Learning Objective(s): </vt:lpstr>
      <vt:lpstr>Learning Objective(s): </vt:lpstr>
      <vt:lpstr>Learning Objective(s): </vt:lpstr>
      <vt:lpstr>Learning Objective(s): </vt:lpstr>
      <vt:lpstr>Learning Objective(s): </vt:lpstr>
      <vt:lpstr>Essential Knowledge(s): </vt:lpstr>
      <vt:lpstr>Essential Knowledge(s): </vt:lpstr>
      <vt:lpstr>Essential Knowledge(s): </vt:lpstr>
      <vt:lpstr>Essential Knowledge(s): </vt:lpstr>
      <vt:lpstr>Essential Knowledge(s): </vt:lpstr>
      <vt:lpstr>Essential Knowledge(s): </vt:lpstr>
      <vt:lpstr>Essential Knowledge(s): </vt:lpstr>
      <vt:lpstr>Essential Knowledge(s): </vt:lpstr>
      <vt:lpstr>Essential Knowledge(s): </vt:lpstr>
      <vt:lpstr>Essential Knowledge(s): </vt:lpstr>
      <vt:lpstr>Essential Knowledge(s): </vt:lpstr>
      <vt:lpstr>Enduring Understanding(s): </vt:lpstr>
      <vt:lpstr>Enduring Understanding(s): </vt:lpstr>
      <vt:lpstr>Enduring Understanding(s): </vt:lpstr>
      <vt:lpstr>Big Idea(s): </vt:lpstr>
      <vt:lpstr> Questions?</vt:lpstr>
      <vt:lpstr>Homework</vt:lpstr>
    </vt:vector>
  </TitlesOfParts>
  <Company>pcsb</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Devil physics The baddest class on campus IB Physics Physics I Honors / Pre-IB Physics</dc:title>
  <dc:creator>Kyle Smith</dc:creator>
  <cp:lastModifiedBy>Kyle Smith</cp:lastModifiedBy>
  <cp:revision>97</cp:revision>
  <dcterms:created xsi:type="dcterms:W3CDTF">2010-12-08T08:20:03Z</dcterms:created>
  <dcterms:modified xsi:type="dcterms:W3CDTF">2015-11-30T10:23:24Z</dcterms:modified>
</cp:coreProperties>
</file>