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30" r:id="rId4"/>
    <p:sldId id="260" r:id="rId5"/>
    <p:sldId id="316" r:id="rId6"/>
    <p:sldId id="317" r:id="rId7"/>
    <p:sldId id="320" r:id="rId8"/>
    <p:sldId id="322" r:id="rId9"/>
    <p:sldId id="323" r:id="rId10"/>
    <p:sldId id="324" r:id="rId11"/>
    <p:sldId id="321" r:id="rId12"/>
    <p:sldId id="325" r:id="rId13"/>
    <p:sldId id="326" r:id="rId14"/>
    <p:sldId id="327" r:id="rId15"/>
    <p:sldId id="328" r:id="rId16"/>
    <p:sldId id="329" r:id="rId17"/>
    <p:sldId id="332" r:id="rId18"/>
    <p:sldId id="333" r:id="rId19"/>
    <p:sldId id="334" r:id="rId20"/>
    <p:sldId id="335" r:id="rId21"/>
    <p:sldId id="336" r:id="rId22"/>
    <p:sldId id="337" r:id="rId23"/>
    <p:sldId id="339" r:id="rId24"/>
    <p:sldId id="340" r:id="rId25"/>
    <p:sldId id="341" r:id="rId26"/>
    <p:sldId id="342" r:id="rId27"/>
    <p:sldId id="343" r:id="rId28"/>
    <p:sldId id="348" r:id="rId29"/>
    <p:sldId id="344" r:id="rId30"/>
    <p:sldId id="345" r:id="rId31"/>
    <p:sldId id="347" r:id="rId32"/>
    <p:sldId id="349" r:id="rId33"/>
    <p:sldId id="350" r:id="rId34"/>
    <p:sldId id="351" r:id="rId35"/>
    <p:sldId id="352" r:id="rId36"/>
    <p:sldId id="358" r:id="rId37"/>
    <p:sldId id="353" r:id="rId38"/>
    <p:sldId id="354" r:id="rId39"/>
    <p:sldId id="355" r:id="rId40"/>
    <p:sldId id="356" r:id="rId41"/>
    <p:sldId id="296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263" r:id="rId55"/>
    <p:sldId id="261" r:id="rId56"/>
    <p:sldId id="262" r:id="rId57"/>
    <p:sldId id="35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15329E-6E04-4E8D-9AA0-27424FD5CF1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roperties%20of%20Waves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AP%20Physics%201\Lesson%20Plans\Giancoli%20Lessons\Giancoli%20Chapter%2011\Giancoli%20Lesson%2011-7%20to%2011-9\Properties%20of%20Waves.wmv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ulses_and_Waves_1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AP%20Physics%201\Lesson%20Plans\Giancoli%20Lessons\Giancoli%20Chapter%2011\Giancoli%20Lesson%2011-7%20to%2011-9\Pulses_and_Waves_1.wmv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file:///E:\AAASync\AP%20Physics%201\Lesson%20Plans\Giancoli%20Lessons\Giancoli%20Chapter%2011\Giancoli%20Lesson%2011-7%20to%2011-9\Blender.wmv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AAASync\AP%20Physics%201\Lesson%20Plans\Giancoli%20Lessons\Giancoli%20Chapter%2011\Giancoli%20Lesson%2011-7%20to%2011-9\Blender.wmv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hysics%20of%20Waves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AP%20Physics%201\Lesson%20Plans\Giancoli%20Lessons\Giancoli%20Chapter%2011\Giancoli%20Lesson%2011-7%20to%2011-9\Physics%20of%20Waves.wmv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file:///E:\AAASync\AP%20Physics%201\Lesson%20Plans\Giancoli%20Lessons\Giancoli%20Chapter%2011\Giancoli%20Lesson%2011-7%20to%2011-9\09%20Swamp%20Music.wma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AAASync\AP%20Physics%201\Lesson%20Plans\Giancoli%20Lessons\Giancoli%20Chapter%2011\Giancoli%20Lesson%2011-7%20to%2011-9\09%20Swamp%20Music.wma" TargetMode="Externa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AAASync\AP%20Physics%201\Lesson%20Plans\Giancoli%20Lessons\Giancoli%20Chapter%2011\Giancoli%20Lesson%2011-7%20to%2011-9\09%20Swamp%20Music.wma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microsoft.com/office/2007/relationships/media" Target="file:///E:\AAASync\AP%20Physics%201\Lesson%20Plans\Giancoli%20Lessons\Giancoli%20Chapter%2011\Giancoli%20Lesson%2011-7%20to%2011-9\09%20Swamp%20Music.wma" TargetMode="External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media" Target="file:///E:\AAASync\AP%20Physics%201\Lesson%20Plans\Giancoli%20Lessons\Giancoli%20Chapter%2011\Giancoli%20Lesson%2011-7%20to%2011-9\01%20Only%20the%20Young.wma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AAASync\AP%20Physics%201\Lesson%20Plans\Giancoli%20Lessons\Giancoli%20Chapter%2011\Giancoli%20Lesson%2011-7%20to%2011-9\01%20Only%20the%20Young.wma" TargetMode="Externa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AAASync\AP%20Physics%201\Lesson%20Plans\Giancoli%20Lessons\Giancoli%20Chapter%2011\Giancoli%20Lesson%2011-7%20to%2011-9\01%20Only%20the%20Young.wma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4" Type="http://schemas.microsoft.com/office/2007/relationships/media" Target="file:///E:\AAASync\AP%20Physics%201\Lesson%20Plans\Giancoli%20Lessons\Giancoli%20Chapter%2011\Giancoli%20Lesson%2011-7%20to%2011-9\01%20Only%20the%20Young.wma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Transverse_and_Longitudinal_Waves_1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AP%20Physics%201\Lesson%20Plans\Giancoli%20Lessons\Giancoli%20Chapter%2011\Giancoli%20Lesson%2011-7%20to%2011-9\Transverse_and_Longitudinal_Waves_1.wmv" TargetMode="Externa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Reading%20Activity%20Lsn%2011-7%20to%2011-9%20ANSWERS.doc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Sonic_Boom_1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AP%20Physics%201\Lesson%20Plans\Giancoli%20Lessons\Giancoli%20Chapter%2011\Giancoli%20Lesson%2011-7%20to%2011-9\Sonic_Boom_1.wmv" TargetMode="Externa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media" Target="file:///E:\AAASync\AP%20Physics%201\Lesson%20Plans\Giancoli%20Lessons\Giancoli%20Chapter%2011\Giancoli%20Lesson%2011-7%20to%2011-9\Hurricane.wma" TargetMode="External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AAASync\AP%20Physics%201\Lesson%20Plans\Giancoli%20Lessons\Giancoli%20Chapter%2011\Giancoli%20Lesson%2011-7%20to%2011-9\Hurricane.wma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ristina" pitchFamily="66" charset="0"/>
              </a:rPr>
              <a:t>Devil  physics</a:t>
            </a:r>
            <a:br>
              <a:rPr lang="en-US" dirty="0" smtClean="0">
                <a:latin typeface="Pristina" pitchFamily="66" charset="0"/>
              </a:rPr>
            </a:br>
            <a:r>
              <a:rPr lang="en-US" sz="3200" dirty="0" smtClean="0">
                <a:latin typeface="Pristina" pitchFamily="66" charset="0"/>
              </a:rPr>
              <a:t>The  </a:t>
            </a:r>
            <a:r>
              <a:rPr lang="en-US" sz="3200" dirty="0" err="1" smtClean="0">
                <a:latin typeface="Pristina" pitchFamily="66" charset="0"/>
              </a:rPr>
              <a:t>baddest</a:t>
            </a:r>
            <a:r>
              <a:rPr lang="en-US" sz="3200" dirty="0" smtClean="0">
                <a:latin typeface="Pristina" pitchFamily="66" charset="0"/>
              </a:rPr>
              <a:t>  class  on  campus</a:t>
            </a:r>
            <a:br>
              <a:rPr lang="en-US" sz="3200" dirty="0" smtClean="0">
                <a:latin typeface="Pristina" pitchFamily="66" charset="0"/>
              </a:rPr>
            </a:br>
            <a:r>
              <a:rPr lang="en-US" sz="3200" dirty="0" smtClean="0">
                <a:latin typeface="Pristina" pitchFamily="66" charset="0"/>
              </a:rPr>
              <a:t/>
            </a:r>
            <a:br>
              <a:rPr lang="en-US" sz="3200" dirty="0" smtClean="0">
                <a:latin typeface="Pristina" pitchFamily="66" charset="0"/>
              </a:rPr>
            </a:br>
            <a:r>
              <a:rPr lang="en-US" sz="2800" dirty="0" err="1" smtClean="0">
                <a:latin typeface="Pristina" pitchFamily="66" charset="0"/>
              </a:rPr>
              <a:t>Ap</a:t>
            </a:r>
            <a:r>
              <a:rPr lang="en-US" sz="2800" dirty="0" smtClean="0">
                <a:latin typeface="Pristina" pitchFamily="66" charset="0"/>
              </a:rPr>
              <a:t>  Physics</a:t>
            </a:r>
            <a:endParaRPr lang="en-US" sz="2800" dirty="0"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Essential Knowledge(s):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simple wave can be described by an equation involving one sine or cosine function involving the wavelength, amplitude, and frequency of the wave.</a:t>
            </a:r>
          </a:p>
          <a:p>
            <a:r>
              <a:rPr lang="en-US" dirty="0" smtClean="0"/>
              <a:t>For a periodic wave, wavelength is the ratio of speed over frequency.</a:t>
            </a:r>
          </a:p>
          <a:p>
            <a:r>
              <a:rPr lang="en-US" dirty="0" smtClean="0"/>
              <a:t>The observed frequency of a wave depends on the relative motion of source and observer.  This is a qualitative treatment only.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Learning Objective(s):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student is able to use a visual representation to construct an explanation of the distinction between transverse and longitudinal waves by focusing on the vibration that generates the wave.</a:t>
            </a:r>
          </a:p>
          <a:p>
            <a:r>
              <a:rPr lang="en-US" sz="3200" dirty="0" smtClean="0"/>
              <a:t>The student is able to describe representations of transverse and longitudinal waves.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Learning Objective(s):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student is able to analyze data (or a visual representation) to identify patterns that indicate that a particular mechanical wave is polarized and construct an explanation of the fact that the wave must have a vibration perpendicular to the direction of energy propagation.</a:t>
            </a:r>
          </a:p>
          <a:p>
            <a:r>
              <a:rPr lang="en-US" sz="3200" dirty="0" smtClean="0"/>
              <a:t>The student is able to describe sound in terms of transfer of energy and momentum in a medium and relate the concepts to everyday examples.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Learning Objective(s):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student is able to contrast mechanical and electromagnetic waves in terms of the need for a medium in wave propagation.</a:t>
            </a:r>
          </a:p>
          <a:p>
            <a:r>
              <a:rPr lang="en-US" sz="3200" dirty="0" smtClean="0"/>
              <a:t>The student is able to use graphical representation of a periodic mechanical wave to determine the amplitude of the wave.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Learning Objective(s):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student is able to explain and/or predict qualitatively how the energy carried by a sound wave relates to the amplitude of the wave, and/or apply this concept to a real-world example.</a:t>
            </a:r>
          </a:p>
          <a:p>
            <a:r>
              <a:rPr lang="en-US" sz="3200" dirty="0" smtClean="0"/>
              <a:t>The student is able to use a graphical representation of a periodic mechanical wave (position versus time) to determine the period and frequency of the wave and describe how a change in the frequency would modify features of the representation.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Learning Objective(s):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The student is able to use a visual representation of a periodic mechanical wave to determine wavelength of the wave.</a:t>
            </a:r>
          </a:p>
          <a:p>
            <a:r>
              <a:rPr lang="en-US" sz="3200" dirty="0" smtClean="0"/>
              <a:t>The student is able to construct an equation relating the wavelength and amplitude of a wave from a graphical representation of the electric or magnetic field value as a function of position at a given time instant and vice versa, or construct an equation relating the frequency or period and amplitude of a wave from a graphical representation of the electric or magnetic field value at a given position as a function of time and vice versa.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Learning Objective(s):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 student is able to design an experiment to determine the relationship between periodic wave speed, wavelength, and frequency and relate these concepts to everyday examples.</a:t>
            </a:r>
          </a:p>
          <a:p>
            <a:r>
              <a:rPr lang="en-US" sz="3200" dirty="0" smtClean="0"/>
              <a:t>The student is able to create or use a wave front diagram to demonstrate or interpret qualitatively the observed frequency of a wave, dependent upon relative motions of source and observer.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Properties of Waves</a:t>
            </a:r>
            <a:endParaRPr lang="en-US" dirty="0"/>
          </a:p>
        </p:txBody>
      </p:sp>
      <p:pic>
        <p:nvPicPr>
          <p:cNvPr id="6" name="Properties of Wave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02267" y="1371600"/>
            <a:ext cx="7112000" cy="533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What is a wave?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hlinkClick r:id="rId3" action="ppaction://hlinkfile"/>
              </a:rPr>
              <a:t>Video:  Pulses and Waves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5" name="Pulses_and_Waves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93800" y="1981200"/>
            <a:ext cx="6273800" cy="4705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What is a wave?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Examples:</a:t>
            </a:r>
            <a:endParaRPr lang="en-US" sz="1800" dirty="0" smtClean="0"/>
          </a:p>
          <a:p>
            <a:pPr lvl="1"/>
            <a:r>
              <a:rPr lang="en-US" b="1" dirty="0" smtClean="0"/>
              <a:t>Life is a beach</a:t>
            </a:r>
            <a:endParaRPr lang="en-US" sz="1600" dirty="0" smtClean="0"/>
          </a:p>
          <a:p>
            <a:pPr lvl="1"/>
            <a:r>
              <a:rPr lang="en-US" b="1" dirty="0" smtClean="0"/>
              <a:t>Light from the sun</a:t>
            </a:r>
            <a:endParaRPr lang="en-US" sz="1600" dirty="0" smtClean="0"/>
          </a:p>
          <a:p>
            <a:pPr lvl="1"/>
            <a:r>
              <a:rPr lang="en-US" b="1" dirty="0" smtClean="0"/>
              <a:t>Soprano breaking a glass</a:t>
            </a:r>
            <a:endParaRPr lang="en-US" sz="1600" dirty="0" smtClean="0"/>
          </a:p>
          <a:p>
            <a:pPr lvl="1"/>
            <a:r>
              <a:rPr lang="en-US" b="1" dirty="0" smtClean="0"/>
              <a:t>Light travels in a vacuum – no medium required – an </a:t>
            </a:r>
            <a:r>
              <a:rPr lang="en-US" b="1" i="1" u="sng" dirty="0" smtClean="0"/>
              <a:t>electromagnetic</a:t>
            </a:r>
            <a:r>
              <a:rPr lang="en-US" b="1" dirty="0" smtClean="0"/>
              <a:t> wave</a:t>
            </a:r>
            <a:endParaRPr lang="en-US" sz="1600" dirty="0" smtClean="0"/>
          </a:p>
          <a:p>
            <a:pPr lvl="1"/>
            <a:r>
              <a:rPr lang="en-US" b="1" dirty="0" smtClean="0"/>
              <a:t>Sound and water require a medium – </a:t>
            </a:r>
            <a:r>
              <a:rPr lang="en-US" b="1" i="1" u="sng" dirty="0" smtClean="0"/>
              <a:t>mechanical</a:t>
            </a:r>
            <a:r>
              <a:rPr lang="en-US" b="1" dirty="0" smtClean="0"/>
              <a:t> waves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435096"/>
            <a:ext cx="8382000" cy="1975104"/>
          </a:xfrm>
        </p:spPr>
        <p:txBody>
          <a:bodyPr/>
          <a:lstStyle/>
          <a:p>
            <a:pPr>
              <a:tabLst>
                <a:tab pos="2625725" algn="l"/>
              </a:tabLst>
            </a:pPr>
            <a:r>
              <a:rPr lang="en-US" sz="3600" dirty="0" err="1" smtClean="0"/>
              <a:t>Lsn</a:t>
            </a:r>
            <a:r>
              <a:rPr lang="en-US" sz="3600" dirty="0" smtClean="0"/>
              <a:t> 11-7: Wave motion</a:t>
            </a:r>
            <a:br>
              <a:rPr lang="en-US" sz="3600" dirty="0" smtClean="0"/>
            </a:br>
            <a:r>
              <a:rPr lang="en-US" sz="3600" dirty="0" err="1" smtClean="0"/>
              <a:t>Lsn</a:t>
            </a:r>
            <a:r>
              <a:rPr lang="en-US" sz="3600" dirty="0" smtClean="0"/>
              <a:t> 11-8: Types of Waves; </a:t>
            </a:r>
            <a:br>
              <a:rPr lang="en-US" sz="3600" dirty="0" smtClean="0"/>
            </a:br>
            <a:r>
              <a:rPr lang="en-US" sz="3600" dirty="0" smtClean="0"/>
              <a:t>	longitudinal and </a:t>
            </a:r>
            <a:br>
              <a:rPr lang="en-US" sz="3600" dirty="0" smtClean="0"/>
            </a:br>
            <a:r>
              <a:rPr lang="en-US" sz="3600" dirty="0" smtClean="0"/>
              <a:t>	transverse</a:t>
            </a:r>
            <a:br>
              <a:rPr lang="en-US" sz="3600" dirty="0" smtClean="0"/>
            </a:br>
            <a:r>
              <a:rPr lang="en-US" sz="3600" dirty="0" err="1" smtClean="0"/>
              <a:t>Lsn</a:t>
            </a:r>
            <a:r>
              <a:rPr lang="en-US" sz="3600" dirty="0" smtClean="0"/>
              <a:t> 11-9: Energy transported by </a:t>
            </a:r>
            <a:br>
              <a:rPr lang="en-US" sz="3600" dirty="0" smtClean="0"/>
            </a:br>
            <a:r>
              <a:rPr lang="en-US" sz="3600" dirty="0" smtClean="0"/>
              <a:t>	waves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7" name="Blender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What is a wave?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Waves occur because something is disturbed (some thing not someone)</a:t>
            </a:r>
            <a:endParaRPr lang="en-US" sz="1800" dirty="0" smtClean="0"/>
          </a:p>
          <a:p>
            <a:r>
              <a:rPr lang="en-US" sz="3200" b="1" i="1" dirty="0" smtClean="0"/>
              <a:t>A wave is a disturbance that travels, transferring energy and momentum from one place to another, but without the actual large-scale motion of a material body.  The direction of energy transfer is the direction of propagation of the wave.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Wave pulses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rope tricks</a:t>
            </a:r>
            <a:endParaRPr lang="en-US" sz="1800" dirty="0" smtClean="0"/>
          </a:p>
          <a:p>
            <a:pPr lvl="1"/>
            <a:r>
              <a:rPr lang="en-US" b="1" dirty="0" smtClean="0"/>
              <a:t>half-pulse vs. full pulse</a:t>
            </a:r>
            <a:endParaRPr lang="en-US" sz="1600" dirty="0" smtClean="0"/>
          </a:p>
        </p:txBody>
      </p:sp>
      <p:pic>
        <p:nvPicPr>
          <p:cNvPr id="4" name="Picture 3" descr="wave pulse.jpg"/>
          <p:cNvPicPr/>
          <p:nvPr/>
        </p:nvPicPr>
        <p:blipFill>
          <a:blip r:embed="rId2" cstate="print"/>
          <a:srcRect l="4904" t="8182"/>
          <a:stretch>
            <a:fillRect/>
          </a:stretch>
        </p:blipFill>
        <p:spPr bwMode="auto">
          <a:xfrm>
            <a:off x="5486400" y="228600"/>
            <a:ext cx="344900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Wave pulses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Wave pulses travel with a given speed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71800"/>
            <a:ext cx="733872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Wave pulses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791200" cy="52125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Wave pulses travel with a given speed</a:t>
            </a:r>
            <a:endParaRPr lang="en-US" sz="1800" dirty="0" smtClean="0"/>
          </a:p>
          <a:p>
            <a:pPr lvl="1"/>
            <a:r>
              <a:rPr lang="en-US" b="1" dirty="0" smtClean="0"/>
              <a:t>speed is distance divided by time</a:t>
            </a:r>
            <a:endParaRPr lang="en-US" sz="1600" dirty="0" smtClean="0"/>
          </a:p>
          <a:p>
            <a:pPr lvl="1"/>
            <a:r>
              <a:rPr lang="en-US" b="1" dirty="0" smtClean="0"/>
              <a:t>period is defined as the time it takes one complete pulse (one wavelength) to pass a given point</a:t>
            </a:r>
            <a:endParaRPr lang="en-US" sz="1600" dirty="0" smtClean="0"/>
          </a:p>
          <a:p>
            <a:pPr lvl="1"/>
            <a:r>
              <a:rPr lang="en-US" b="1" dirty="0" smtClean="0"/>
              <a:t>so wave speed can be defined as,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53200" y="903942"/>
          <a:ext cx="1828800" cy="5378824"/>
        </p:xfrm>
        <a:graphic>
          <a:graphicData uri="http://schemas.openxmlformats.org/presentationml/2006/ole">
            <p:oleObj spid="_x0000_s38917" name="Equation" r:id="rId3" imgW="431613" imgH="1269449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Wave pulses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Wave pulses travel with a given speed</a:t>
            </a:r>
            <a:endParaRPr lang="en-US" sz="1800" dirty="0" smtClean="0"/>
          </a:p>
          <a:p>
            <a:pPr lvl="1"/>
            <a:r>
              <a:rPr lang="en-US" b="1" dirty="0" smtClean="0"/>
              <a:t>wave speed in a rope is determined by the tension in the rope and mass per unit length, μ = m/L</a:t>
            </a:r>
            <a:endParaRPr lang="en-US" sz="1600" dirty="0" smtClean="0"/>
          </a:p>
          <a:p>
            <a:endParaRPr lang="en-US" dirty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352800" y="3468238"/>
          <a:ext cx="1928812" cy="3084962"/>
        </p:xfrm>
        <a:graphic>
          <a:graphicData uri="http://schemas.openxmlformats.org/presentationml/2006/ole">
            <p:oleObj spid="_x0000_s39942" name="Equation" r:id="rId3" imgW="634725" imgH="1015559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Wave pulses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Wave pulses travel with a given speed</a:t>
            </a:r>
            <a:endParaRPr lang="en-US" sz="1800" dirty="0" smtClean="0"/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the speed of the wave is determined by the properties of the medium and not by how the wave is created</a:t>
            </a:r>
            <a:r>
              <a:rPr lang="en-US" b="1" dirty="0" smtClean="0"/>
              <a:t>, </a:t>
            </a:r>
            <a:endParaRPr lang="en-US" sz="1600" dirty="0" smtClean="0"/>
          </a:p>
          <a:p>
            <a:pPr lvl="1"/>
            <a:r>
              <a:rPr lang="en-US" b="1" dirty="0" smtClean="0"/>
              <a:t>i.e. independent of shape or how fast you produced it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97864"/>
          </a:xfrm>
        </p:spPr>
        <p:txBody>
          <a:bodyPr/>
          <a:lstStyle/>
          <a:p>
            <a:pPr lvl="0"/>
            <a:r>
              <a:rPr lang="en-US" dirty="0" smtClean="0"/>
              <a:t>Harmonic/Continuous/Periodic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Source is a disturbance that is continuous and oscillating – a vibration</a:t>
            </a:r>
          </a:p>
          <a:p>
            <a:r>
              <a:rPr lang="en-US" sz="3200" dirty="0" smtClean="0"/>
              <a:t>If the source vibrates </a:t>
            </a:r>
            <a:r>
              <a:rPr lang="en-US" sz="3200" dirty="0" err="1" smtClean="0"/>
              <a:t>sinusoidally</a:t>
            </a:r>
            <a:r>
              <a:rPr lang="en-US" sz="3200" dirty="0" smtClean="0"/>
              <a:t>, the wave will exhibit SHM</a:t>
            </a: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97864"/>
          </a:xfrm>
        </p:spPr>
        <p:txBody>
          <a:bodyPr/>
          <a:lstStyle/>
          <a:p>
            <a:pPr lvl="0"/>
            <a:r>
              <a:rPr lang="en-US" dirty="0" smtClean="0"/>
              <a:t>Harmonic/Continuous/Periodic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382000" cy="457200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Definitions:</a:t>
            </a:r>
          </a:p>
          <a:p>
            <a:pPr lvl="1"/>
            <a:r>
              <a:rPr lang="en-US" sz="2800" b="1" i="1" u="sng" dirty="0" smtClean="0"/>
              <a:t>amplitude (A):</a:t>
            </a:r>
            <a:r>
              <a:rPr lang="en-US" sz="2800" b="1" i="1" dirty="0" smtClean="0"/>
              <a:t>  maximum height of a crest or depth of a trough relative to the equilibrium level</a:t>
            </a:r>
          </a:p>
          <a:p>
            <a:pPr lvl="1"/>
            <a:r>
              <a:rPr lang="en-US" sz="2800" b="1" i="1" u="sng" dirty="0" smtClean="0"/>
              <a:t>wavelength (</a:t>
            </a:r>
            <a:r>
              <a:rPr lang="el-GR" sz="2800" b="1" i="1" u="sng" dirty="0" smtClean="0"/>
              <a:t>λ</a:t>
            </a:r>
            <a:r>
              <a:rPr lang="en-US" sz="2800" b="1" i="1" u="sng" dirty="0" smtClean="0"/>
              <a:t>) </a:t>
            </a:r>
            <a:r>
              <a:rPr lang="en-US" sz="2800" b="1" dirty="0" smtClean="0"/>
              <a:t>– length of a wave (surprise!), distance between any two successive, identical points on a wave</a:t>
            </a: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97864"/>
          </a:xfrm>
        </p:spPr>
        <p:txBody>
          <a:bodyPr/>
          <a:lstStyle/>
          <a:p>
            <a:pPr lvl="0"/>
            <a:r>
              <a:rPr lang="en-US" dirty="0" smtClean="0"/>
              <a:t>Harmonic/Continuous/Periodic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382000" cy="457200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Definitions:</a:t>
            </a:r>
          </a:p>
          <a:p>
            <a:pPr lvl="1"/>
            <a:r>
              <a:rPr lang="en-US" sz="2800" b="1" i="1" u="sng" dirty="0" smtClean="0"/>
              <a:t>frequency (f) </a:t>
            </a:r>
            <a:r>
              <a:rPr lang="en-US" sz="2800" b="1" dirty="0" smtClean="0"/>
              <a:t>– number of crests (or complete cycles) per unit time</a:t>
            </a:r>
          </a:p>
          <a:p>
            <a:pPr lvl="2"/>
            <a:r>
              <a:rPr lang="en-US" b="1" dirty="0" smtClean="0"/>
              <a:t>equal to 1/T</a:t>
            </a:r>
          </a:p>
          <a:p>
            <a:pPr lvl="2"/>
            <a:r>
              <a:rPr lang="en-US" b="1" dirty="0" smtClean="0"/>
              <a:t>unit is s</a:t>
            </a:r>
            <a:r>
              <a:rPr lang="en-US" b="1" baseline="30000" dirty="0" smtClean="0"/>
              <a:t>-1</a:t>
            </a:r>
            <a:r>
              <a:rPr lang="en-US" b="1" dirty="0" smtClean="0"/>
              <a:t> or Hz</a:t>
            </a:r>
            <a:endParaRPr lang="en-US" sz="1200" dirty="0" smtClean="0"/>
          </a:p>
          <a:p>
            <a:pPr lvl="1"/>
            <a:r>
              <a:rPr lang="en-US" sz="2800" b="1" i="1" u="sng" dirty="0" smtClean="0"/>
              <a:t>period (T)</a:t>
            </a:r>
            <a:r>
              <a:rPr lang="en-US" sz="2800" b="1" dirty="0" smtClean="0"/>
              <a:t> – time to complete one full wave or cycle</a:t>
            </a:r>
          </a:p>
          <a:p>
            <a:pPr lvl="2"/>
            <a:r>
              <a:rPr lang="en-US" b="1" dirty="0" smtClean="0"/>
              <a:t>equal to 1/f</a:t>
            </a:r>
          </a:p>
          <a:p>
            <a:pPr lvl="2"/>
            <a:r>
              <a:rPr lang="en-US" b="1" dirty="0" smtClean="0"/>
              <a:t>unit is 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97864"/>
          </a:xfrm>
        </p:spPr>
        <p:txBody>
          <a:bodyPr/>
          <a:lstStyle/>
          <a:p>
            <a:pPr lvl="0"/>
            <a:r>
              <a:rPr lang="en-US" dirty="0" smtClean="0"/>
              <a:t>Harmonic/Continuous/Periodic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/>
              <a:t>Definitions:</a:t>
            </a:r>
          </a:p>
          <a:p>
            <a:pPr lvl="1"/>
            <a:r>
              <a:rPr lang="en-US" sz="2800" b="1" i="1" u="sng" dirty="0" smtClean="0"/>
              <a:t>velocity (v) </a:t>
            </a:r>
            <a:r>
              <a:rPr lang="en-US" sz="2800" b="1" dirty="0" smtClean="0"/>
              <a:t>– equal to one wavelength (m) per the period (s)</a:t>
            </a:r>
            <a:endParaRPr lang="en-US" sz="1400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21" y="3886200"/>
            <a:ext cx="590677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7153275" y="3048000"/>
          <a:ext cx="1520825" cy="3622675"/>
        </p:xfrm>
        <a:graphic>
          <a:graphicData uri="http://schemas.openxmlformats.org/presentationml/2006/ole">
            <p:oleObj spid="_x0000_s40965" name="Equation" r:id="rId4" imgW="431613" imgH="1028254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Physics of Waves</a:t>
            </a:r>
            <a:endParaRPr lang="en-US" dirty="0"/>
          </a:p>
        </p:txBody>
      </p:sp>
      <p:pic>
        <p:nvPicPr>
          <p:cNvPr id="5" name="Physics of Wave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2999" y="1327150"/>
            <a:ext cx="7171267" cy="5378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97864"/>
          </a:xfrm>
        </p:spPr>
        <p:txBody>
          <a:bodyPr/>
          <a:lstStyle/>
          <a:p>
            <a:pPr lvl="0"/>
            <a:r>
              <a:rPr lang="en-US" dirty="0" smtClean="0"/>
              <a:t>Harmonic/Continuous/Periodic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382000" cy="457200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Definitions:</a:t>
            </a:r>
          </a:p>
          <a:p>
            <a:pPr lvl="1"/>
            <a:r>
              <a:rPr lang="en-US" sz="2800" b="1" i="1" u="sng" dirty="0" smtClean="0"/>
              <a:t>displacement (y)</a:t>
            </a:r>
            <a:r>
              <a:rPr lang="en-US" sz="2800" b="1" dirty="0" smtClean="0"/>
              <a:t> – height obtained above or below the undisturbed point due to the disturbance</a:t>
            </a:r>
          </a:p>
          <a:p>
            <a:pPr lvl="2"/>
            <a:r>
              <a:rPr lang="en-US" b="1" dirty="0" smtClean="0"/>
              <a:t>it is a function of the distance (x) and time (t)</a:t>
            </a:r>
          </a:p>
          <a:p>
            <a:pPr lvl="2"/>
            <a:r>
              <a:rPr lang="en-US" b="1" dirty="0" smtClean="0"/>
              <a:t>amplitude is max displacement</a:t>
            </a:r>
            <a:endParaRPr lang="en-US" sz="3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36496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WQYK </a:t>
            </a:r>
            <a:r>
              <a:rPr lang="en-US" sz="3200" i="1" dirty="0" smtClean="0">
                <a:solidFill>
                  <a:srgbClr val="FFFF00"/>
                </a:solidFill>
              </a:rPr>
              <a:t>broadcasts at a frequency of 99.5 </a:t>
            </a:r>
            <a:r>
              <a:rPr lang="en-US" sz="3200" i="1" dirty="0" err="1" smtClean="0">
                <a:solidFill>
                  <a:srgbClr val="FFFF00"/>
                </a:solidFill>
              </a:rPr>
              <a:t>MHz.</a:t>
            </a:r>
            <a:r>
              <a:rPr lang="en-US" sz="3200" i="1" dirty="0" smtClean="0">
                <a:solidFill>
                  <a:srgbClr val="FFFF00"/>
                </a:solidFill>
              </a:rPr>
              <a:t>  What is the wavelength of the waves emitted?  (Since they are electromagnetic waves, they travel at the speed of light, 3x10</a:t>
            </a:r>
            <a:r>
              <a:rPr lang="en-US" sz="3200" i="1" baseline="30000" dirty="0" smtClean="0">
                <a:solidFill>
                  <a:srgbClr val="FFFF00"/>
                </a:solidFill>
              </a:rPr>
              <a:t>8</a:t>
            </a:r>
            <a:r>
              <a:rPr lang="en-US" sz="3200" i="1" dirty="0" smtClean="0">
                <a:solidFill>
                  <a:srgbClr val="FFFF00"/>
                </a:solidFill>
              </a:rPr>
              <a:t> m/s)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6" name="09 Swamp Music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534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36496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A WQYK broadcasts at a frequency of 99.5 </a:t>
            </a:r>
            <a:r>
              <a:rPr lang="en-US" sz="3200" i="1" dirty="0" err="1" smtClean="0">
                <a:solidFill>
                  <a:srgbClr val="FFFF00"/>
                </a:solidFill>
              </a:rPr>
              <a:t>MHz.</a:t>
            </a:r>
            <a:r>
              <a:rPr lang="en-US" sz="3200" i="1" dirty="0" smtClean="0">
                <a:solidFill>
                  <a:srgbClr val="FFFF00"/>
                </a:solidFill>
              </a:rPr>
              <a:t>  What is the wavelength of the waves emitted?  (Since they are electromagnetic waves, they travel at the speed of light, 3x10</a:t>
            </a:r>
            <a:r>
              <a:rPr lang="en-US" sz="3200" i="1" baseline="30000" dirty="0" smtClean="0">
                <a:solidFill>
                  <a:srgbClr val="FFFF00"/>
                </a:solidFill>
              </a:rPr>
              <a:t>8</a:t>
            </a:r>
            <a:r>
              <a:rPr lang="en-US" sz="3200" i="1" dirty="0" smtClean="0">
                <a:solidFill>
                  <a:srgbClr val="FFFF00"/>
                </a:solidFill>
              </a:rPr>
              <a:t> m/s)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514600" y="3429000"/>
          <a:ext cx="6072187" cy="2934107"/>
        </p:xfrm>
        <a:graphic>
          <a:graphicData uri="http://schemas.openxmlformats.org/presentationml/2006/ole">
            <p:oleObj spid="_x0000_s41990" name="Equation" r:id="rId4" imgW="1917700" imgH="927100" progId="Equation.3">
              <p:embed/>
            </p:oleObj>
          </a:graphicData>
        </a:graphic>
      </p:graphicFrame>
      <p:pic>
        <p:nvPicPr>
          <p:cNvPr id="8" name="09 Swamp Music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296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Sample Problem #2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212560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A sound wave of frequency 450Hz is emitted from A and travels towards B, a distance of 150m away.  Take the speed of sound to be 341 m s</a:t>
            </a:r>
            <a:r>
              <a:rPr lang="en-US" i="1" baseline="30000" dirty="0" smtClean="0">
                <a:solidFill>
                  <a:srgbClr val="FFFF00"/>
                </a:solidFill>
              </a:rPr>
              <a:t>-1</a:t>
            </a:r>
            <a:r>
              <a:rPr lang="en-US" i="1" dirty="0" smtClean="0">
                <a:solidFill>
                  <a:srgbClr val="FFFF00"/>
                </a:solidFill>
              </a:rPr>
              <a:t> .  How many wavelengths fit in the distance from A to B?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6" name="01 Only the Young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0772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Sample Problem #2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212560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A sound wave of frequency 450Hz is emitted from A and travels towards B, a distance of 150m away.  Take the speed of sound to be 341 m s</a:t>
            </a:r>
            <a:r>
              <a:rPr lang="en-US" i="1" baseline="30000" dirty="0" smtClean="0">
                <a:solidFill>
                  <a:srgbClr val="FFFF00"/>
                </a:solidFill>
              </a:rPr>
              <a:t>-1</a:t>
            </a:r>
            <a:r>
              <a:rPr lang="en-US" i="1" dirty="0" smtClean="0">
                <a:solidFill>
                  <a:srgbClr val="FFFF00"/>
                </a:solidFill>
              </a:rPr>
              <a:t> .  How many wavelengths fit in the distance from A to B?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6" name="01 Only the You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77200" y="457200"/>
            <a:ext cx="304800" cy="304800"/>
          </a:xfrm>
          <a:prstGeom prst="rect">
            <a:avLst/>
          </a:prstGeom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209800" y="3200400"/>
          <a:ext cx="4486710" cy="3505200"/>
        </p:xfrm>
        <a:graphic>
          <a:graphicData uri="http://schemas.openxmlformats.org/presentationml/2006/ole">
            <p:oleObj spid="_x0000_s43014" name="Equation" r:id="rId6" imgW="1688367" imgH="1320227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0296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hlinkClick r:id="rId3" action="ppaction://hlinkfile"/>
              </a:rPr>
              <a:t>Video: Longitudinal and Transverse Waves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5" name="Transverse_and_Longitudinal_Waves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2514600"/>
            <a:ext cx="5562600" cy="4171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029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longitudinal~transverse wa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6622375" cy="485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0296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Transverse</a:t>
            </a:r>
            <a:r>
              <a:rPr lang="en-US" sz="3200" b="1" dirty="0" smtClean="0"/>
              <a:t> – waves in which the disturbance is at right angles to the direction of energy transfer</a:t>
            </a:r>
            <a:endParaRPr lang="en-US" sz="1800" dirty="0" smtClean="0"/>
          </a:p>
          <a:p>
            <a:pPr lvl="1"/>
            <a:r>
              <a:rPr lang="en-US" b="1" dirty="0" smtClean="0"/>
              <a:t>rope tricks</a:t>
            </a:r>
            <a:endParaRPr lang="en-US" sz="1600" dirty="0" smtClean="0"/>
          </a:p>
          <a:p>
            <a:pPr lvl="1"/>
            <a:r>
              <a:rPr lang="en-US" b="1" dirty="0" smtClean="0"/>
              <a:t>Electromagnetic</a:t>
            </a:r>
          </a:p>
          <a:p>
            <a:pPr lvl="1">
              <a:buNone/>
            </a:pPr>
            <a:r>
              <a:rPr lang="en-US" b="1" dirty="0" smtClean="0"/>
              <a:t>	 waves</a:t>
            </a:r>
            <a:endParaRPr lang="en-US" sz="1600" dirty="0" smtClean="0"/>
          </a:p>
        </p:txBody>
      </p:sp>
      <p:pic>
        <p:nvPicPr>
          <p:cNvPr id="4" name="Picture 3" descr="transverse wave.JPG"/>
          <p:cNvPicPr/>
          <p:nvPr/>
        </p:nvPicPr>
        <p:blipFill>
          <a:blip r:embed="rId2" cstate="print"/>
          <a:srcRect b="42336"/>
          <a:stretch>
            <a:fillRect/>
          </a:stretch>
        </p:blipFill>
        <p:spPr bwMode="auto">
          <a:xfrm>
            <a:off x="4557146" y="3048000"/>
            <a:ext cx="443445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lectromagnetic wave vs time.jpg"/>
          <p:cNvPicPr/>
          <p:nvPr/>
        </p:nvPicPr>
        <p:blipFill>
          <a:blip r:embed="rId3" cstate="print"/>
          <a:srcRect b="15509"/>
          <a:stretch>
            <a:fillRect/>
          </a:stretch>
        </p:blipFill>
        <p:spPr bwMode="auto">
          <a:xfrm>
            <a:off x="152400" y="4800600"/>
            <a:ext cx="434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0296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Longitudinal</a:t>
            </a:r>
            <a:r>
              <a:rPr lang="en-US" sz="3200" b="1" dirty="0" smtClean="0"/>
              <a:t> -- waves in which the disturbance is along the direction of energy transfer</a:t>
            </a:r>
            <a:endParaRPr lang="en-US" sz="1800" dirty="0" smtClean="0"/>
          </a:p>
          <a:p>
            <a:pPr lvl="1"/>
            <a:r>
              <a:rPr lang="en-US" b="1" i="1" dirty="0" smtClean="0"/>
              <a:t>dominos</a:t>
            </a:r>
            <a:endParaRPr lang="en-US" sz="1600" dirty="0" smtClean="0"/>
          </a:p>
          <a:p>
            <a:pPr lvl="1"/>
            <a:r>
              <a:rPr lang="en-US" b="1" dirty="0" smtClean="0"/>
              <a:t>sound waves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3" descr="longitudinal wa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971800"/>
            <a:ext cx="5725160" cy="368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0296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Longitudinal</a:t>
            </a:r>
            <a:r>
              <a:rPr lang="en-US" sz="3200" b="1" dirty="0" smtClean="0"/>
              <a:t> -- waves in which the disturbance is along the direction of energy transfer</a:t>
            </a:r>
            <a:endParaRPr lang="en-US" sz="1800" dirty="0" smtClean="0"/>
          </a:p>
          <a:p>
            <a:pPr lvl="1"/>
            <a:r>
              <a:rPr lang="en-US" b="1" dirty="0" smtClean="0"/>
              <a:t>energy propagated through a series of </a:t>
            </a:r>
            <a:r>
              <a:rPr lang="en-US" b="1" i="1" u="sng" dirty="0" smtClean="0"/>
              <a:t>compressions</a:t>
            </a:r>
            <a:r>
              <a:rPr lang="en-US" b="1" dirty="0" smtClean="0"/>
              <a:t> (region of higher than normal density) and </a:t>
            </a:r>
            <a:r>
              <a:rPr lang="en-US" b="1" i="1" u="sng" dirty="0" smtClean="0"/>
              <a:t>expansions</a:t>
            </a:r>
            <a:r>
              <a:rPr lang="en-US" b="1" dirty="0" smtClean="0"/>
              <a:t> or </a:t>
            </a:r>
            <a:r>
              <a:rPr lang="en-US" b="1" i="1" u="sng" dirty="0" smtClean="0"/>
              <a:t>rarefactions</a:t>
            </a:r>
            <a:r>
              <a:rPr lang="en-US" b="1" dirty="0" smtClean="0"/>
              <a:t> (region of lower than normal density)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Questions From Reading Activity?</a:t>
            </a:r>
            <a:endParaRPr lang="en-US" dirty="0">
              <a:hlinkClick r:id="rId2" action="ppaction://hlinkf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pPr lvl="0"/>
            <a:r>
              <a:rPr lang="en-US" b="1" dirty="0" smtClean="0"/>
              <a:t>Transverse and Longitudinal Waves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0296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Longitudinal</a:t>
            </a:r>
            <a:r>
              <a:rPr lang="en-US" sz="3200" b="1" dirty="0" smtClean="0"/>
              <a:t> -- waves in which the disturbance is along the direction of energy transfer</a:t>
            </a:r>
            <a:endParaRPr lang="en-US" sz="1800" dirty="0" smtClean="0"/>
          </a:p>
          <a:p>
            <a:pPr lvl="1"/>
            <a:r>
              <a:rPr lang="en-US" b="1" dirty="0" smtClean="0"/>
              <a:t>When wave movement is dependent on the medium (like for sound [compression] waves), displacement is given in terms of density or in terms of pressure</a:t>
            </a:r>
            <a:endParaRPr lang="en-US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0"/>
            <a:ext cx="3819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Wave Propagation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we study the characteristics of waves, we tend to think of them one-dimensionally</a:t>
            </a:r>
          </a:p>
          <a:p>
            <a:pPr lvl="1"/>
            <a:r>
              <a:rPr lang="en-US" dirty="0" smtClean="0"/>
              <a:t>Rays instead of </a:t>
            </a:r>
            <a:r>
              <a:rPr lang="en-US" dirty="0" err="1" smtClean="0"/>
              <a:t>wavefronts</a:t>
            </a:r>
            <a:endParaRPr lang="en-US" dirty="0"/>
          </a:p>
        </p:txBody>
      </p:sp>
      <p:pic>
        <p:nvPicPr>
          <p:cNvPr id="6" name="Content Placeholder 3" descr="wavefront~wavelength~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295400"/>
            <a:ext cx="5105400" cy="19945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969264"/>
          </a:xfrm>
        </p:spPr>
        <p:txBody>
          <a:bodyPr/>
          <a:lstStyle/>
          <a:p>
            <a:r>
              <a:rPr lang="en-US" dirty="0" smtClean="0"/>
              <a:t>Wave Propagation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4755360"/>
          </a:xfrm>
        </p:spPr>
        <p:txBody>
          <a:bodyPr>
            <a:normAutofit/>
          </a:bodyPr>
          <a:lstStyle/>
          <a:p>
            <a:r>
              <a:rPr lang="en-US" dirty="0" smtClean="0"/>
              <a:t>Most waves actually are propagated in multiple directions simultaneously</a:t>
            </a:r>
          </a:p>
          <a:p>
            <a:pPr lvl="1"/>
            <a:r>
              <a:rPr lang="en-US" dirty="0" smtClean="0"/>
              <a:t>Pebble in a pond</a:t>
            </a:r>
          </a:p>
          <a:p>
            <a:pPr lvl="1"/>
            <a:r>
              <a:rPr lang="en-US" dirty="0" smtClean="0"/>
              <a:t>Sound waves</a:t>
            </a:r>
          </a:p>
          <a:p>
            <a:pPr lvl="1"/>
            <a:r>
              <a:rPr lang="en-US" dirty="0" smtClean="0"/>
              <a:t>Light waves</a:t>
            </a:r>
            <a:endParaRPr lang="en-US" dirty="0"/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2" cstate="print"/>
          <a:srcRect r="26326" b="21399"/>
          <a:stretch>
            <a:fillRect/>
          </a:stretch>
        </p:blipFill>
        <p:spPr>
          <a:xfrm>
            <a:off x="5791200" y="228600"/>
            <a:ext cx="3133344" cy="3043734"/>
          </a:xfrm>
          <a:prstGeom prst="rect">
            <a:avLst/>
          </a:prstGeom>
        </p:spPr>
      </p:pic>
      <p:pic>
        <p:nvPicPr>
          <p:cNvPr id="8" name="Picture 7" descr="two dimensional wave.jpg"/>
          <p:cNvPicPr>
            <a:picLocks noChangeAspect="1"/>
          </p:cNvPicPr>
          <p:nvPr/>
        </p:nvPicPr>
        <p:blipFill>
          <a:blip r:embed="rId3" cstate="print"/>
          <a:srcRect t="4545" b="8333"/>
          <a:stretch>
            <a:fillRect/>
          </a:stretch>
        </p:blipFill>
        <p:spPr>
          <a:xfrm>
            <a:off x="533400" y="4876800"/>
            <a:ext cx="3429000" cy="1752600"/>
          </a:xfrm>
          <a:prstGeom prst="rect">
            <a:avLst/>
          </a:prstGeom>
        </p:spPr>
      </p:pic>
      <p:pic>
        <p:nvPicPr>
          <p:cNvPr id="10" name="Picture 9" descr="scan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045464"/>
          </a:xfrm>
        </p:spPr>
        <p:txBody>
          <a:bodyPr/>
          <a:lstStyle/>
          <a:p>
            <a:r>
              <a:rPr lang="en-US" dirty="0" smtClean="0"/>
              <a:t>Wave Propagation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4755360"/>
          </a:xfrm>
        </p:spPr>
        <p:txBody>
          <a:bodyPr>
            <a:normAutofit/>
          </a:bodyPr>
          <a:lstStyle/>
          <a:p>
            <a:r>
              <a:rPr lang="en-US" dirty="0" smtClean="0"/>
              <a:t>Wave propagation is all about propagation of </a:t>
            </a:r>
            <a:r>
              <a:rPr lang="en-US" b="1" i="1" dirty="0" smtClean="0"/>
              <a:t>energy</a:t>
            </a:r>
          </a:p>
          <a:p>
            <a:r>
              <a:rPr lang="en-US" dirty="0" smtClean="0"/>
              <a:t>As waves spread out, the energy also spreads out</a:t>
            </a:r>
          </a:p>
          <a:p>
            <a:r>
              <a:rPr lang="en-US" dirty="0" smtClean="0"/>
              <a:t>Same energy over a larger area means a drop in intensity</a:t>
            </a:r>
            <a:endParaRPr lang="en-US" dirty="0"/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2" cstate="print"/>
          <a:srcRect r="26326" b="21399"/>
          <a:stretch>
            <a:fillRect/>
          </a:stretch>
        </p:blipFill>
        <p:spPr>
          <a:xfrm>
            <a:off x="5791200" y="381000"/>
            <a:ext cx="3133344" cy="3043734"/>
          </a:xfrm>
          <a:prstGeom prst="rect">
            <a:avLst/>
          </a:prstGeom>
        </p:spPr>
      </p:pic>
      <p:pic>
        <p:nvPicPr>
          <p:cNvPr id="6" name="Picture 5" descr="sca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Wave Propagation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5181600" cy="5212560"/>
          </a:xfrm>
        </p:spPr>
        <p:txBody>
          <a:bodyPr>
            <a:normAutofit/>
          </a:bodyPr>
          <a:lstStyle/>
          <a:p>
            <a:r>
              <a:rPr lang="en-US" dirty="0" smtClean="0"/>
              <a:t>For particles exhibiting SHM,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Energy is a function of amplitude so,</a:t>
            </a:r>
          </a:p>
          <a:p>
            <a:r>
              <a:rPr lang="en-US" b="1" i="1" dirty="0" smtClean="0"/>
              <a:t>The energy transported by a wave is proportional to the square of the amplitude</a:t>
            </a:r>
            <a:endParaRPr lang="en-US" b="1" i="1" dirty="0"/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3" cstate="print"/>
          <a:srcRect r="26326" b="21399"/>
          <a:stretch>
            <a:fillRect/>
          </a:stretch>
        </p:blipFill>
        <p:spPr>
          <a:xfrm>
            <a:off x="5791200" y="381000"/>
            <a:ext cx="3133344" cy="304373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14600" y="1828800"/>
          <a:ext cx="2209800" cy="1370076"/>
        </p:xfrm>
        <a:graphic>
          <a:graphicData uri="http://schemas.openxmlformats.org/presentationml/2006/ole">
            <p:oleObj spid="_x0000_s1032" name="Equation" r:id="rId4" imgW="634725" imgH="393529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95600" y="5867400"/>
          <a:ext cx="1677987" cy="661988"/>
        </p:xfrm>
        <a:graphic>
          <a:graphicData uri="http://schemas.openxmlformats.org/presentationml/2006/ole">
            <p:oleObj spid="_x0000_s1033" name="Equation" r:id="rId5" imgW="482391" imgH="190417" progId="Equation.3">
              <p:embed/>
            </p:oleObj>
          </a:graphicData>
        </a:graphic>
      </p:graphicFrame>
      <p:pic>
        <p:nvPicPr>
          <p:cNvPr id="8" name="Picture 7" descr="scan0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Wave Propagation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5181600" cy="5212560"/>
          </a:xfrm>
        </p:spPr>
        <p:txBody>
          <a:bodyPr>
            <a:normAutofit/>
          </a:bodyPr>
          <a:lstStyle/>
          <a:p>
            <a:r>
              <a:rPr lang="en-US" dirty="0" smtClean="0"/>
              <a:t>Intensity – </a:t>
            </a:r>
            <a:r>
              <a:rPr lang="en-US" i="1" dirty="0" smtClean="0"/>
              <a:t>The power (energy per unit time) transported across a unit area perpendicular to the direction of energy flow.</a:t>
            </a:r>
            <a:endParaRPr lang="en-US" b="1" i="1" dirty="0"/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3" cstate="print"/>
          <a:srcRect r="26326" b="21399"/>
          <a:stretch>
            <a:fillRect/>
          </a:stretch>
        </p:blipFill>
        <p:spPr>
          <a:xfrm>
            <a:off x="5791200" y="381000"/>
            <a:ext cx="3133344" cy="304373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6238" y="3961485"/>
          <a:ext cx="4957762" cy="1829715"/>
        </p:xfrm>
        <a:graphic>
          <a:graphicData uri="http://schemas.openxmlformats.org/presentationml/2006/ole">
            <p:oleObj spid="_x0000_s2053" name="Equation" r:id="rId4" imgW="1651000" imgH="609600" progId="Equation.3">
              <p:embed/>
            </p:oleObj>
          </a:graphicData>
        </a:graphic>
      </p:graphicFrame>
      <p:pic>
        <p:nvPicPr>
          <p:cNvPr id="8" name="Picture 7" descr="scan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Wave Propagation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5181600" cy="5212560"/>
          </a:xfrm>
        </p:spPr>
        <p:txBody>
          <a:bodyPr>
            <a:normAutofit/>
          </a:bodyPr>
          <a:lstStyle/>
          <a:p>
            <a:r>
              <a:rPr lang="en-US" dirty="0" smtClean="0"/>
              <a:t>Spherical Wave – </a:t>
            </a:r>
            <a:r>
              <a:rPr lang="en-US" i="1" dirty="0" smtClean="0"/>
              <a:t>A wave that spreads out symmetrically in all directions from its source.</a:t>
            </a:r>
            <a:endParaRPr lang="en-US" b="1" i="1" dirty="0"/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3" cstate="print"/>
          <a:srcRect r="26326" b="21399"/>
          <a:stretch>
            <a:fillRect/>
          </a:stretch>
        </p:blipFill>
        <p:spPr>
          <a:xfrm>
            <a:off x="5791200" y="381000"/>
            <a:ext cx="3133344" cy="3043734"/>
          </a:xfrm>
          <a:prstGeom prst="rect">
            <a:avLst/>
          </a:prstGeom>
        </p:spPr>
      </p:pic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1100138" y="3656013"/>
          <a:ext cx="3508375" cy="2439987"/>
        </p:xfrm>
        <a:graphic>
          <a:graphicData uri="http://schemas.openxmlformats.org/presentationml/2006/ole">
            <p:oleObj spid="_x0000_s3078" name="Equation" r:id="rId4" imgW="1167893" imgH="812447" progId="Equation.3">
              <p:embed/>
            </p:oleObj>
          </a:graphicData>
        </a:graphic>
      </p:graphicFrame>
      <p:pic>
        <p:nvPicPr>
          <p:cNvPr id="8" name="Picture 7" descr="scan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Wave Propagation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5181600" cy="5212560"/>
          </a:xfrm>
        </p:spPr>
        <p:txBody>
          <a:bodyPr>
            <a:normAutofit/>
          </a:bodyPr>
          <a:lstStyle/>
          <a:p>
            <a:endParaRPr lang="en-US" b="1" i="1" dirty="0"/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3" cstate="print"/>
          <a:srcRect r="26326" b="21399"/>
          <a:stretch>
            <a:fillRect/>
          </a:stretch>
        </p:blipFill>
        <p:spPr>
          <a:xfrm>
            <a:off x="5791200" y="381000"/>
            <a:ext cx="3133344" cy="3043734"/>
          </a:xfrm>
          <a:prstGeom prst="rect">
            <a:avLst/>
          </a:prstGeom>
        </p:spPr>
      </p:pic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1328616" y="1371600"/>
          <a:ext cx="3167183" cy="5200813"/>
        </p:xfrm>
        <a:graphic>
          <a:graphicData uri="http://schemas.openxmlformats.org/presentationml/2006/ole">
            <p:oleObj spid="_x0000_s4101" name="Equation" r:id="rId4" imgW="736600" imgH="1625600" progId="Equation.3">
              <p:embed/>
            </p:oleObj>
          </a:graphicData>
        </a:graphic>
      </p:graphicFrame>
      <p:pic>
        <p:nvPicPr>
          <p:cNvPr id="8" name="Picture 7" descr="scan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Wave Propagation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5181600" cy="5212560"/>
          </a:xfrm>
        </p:spPr>
        <p:txBody>
          <a:bodyPr>
            <a:normAutofit/>
          </a:bodyPr>
          <a:lstStyle/>
          <a:p>
            <a:endParaRPr lang="en-US" b="1" i="1" dirty="0"/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3" cstate="print"/>
          <a:srcRect r="26326" b="21399"/>
          <a:stretch>
            <a:fillRect/>
          </a:stretch>
        </p:blipFill>
        <p:spPr>
          <a:xfrm>
            <a:off x="5791200" y="381000"/>
            <a:ext cx="3133344" cy="3043734"/>
          </a:xfrm>
          <a:prstGeom prst="rect">
            <a:avLst/>
          </a:prstGeom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600200" y="1446212"/>
          <a:ext cx="1898650" cy="5030788"/>
        </p:xfrm>
        <a:graphic>
          <a:graphicData uri="http://schemas.openxmlformats.org/presentationml/2006/ole">
            <p:oleObj spid="_x0000_s5126" name="Equation" r:id="rId4" imgW="545863" imgH="1447172" progId="Equation.3">
              <p:embed/>
            </p:oleObj>
          </a:graphicData>
        </a:graphic>
      </p:graphicFrame>
      <p:pic>
        <p:nvPicPr>
          <p:cNvPr id="8" name="Picture 7" descr="scan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Wave Propagation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5181600" cy="5212560"/>
          </a:xfrm>
        </p:spPr>
        <p:txBody>
          <a:bodyPr>
            <a:normAutofit/>
          </a:bodyPr>
          <a:lstStyle/>
          <a:p>
            <a:endParaRPr lang="en-US" b="1" i="1" dirty="0"/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3" cstate="print"/>
          <a:srcRect r="26326" b="21399"/>
          <a:stretch>
            <a:fillRect/>
          </a:stretch>
        </p:blipFill>
        <p:spPr>
          <a:xfrm>
            <a:off x="5791200" y="381000"/>
            <a:ext cx="3133344" cy="3043734"/>
          </a:xfrm>
          <a:prstGeom prst="rect">
            <a:avLst/>
          </a:prstGeom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644650" y="2505075"/>
          <a:ext cx="1809750" cy="2913063"/>
        </p:xfrm>
        <a:graphic>
          <a:graphicData uri="http://schemas.openxmlformats.org/presentationml/2006/ole">
            <p:oleObj spid="_x0000_s6149" name="Equation" r:id="rId4" imgW="520700" imgH="838200" progId="Equation.3">
              <p:embed/>
            </p:oleObj>
          </a:graphicData>
        </a:graphic>
      </p:graphicFrame>
      <p:pic>
        <p:nvPicPr>
          <p:cNvPr id="8" name="Picture 7" descr="scan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Idea(s):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i="1" dirty="0" smtClean="0">
                <a:solidFill>
                  <a:srgbClr val="FFFF00"/>
                </a:solidFill>
              </a:rPr>
              <a:t>Waves can transfer energy and momentum from one location to another without the permanent transfer of mass and serve as a mathematical model for the description of other phenomena.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Wave Propagation –</a:t>
            </a:r>
            <a:br>
              <a:rPr lang="en-US" dirty="0" smtClean="0"/>
            </a:br>
            <a:r>
              <a:rPr lang="en-US" dirty="0" smtClean="0"/>
              <a:t>One-Dimension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75536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What’s different for a one-dimensional wave like along a solid bar or within a tube?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2" cstate="print"/>
          <a:srcRect r="26326" b="21399"/>
          <a:stretch>
            <a:fillRect/>
          </a:stretch>
        </p:blipFill>
        <p:spPr>
          <a:xfrm>
            <a:off x="5791200" y="381000"/>
            <a:ext cx="3133344" cy="3043734"/>
          </a:xfrm>
          <a:prstGeom prst="rect">
            <a:avLst/>
          </a:prstGeom>
        </p:spPr>
      </p:pic>
      <p:pic>
        <p:nvPicPr>
          <p:cNvPr id="6" name="Picture 5" descr="sca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Wave Propagation –</a:t>
            </a:r>
            <a:br>
              <a:rPr lang="en-US" dirty="0" smtClean="0"/>
            </a:br>
            <a:r>
              <a:rPr lang="en-US" dirty="0" smtClean="0"/>
              <a:t>One-Dimension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75536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What’s different for a one-dimensional wave like along a solid bar or on a string?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Area remains constant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Amplitude remains constant so,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Intensity remains constant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2" cstate="print"/>
          <a:srcRect r="26326" b="21399"/>
          <a:stretch>
            <a:fillRect/>
          </a:stretch>
        </p:blipFill>
        <p:spPr>
          <a:xfrm>
            <a:off x="5791200" y="381000"/>
            <a:ext cx="3133344" cy="3043734"/>
          </a:xfrm>
          <a:prstGeom prst="rect">
            <a:avLst/>
          </a:prstGeom>
        </p:spPr>
      </p:pic>
      <p:pic>
        <p:nvPicPr>
          <p:cNvPr id="6" name="Picture 5" descr="sca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Wave Propagation –</a:t>
            </a:r>
            <a:br>
              <a:rPr lang="en-US" dirty="0" smtClean="0"/>
            </a:br>
            <a:r>
              <a:rPr lang="en-US" dirty="0" smtClean="0"/>
              <a:t>Real Life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75536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What’s different in real life?</a:t>
            </a:r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2" cstate="print"/>
          <a:srcRect r="26326" b="21399"/>
          <a:stretch>
            <a:fillRect/>
          </a:stretch>
        </p:blipFill>
        <p:spPr>
          <a:xfrm>
            <a:off x="5791200" y="381000"/>
            <a:ext cx="3133344" cy="3043734"/>
          </a:xfrm>
          <a:prstGeom prst="rect">
            <a:avLst/>
          </a:prstGeom>
        </p:spPr>
      </p:pic>
      <p:pic>
        <p:nvPicPr>
          <p:cNvPr id="6" name="Picture 5" descr="sca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Wave Propagation –</a:t>
            </a:r>
            <a:br>
              <a:rPr lang="en-US" dirty="0" smtClean="0"/>
            </a:br>
            <a:r>
              <a:rPr lang="en-US" dirty="0" smtClean="0"/>
              <a:t>Real Life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75536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What’s different in real life?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Frictional damping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Amplitude, energy and intensity DO decrease in one dimensional waves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Intensity decreases more than the equations predict for </a:t>
            </a:r>
            <a:r>
              <a:rPr lang="en-US" b="1" i="1" smtClean="0">
                <a:solidFill>
                  <a:srgbClr val="FF0000"/>
                </a:solidFill>
              </a:rPr>
              <a:t>spherical waves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cylindrical wavefronts.jpg"/>
          <p:cNvPicPr>
            <a:picLocks noChangeAspect="1"/>
          </p:cNvPicPr>
          <p:nvPr/>
        </p:nvPicPr>
        <p:blipFill>
          <a:blip r:embed="rId2" cstate="print"/>
          <a:srcRect r="26326" b="21399"/>
          <a:stretch>
            <a:fillRect/>
          </a:stretch>
        </p:blipFill>
        <p:spPr>
          <a:xfrm>
            <a:off x="5791200" y="381000"/>
            <a:ext cx="3133344" cy="3043734"/>
          </a:xfrm>
          <a:prstGeom prst="rect">
            <a:avLst/>
          </a:prstGeom>
        </p:spPr>
      </p:pic>
      <p:pic>
        <p:nvPicPr>
          <p:cNvPr id="6" name="Picture 5" descr="sca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569805"/>
            <a:ext cx="3139440" cy="3105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Summary Video</a:t>
            </a:r>
            <a:endParaRPr lang="en-US" dirty="0"/>
          </a:p>
        </p:txBody>
      </p:sp>
      <p:pic>
        <p:nvPicPr>
          <p:cNvPr id="5" name="Sonic_Boom_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95399" y="1266190"/>
            <a:ext cx="6799263" cy="54394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Viner Hand ITC" pitchFamily="66" charset="0"/>
              </a:rPr>
              <a:t/>
            </a:r>
            <a:br>
              <a:rPr lang="en-US" dirty="0" smtClean="0">
                <a:latin typeface="Viner Hand ITC" pitchFamily="66" charset="0"/>
              </a:rPr>
            </a:br>
            <a:r>
              <a:rPr lang="en-US" dirty="0" smtClean="0">
                <a:latin typeface="Viner Hand ITC" pitchFamily="66" charset="0"/>
              </a:rPr>
              <a:t>Questions?</a:t>
            </a:r>
            <a:endParaRPr lang="en-US" sz="2800" dirty="0">
              <a:latin typeface="Viner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7391400" cy="2305928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A-students, #36-44, </a:t>
            </a:r>
            <a:r>
              <a:rPr lang="en-US" sz="3200" b="1" i="1" dirty="0" smtClean="0"/>
              <a:t>46, 47</a:t>
            </a:r>
            <a:endParaRPr lang="en-US" sz="3200" b="1" i="1" dirty="0" smtClean="0"/>
          </a:p>
          <a:p>
            <a:r>
              <a:rPr lang="en-US" sz="3200" b="1" i="1" dirty="0" smtClean="0"/>
              <a:t>All others, #36-47, skip 45</a:t>
            </a:r>
            <a:endParaRPr lang="en-US" sz="32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29950" cy="832104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5" name="Hurricane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10200" y="472135"/>
            <a:ext cx="3581400" cy="2019909"/>
          </a:xfrm>
          <a:prstGeom prst="rect">
            <a:avLst/>
          </a:prstGeom>
        </p:spPr>
      </p:pic>
      <p:pic>
        <p:nvPicPr>
          <p:cNvPr id="4" name="Picture 2" descr="http://i.livescience.com/images/i/000/049/979/i02/hurricane-irene-fake.jpg?134621192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1000" y="3048001"/>
            <a:ext cx="4267200" cy="3200400"/>
          </a:xfrm>
          <a:prstGeom prst="rect">
            <a:avLst/>
          </a:prstGeom>
          <a:noFill/>
        </p:spPr>
      </p:pic>
      <p:pic>
        <p:nvPicPr>
          <p:cNvPr id="96260" name="Picture 4" descr="https://c1.staticflickr.com/1/23/25480568_33411d1ac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154350" y="3048000"/>
            <a:ext cx="353245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Stopped here on 4/21/15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5951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Enduring Understanding(s):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wave is a traveling disturbance that transfers energy and momentum.</a:t>
            </a:r>
          </a:p>
          <a:p>
            <a:r>
              <a:rPr lang="en-US" sz="3200" dirty="0" smtClean="0"/>
              <a:t>A periodic wave is one that repeats as a function of both time and position and can be described by its amplitude, frequency, wavelength, speed, and energy.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Essential Knowledge(s):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Waves can propagate via different oscillation modes such as transverse and longitudinal.</a:t>
            </a:r>
          </a:p>
          <a:p>
            <a:pPr lvl="1"/>
            <a:r>
              <a:rPr lang="en-US" dirty="0" smtClean="0"/>
              <a:t>Mechanical waves can be either transverse or longitudinal. Examples should include waves on a stretched string and sound waves.</a:t>
            </a:r>
          </a:p>
          <a:p>
            <a:r>
              <a:rPr lang="en-US" dirty="0" smtClean="0"/>
              <a:t>For propagation, mechanical waves require a medium, while electromagnetic waves do not require a physical medium. Examples should include light traveling through a vacuum and sound not traveling through a vacuum.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Essential Knowledge(s):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amplitude is the maximum displacement of a wave from its equilibrium value.</a:t>
            </a:r>
          </a:p>
          <a:p>
            <a:r>
              <a:rPr lang="en-US" dirty="0" smtClean="0"/>
              <a:t>Classically, the energy carried by a wave depends upon and increases with amplitude.  Examples should include sound waves.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Essential Knowledge(s):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periodic wave, the period is the repeat time of the wave. The frequency is the number of repetitions of the wave per unit time.</a:t>
            </a:r>
          </a:p>
          <a:p>
            <a:r>
              <a:rPr lang="en-US" dirty="0" smtClean="0"/>
              <a:t>For a periodic wave, the wavelength is the repeat distance of the wave.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672</TotalTime>
  <Words>1750</Words>
  <Application>Microsoft Office PowerPoint</Application>
  <PresentationFormat>On-screen Show (4:3)</PresentationFormat>
  <Paragraphs>170</Paragraphs>
  <Slides>57</Slides>
  <Notes>0</Notes>
  <HiddenSlides>0</HiddenSlides>
  <MMClips>11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Metro</vt:lpstr>
      <vt:lpstr>Equation</vt:lpstr>
      <vt:lpstr>Devil  physics The  baddest  class  on  campus  Ap  Physics</vt:lpstr>
      <vt:lpstr>Lsn 11-7: Wave motion Lsn 11-8: Types of Waves;   longitudinal and   transverse Lsn 11-9: Energy transported by   waves </vt:lpstr>
      <vt:lpstr>Physics of Waves</vt:lpstr>
      <vt:lpstr>Questions From Reading Activity?</vt:lpstr>
      <vt:lpstr>Big Idea(s): </vt:lpstr>
      <vt:lpstr>Enduring Understanding(s):   </vt:lpstr>
      <vt:lpstr>Essential Knowledge(s): </vt:lpstr>
      <vt:lpstr>Essential Knowledge(s): </vt:lpstr>
      <vt:lpstr>Essential Knowledge(s): </vt:lpstr>
      <vt:lpstr>Essential Knowledge(s): </vt:lpstr>
      <vt:lpstr>Learning Objective(s): </vt:lpstr>
      <vt:lpstr>Learning Objective(s): </vt:lpstr>
      <vt:lpstr>Learning Objective(s): </vt:lpstr>
      <vt:lpstr>Learning Objective(s): </vt:lpstr>
      <vt:lpstr>Learning Objective(s): </vt:lpstr>
      <vt:lpstr>Learning Objective(s): </vt:lpstr>
      <vt:lpstr>Properties of Waves</vt:lpstr>
      <vt:lpstr>What is a wave? </vt:lpstr>
      <vt:lpstr>What is a wave? </vt:lpstr>
      <vt:lpstr>What is a wave? </vt:lpstr>
      <vt:lpstr>Wave pulses </vt:lpstr>
      <vt:lpstr>Wave pulses </vt:lpstr>
      <vt:lpstr>Wave pulses </vt:lpstr>
      <vt:lpstr>Wave pulses </vt:lpstr>
      <vt:lpstr>Wave pulses </vt:lpstr>
      <vt:lpstr>Harmonic/Continuous/Periodic Waves </vt:lpstr>
      <vt:lpstr>Harmonic/Continuous/Periodic Waves </vt:lpstr>
      <vt:lpstr>Harmonic/Continuous/Periodic Waves </vt:lpstr>
      <vt:lpstr>Harmonic/Continuous/Periodic Waves </vt:lpstr>
      <vt:lpstr>Harmonic/Continuous/Periodic Waves </vt:lpstr>
      <vt:lpstr>Sample Problem</vt:lpstr>
      <vt:lpstr>Sample Problem</vt:lpstr>
      <vt:lpstr>Sample Problem #2</vt:lpstr>
      <vt:lpstr>Sample Problem #2</vt:lpstr>
      <vt:lpstr>Transverse and Longitudinal Waves </vt:lpstr>
      <vt:lpstr>Transverse and Longitudinal Waves </vt:lpstr>
      <vt:lpstr>Transverse and Longitudinal Waves </vt:lpstr>
      <vt:lpstr>Transverse and Longitudinal Waves </vt:lpstr>
      <vt:lpstr>Transverse and Longitudinal Waves </vt:lpstr>
      <vt:lpstr>Transverse and Longitudinal Waves </vt:lpstr>
      <vt:lpstr>Wave Propagation</vt:lpstr>
      <vt:lpstr>Wave Propagation</vt:lpstr>
      <vt:lpstr>Wave Propagation</vt:lpstr>
      <vt:lpstr>Wave Propagation</vt:lpstr>
      <vt:lpstr>Wave Propagation</vt:lpstr>
      <vt:lpstr>Wave Propagation</vt:lpstr>
      <vt:lpstr>Wave Propagation</vt:lpstr>
      <vt:lpstr>Wave Propagation</vt:lpstr>
      <vt:lpstr>Wave Propagation</vt:lpstr>
      <vt:lpstr>Wave Propagation – One-Dimension</vt:lpstr>
      <vt:lpstr>Wave Propagation – One-Dimension</vt:lpstr>
      <vt:lpstr>Wave Propagation – Real Life</vt:lpstr>
      <vt:lpstr>Wave Propagation – Real Life</vt:lpstr>
      <vt:lpstr>Summary Video</vt:lpstr>
      <vt:lpstr> Questions?</vt:lpstr>
      <vt:lpstr>Homework</vt:lpstr>
      <vt:lpstr>Stopped here on 4/21/15</vt:lpstr>
    </vt:vector>
  </TitlesOfParts>
  <Company>pcsb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Devil physics The baddest class on campus IB Physics Physics I Honors / Pre-IB Physics</dc:title>
  <dc:creator>Kyle Smith</dc:creator>
  <cp:lastModifiedBy>Kyle Smith</cp:lastModifiedBy>
  <cp:revision>87</cp:revision>
  <dcterms:created xsi:type="dcterms:W3CDTF">2010-12-08T08:20:03Z</dcterms:created>
  <dcterms:modified xsi:type="dcterms:W3CDTF">2016-03-16T03:00:07Z</dcterms:modified>
</cp:coreProperties>
</file>