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7" r:id="rId4"/>
    <p:sldId id="271" r:id="rId5"/>
    <p:sldId id="259" r:id="rId6"/>
    <p:sldId id="261" r:id="rId7"/>
    <p:sldId id="262" r:id="rId8"/>
    <p:sldId id="263" r:id="rId9"/>
    <p:sldId id="260" r:id="rId10"/>
    <p:sldId id="264" r:id="rId11"/>
    <p:sldId id="265" r:id="rId12"/>
    <p:sldId id="266" r:id="rId13"/>
    <p:sldId id="267" r:id="rId14"/>
    <p:sldId id="269" r:id="rId15"/>
    <p:sldId id="291" r:id="rId16"/>
    <p:sldId id="268" r:id="rId17"/>
    <p:sldId id="270" r:id="rId18"/>
    <p:sldId id="292" r:id="rId19"/>
    <p:sldId id="279" r:id="rId20"/>
    <p:sldId id="280" r:id="rId21"/>
    <p:sldId id="282" r:id="rId22"/>
    <p:sldId id="283" r:id="rId23"/>
    <p:sldId id="284" r:id="rId24"/>
    <p:sldId id="293" r:id="rId25"/>
    <p:sldId id="294" r:id="rId26"/>
    <p:sldId id="285" r:id="rId27"/>
    <p:sldId id="286" r:id="rId28"/>
    <p:sldId id="287" r:id="rId29"/>
    <p:sldId id="288" r:id="rId30"/>
    <p:sldId id="289" r:id="rId31"/>
    <p:sldId id="272" r:id="rId32"/>
    <p:sldId id="273" r:id="rId33"/>
    <p:sldId id="274" r:id="rId34"/>
    <p:sldId id="275" r:id="rId35"/>
    <p:sldId id="276" r:id="rId36"/>
    <p:sldId id="277" r:id="rId37"/>
    <p:sldId id="295" r:id="rId38"/>
    <p:sldId id="296" r:id="rId39"/>
    <p:sldId id="27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1786" autoAdjust="0"/>
  </p:normalViewPr>
  <p:slideViewPr>
    <p:cSldViewPr>
      <p:cViewPr varScale="1">
        <p:scale>
          <a:sx n="85" d="100"/>
          <a:sy n="85" d="100"/>
        </p:scale>
        <p:origin x="106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AC684-BC2E-45B0-99A3-4F4315F1C8D4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B1334-8611-40C3-AF40-834B205CA3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2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Phases (States) of Matter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maintains a fixed shape and fixed size even if a large force is applied</a:t>
            </a: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Liquid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does not maintain a fixed shaped (takes on the shape of its container) but is not readily compressible and its volume can only be changed by a significant force</a:t>
            </a: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has neither a fixed shape or fixed volume, it will expand to fit its container</a:t>
            </a: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Plasma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a fourth state of matter that only occurs at very high temperatures and consists of ionized atoms (those that have electrons separated from the nuclei</a:t>
            </a: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2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since gas and liquid do not have a fixed shape and have the ability to flow, they are often referred to collectively as </a:t>
            </a:r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fluids</a:t>
            </a:r>
            <a:endParaRPr lang="en-U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8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6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2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03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12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0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B1334-8611-40C3-AF40-834B205CA3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D15329E-6E04-4E8D-9AA0-27424FD5CF1F}" type="datetimeFigureOut">
              <a:rPr lang="en-US" smtClean="0"/>
              <a:pPr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58F673A-CE59-4D58-8998-1918CBD17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hyperlink" Target="Chemical%20Properties%20~%20Density.wm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AAASync\AP%20Physics%201\Lesson%20Plans\Giancoli%20Lessons\Giancoli%20Chapter%2011\Giancoli%20Lesson%2011-7%20to%2011-9\Hurricane.wma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hyperlink" Target="Mechanicville_Hydroelectric_Station_Tour_1.wm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>Devil physics</a:t>
            </a:r>
            <a:br>
              <a:rPr lang="en-US" dirty="0" smtClean="0">
                <a:latin typeface="Viner Hand ITC" pitchFamily="66" charset="0"/>
              </a:rPr>
            </a:br>
            <a:r>
              <a:rPr lang="en-US" sz="3200" dirty="0" smtClean="0">
                <a:latin typeface="Viner Hand ITC" pitchFamily="66" charset="0"/>
              </a:rPr>
              <a:t>The </a:t>
            </a:r>
            <a:r>
              <a:rPr lang="en-US" sz="3200" dirty="0" err="1" smtClean="0">
                <a:latin typeface="Viner Hand ITC" pitchFamily="66" charset="0"/>
              </a:rPr>
              <a:t>baddest</a:t>
            </a:r>
            <a:r>
              <a:rPr lang="en-US" sz="3200" dirty="0" smtClean="0">
                <a:latin typeface="Viner Hand ITC" pitchFamily="66" charset="0"/>
              </a:rPr>
              <a:t> class on campus</a:t>
            </a:r>
            <a:br>
              <a:rPr lang="en-US" sz="3200" dirty="0" smtClean="0">
                <a:latin typeface="Viner Hand ITC" pitchFamily="66" charset="0"/>
              </a:rPr>
            </a:br>
            <a:r>
              <a:rPr lang="en-US" sz="2800" dirty="0" smtClean="0">
                <a:latin typeface="Viner Hand ITC" pitchFamily="66" charset="0"/>
              </a:rPr>
              <a:t>AP </a:t>
            </a:r>
            <a:r>
              <a:rPr lang="en-US" sz="2800" dirty="0" smtClean="0">
                <a:latin typeface="Viner Hand ITC" pitchFamily="66" charset="0"/>
              </a:rPr>
              <a:t>Physics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en-US" dirty="0" smtClean="0"/>
              <a:t>Density (</a:t>
            </a:r>
            <a:r>
              <a:rPr lang="el-GR" dirty="0" smtClean="0">
                <a:cs typeface="Times New Roman"/>
              </a:rPr>
              <a:t>ρ</a:t>
            </a:r>
            <a:r>
              <a:rPr lang="en-US" dirty="0" smtClean="0">
                <a:cs typeface="Times New Roman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831560"/>
          </a:xfrm>
        </p:spPr>
        <p:txBody>
          <a:bodyPr/>
          <a:lstStyle/>
          <a:p>
            <a:r>
              <a:rPr lang="en-US" sz="3200" b="1" dirty="0" smtClean="0"/>
              <a:t>Mass per unit volume</a:t>
            </a:r>
          </a:p>
          <a:p>
            <a:endParaRPr lang="en-US" sz="3200" b="1" dirty="0" smtClean="0"/>
          </a:p>
          <a:p>
            <a:endParaRPr lang="en-US" sz="3200" b="1" dirty="0" smtClean="0"/>
          </a:p>
          <a:p>
            <a:endParaRPr lang="en-US" sz="1800" dirty="0" smtClean="0"/>
          </a:p>
          <a:p>
            <a:r>
              <a:rPr lang="en-US" sz="3200" b="1" dirty="0" smtClean="0"/>
              <a:t>A characteristic property of any pure substance</a:t>
            </a:r>
            <a:endParaRPr lang="en-US" sz="1800" dirty="0" smtClean="0"/>
          </a:p>
          <a:p>
            <a:r>
              <a:rPr lang="en-US" sz="3200" b="1" dirty="0" smtClean="0"/>
              <a:t>SI unit is </a:t>
            </a:r>
            <a:r>
              <a:rPr lang="en-US" sz="3200" b="1" u="sng" dirty="0" smtClean="0"/>
              <a:t>kg/m</a:t>
            </a:r>
            <a:r>
              <a:rPr lang="en-US" sz="3200" b="1" u="sng" baseline="30000" dirty="0" smtClean="0"/>
              <a:t>3</a:t>
            </a:r>
            <a:r>
              <a:rPr lang="en-US" sz="3200" b="1" dirty="0" smtClean="0"/>
              <a:t> </a:t>
            </a:r>
            <a:endParaRPr lang="en-US" sz="1800" dirty="0" smtClean="0"/>
          </a:p>
          <a:p>
            <a:pPr lvl="1"/>
            <a:r>
              <a:rPr lang="en-US" b="1" dirty="0" smtClean="0"/>
              <a:t>1 kg/m</a:t>
            </a:r>
            <a:r>
              <a:rPr lang="en-US" b="1" baseline="30000" dirty="0" smtClean="0"/>
              <a:t>3</a:t>
            </a:r>
            <a:r>
              <a:rPr lang="en-US" b="1" dirty="0" smtClean="0"/>
              <a:t> = 1x10-</a:t>
            </a:r>
            <a:r>
              <a:rPr lang="en-US" b="1" baseline="30000" dirty="0" smtClean="0"/>
              <a:t>3</a:t>
            </a:r>
            <a:r>
              <a:rPr lang="en-US" b="1" dirty="0" smtClean="0"/>
              <a:t> g/cm</a:t>
            </a:r>
            <a:r>
              <a:rPr lang="en-US" b="1" baseline="30000" dirty="0" smtClean="0"/>
              <a:t>3</a:t>
            </a:r>
            <a:r>
              <a:rPr lang="en-US" b="1" dirty="0" smtClean="0"/>
              <a:t> </a:t>
            </a:r>
          </a:p>
          <a:p>
            <a:pPr lvl="1"/>
            <a:r>
              <a:rPr lang="en-US" sz="2800" b="1" dirty="0" smtClean="0"/>
              <a:t>1x10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kg/m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= 1 g/cm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 </a:t>
            </a:r>
            <a:endParaRPr lang="en-US" sz="2800" dirty="0" smtClean="0"/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2362200"/>
            <a:ext cx="1600200" cy="116205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en-US" dirty="0" smtClean="0"/>
              <a:t>Density (</a:t>
            </a:r>
            <a:r>
              <a:rPr lang="el-GR" dirty="0" smtClean="0">
                <a:cs typeface="Times New Roman"/>
              </a:rPr>
              <a:t>ρ</a:t>
            </a:r>
            <a:r>
              <a:rPr lang="en-US" dirty="0" smtClean="0">
                <a:cs typeface="Times New Roman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/>
          <a:lstStyle/>
          <a:p>
            <a:r>
              <a:rPr lang="en-US" sz="3200" b="1" dirty="0" smtClean="0"/>
              <a:t>SI unit is </a:t>
            </a:r>
            <a:r>
              <a:rPr lang="en-US" sz="3200" b="1" u="sng" dirty="0" smtClean="0"/>
              <a:t>kg/m</a:t>
            </a:r>
            <a:r>
              <a:rPr lang="en-US" sz="3200" b="1" u="sng" baseline="30000" dirty="0" smtClean="0"/>
              <a:t>3</a:t>
            </a:r>
            <a:r>
              <a:rPr lang="en-US" sz="3200" b="1" dirty="0" smtClean="0"/>
              <a:t> </a:t>
            </a:r>
            <a:endParaRPr lang="en-US" sz="1800" dirty="0" smtClean="0"/>
          </a:p>
          <a:p>
            <a:pPr lvl="1"/>
            <a:r>
              <a:rPr lang="en-US" b="1" dirty="0" smtClean="0"/>
              <a:t>1 kg = 1000 (1x10</a:t>
            </a:r>
            <a:r>
              <a:rPr lang="en-US" b="1" baseline="30000" dirty="0" smtClean="0"/>
              <a:t>3</a:t>
            </a:r>
            <a:r>
              <a:rPr lang="en-US" b="1" dirty="0" smtClean="0"/>
              <a:t> ) g</a:t>
            </a:r>
            <a:endParaRPr lang="en-US" sz="1600" b="1" dirty="0" smtClean="0"/>
          </a:p>
          <a:p>
            <a:pPr lvl="1"/>
            <a:r>
              <a:rPr lang="en-US" b="1" dirty="0" smtClean="0"/>
              <a:t>1 m</a:t>
            </a:r>
            <a:r>
              <a:rPr lang="en-US" b="1" baseline="30000" dirty="0" smtClean="0"/>
              <a:t>3</a:t>
            </a:r>
            <a:r>
              <a:rPr lang="en-US" b="1" dirty="0" smtClean="0"/>
              <a:t> = 1m x 1m x 1m</a:t>
            </a:r>
          </a:p>
          <a:p>
            <a:pPr lvl="1">
              <a:buNone/>
            </a:pPr>
            <a:r>
              <a:rPr lang="en-US" b="1" dirty="0" smtClean="0"/>
              <a:t>               = 100cm x 100cm x 100cm</a:t>
            </a:r>
          </a:p>
          <a:p>
            <a:pPr lvl="1">
              <a:buNone/>
            </a:pPr>
            <a:r>
              <a:rPr lang="en-US" b="1" dirty="0" smtClean="0"/>
              <a:t>               = 1000000 (1x 10</a:t>
            </a:r>
            <a:r>
              <a:rPr lang="en-US" b="1" baseline="30000" dirty="0" smtClean="0"/>
              <a:t>6</a:t>
            </a:r>
            <a:r>
              <a:rPr lang="en-US" b="1" dirty="0" smtClean="0"/>
              <a:t>) cm</a:t>
            </a:r>
            <a:r>
              <a:rPr lang="en-US" b="1" baseline="30000" dirty="0" smtClean="0"/>
              <a:t>3</a:t>
            </a:r>
          </a:p>
          <a:p>
            <a:pPr lvl="1"/>
            <a:r>
              <a:rPr lang="en-US" b="1" dirty="0" smtClean="0"/>
              <a:t>1kg/m</a:t>
            </a:r>
            <a:r>
              <a:rPr lang="en-US" b="1" baseline="30000" dirty="0" smtClean="0"/>
              <a:t>3</a:t>
            </a:r>
            <a:r>
              <a:rPr lang="en-US" b="1" dirty="0" smtClean="0"/>
              <a:t> = (1x10</a:t>
            </a:r>
            <a:r>
              <a:rPr lang="en-US" b="1" baseline="30000" dirty="0" smtClean="0"/>
              <a:t>3</a:t>
            </a:r>
            <a:r>
              <a:rPr lang="en-US" b="1" dirty="0" smtClean="0"/>
              <a:t> ) g / (1x 10</a:t>
            </a:r>
            <a:r>
              <a:rPr lang="en-US" b="1" baseline="30000" dirty="0" smtClean="0"/>
              <a:t>6</a:t>
            </a:r>
            <a:r>
              <a:rPr lang="en-US" b="1" dirty="0" smtClean="0"/>
              <a:t>) cm</a:t>
            </a:r>
            <a:r>
              <a:rPr lang="en-US" b="1" baseline="30000" dirty="0" smtClean="0"/>
              <a:t>3</a:t>
            </a:r>
            <a:endParaRPr lang="en-US" b="1" dirty="0" smtClean="0"/>
          </a:p>
          <a:p>
            <a:pPr lvl="1"/>
            <a:r>
              <a:rPr lang="en-US" b="1" dirty="0" smtClean="0"/>
              <a:t>1kg/m</a:t>
            </a:r>
            <a:r>
              <a:rPr lang="en-US" b="1" baseline="30000" dirty="0" smtClean="0"/>
              <a:t>3</a:t>
            </a:r>
            <a:r>
              <a:rPr lang="en-US" b="1" dirty="0" smtClean="0"/>
              <a:t> = 1x10-</a:t>
            </a:r>
            <a:r>
              <a:rPr lang="en-US" b="1" baseline="30000" dirty="0" smtClean="0"/>
              <a:t>3</a:t>
            </a:r>
            <a:r>
              <a:rPr lang="en-US" b="1" dirty="0" smtClean="0"/>
              <a:t> g / cm</a:t>
            </a:r>
            <a:r>
              <a:rPr lang="en-US" b="1" baseline="30000" dirty="0" smtClean="0"/>
              <a:t>3</a:t>
            </a:r>
            <a:endParaRPr lang="en-US" b="1" dirty="0" smtClean="0"/>
          </a:p>
          <a:p>
            <a:pPr lvl="1"/>
            <a:r>
              <a:rPr lang="en-US" b="1" dirty="0" smtClean="0"/>
              <a:t>1kg/m</a:t>
            </a:r>
            <a:r>
              <a:rPr lang="en-US" b="1" baseline="30000" dirty="0" smtClean="0"/>
              <a:t>3</a:t>
            </a:r>
            <a:r>
              <a:rPr lang="en-US" b="1" dirty="0" smtClean="0"/>
              <a:t> = 0.001 g / cm</a:t>
            </a:r>
            <a:r>
              <a:rPr lang="en-US" b="1" baseline="30000" dirty="0" smtClean="0"/>
              <a:t>3</a:t>
            </a:r>
          </a:p>
          <a:p>
            <a:r>
              <a:rPr lang="en-US" b="1" dirty="0" smtClean="0"/>
              <a:t>1 ml of water = 1 g = 1 cm</a:t>
            </a:r>
            <a:r>
              <a:rPr lang="en-US" b="1" baseline="30000" dirty="0" smtClean="0"/>
              <a:t>3</a:t>
            </a:r>
            <a:r>
              <a:rPr lang="en-US" b="1" dirty="0" smtClean="0"/>
              <a:t> of water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533400"/>
            <a:ext cx="1600200" cy="116205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en-US" dirty="0" smtClean="0"/>
              <a:t>Density (</a:t>
            </a:r>
            <a:r>
              <a:rPr lang="el-GR" dirty="0" smtClean="0">
                <a:cs typeface="Times New Roman"/>
              </a:rPr>
              <a:t>ρ</a:t>
            </a:r>
            <a:r>
              <a:rPr lang="en-US" dirty="0" smtClean="0">
                <a:cs typeface="Times New Roman"/>
              </a:rPr>
              <a:t>)</a:t>
            </a:r>
            <a:br>
              <a:rPr lang="en-US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>Table 10-1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b="1" dirty="0" smtClean="0"/>
          </a:p>
          <a:p>
            <a:r>
              <a:rPr lang="en-US" sz="3200" b="1" dirty="0" smtClean="0"/>
              <a:t>Water = 1x10</a:t>
            </a:r>
            <a:r>
              <a:rPr lang="en-US" sz="3200" b="1" baseline="30000" dirty="0" smtClean="0"/>
              <a:t>3</a:t>
            </a:r>
            <a:r>
              <a:rPr lang="en-US" sz="3200" b="1" dirty="0" smtClean="0"/>
              <a:t> kg/m</a:t>
            </a:r>
            <a:r>
              <a:rPr lang="en-US" sz="3200" b="1" baseline="30000" dirty="0" smtClean="0"/>
              <a:t>3</a:t>
            </a:r>
          </a:p>
          <a:p>
            <a:r>
              <a:rPr lang="en-US" sz="3200" b="1" dirty="0" smtClean="0"/>
              <a:t>Ice = 0.917x10</a:t>
            </a:r>
            <a:r>
              <a:rPr lang="en-US" sz="3200" b="1" baseline="30000" dirty="0" smtClean="0"/>
              <a:t>3</a:t>
            </a:r>
            <a:r>
              <a:rPr lang="en-US" sz="3200" b="1" dirty="0" smtClean="0"/>
              <a:t> kg/m</a:t>
            </a:r>
            <a:r>
              <a:rPr lang="en-US" sz="3200" b="1" baseline="30000" dirty="0" smtClean="0"/>
              <a:t>3</a:t>
            </a:r>
          </a:p>
          <a:p>
            <a:r>
              <a:rPr lang="en-US" sz="3200" b="1" dirty="0" smtClean="0"/>
              <a:t>Steam </a:t>
            </a:r>
            <a:r>
              <a:rPr lang="en-US" sz="3200" b="1" smtClean="0"/>
              <a:t>= 0.598 </a:t>
            </a:r>
            <a:r>
              <a:rPr lang="en-US" sz="3200" b="1" dirty="0" smtClean="0"/>
              <a:t>kg/m</a:t>
            </a:r>
            <a:r>
              <a:rPr lang="en-US" sz="3200" b="1" baseline="30000" dirty="0" smtClean="0"/>
              <a:t>3</a:t>
            </a:r>
            <a:endParaRPr lang="en-US" b="1" baseline="30000" dirty="0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953000"/>
            <a:ext cx="1600200" cy="11620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Table of Densit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2657"/>
            <a:ext cx="3048000" cy="674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en-US" dirty="0" smtClean="0"/>
              <a:t>Density (</a:t>
            </a:r>
            <a:r>
              <a:rPr lang="el-GR" dirty="0" smtClean="0">
                <a:cs typeface="Times New Roman"/>
              </a:rPr>
              <a:t>ρ</a:t>
            </a:r>
            <a:r>
              <a:rPr lang="en-US" dirty="0" smtClean="0">
                <a:cs typeface="Times New Roman"/>
              </a:rPr>
              <a:t>)</a:t>
            </a:r>
            <a:br>
              <a:rPr lang="en-US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>Table 10-1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5181600" cy="4298160"/>
          </a:xfrm>
        </p:spPr>
        <p:txBody>
          <a:bodyPr/>
          <a:lstStyle/>
          <a:p>
            <a:r>
              <a:rPr lang="en-US" b="1" dirty="0" smtClean="0"/>
              <a:t>Specifies a temperature and pressure</a:t>
            </a:r>
            <a:endParaRPr lang="en-US" sz="2000" dirty="0" smtClean="0"/>
          </a:p>
          <a:p>
            <a:r>
              <a:rPr lang="en-US" b="1" dirty="0" smtClean="0"/>
              <a:t>Negligible effect on solids and liquids, more pronounced with gases</a:t>
            </a:r>
            <a:endParaRPr lang="en-US" sz="2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4953000"/>
            <a:ext cx="1600200" cy="11620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Table of Densit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2657"/>
            <a:ext cx="3048000" cy="674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en-US" dirty="0" smtClean="0"/>
              <a:t>Density (</a:t>
            </a:r>
            <a:r>
              <a:rPr lang="el-GR" dirty="0" smtClean="0">
                <a:cs typeface="Times New Roman"/>
              </a:rPr>
              <a:t>ρ</a:t>
            </a:r>
            <a:r>
              <a:rPr lang="en-US" dirty="0" smtClean="0">
                <a:cs typeface="Times New Roman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791200" cy="4907760"/>
          </a:xfrm>
        </p:spPr>
        <p:txBody>
          <a:bodyPr/>
          <a:lstStyle/>
          <a:p>
            <a:r>
              <a:rPr lang="en-US" b="1" u="sng" dirty="0" smtClean="0"/>
              <a:t>Example</a:t>
            </a:r>
            <a:r>
              <a:rPr lang="en-US" b="1" dirty="0" smtClean="0"/>
              <a:t>:  A certain material has a mass of 11,700kg and a volume of 1.5m</a:t>
            </a:r>
            <a:r>
              <a:rPr lang="en-US" b="1" baseline="30000" dirty="0" smtClean="0"/>
              <a:t>3</a:t>
            </a:r>
            <a:r>
              <a:rPr lang="en-US" b="1" dirty="0" smtClean="0"/>
              <a:t>.  What is the material?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2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334000"/>
            <a:ext cx="1600200" cy="11620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Table of Densit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2657"/>
            <a:ext cx="3048000" cy="674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914400"/>
          </a:xfrm>
        </p:spPr>
        <p:txBody>
          <a:bodyPr/>
          <a:lstStyle/>
          <a:p>
            <a:r>
              <a:rPr lang="en-US" dirty="0" smtClean="0"/>
              <a:t>Density (</a:t>
            </a:r>
            <a:r>
              <a:rPr lang="el-GR" dirty="0" smtClean="0">
                <a:cs typeface="Times New Roman"/>
              </a:rPr>
              <a:t>ρ</a:t>
            </a:r>
            <a:r>
              <a:rPr lang="en-US" dirty="0" smtClean="0">
                <a:cs typeface="Times New Roman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791200" cy="4907760"/>
          </a:xfrm>
        </p:spPr>
        <p:txBody>
          <a:bodyPr/>
          <a:lstStyle/>
          <a:p>
            <a:r>
              <a:rPr lang="en-US" b="1" u="sng" dirty="0" smtClean="0"/>
              <a:t>Example</a:t>
            </a:r>
            <a:r>
              <a:rPr lang="en-US" b="1" dirty="0" smtClean="0"/>
              <a:t>:  A certain material has a mass of 11,700kg and a volume of 1.5m</a:t>
            </a:r>
            <a:r>
              <a:rPr lang="en-US" b="1" baseline="30000" dirty="0" smtClean="0"/>
              <a:t>3</a:t>
            </a:r>
            <a:r>
              <a:rPr lang="en-US" b="1" dirty="0" smtClean="0"/>
              <a:t>.  What is the material?</a:t>
            </a:r>
          </a:p>
          <a:p>
            <a:r>
              <a:rPr lang="el-GR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b="1" dirty="0" smtClean="0">
                <a:solidFill>
                  <a:srgbClr val="FF0000"/>
                </a:solidFill>
                <a:cs typeface="Times New Roman"/>
              </a:rPr>
              <a:t> = m/v = (</a:t>
            </a:r>
            <a:r>
              <a:rPr lang="en-US" b="1" dirty="0" smtClean="0">
                <a:solidFill>
                  <a:srgbClr val="FF0000"/>
                </a:solidFill>
              </a:rPr>
              <a:t>11,700kg)/(1.5m</a:t>
            </a:r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l-GR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b="1" dirty="0" smtClean="0">
                <a:solidFill>
                  <a:srgbClr val="FF0000"/>
                </a:solidFill>
                <a:cs typeface="Times New Roman"/>
              </a:rPr>
              <a:t> = 7.8x10</a:t>
            </a:r>
            <a:r>
              <a:rPr lang="en-US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  <a:r>
              <a:rPr lang="en-US" b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kg/m</a:t>
            </a:r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The object is iron or steel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334000"/>
            <a:ext cx="1600200" cy="11620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Table of Densiti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32657"/>
            <a:ext cx="3048000" cy="6749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Specific Gravity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2800" b="1" dirty="0" smtClean="0"/>
              <a:t>Ratio of the density of a substance to that of water at 4.0℃ (1000 kg/m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)</a:t>
            </a:r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endParaRPr lang="en-US" sz="2800" b="1" dirty="0" smtClean="0"/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endParaRPr lang="en-US" sz="2800" b="1" dirty="0" smtClean="0"/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2800" b="1" dirty="0" smtClean="0"/>
              <a:t>Once the density is found in kg/m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, you can simply divide it by 1000 (10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)</a:t>
            </a:r>
            <a:endParaRPr lang="en-US" sz="1400" dirty="0" smtClean="0"/>
          </a:p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2800" b="1" dirty="0" smtClean="0"/>
              <a:t>Since it is a ratio of like units, SG is </a:t>
            </a:r>
            <a:r>
              <a:rPr lang="en-US" sz="2800" b="1" dirty="0" err="1" smtClean="0"/>
              <a:t>unitless</a:t>
            </a:r>
            <a:endParaRPr lang="en-US" sz="1400" dirty="0" smtClean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743200"/>
            <a:ext cx="2138082" cy="9144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Specific Gravity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3200" b="1" u="sng" dirty="0" smtClean="0"/>
              <a:t>Example</a:t>
            </a:r>
            <a:r>
              <a:rPr lang="en-US" sz="3200" b="1" dirty="0" smtClean="0"/>
              <a:t>:  What is the specific gravity of gold?</a:t>
            </a: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457200"/>
            <a:ext cx="2138082" cy="9144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Specific Gravity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</a:pPr>
            <a:r>
              <a:rPr lang="en-US" sz="3200" b="1" u="sng" dirty="0" smtClean="0"/>
              <a:t>Example</a:t>
            </a:r>
            <a:r>
              <a:rPr lang="en-US" sz="3200" b="1" dirty="0" smtClean="0"/>
              <a:t>:  What is the specific gravity of gold?</a:t>
            </a:r>
          </a:p>
          <a:p>
            <a:pPr marL="82296"/>
            <a:r>
              <a:rPr lang="el-GR" sz="3200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sz="3200" b="1" baseline="-25000" dirty="0" smtClean="0">
                <a:solidFill>
                  <a:srgbClr val="FF0000"/>
                </a:solidFill>
                <a:cs typeface="Times New Roman"/>
              </a:rPr>
              <a:t>gold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 = 19.3x10</a:t>
            </a:r>
            <a:r>
              <a:rPr lang="en-US" sz="3200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 kg/m</a:t>
            </a:r>
            <a:r>
              <a:rPr lang="en-US" sz="3200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</a:p>
          <a:p>
            <a:pPr marL="82296"/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SG = (</a:t>
            </a:r>
            <a:r>
              <a:rPr lang="el-GR" sz="3200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sz="3200" b="1" baseline="-25000" dirty="0" smtClean="0">
                <a:solidFill>
                  <a:srgbClr val="FF0000"/>
                </a:solidFill>
                <a:cs typeface="Times New Roman"/>
              </a:rPr>
              <a:t>object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)/(</a:t>
            </a:r>
            <a:r>
              <a:rPr lang="el-GR" sz="3200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sz="3200" b="1" baseline="-25000" dirty="0" smtClean="0">
                <a:solidFill>
                  <a:srgbClr val="FF0000"/>
                </a:solidFill>
                <a:cs typeface="Times New Roman"/>
              </a:rPr>
              <a:t>water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)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marL="82296"/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SG = (</a:t>
            </a:r>
            <a:r>
              <a:rPr lang="el-GR" sz="3200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sz="3200" b="1" baseline="-25000" dirty="0" smtClean="0">
                <a:solidFill>
                  <a:srgbClr val="FF0000"/>
                </a:solidFill>
                <a:cs typeface="Times New Roman"/>
              </a:rPr>
              <a:t>gold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)/(</a:t>
            </a:r>
            <a:r>
              <a:rPr lang="el-GR" sz="3200" b="1" dirty="0" smtClean="0">
                <a:solidFill>
                  <a:srgbClr val="FF0000"/>
                </a:solidFill>
                <a:cs typeface="Times New Roman"/>
              </a:rPr>
              <a:t>ρ</a:t>
            </a:r>
            <a:r>
              <a:rPr lang="en-US" sz="3200" b="1" baseline="-25000" dirty="0" smtClean="0">
                <a:solidFill>
                  <a:srgbClr val="FF0000"/>
                </a:solidFill>
                <a:cs typeface="Times New Roman"/>
              </a:rPr>
              <a:t>water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)</a:t>
            </a:r>
          </a:p>
          <a:p>
            <a:pPr marL="82296"/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SG = (19.3x10</a:t>
            </a:r>
            <a:r>
              <a:rPr lang="en-US" sz="3200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 kg/m</a:t>
            </a:r>
            <a:r>
              <a:rPr lang="en-US" sz="3200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)/(1x10</a:t>
            </a:r>
            <a:r>
              <a:rPr lang="en-US" sz="3200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 kg/m</a:t>
            </a:r>
            <a:r>
              <a:rPr lang="en-US" sz="3200" b="1" baseline="30000" dirty="0" smtClean="0">
                <a:solidFill>
                  <a:srgbClr val="FF0000"/>
                </a:solidFill>
                <a:cs typeface="Times New Roman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)</a:t>
            </a:r>
          </a:p>
          <a:p>
            <a:pPr marL="82296"/>
            <a:r>
              <a:rPr lang="en-US" sz="3200" b="1" dirty="0" smtClean="0">
                <a:solidFill>
                  <a:srgbClr val="FF0000"/>
                </a:solidFill>
                <a:cs typeface="Times New Roman"/>
              </a:rPr>
              <a:t>SG = 19.3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3200" y="457200"/>
            <a:ext cx="2138082" cy="914400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 smtClean="0"/>
              <a:t>Lsn</a:t>
            </a:r>
            <a:r>
              <a:rPr lang="en-US" sz="3600" dirty="0" smtClean="0"/>
              <a:t> 10-1: Phases of Matter</a:t>
            </a:r>
            <a:br>
              <a:rPr lang="en-US" sz="3600" dirty="0" smtClean="0"/>
            </a:br>
            <a:r>
              <a:rPr lang="en-US" sz="3600" dirty="0" err="1" smtClean="0"/>
              <a:t>Lsn</a:t>
            </a:r>
            <a:r>
              <a:rPr lang="en-US" sz="3600" dirty="0" smtClean="0"/>
              <a:t> 10-2: </a:t>
            </a:r>
            <a:r>
              <a:rPr lang="en-US" sz="3600" dirty="0" smtClean="0"/>
              <a:t>density </a:t>
            </a:r>
            <a:r>
              <a:rPr lang="en-US" sz="3600" dirty="0" smtClean="0"/>
              <a:t>and specific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>	</a:t>
            </a:r>
            <a:r>
              <a:rPr lang="en-US" sz="3600" dirty="0" smtClean="0"/>
              <a:t>	   </a:t>
            </a:r>
            <a:r>
              <a:rPr lang="en-US" sz="3600" dirty="0" smtClean="0"/>
              <a:t>gravity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m/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baseline="-25000" dirty="0" smtClean="0">
                <a:solidFill>
                  <a:srgbClr val="FF0000"/>
                </a:solidFill>
              </a:rPr>
              <a:t>AL</a:t>
            </a:r>
            <a:r>
              <a:rPr lang="en-US" dirty="0" smtClean="0">
                <a:solidFill>
                  <a:srgbClr val="FF0000"/>
                </a:solidFill>
              </a:rPr>
              <a:t> = 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m/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baseline="-25000" dirty="0" smtClean="0">
                <a:solidFill>
                  <a:srgbClr val="FF0000"/>
                </a:solidFill>
              </a:rPr>
              <a:t>AL</a:t>
            </a:r>
            <a:r>
              <a:rPr lang="en-US" dirty="0" smtClean="0">
                <a:solidFill>
                  <a:srgbClr val="FF0000"/>
                </a:solidFill>
              </a:rPr>
              <a:t> =  2.7x10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 (100kg)/(2.7x10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m/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baseline="-25000" dirty="0" smtClean="0">
                <a:solidFill>
                  <a:srgbClr val="FF0000"/>
                </a:solidFill>
              </a:rPr>
              <a:t>AL</a:t>
            </a:r>
            <a:r>
              <a:rPr lang="en-US" dirty="0" smtClean="0">
                <a:solidFill>
                  <a:srgbClr val="FF0000"/>
                </a:solidFill>
              </a:rPr>
              <a:t> =  2.7x10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 (100kg)/(2.7x10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0.037 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or 3.7x10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 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</a:t>
            </a:r>
            <a:r>
              <a:rPr lang="en-US" dirty="0" smtClean="0">
                <a:solidFill>
                  <a:srgbClr val="FF0000"/>
                </a:solidFill>
              </a:rPr>
              <a:t>= 0.037 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or 3.7x10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How many cm</a:t>
            </a:r>
            <a:r>
              <a:rPr lang="en-US" b="1" i="1" baseline="30000" dirty="0" smtClean="0">
                <a:solidFill>
                  <a:srgbClr val="FFFF00"/>
                </a:solidFill>
              </a:rPr>
              <a:t>3</a:t>
            </a:r>
            <a:r>
              <a:rPr lang="en-US" b="1" i="1" dirty="0" smtClean="0">
                <a:solidFill>
                  <a:srgbClr val="FFFF00"/>
                </a:solidFill>
              </a:rPr>
              <a:t>?</a:t>
            </a:r>
          </a:p>
          <a:p>
            <a:pPr lvl="1"/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volume would 100kg of aluminum occupy?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100kg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</a:t>
            </a:r>
            <a:r>
              <a:rPr lang="en-US" dirty="0" smtClean="0">
                <a:solidFill>
                  <a:srgbClr val="FF0000"/>
                </a:solidFill>
              </a:rPr>
              <a:t>= 0.037 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or 3.7x10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b="1" i="1" dirty="0" smtClean="0">
                <a:solidFill>
                  <a:srgbClr val="FFFF00"/>
                </a:solidFill>
              </a:rPr>
              <a:t>How many cm</a:t>
            </a:r>
            <a:r>
              <a:rPr lang="en-US" b="1" i="1" baseline="30000" dirty="0" smtClean="0">
                <a:solidFill>
                  <a:srgbClr val="FFFF00"/>
                </a:solidFill>
              </a:rPr>
              <a:t>3</a:t>
            </a:r>
            <a:r>
              <a:rPr lang="en-US" b="1" i="1" dirty="0" smtClean="0">
                <a:solidFill>
                  <a:srgbClr val="FFFF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 = </a:t>
            </a:r>
            <a:r>
              <a:rPr lang="en-US" dirty="0" smtClean="0">
                <a:solidFill>
                  <a:srgbClr val="FF0000"/>
                </a:solidFill>
              </a:rPr>
              <a:t>3.7x10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 m</a:t>
            </a:r>
            <a:r>
              <a:rPr lang="en-US" baseline="30000" dirty="0" smtClean="0">
                <a:solidFill>
                  <a:srgbClr val="FF0000"/>
                </a:solidFill>
              </a:rPr>
              <a:t>3 </a:t>
            </a:r>
            <a:r>
              <a:rPr lang="en-US" dirty="0" smtClean="0">
                <a:solidFill>
                  <a:srgbClr val="FF0000"/>
                </a:solidFill>
              </a:rPr>
              <a:t> x 10</a:t>
            </a:r>
            <a:r>
              <a:rPr lang="en-US" baseline="30000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/ 1 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V = </a:t>
            </a:r>
            <a:r>
              <a:rPr lang="en-US" dirty="0" smtClean="0">
                <a:solidFill>
                  <a:srgbClr val="FF0000"/>
                </a:solidFill>
              </a:rPr>
              <a:t>3.7x10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cm</a:t>
            </a:r>
            <a:r>
              <a:rPr lang="en-US" baseline="30000" dirty="0">
                <a:solidFill>
                  <a:srgbClr val="FF0000"/>
                </a:solidFill>
              </a:rPr>
              <a:t>3 </a:t>
            </a:r>
          </a:p>
          <a:p>
            <a:pPr lvl="1"/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mass of 3m</a:t>
            </a:r>
            <a:r>
              <a:rPr lang="en-US" baseline="30000" dirty="0" smtClean="0"/>
              <a:t>3</a:t>
            </a:r>
            <a:r>
              <a:rPr lang="en-US" dirty="0" smtClean="0"/>
              <a:t> of gold?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mass of 3m</a:t>
            </a:r>
            <a:r>
              <a:rPr lang="en-US" baseline="30000" dirty="0" smtClean="0"/>
              <a:t>3</a:t>
            </a:r>
            <a:r>
              <a:rPr lang="en-US" dirty="0" smtClean="0"/>
              <a:t> of gold?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mass of 3m</a:t>
            </a:r>
            <a:r>
              <a:rPr lang="en-US" baseline="30000" dirty="0" smtClean="0"/>
              <a:t>3</a:t>
            </a:r>
            <a:r>
              <a:rPr lang="en-US" dirty="0" smtClean="0"/>
              <a:t> of gold?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baseline="-25000" dirty="0" smtClean="0">
                <a:solidFill>
                  <a:srgbClr val="FF0000"/>
                </a:solidFill>
              </a:rPr>
              <a:t>Au</a:t>
            </a:r>
            <a:r>
              <a:rPr lang="en-US" dirty="0" smtClean="0">
                <a:solidFill>
                  <a:srgbClr val="FF0000"/>
                </a:solidFill>
              </a:rPr>
              <a:t> = 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mass of 3m</a:t>
            </a:r>
            <a:r>
              <a:rPr lang="en-US" baseline="30000" dirty="0" smtClean="0"/>
              <a:t>3</a:t>
            </a:r>
            <a:r>
              <a:rPr lang="en-US" dirty="0" smtClean="0"/>
              <a:t> of gold?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baseline="-25000" dirty="0" smtClean="0">
                <a:solidFill>
                  <a:srgbClr val="FF0000"/>
                </a:solidFill>
              </a:rPr>
              <a:t>Au</a:t>
            </a:r>
            <a:r>
              <a:rPr lang="en-US" dirty="0" smtClean="0">
                <a:solidFill>
                  <a:srgbClr val="FF0000"/>
                </a:solidFill>
              </a:rPr>
              <a:t> =  19.3x10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(19.3x10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 x (3m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Video:</a:t>
            </a:r>
            <a:br>
              <a:rPr lang="en-US" dirty="0" smtClean="0"/>
            </a:br>
            <a:r>
              <a:rPr lang="en-US" sz="3800" dirty="0" smtClean="0">
                <a:hlinkClick r:id="rId4" action="ppaction://hlinkfile"/>
              </a:rPr>
              <a:t>Chemical Properties - Density</a:t>
            </a:r>
            <a:endParaRPr lang="en-US" sz="3800" dirty="0"/>
          </a:p>
        </p:txBody>
      </p:sp>
      <p:pic>
        <p:nvPicPr>
          <p:cNvPr id="4" name="Chemical Properties ~ Densit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784350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mass of 3m</a:t>
            </a:r>
            <a:r>
              <a:rPr lang="en-US" baseline="30000" dirty="0" smtClean="0"/>
              <a:t>3</a:t>
            </a:r>
            <a:r>
              <a:rPr lang="en-US" dirty="0" smtClean="0"/>
              <a:t> of gold?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 = 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</a:rPr>
              <a:t> =  m/V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baseline="-25000" dirty="0" smtClean="0">
                <a:solidFill>
                  <a:srgbClr val="FF0000"/>
                </a:solidFill>
              </a:rPr>
              <a:t>Au</a:t>
            </a:r>
            <a:r>
              <a:rPr lang="en-US" dirty="0" smtClean="0">
                <a:solidFill>
                  <a:srgbClr val="FF0000"/>
                </a:solidFill>
              </a:rPr>
              <a:t> =  19.3x10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(19.3x10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kg/m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 x (3m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 = 5.79x10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kg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are the four states of matter?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four states of matter?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do the four states of matter differ from one another?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four states of matter?</a:t>
            </a:r>
          </a:p>
          <a:p>
            <a:r>
              <a:rPr lang="en-US" dirty="0" smtClean="0"/>
              <a:t>How do the four states of matter differ from one another?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is density?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four states of matter?</a:t>
            </a:r>
          </a:p>
          <a:p>
            <a:r>
              <a:rPr lang="en-US" dirty="0" smtClean="0"/>
              <a:t>How do the four states of matter differ from one another?</a:t>
            </a:r>
          </a:p>
          <a:p>
            <a:r>
              <a:rPr lang="en-US" dirty="0" smtClean="0"/>
              <a:t>What is density?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do you solve problems involving density?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are the four states of matter?</a:t>
            </a:r>
          </a:p>
          <a:p>
            <a:r>
              <a:rPr lang="en-US" dirty="0" smtClean="0"/>
              <a:t>How do the four states of matter differ from one another?</a:t>
            </a:r>
          </a:p>
          <a:p>
            <a:r>
              <a:rPr lang="en-US" dirty="0" smtClean="0"/>
              <a:t>What is density?</a:t>
            </a:r>
          </a:p>
          <a:p>
            <a:r>
              <a:rPr lang="en-US" dirty="0" smtClean="0"/>
              <a:t>How do you solve problems involving density?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is specific gravity?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06016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four states of matter?</a:t>
            </a:r>
          </a:p>
          <a:p>
            <a:r>
              <a:rPr lang="en-US" dirty="0" smtClean="0"/>
              <a:t>How do the four states of matter differ from one another?</a:t>
            </a:r>
          </a:p>
          <a:p>
            <a:r>
              <a:rPr lang="en-US" dirty="0" smtClean="0"/>
              <a:t>What is density?</a:t>
            </a:r>
          </a:p>
          <a:p>
            <a:r>
              <a:rPr lang="en-US" dirty="0" smtClean="0"/>
              <a:t>How do you solve problems involving density?</a:t>
            </a:r>
          </a:p>
          <a:p>
            <a:r>
              <a:rPr lang="en-US" dirty="0" smtClean="0"/>
              <a:t>What is specific gravity?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can you determine the specific gravity of a given substance?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iner Hand ITC" pitchFamily="66" charset="0"/>
              </a:rPr>
              <a:t/>
            </a:r>
            <a:br>
              <a:rPr lang="en-US" dirty="0" smtClean="0">
                <a:latin typeface="Viner Hand ITC" pitchFamily="66" charset="0"/>
              </a:rPr>
            </a:br>
            <a:r>
              <a:rPr lang="en-US" dirty="0" smtClean="0">
                <a:latin typeface="Viner Hand ITC" pitchFamily="66" charset="0"/>
              </a:rPr>
              <a:t>Questions?</a:t>
            </a:r>
            <a:endParaRPr lang="en-US" sz="2800" dirty="0">
              <a:latin typeface="Viner Hand ITC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vil%20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52400"/>
            <a:ext cx="4128596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7391400" cy="2305928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#1-6</a:t>
            </a:r>
            <a:endParaRPr lang="en-US" sz="3200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57200"/>
            <a:ext cx="8329950" cy="832104"/>
          </a:xfrm>
        </p:spPr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5" name="Hurricane.wma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3" cstate="print"/>
          <a:stretch>
            <a:fillRect/>
          </a:stretch>
        </p:blipFill>
        <p:spPr>
          <a:xfrm>
            <a:off x="5410200" y="472135"/>
            <a:ext cx="3581400" cy="2019909"/>
          </a:xfrm>
          <a:prstGeom prst="rect">
            <a:avLst/>
          </a:prstGeom>
        </p:spPr>
      </p:pic>
      <p:pic>
        <p:nvPicPr>
          <p:cNvPr id="4" name="Picture 2" descr="http://i.livescience.com/images/i/000/049/979/i02/hurricane-irene-fake.jpg?134621192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000" y="3048001"/>
            <a:ext cx="4267200" cy="3200400"/>
          </a:xfrm>
          <a:prstGeom prst="rect">
            <a:avLst/>
          </a:prstGeom>
          <a:noFill/>
        </p:spPr>
      </p:pic>
      <p:pic>
        <p:nvPicPr>
          <p:cNvPr id="96260" name="Picture 4" descr="https://c1.staticflickr.com/1/23/25480568_33411d1ac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54350" y="3048000"/>
            <a:ext cx="353245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2176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1197864"/>
          </a:xfrm>
        </p:spPr>
        <p:txBody>
          <a:bodyPr/>
          <a:lstStyle/>
          <a:p>
            <a:r>
              <a:rPr lang="en-US" dirty="0" smtClean="0"/>
              <a:t>Summary Video:  </a:t>
            </a:r>
            <a:r>
              <a:rPr lang="en-US" dirty="0" smtClean="0">
                <a:hlinkClick r:id="rId4" action="ppaction://hlinkfile"/>
              </a:rPr>
              <a:t>Hydroelectric</a:t>
            </a:r>
            <a:endParaRPr lang="en-US" dirty="0"/>
          </a:p>
        </p:txBody>
      </p:sp>
      <p:pic>
        <p:nvPicPr>
          <p:cNvPr id="7" name="Mechanicville_Hydroelectric_Station_Tour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999" y="1041400"/>
            <a:ext cx="7653867" cy="5740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Name the four states of matter.</a:t>
            </a:r>
          </a:p>
          <a:p>
            <a:r>
              <a:rPr lang="en-US" dirty="0" smtClean="0"/>
              <a:t>Describe the characteristics that differentiate the four states of matter.</a:t>
            </a:r>
          </a:p>
          <a:p>
            <a:r>
              <a:rPr lang="en-US" dirty="0" smtClean="0"/>
              <a:t>Define density.</a:t>
            </a:r>
          </a:p>
          <a:p>
            <a:r>
              <a:rPr lang="en-US" dirty="0" smtClean="0"/>
              <a:t>Solve problems involving density.</a:t>
            </a:r>
          </a:p>
          <a:p>
            <a:r>
              <a:rPr lang="en-US" dirty="0" smtClean="0"/>
              <a:t>Define specific gravity.</a:t>
            </a:r>
          </a:p>
          <a:p>
            <a:r>
              <a:rPr lang="en-US" dirty="0" smtClean="0"/>
              <a:t>Determine the specific gravity of a given substance.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Phases (States) of Matter: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Solid</a:t>
            </a:r>
          </a:p>
          <a:p>
            <a:r>
              <a:rPr lang="en-US" dirty="0" smtClean="0"/>
              <a:t>Liquid</a:t>
            </a:r>
          </a:p>
          <a:p>
            <a:r>
              <a:rPr lang="en-US" dirty="0" smtClean="0"/>
              <a:t>Gas</a:t>
            </a:r>
          </a:p>
          <a:p>
            <a:r>
              <a:rPr lang="en-US" dirty="0" smtClean="0"/>
              <a:t>Plasma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3600" dirty="0" smtClean="0"/>
              <a:t>What characteristics differentiate these four?</a:t>
            </a:r>
          </a:p>
        </p:txBody>
      </p:sp>
      <p:pic>
        <p:nvPicPr>
          <p:cNvPr id="4" name="Picture 3" descr="Solar_Eruption_(Plasma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600200"/>
            <a:ext cx="3305175" cy="3200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tes of Matte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5779" y="990600"/>
            <a:ext cx="7147621" cy="5365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tes of matter by hea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8141676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tes_of_matter by bond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1840" y="609600"/>
            <a:ext cx="5569560" cy="6248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Liquid</a:t>
            </a:r>
          </a:p>
          <a:p>
            <a:r>
              <a:rPr lang="en-US" sz="3600" dirty="0" smtClean="0"/>
              <a:t>Gas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600" dirty="0" smtClean="0"/>
              <a:t>What properties do they have in common?</a:t>
            </a:r>
            <a:endParaRPr lang="en-US" sz="3600" dirty="0"/>
          </a:p>
        </p:txBody>
      </p:sp>
      <p:pic>
        <p:nvPicPr>
          <p:cNvPr id="4" name="Picture 3" descr="flui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04800"/>
            <a:ext cx="4666307" cy="3705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827</TotalTime>
  <Words>1069</Words>
  <Application>Microsoft Office PowerPoint</Application>
  <PresentationFormat>On-screen Show (4:3)</PresentationFormat>
  <Paragraphs>193</Paragraphs>
  <Slides>39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Calibri</vt:lpstr>
      <vt:lpstr>Consolas</vt:lpstr>
      <vt:lpstr>Corbel</vt:lpstr>
      <vt:lpstr>Times New Roman</vt:lpstr>
      <vt:lpstr>Viner Hand ITC</vt:lpstr>
      <vt:lpstr>Wingdings</vt:lpstr>
      <vt:lpstr>Wingdings 2</vt:lpstr>
      <vt:lpstr>Wingdings 3</vt:lpstr>
      <vt:lpstr>Metro</vt:lpstr>
      <vt:lpstr>Equation</vt:lpstr>
      <vt:lpstr>Devil physics The baddest class on campus AP Physics</vt:lpstr>
      <vt:lpstr>Lsn 10-1: Phases of Matter Lsn 10-2: density and specific       gravity</vt:lpstr>
      <vt:lpstr>Introductory Video: Chemical Properties - Density</vt:lpstr>
      <vt:lpstr>Objectives:</vt:lpstr>
      <vt:lpstr>Phases (States) of Matter: </vt:lpstr>
      <vt:lpstr>PowerPoint Presentation</vt:lpstr>
      <vt:lpstr>PowerPoint Presentation</vt:lpstr>
      <vt:lpstr>PowerPoint Presentation</vt:lpstr>
      <vt:lpstr>Fluids</vt:lpstr>
      <vt:lpstr>Density (ρ)</vt:lpstr>
      <vt:lpstr>Density (ρ)</vt:lpstr>
      <vt:lpstr>Density (ρ) Table 10-1</vt:lpstr>
      <vt:lpstr>Density (ρ) Table 10-1</vt:lpstr>
      <vt:lpstr>Density (ρ)</vt:lpstr>
      <vt:lpstr>Density (ρ)</vt:lpstr>
      <vt:lpstr>Specific Gravity </vt:lpstr>
      <vt:lpstr>Specific Gravity </vt:lpstr>
      <vt:lpstr>Specific Gravity 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Sample Problems</vt:lpstr>
      <vt:lpstr>Summary:</vt:lpstr>
      <vt:lpstr>Summary:</vt:lpstr>
      <vt:lpstr>Summary:</vt:lpstr>
      <vt:lpstr>Summary:</vt:lpstr>
      <vt:lpstr>Summary:</vt:lpstr>
      <vt:lpstr>Summary:</vt:lpstr>
      <vt:lpstr> Questions?</vt:lpstr>
      <vt:lpstr>Homework</vt:lpstr>
      <vt:lpstr>Summary Video:  Hydroelectric</vt:lpstr>
    </vt:vector>
  </TitlesOfParts>
  <Company>pcsb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Devil physics The baddest class on campus IB Physics Physics I Honors / Pre-IB Physics</dc:title>
  <dc:creator>Kyle Smith</dc:creator>
  <cp:lastModifiedBy>Smith Kyle</cp:lastModifiedBy>
  <cp:revision>52</cp:revision>
  <dcterms:created xsi:type="dcterms:W3CDTF">2010-12-08T08:20:03Z</dcterms:created>
  <dcterms:modified xsi:type="dcterms:W3CDTF">2016-05-02T16:47:54Z</dcterms:modified>
</cp:coreProperties>
</file>