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5" r:id="rId4"/>
    <p:sldId id="317" r:id="rId5"/>
    <p:sldId id="318" r:id="rId6"/>
    <p:sldId id="319" r:id="rId7"/>
    <p:sldId id="320" r:id="rId8"/>
    <p:sldId id="322" r:id="rId9"/>
    <p:sldId id="323" r:id="rId10"/>
    <p:sldId id="321" r:id="rId11"/>
    <p:sldId id="324" r:id="rId12"/>
    <p:sldId id="325" r:id="rId13"/>
    <p:sldId id="326" r:id="rId14"/>
    <p:sldId id="260" r:id="rId15"/>
    <p:sldId id="335" r:id="rId16"/>
    <p:sldId id="287" r:id="rId17"/>
    <p:sldId id="288" r:id="rId18"/>
    <p:sldId id="292" r:id="rId19"/>
    <p:sldId id="293" r:id="rId20"/>
    <p:sldId id="294" r:id="rId21"/>
    <p:sldId id="295" r:id="rId22"/>
    <p:sldId id="296" r:id="rId23"/>
    <p:sldId id="297" r:id="rId24"/>
    <p:sldId id="298" r:id="rId25"/>
    <p:sldId id="337" r:id="rId26"/>
    <p:sldId id="338" r:id="rId27"/>
    <p:sldId id="339" r:id="rId28"/>
    <p:sldId id="340" r:id="rId29"/>
    <p:sldId id="341" r:id="rId30"/>
    <p:sldId id="342" r:id="rId31"/>
    <p:sldId id="343" r:id="rId32"/>
    <p:sldId id="344" r:id="rId33"/>
    <p:sldId id="346" r:id="rId34"/>
    <p:sldId id="345" r:id="rId35"/>
    <p:sldId id="347" r:id="rId36"/>
    <p:sldId id="299" r:id="rId37"/>
    <p:sldId id="300" r:id="rId38"/>
    <p:sldId id="301" r:id="rId39"/>
    <p:sldId id="302" r:id="rId40"/>
    <p:sldId id="303" r:id="rId41"/>
    <p:sldId id="304" r:id="rId42"/>
    <p:sldId id="329" r:id="rId43"/>
    <p:sldId id="333" r:id="rId44"/>
    <p:sldId id="334" r:id="rId45"/>
    <p:sldId id="330" r:id="rId46"/>
    <p:sldId id="331" r:id="rId47"/>
    <p:sldId id="332" r:id="rId48"/>
    <p:sldId id="328" r:id="rId49"/>
    <p:sldId id="266" r:id="rId50"/>
    <p:sldId id="267" r:id="rId51"/>
    <p:sldId id="29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3/28/2016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3/28/2016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3/28/2016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Reading%20Activity%20Option%20B-2B%20Answer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Efficiency+and+the+Second+Law+of+Thermodynamics.mp4" TargetMode="External"/><Relationship Id="rId2" Type="http://schemas.openxmlformats.org/officeDocument/2006/relationships/slideLayout" Target="../slideLayouts/slideLayout2.xml"/><Relationship Id="rId1" Type="http://schemas.openxmlformats.org/officeDocument/2006/relationships/video" Target="file:///G:\AAASync\IB%20Physics%20Course\Lesson%20Plans\Tsokos%20Lessons\Tsokos%20Option%20B,%20Engineering%20Physics\Option%20B-2B\Efficiency+and+the+Second+Law+of+Thermodynamics.mp4" TargetMode="Externa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Cyclic+Heat+Engine.mp4" TargetMode="External"/><Relationship Id="rId2" Type="http://schemas.openxmlformats.org/officeDocument/2006/relationships/slideLayout" Target="../slideLayouts/slideLayout2.xml"/><Relationship Id="rId1" Type="http://schemas.openxmlformats.org/officeDocument/2006/relationships/video" Target="file:///G:\AAASync\IB%20Physics%20Course\Lesson%20Plans\Tsokos%20Lessons\Tsokos%20Option%20B,%20Engineering%20Physics\Option%20B-2B\Cyclic+Heat+Engine.mp4" TargetMode="Externa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image" Target="../media/image13.gif"/></Relationships>
</file>

<file path=ppt/slides/_rels/slide2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Carnot+Engine.mp4" TargetMode="External"/><Relationship Id="rId2" Type="http://schemas.openxmlformats.org/officeDocument/2006/relationships/slideLayout" Target="../slideLayouts/slideLayout2.xml"/><Relationship Id="rId1" Type="http://schemas.openxmlformats.org/officeDocument/2006/relationships/video" Target="file:///G:\AAASync\IB%20Physics%20Course\Lesson%20Plans\Tsokos%20Lessons\Tsokos%20Option%20B,%20Engineering%20Physics\Option%20B-2B\Carnot+Engine.mp4" TargetMode="External"/><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IB Physics</a:t>
            </a:r>
            <a:r>
              <a:rPr lang="en-US" sz="2800" dirty="0" smtClean="0">
                <a:latin typeface="Viner Hand ITC" pitchFamily="66" charset="0"/>
              </a:rPr>
              <a:t/>
            </a:r>
            <a:br>
              <a:rPr lang="en-US" sz="2800" dirty="0" smtClean="0">
                <a:latin typeface="Viner Hand ITC" pitchFamily="66" charset="0"/>
              </a:rPr>
            </a:b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Guidance: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If cycles other than the Carnot cycle are used quantitatively, full details will be provided </a:t>
            </a:r>
          </a:p>
          <a:p>
            <a:r>
              <a:rPr lang="en-US" sz="3200" dirty="0" smtClean="0"/>
              <a:t>Only graphical analysis will be required for determination of work done on a </a:t>
            </a:r>
            <a:r>
              <a:rPr lang="en-US" sz="3200" dirty="0" err="1" smtClean="0"/>
              <a:t>pV</a:t>
            </a:r>
            <a:r>
              <a:rPr lang="en-US" sz="3200" dirty="0" smtClean="0"/>
              <a:t> diagram when pressure is not constant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Object 4"/>
          <p:cNvGraphicFramePr>
            <a:graphicFrameLocks noChangeAspect="1"/>
          </p:cNvGraphicFramePr>
          <p:nvPr/>
        </p:nvGraphicFramePr>
        <p:xfrm>
          <a:off x="1524000" y="1300681"/>
          <a:ext cx="2819400" cy="5443396"/>
        </p:xfrm>
        <a:graphic>
          <a:graphicData uri="http://schemas.openxmlformats.org/presentationml/2006/ole">
            <p:oleObj spid="_x0000_s88067" name="Equation" r:id="rId3" imgW="1282680" imgH="2476440" progId="Equation.3">
              <p:embed/>
            </p:oleObj>
          </a:graphicData>
        </a:graphic>
      </p:graphicFrame>
      <p:sp>
        <p:nvSpPr>
          <p:cNvPr id="6" name="Content Placeholder 5"/>
          <p:cNvSpPr>
            <a:spLocks noGrp="1"/>
          </p:cNvSpPr>
          <p:nvPr>
            <p:ph idx="1"/>
          </p:nvPr>
        </p:nvSpPr>
        <p:spPr>
          <a:xfrm>
            <a:off x="3810000" y="3840960"/>
            <a:ext cx="3124200" cy="731040"/>
          </a:xfrm>
          <a:solidFill>
            <a:schemeClr val="tx1"/>
          </a:solidFill>
        </p:spPr>
        <p:txBody>
          <a:bodyPr>
            <a:normAutofit/>
          </a:bodyPr>
          <a:lstStyle/>
          <a:p>
            <a:pPr>
              <a:buNone/>
            </a:pPr>
            <a:r>
              <a:rPr lang="en-US" sz="2400" i="1" dirty="0" smtClean="0">
                <a:solidFill>
                  <a:schemeClr val="bg1"/>
                </a:solidFill>
              </a:rPr>
              <a:t>(for monatomic gases)</a:t>
            </a:r>
            <a:endParaRPr lang="en-US" sz="2400" i="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Utilization:</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This work leads directly to the concept of the heat engines that play such a large role in modern society </a:t>
            </a:r>
          </a:p>
          <a:p>
            <a:r>
              <a:rPr lang="en-US" sz="3200" dirty="0" smtClean="0"/>
              <a:t>The possibility of the heat death of the universe is based on ever-increasing entropy </a:t>
            </a:r>
          </a:p>
          <a:p>
            <a:r>
              <a:rPr lang="en-US" sz="3200" dirty="0" smtClean="0"/>
              <a:t>Chemistry of entropy (see Chemistry sub-topic 15.2)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Aims: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Aim 5: development of the second law demonstrates the collaboration involved in scientific pursuits </a:t>
            </a:r>
          </a:p>
          <a:p>
            <a:r>
              <a:rPr lang="en-US" sz="3200" dirty="0" smtClean="0"/>
              <a:t>Aim 10: the relationships and similarities between scientific disciplines are particularly apparent here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Reading Activity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sz="3600" dirty="0" smtClean="0">
                <a:hlinkClick r:id="rId3" action="ppaction://hlinkfile"/>
              </a:rPr>
              <a:t>Introductory Video: Efficiency and the Second Law of Thermodynamics</a:t>
            </a:r>
            <a:endParaRPr lang="en-US" sz="3600" dirty="0"/>
          </a:p>
        </p:txBody>
      </p:sp>
      <p:pic>
        <p:nvPicPr>
          <p:cNvPr id="4" name="Efficiency+and+the+Second+Law+of+Thermodynamics.mp4">
            <a:hlinkClick r:id="" action="ppaction://media"/>
          </p:cNvPr>
          <p:cNvPicPr>
            <a:picLocks noGrp="1" noRot="1" noChangeAspect="1"/>
          </p:cNvPicPr>
          <p:nvPr>
            <p:ph idx="1"/>
            <a:videoFile r:link="rId1"/>
          </p:nvPr>
        </p:nvPicPr>
        <p:blipFill>
          <a:blip r:embed="rId4" cstate="print"/>
          <a:stretch>
            <a:fillRect/>
          </a:stretch>
        </p:blipFill>
        <p:spPr>
          <a:xfrm>
            <a:off x="1371599" y="1498600"/>
            <a:ext cx="6942667" cy="5207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Law </a:t>
            </a:r>
            <a:r>
              <a:rPr lang="en-US" smtClean="0"/>
              <a:t>of Thermodynamics</a:t>
            </a:r>
            <a:endParaRPr lang="en-US"/>
          </a:p>
        </p:txBody>
      </p:sp>
      <p:sp>
        <p:nvSpPr>
          <p:cNvPr id="3" name="Content Placeholder 2"/>
          <p:cNvSpPr>
            <a:spLocks noGrp="1"/>
          </p:cNvSpPr>
          <p:nvPr>
            <p:ph idx="1"/>
          </p:nvPr>
        </p:nvSpPr>
        <p:spPr/>
        <p:txBody>
          <a:bodyPr/>
          <a:lstStyle/>
          <a:p>
            <a:r>
              <a:rPr lang="en-US" dirty="0" smtClean="0"/>
              <a:t>Impossible processes consistent with the First Law</a:t>
            </a:r>
          </a:p>
          <a:p>
            <a:pPr lvl="1"/>
            <a:r>
              <a:rPr lang="en-US" dirty="0" smtClean="0"/>
              <a:t>The spontaneous (i.e. without the action of another agent) transfer of thermal energy from a cold body to a hotter body</a:t>
            </a:r>
          </a:p>
          <a:p>
            <a:pPr lvl="1"/>
            <a:r>
              <a:rPr lang="en-US" dirty="0" smtClean="0"/>
              <a:t>The air in a room suddenly occupying just one half of the room and leaving the other half empty</a:t>
            </a:r>
          </a:p>
          <a:p>
            <a:pPr lvl="1"/>
            <a:r>
              <a:rPr lang="en-US" dirty="0" smtClean="0"/>
              <a:t>A glass of water at room temperature suddenly freezing, causing the temperature of the room to rise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Law </a:t>
            </a:r>
            <a:r>
              <a:rPr lang="en-US" smtClean="0"/>
              <a:t>of Thermodynamics</a:t>
            </a:r>
            <a:endParaRPr lang="en-US"/>
          </a:p>
        </p:txBody>
      </p:sp>
      <p:sp>
        <p:nvSpPr>
          <p:cNvPr id="3" name="Content Placeholder 2"/>
          <p:cNvSpPr>
            <a:spLocks noGrp="1"/>
          </p:cNvSpPr>
          <p:nvPr>
            <p:ph idx="1"/>
          </p:nvPr>
        </p:nvSpPr>
        <p:spPr>
          <a:xfrm>
            <a:off x="914400" y="1447800"/>
            <a:ext cx="7772400" cy="4907760"/>
          </a:xfrm>
        </p:spPr>
        <p:txBody>
          <a:bodyPr/>
          <a:lstStyle/>
          <a:p>
            <a:r>
              <a:rPr lang="en-US" dirty="0" smtClean="0"/>
              <a:t>Order and Disorder – Consider a bowling ball rolled down the hall in between classes</a:t>
            </a:r>
          </a:p>
          <a:p>
            <a:pPr lvl="1"/>
            <a:r>
              <a:rPr lang="en-US" dirty="0" smtClean="0"/>
              <a:t>Between collision with students and friction, the ball eventually comes to a stop.</a:t>
            </a:r>
          </a:p>
        </p:txBody>
      </p:sp>
      <p:pic>
        <p:nvPicPr>
          <p:cNvPr id="4" name="Picture 3" descr="Ordered Mechanical into Disordered Internal Energy.jpg"/>
          <p:cNvPicPr>
            <a:picLocks noChangeAspect="1"/>
          </p:cNvPicPr>
          <p:nvPr/>
        </p:nvPicPr>
        <p:blipFill>
          <a:blip r:embed="rId2" cstate="print"/>
          <a:stretch>
            <a:fillRect/>
          </a:stretch>
        </p:blipFill>
        <p:spPr>
          <a:xfrm>
            <a:off x="1752600" y="3527298"/>
            <a:ext cx="6238274" cy="302590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Law </a:t>
            </a:r>
            <a:r>
              <a:rPr lang="en-US" smtClean="0"/>
              <a:t>of Thermodynamics</a:t>
            </a:r>
            <a:endParaRPr lang="en-US"/>
          </a:p>
        </p:txBody>
      </p:sp>
      <p:sp>
        <p:nvSpPr>
          <p:cNvPr id="3" name="Content Placeholder 2"/>
          <p:cNvSpPr>
            <a:spLocks noGrp="1"/>
          </p:cNvSpPr>
          <p:nvPr>
            <p:ph idx="1"/>
          </p:nvPr>
        </p:nvSpPr>
        <p:spPr>
          <a:xfrm>
            <a:off x="914400" y="4191000"/>
            <a:ext cx="7772400" cy="2438400"/>
          </a:xfrm>
        </p:spPr>
        <p:txBody>
          <a:bodyPr>
            <a:normAutofit lnSpcReduction="10000"/>
          </a:bodyPr>
          <a:lstStyle/>
          <a:p>
            <a:r>
              <a:rPr lang="en-US" dirty="0" smtClean="0"/>
              <a:t>Once the ball comes to a stop, the ordered kinetic energy can’t be recovered because it has been degraded.</a:t>
            </a:r>
          </a:p>
          <a:p>
            <a:r>
              <a:rPr lang="en-US" dirty="0" smtClean="0"/>
              <a:t>All that is left is the disordered heat energy caused by friction</a:t>
            </a:r>
          </a:p>
        </p:txBody>
      </p:sp>
      <p:pic>
        <p:nvPicPr>
          <p:cNvPr id="4" name="Picture 3" descr="Ordered Mechanical into Disordered Internal Energy.jpg"/>
          <p:cNvPicPr>
            <a:picLocks noChangeAspect="1"/>
          </p:cNvPicPr>
          <p:nvPr/>
        </p:nvPicPr>
        <p:blipFill>
          <a:blip r:embed="rId2" cstate="print"/>
          <a:stretch>
            <a:fillRect/>
          </a:stretch>
        </p:blipFill>
        <p:spPr>
          <a:xfrm>
            <a:off x="1676400" y="1165098"/>
            <a:ext cx="6238274" cy="302590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Law </a:t>
            </a:r>
            <a:r>
              <a:rPr lang="en-US" smtClean="0"/>
              <a:t>of Thermodynamics</a:t>
            </a:r>
            <a:endParaRPr lang="en-US"/>
          </a:p>
        </p:txBody>
      </p:sp>
      <p:sp>
        <p:nvSpPr>
          <p:cNvPr id="3" name="Content Placeholder 2"/>
          <p:cNvSpPr>
            <a:spLocks noGrp="1"/>
          </p:cNvSpPr>
          <p:nvPr>
            <p:ph idx="1"/>
          </p:nvPr>
        </p:nvSpPr>
        <p:spPr>
          <a:xfrm>
            <a:off x="914400" y="1600200"/>
            <a:ext cx="7772400" cy="5029200"/>
          </a:xfrm>
        </p:spPr>
        <p:txBody>
          <a:bodyPr>
            <a:normAutofit/>
          </a:bodyPr>
          <a:lstStyle/>
          <a:p>
            <a:r>
              <a:rPr lang="en-US" dirty="0" smtClean="0"/>
              <a:t>The Second Law of Thermodynamics deals with  the limitations imposed on heat engines, devices whose aim is to convert thermal energy (disordered energy) into mechanical energy (ordered energy).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Tsokos</a:t>
            </a:r>
            <a:r>
              <a:rPr lang="en-US" dirty="0" smtClean="0"/>
              <a:t> Option </a:t>
            </a:r>
            <a:r>
              <a:rPr lang="en-US" dirty="0" smtClean="0"/>
              <a:t>b-2B</a:t>
            </a:r>
            <a:r>
              <a:rPr lang="en-US" dirty="0" smtClean="0"/>
              <a:t/>
            </a:r>
            <a:br>
              <a:rPr lang="en-US" dirty="0" smtClean="0"/>
            </a:br>
            <a:r>
              <a:rPr lang="en-US" dirty="0" smtClean="0"/>
              <a:t>Thermodynamics</a:t>
            </a:r>
            <a:br>
              <a:rPr lang="en-US" dirty="0" smtClean="0"/>
            </a:br>
            <a:r>
              <a:rPr lang="en-US" dirty="0" smtClean="0"/>
              <a:t>(</a:t>
            </a:r>
            <a:r>
              <a:rPr lang="en-US" dirty="0" smtClean="0"/>
              <a:t>B2.6 </a:t>
            </a:r>
            <a:r>
              <a:rPr lang="en-US" dirty="0" smtClean="0"/>
              <a:t>thru </a:t>
            </a:r>
            <a:r>
              <a:rPr lang="en-US" dirty="0" smtClean="0"/>
              <a:t>B2.9)</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Law </a:t>
            </a:r>
            <a:r>
              <a:rPr lang="en-US" smtClean="0"/>
              <a:t>of Thermodynamics</a:t>
            </a:r>
            <a:endParaRPr lang="en-US"/>
          </a:p>
        </p:txBody>
      </p:sp>
      <p:sp>
        <p:nvSpPr>
          <p:cNvPr id="3" name="Content Placeholder 2"/>
          <p:cNvSpPr>
            <a:spLocks noGrp="1"/>
          </p:cNvSpPr>
          <p:nvPr>
            <p:ph idx="1"/>
          </p:nvPr>
        </p:nvSpPr>
        <p:spPr>
          <a:xfrm>
            <a:off x="914400" y="1600200"/>
            <a:ext cx="7772400" cy="5029200"/>
          </a:xfrm>
        </p:spPr>
        <p:txBody>
          <a:bodyPr>
            <a:normAutofit/>
          </a:bodyPr>
          <a:lstStyle/>
          <a:p>
            <a:r>
              <a:rPr lang="en-US" dirty="0" smtClean="0"/>
              <a:t>Reversibility</a:t>
            </a:r>
          </a:p>
          <a:p>
            <a:pPr lvl="1"/>
            <a:r>
              <a:rPr lang="en-US" dirty="0" smtClean="0"/>
              <a:t>All natural processes are irreversible</a:t>
            </a:r>
          </a:p>
          <a:p>
            <a:pPr lvl="1"/>
            <a:r>
              <a:rPr lang="en-US" dirty="0" smtClean="0"/>
              <a:t>They lead to a state of increased disorder</a:t>
            </a:r>
          </a:p>
          <a:p>
            <a:r>
              <a:rPr lang="en-US" dirty="0" smtClean="0"/>
              <a:t>Measure of Disorder – </a:t>
            </a:r>
            <a:r>
              <a:rPr lang="en-US" b="1" i="1" dirty="0" smtClean="0"/>
              <a:t>Entropy</a:t>
            </a:r>
          </a:p>
          <a:p>
            <a:pPr lvl="1"/>
            <a:r>
              <a:rPr lang="en-US" dirty="0" smtClean="0"/>
              <a:t>State function – once the state of the function is specified, so is the entropy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a:t>
            </a:r>
            <a:endParaRPr lang="en-US" dirty="0"/>
          </a:p>
        </p:txBody>
      </p:sp>
      <p:sp>
        <p:nvSpPr>
          <p:cNvPr id="3" name="Content Placeholder 2"/>
          <p:cNvSpPr>
            <a:spLocks noGrp="1"/>
          </p:cNvSpPr>
          <p:nvPr>
            <p:ph idx="1"/>
          </p:nvPr>
        </p:nvSpPr>
        <p:spPr>
          <a:xfrm>
            <a:off x="304800" y="1828800"/>
            <a:ext cx="5029200" cy="4526760"/>
          </a:xfrm>
        </p:spPr>
        <p:txBody>
          <a:bodyPr>
            <a:normAutofit/>
          </a:bodyPr>
          <a:lstStyle/>
          <a:p>
            <a:r>
              <a:rPr lang="en-US" dirty="0" smtClean="0"/>
              <a:t>During an isothermal expansion of a gas, the gas must receive heat</a:t>
            </a:r>
          </a:p>
          <a:p>
            <a:r>
              <a:rPr lang="en-US" dirty="0" smtClean="0"/>
              <a:t>During an isothermal compression of a gas, the gas expels heat</a:t>
            </a:r>
          </a:p>
          <a:p>
            <a:r>
              <a:rPr lang="en-US" dirty="0" smtClean="0"/>
              <a:t>The net change in entropy is zero</a:t>
            </a:r>
            <a:endParaRPr lang="en-US" dirty="0"/>
          </a:p>
        </p:txBody>
      </p:sp>
      <p:graphicFrame>
        <p:nvGraphicFramePr>
          <p:cNvPr id="53250" name="Object 2"/>
          <p:cNvGraphicFramePr>
            <a:graphicFrameLocks noChangeAspect="1"/>
          </p:cNvGraphicFramePr>
          <p:nvPr/>
        </p:nvGraphicFramePr>
        <p:xfrm>
          <a:off x="3571875" y="228600"/>
          <a:ext cx="1844675" cy="1393825"/>
        </p:xfrm>
        <a:graphic>
          <a:graphicData uri="http://schemas.openxmlformats.org/presentationml/2006/ole">
            <p:oleObj spid="_x0000_s53250" name="Equation" r:id="rId3" imgW="520560" imgH="393480" progId="Equation.3">
              <p:embed/>
            </p:oleObj>
          </a:graphicData>
        </a:graphic>
      </p:graphicFrame>
      <p:graphicFrame>
        <p:nvGraphicFramePr>
          <p:cNvPr id="53251" name="Object 3"/>
          <p:cNvGraphicFramePr>
            <a:graphicFrameLocks noChangeAspect="1"/>
          </p:cNvGraphicFramePr>
          <p:nvPr/>
        </p:nvGraphicFramePr>
        <p:xfrm>
          <a:off x="6567488" y="1600200"/>
          <a:ext cx="2065337" cy="2247900"/>
        </p:xfrm>
        <a:graphic>
          <a:graphicData uri="http://schemas.openxmlformats.org/presentationml/2006/ole">
            <p:oleObj spid="_x0000_s53251" name="Equation" r:id="rId4" imgW="583920" imgH="634680" progId="Equation.3">
              <p:embed/>
            </p:oleObj>
          </a:graphicData>
        </a:graphic>
      </p:graphicFrame>
      <p:graphicFrame>
        <p:nvGraphicFramePr>
          <p:cNvPr id="53252" name="Object 4"/>
          <p:cNvGraphicFramePr>
            <a:graphicFrameLocks noChangeAspect="1"/>
          </p:cNvGraphicFramePr>
          <p:nvPr/>
        </p:nvGraphicFramePr>
        <p:xfrm>
          <a:off x="6375400" y="4114800"/>
          <a:ext cx="2473325" cy="2247900"/>
        </p:xfrm>
        <a:graphic>
          <a:graphicData uri="http://schemas.openxmlformats.org/presentationml/2006/ole">
            <p:oleObj spid="_x0000_s53252" name="Equation" r:id="rId5" imgW="698400" imgH="63468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a:t>
            </a:r>
            <a:endParaRPr lang="en-US" dirty="0"/>
          </a:p>
        </p:txBody>
      </p:sp>
      <p:sp>
        <p:nvSpPr>
          <p:cNvPr id="3" name="Content Placeholder 2"/>
          <p:cNvSpPr>
            <a:spLocks noGrp="1"/>
          </p:cNvSpPr>
          <p:nvPr>
            <p:ph idx="1"/>
          </p:nvPr>
        </p:nvSpPr>
        <p:spPr>
          <a:xfrm>
            <a:off x="304800" y="1828800"/>
            <a:ext cx="4267200" cy="4526760"/>
          </a:xfrm>
        </p:spPr>
        <p:txBody>
          <a:bodyPr>
            <a:normAutofit/>
          </a:bodyPr>
          <a:lstStyle/>
          <a:p>
            <a:r>
              <a:rPr lang="en-US" dirty="0" smtClean="0"/>
              <a:t>The entropy of heat flowing from a hot object to a cold one</a:t>
            </a:r>
          </a:p>
          <a:p>
            <a:r>
              <a:rPr lang="en-US" dirty="0" smtClean="0"/>
              <a:t>The hot object loses heat, the cold one gains heat</a:t>
            </a:r>
          </a:p>
          <a:p>
            <a:r>
              <a:rPr lang="en-US" dirty="0" smtClean="0"/>
              <a:t>Entropy increases</a:t>
            </a:r>
            <a:endParaRPr lang="en-US" dirty="0"/>
          </a:p>
        </p:txBody>
      </p:sp>
      <p:graphicFrame>
        <p:nvGraphicFramePr>
          <p:cNvPr id="53251" name="Object 3"/>
          <p:cNvGraphicFramePr>
            <a:graphicFrameLocks noChangeAspect="1"/>
          </p:cNvGraphicFramePr>
          <p:nvPr/>
        </p:nvGraphicFramePr>
        <p:xfrm>
          <a:off x="4791075" y="2209800"/>
          <a:ext cx="4044950" cy="4090988"/>
        </p:xfrm>
        <a:graphic>
          <a:graphicData uri="http://schemas.openxmlformats.org/presentationml/2006/ole">
            <p:oleObj spid="_x0000_s54275" name="Equation" r:id="rId3" imgW="1143000" imgH="1155600" progId="Equation.3">
              <p:embed/>
            </p:oleObj>
          </a:graphicData>
        </a:graphic>
      </p:graphicFrame>
      <p:graphicFrame>
        <p:nvGraphicFramePr>
          <p:cNvPr id="54276" name="Object 4"/>
          <p:cNvGraphicFramePr>
            <a:graphicFrameLocks noChangeAspect="1"/>
          </p:cNvGraphicFramePr>
          <p:nvPr/>
        </p:nvGraphicFramePr>
        <p:xfrm>
          <a:off x="5867400" y="457200"/>
          <a:ext cx="1844675" cy="1393825"/>
        </p:xfrm>
        <a:graphic>
          <a:graphicData uri="http://schemas.openxmlformats.org/presentationml/2006/ole">
            <p:oleObj spid="_x0000_s54276" name="Equation" r:id="rId4" imgW="520560" imgH="39348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a:t>
            </a:r>
            <a:endParaRPr lang="en-US" dirty="0"/>
          </a:p>
        </p:txBody>
      </p:sp>
      <p:sp>
        <p:nvSpPr>
          <p:cNvPr id="3" name="Content Placeholder 2"/>
          <p:cNvSpPr>
            <a:spLocks noGrp="1"/>
          </p:cNvSpPr>
          <p:nvPr>
            <p:ph idx="1"/>
          </p:nvPr>
        </p:nvSpPr>
        <p:spPr>
          <a:xfrm>
            <a:off x="304800" y="1828800"/>
            <a:ext cx="4267200" cy="4526760"/>
          </a:xfrm>
        </p:spPr>
        <p:txBody>
          <a:bodyPr>
            <a:normAutofit/>
          </a:bodyPr>
          <a:lstStyle/>
          <a:p>
            <a:r>
              <a:rPr lang="en-US" dirty="0" smtClean="0"/>
              <a:t>The entropy of heat flowing </a:t>
            </a:r>
            <a:r>
              <a:rPr lang="en-US" b="1" i="1" dirty="0" smtClean="0"/>
              <a:t>to </a:t>
            </a:r>
            <a:r>
              <a:rPr lang="en-US" dirty="0" smtClean="0"/>
              <a:t>a hot object </a:t>
            </a:r>
            <a:r>
              <a:rPr lang="en-US" b="1" i="1" dirty="0" smtClean="0"/>
              <a:t>from </a:t>
            </a:r>
            <a:r>
              <a:rPr lang="en-US" dirty="0" smtClean="0"/>
              <a:t>a cold one</a:t>
            </a:r>
          </a:p>
          <a:p>
            <a:r>
              <a:rPr lang="en-US" dirty="0" smtClean="0"/>
              <a:t>The hot object </a:t>
            </a:r>
            <a:r>
              <a:rPr lang="en-US" b="1" i="1" dirty="0" smtClean="0"/>
              <a:t>gains </a:t>
            </a:r>
            <a:r>
              <a:rPr lang="en-US" dirty="0" smtClean="0"/>
              <a:t>heat, the cold one </a:t>
            </a:r>
            <a:r>
              <a:rPr lang="en-US" b="1" i="1" dirty="0" smtClean="0"/>
              <a:t>loses </a:t>
            </a:r>
            <a:r>
              <a:rPr lang="en-US" dirty="0" smtClean="0"/>
              <a:t>heat</a:t>
            </a:r>
          </a:p>
          <a:p>
            <a:r>
              <a:rPr lang="en-US" dirty="0" smtClean="0"/>
              <a:t>Entropy </a:t>
            </a:r>
            <a:r>
              <a:rPr lang="en-US" b="1" i="1" dirty="0" smtClean="0"/>
              <a:t>decreases</a:t>
            </a:r>
          </a:p>
          <a:p>
            <a:pPr algn="ctr">
              <a:buNone/>
            </a:pPr>
            <a:r>
              <a:rPr lang="en-US" b="1" i="1" dirty="0" err="1" smtClean="0">
                <a:solidFill>
                  <a:srgbClr val="FF0000"/>
                </a:solidFill>
              </a:rPr>
              <a:t>Ain’t</a:t>
            </a:r>
            <a:r>
              <a:rPr lang="en-US" b="1" i="1" dirty="0" smtClean="0">
                <a:solidFill>
                  <a:srgbClr val="FF0000"/>
                </a:solidFill>
              </a:rPr>
              <a:t> </a:t>
            </a:r>
            <a:r>
              <a:rPr lang="en-US" b="1" i="1" dirty="0" err="1" smtClean="0">
                <a:solidFill>
                  <a:srgbClr val="FF0000"/>
                </a:solidFill>
              </a:rPr>
              <a:t>Gonna</a:t>
            </a:r>
            <a:r>
              <a:rPr lang="en-US" b="1" i="1" dirty="0" smtClean="0">
                <a:solidFill>
                  <a:srgbClr val="FF0000"/>
                </a:solidFill>
              </a:rPr>
              <a:t> Happen!</a:t>
            </a:r>
            <a:endParaRPr lang="en-US" b="1" i="1" dirty="0">
              <a:solidFill>
                <a:srgbClr val="FF0000"/>
              </a:solidFill>
            </a:endParaRPr>
          </a:p>
        </p:txBody>
      </p:sp>
      <p:graphicFrame>
        <p:nvGraphicFramePr>
          <p:cNvPr id="53251" name="Object 3"/>
          <p:cNvGraphicFramePr>
            <a:graphicFrameLocks noChangeAspect="1"/>
          </p:cNvGraphicFramePr>
          <p:nvPr/>
        </p:nvGraphicFramePr>
        <p:xfrm>
          <a:off x="4791075" y="2209800"/>
          <a:ext cx="4044950" cy="4090988"/>
        </p:xfrm>
        <a:graphic>
          <a:graphicData uri="http://schemas.openxmlformats.org/presentationml/2006/ole">
            <p:oleObj spid="_x0000_s55299" name="Equation" r:id="rId3" imgW="1143000" imgH="1155600" progId="Equation.3">
              <p:embed/>
            </p:oleObj>
          </a:graphicData>
        </a:graphic>
      </p:graphicFrame>
      <p:graphicFrame>
        <p:nvGraphicFramePr>
          <p:cNvPr id="55300" name="Object 4"/>
          <p:cNvGraphicFramePr>
            <a:graphicFrameLocks noChangeAspect="1"/>
          </p:cNvGraphicFramePr>
          <p:nvPr/>
        </p:nvGraphicFramePr>
        <p:xfrm>
          <a:off x="5867400" y="457200"/>
          <a:ext cx="1844675" cy="1393825"/>
        </p:xfrm>
        <a:graphic>
          <a:graphicData uri="http://schemas.openxmlformats.org/presentationml/2006/ole">
            <p:oleObj spid="_x0000_s55300" name="Equation" r:id="rId4" imgW="520560" imgH="39348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274064"/>
          </a:xfrm>
        </p:spPr>
        <p:txBody>
          <a:bodyPr/>
          <a:lstStyle/>
          <a:p>
            <a:r>
              <a:rPr lang="en-US" dirty="0" smtClean="0"/>
              <a:t>Second Law of Thermodynamics (finally!)</a:t>
            </a:r>
            <a:endParaRPr lang="en-US" dirty="0"/>
          </a:p>
        </p:txBody>
      </p:sp>
      <p:sp>
        <p:nvSpPr>
          <p:cNvPr id="3" name="Content Placeholder 2"/>
          <p:cNvSpPr>
            <a:spLocks noGrp="1"/>
          </p:cNvSpPr>
          <p:nvPr>
            <p:ph idx="1"/>
          </p:nvPr>
        </p:nvSpPr>
        <p:spPr>
          <a:xfrm>
            <a:off x="381000" y="1600200"/>
            <a:ext cx="8305800" cy="4755360"/>
          </a:xfrm>
        </p:spPr>
        <p:txBody>
          <a:bodyPr/>
          <a:lstStyle/>
          <a:p>
            <a:r>
              <a:rPr lang="en-US" dirty="0" smtClean="0"/>
              <a:t>General Statement:</a:t>
            </a:r>
          </a:p>
          <a:p>
            <a:pPr lvl="1"/>
            <a:r>
              <a:rPr lang="en-US" dirty="0" smtClean="0"/>
              <a:t>The entropy of an isolated system never decreases</a:t>
            </a:r>
            <a:r>
              <a:rPr lang="en-US" dirty="0" smtClean="0"/>
              <a:t>.  In such a system, entropy increases in realistic irreversible processes and stays the same in theoretical, idealized reversible processes.</a:t>
            </a:r>
          </a:p>
          <a:p>
            <a:r>
              <a:rPr lang="en-US" dirty="0" smtClean="0"/>
              <a:t>Other Statements:</a:t>
            </a:r>
          </a:p>
          <a:p>
            <a:pPr lvl="1"/>
            <a:r>
              <a:rPr lang="en-US" dirty="0" smtClean="0"/>
              <a:t>It is impossible for thermal energy to flow from a cold to a hot object without performing work.</a:t>
            </a:r>
          </a:p>
          <a:p>
            <a:pPr lvl="1"/>
            <a:r>
              <a:rPr lang="en-US" dirty="0" smtClean="0"/>
              <a:t>It is impossible, in a cyclic process, to completely convert heat into mechanical work.</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Video: Cyclic Heat Engines</a:t>
            </a:r>
            <a:endParaRPr lang="en-US" dirty="0"/>
          </a:p>
        </p:txBody>
      </p:sp>
      <p:pic>
        <p:nvPicPr>
          <p:cNvPr id="4" name="Cyclic+Heat+Engine.mp4">
            <a:hlinkClick r:id="" action="ppaction://media"/>
          </p:cNvPr>
          <p:cNvPicPr>
            <a:picLocks noGrp="1" noRot="1" noChangeAspect="1"/>
          </p:cNvPicPr>
          <p:nvPr>
            <p:ph idx="1"/>
            <a:videoFile r:link="rId1"/>
          </p:nvPr>
        </p:nvPicPr>
        <p:blipFill>
          <a:blip r:embed="rId4" cstate="print"/>
          <a:stretch>
            <a:fillRect/>
          </a:stretch>
        </p:blipFill>
        <p:spPr>
          <a:xfrm>
            <a:off x="1202267" y="1371600"/>
            <a:ext cx="7010400" cy="5257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t>Heat Engines</a:t>
            </a:r>
            <a:endParaRPr lang="en-US" dirty="0"/>
          </a:p>
        </p:txBody>
      </p:sp>
      <p:sp>
        <p:nvSpPr>
          <p:cNvPr id="3" name="Content Placeholder 2"/>
          <p:cNvSpPr>
            <a:spLocks noGrp="1"/>
          </p:cNvSpPr>
          <p:nvPr>
            <p:ph idx="1"/>
          </p:nvPr>
        </p:nvSpPr>
        <p:spPr>
          <a:xfrm>
            <a:off x="304800" y="1371600"/>
            <a:ext cx="4495800" cy="5334000"/>
          </a:xfrm>
        </p:spPr>
        <p:txBody>
          <a:bodyPr/>
          <a:lstStyle/>
          <a:p>
            <a:r>
              <a:rPr lang="en-US" dirty="0" smtClean="0"/>
              <a:t>A device that converts thermal energy into work</a:t>
            </a:r>
          </a:p>
          <a:p>
            <a:pPr lvl="1"/>
            <a:r>
              <a:rPr lang="en-US" dirty="0" smtClean="0"/>
              <a:t>A hot reservoir at temperature T</a:t>
            </a:r>
            <a:r>
              <a:rPr lang="en-US" baseline="-25000" dirty="0" smtClean="0"/>
              <a:t>H</a:t>
            </a:r>
            <a:r>
              <a:rPr lang="en-US" dirty="0" smtClean="0"/>
              <a:t> transfers heat into the engine</a:t>
            </a:r>
          </a:p>
          <a:p>
            <a:pPr lvl="1"/>
            <a:r>
              <a:rPr lang="en-US" dirty="0" smtClean="0"/>
              <a:t>Think of the engine as a cylinder of gas with a movable piston</a:t>
            </a:r>
          </a:p>
          <a:p>
            <a:pPr lvl="1"/>
            <a:r>
              <a:rPr lang="en-US" dirty="0" smtClean="0"/>
              <a:t>The expanding gas pushes the piston which does mechanical work</a:t>
            </a:r>
            <a:endParaRPr lang="en-US" dirty="0"/>
          </a:p>
        </p:txBody>
      </p:sp>
      <p:pic>
        <p:nvPicPr>
          <p:cNvPr id="134146" name="Picture 2" descr="http://physicslearning2.colorado.edu/pira/images/ResourceCD/ResourceImages/PhysicsDrawings/heatengine.gif"/>
          <p:cNvPicPr>
            <a:picLocks noChangeAspect="1" noChangeArrowheads="1"/>
          </p:cNvPicPr>
          <p:nvPr/>
        </p:nvPicPr>
        <p:blipFill>
          <a:blip r:embed="rId2" cstate="print"/>
          <a:srcRect/>
          <a:stretch>
            <a:fillRect/>
          </a:stretch>
        </p:blipFill>
        <p:spPr bwMode="auto">
          <a:xfrm>
            <a:off x="4953000" y="1447800"/>
            <a:ext cx="3943350" cy="39719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t>Heat Engines</a:t>
            </a:r>
            <a:endParaRPr lang="en-US" dirty="0"/>
          </a:p>
        </p:txBody>
      </p:sp>
      <p:sp>
        <p:nvSpPr>
          <p:cNvPr id="3" name="Content Placeholder 2"/>
          <p:cNvSpPr>
            <a:spLocks noGrp="1"/>
          </p:cNvSpPr>
          <p:nvPr>
            <p:ph idx="1"/>
          </p:nvPr>
        </p:nvSpPr>
        <p:spPr>
          <a:xfrm>
            <a:off x="304800" y="1371600"/>
            <a:ext cx="4495800" cy="5334000"/>
          </a:xfrm>
        </p:spPr>
        <p:txBody>
          <a:bodyPr/>
          <a:lstStyle/>
          <a:p>
            <a:r>
              <a:rPr lang="en-US" dirty="0" smtClean="0"/>
              <a:t>A device that converts thermal energy into work</a:t>
            </a:r>
          </a:p>
          <a:p>
            <a:pPr lvl="1"/>
            <a:r>
              <a:rPr lang="en-US" dirty="0" smtClean="0"/>
              <a:t>Not all of the heat can be turned into mechanical work</a:t>
            </a:r>
          </a:p>
          <a:p>
            <a:pPr lvl="1"/>
            <a:r>
              <a:rPr lang="en-US" dirty="0" smtClean="0"/>
              <a:t>Some is ejected into a sink, or cold reservoir, at temperature T</a:t>
            </a:r>
            <a:r>
              <a:rPr lang="en-US" baseline="-25000" dirty="0" smtClean="0"/>
              <a:t>C</a:t>
            </a:r>
            <a:r>
              <a:rPr lang="en-US" dirty="0" smtClean="0"/>
              <a:t> </a:t>
            </a:r>
          </a:p>
        </p:txBody>
      </p:sp>
      <p:pic>
        <p:nvPicPr>
          <p:cNvPr id="134146" name="Picture 2" descr="http://physicslearning2.colorado.edu/pira/images/ResourceCD/ResourceImages/PhysicsDrawings/heatengine.gif"/>
          <p:cNvPicPr>
            <a:picLocks noChangeAspect="1" noChangeArrowheads="1"/>
          </p:cNvPicPr>
          <p:nvPr/>
        </p:nvPicPr>
        <p:blipFill>
          <a:blip r:embed="rId2" cstate="print"/>
          <a:srcRect/>
          <a:stretch>
            <a:fillRect/>
          </a:stretch>
        </p:blipFill>
        <p:spPr bwMode="auto">
          <a:xfrm>
            <a:off x="4953000" y="1447800"/>
            <a:ext cx="3943350" cy="397192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t>Heat Engines</a:t>
            </a:r>
            <a:endParaRPr lang="en-US" dirty="0"/>
          </a:p>
        </p:txBody>
      </p:sp>
      <p:sp>
        <p:nvSpPr>
          <p:cNvPr id="3" name="Content Placeholder 2"/>
          <p:cNvSpPr>
            <a:spLocks noGrp="1"/>
          </p:cNvSpPr>
          <p:nvPr>
            <p:ph idx="1"/>
          </p:nvPr>
        </p:nvSpPr>
        <p:spPr>
          <a:xfrm>
            <a:off x="304800" y="1066800"/>
            <a:ext cx="4114800" cy="5638800"/>
          </a:xfrm>
        </p:spPr>
        <p:txBody>
          <a:bodyPr/>
          <a:lstStyle/>
          <a:p>
            <a:r>
              <a:rPr lang="en-US" dirty="0" smtClean="0"/>
              <a:t>A device that converts thermal energy into work</a:t>
            </a:r>
          </a:p>
          <a:p>
            <a:pPr lvl="1"/>
            <a:r>
              <a:rPr lang="en-US" dirty="0" smtClean="0"/>
              <a:t>If we assume the temperature (internal energy) remains constant, the work done is equal to heat in Q</a:t>
            </a:r>
            <a:r>
              <a:rPr lang="en-US" baseline="-25000" dirty="0" smtClean="0"/>
              <a:t>H</a:t>
            </a:r>
            <a:r>
              <a:rPr lang="en-US" dirty="0" smtClean="0"/>
              <a:t> minus heat out Q</a:t>
            </a:r>
            <a:r>
              <a:rPr lang="en-US" baseline="-25000" dirty="0" smtClean="0"/>
              <a:t>C</a:t>
            </a:r>
            <a:r>
              <a:rPr lang="en-US" dirty="0" smtClean="0"/>
              <a:t> </a:t>
            </a:r>
          </a:p>
          <a:p>
            <a:pPr lvl="1"/>
            <a:endParaRPr lang="en-US" dirty="0" smtClean="0"/>
          </a:p>
        </p:txBody>
      </p:sp>
      <p:pic>
        <p:nvPicPr>
          <p:cNvPr id="144386" name="Picture 2" descr="https://www.spiritsd.ca/curr_content/physics20/heat/heat_images/steam%20engine2.gif"/>
          <p:cNvPicPr>
            <a:picLocks noChangeAspect="1" noChangeArrowheads="1"/>
          </p:cNvPicPr>
          <p:nvPr/>
        </p:nvPicPr>
        <p:blipFill>
          <a:blip r:embed="rId3" cstate="print"/>
          <a:srcRect/>
          <a:stretch>
            <a:fillRect/>
          </a:stretch>
        </p:blipFill>
        <p:spPr bwMode="auto">
          <a:xfrm>
            <a:off x="4676775" y="4724400"/>
            <a:ext cx="4314825" cy="1914525"/>
          </a:xfrm>
          <a:prstGeom prst="rect">
            <a:avLst/>
          </a:prstGeom>
          <a:noFill/>
        </p:spPr>
      </p:pic>
      <p:pic>
        <p:nvPicPr>
          <p:cNvPr id="6" name="Picture 2" descr="http://physicslearning2.colorado.edu/pira/images/ResourceCD/ResourceImages/PhysicsDrawings/heatengine.gif"/>
          <p:cNvPicPr>
            <a:picLocks noChangeAspect="1" noChangeArrowheads="1"/>
          </p:cNvPicPr>
          <p:nvPr/>
        </p:nvPicPr>
        <p:blipFill>
          <a:blip r:embed="rId4" cstate="print"/>
          <a:srcRect/>
          <a:stretch>
            <a:fillRect/>
          </a:stretch>
        </p:blipFill>
        <p:spPr bwMode="auto">
          <a:xfrm>
            <a:off x="4953000" y="381000"/>
            <a:ext cx="3943350" cy="3971925"/>
          </a:xfrm>
          <a:prstGeom prst="rect">
            <a:avLst/>
          </a:prstGeom>
          <a:noFill/>
        </p:spPr>
      </p:pic>
      <p:graphicFrame>
        <p:nvGraphicFramePr>
          <p:cNvPr id="7" name="Object 6"/>
          <p:cNvGraphicFramePr>
            <a:graphicFrameLocks noChangeAspect="1"/>
          </p:cNvGraphicFramePr>
          <p:nvPr/>
        </p:nvGraphicFramePr>
        <p:xfrm>
          <a:off x="838200" y="5486400"/>
          <a:ext cx="3048000" cy="762000"/>
        </p:xfrm>
        <a:graphic>
          <a:graphicData uri="http://schemas.openxmlformats.org/presentationml/2006/ole">
            <p:oleObj spid="_x0000_s144387" name="Equation" r:id="rId5" imgW="812520" imgH="20304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t>Heat Engines</a:t>
            </a:r>
            <a:endParaRPr lang="en-US" dirty="0"/>
          </a:p>
        </p:txBody>
      </p:sp>
      <p:sp>
        <p:nvSpPr>
          <p:cNvPr id="3" name="Content Placeholder 2"/>
          <p:cNvSpPr>
            <a:spLocks noGrp="1"/>
          </p:cNvSpPr>
          <p:nvPr>
            <p:ph idx="1"/>
          </p:nvPr>
        </p:nvSpPr>
        <p:spPr>
          <a:xfrm>
            <a:off x="304800" y="1066800"/>
            <a:ext cx="4953000" cy="5638800"/>
          </a:xfrm>
        </p:spPr>
        <p:txBody>
          <a:bodyPr/>
          <a:lstStyle/>
          <a:p>
            <a:r>
              <a:rPr lang="en-US" dirty="0" smtClean="0"/>
              <a:t>A device that converts thermal energy into work</a:t>
            </a:r>
          </a:p>
          <a:p>
            <a:pPr lvl="1"/>
            <a:r>
              <a:rPr lang="en-US" dirty="0" smtClean="0"/>
              <a:t>Refrigerators and heat pumps use mechanical work to remove heat</a:t>
            </a:r>
          </a:p>
          <a:p>
            <a:pPr lvl="1"/>
            <a:endParaRPr lang="en-US" dirty="0" smtClean="0"/>
          </a:p>
        </p:txBody>
      </p:sp>
      <p:pic>
        <p:nvPicPr>
          <p:cNvPr id="6" name="Picture 2" descr="http://physicslearning2.colorado.edu/pira/images/ResourceCD/ResourceImages/PhysicsDrawings/heatengine.gif"/>
          <p:cNvPicPr>
            <a:picLocks noChangeAspect="1" noChangeArrowheads="1"/>
          </p:cNvPicPr>
          <p:nvPr/>
        </p:nvPicPr>
        <p:blipFill>
          <a:blip r:embed="rId2" cstate="print"/>
          <a:srcRect/>
          <a:stretch>
            <a:fillRect/>
          </a:stretch>
        </p:blipFill>
        <p:spPr bwMode="auto">
          <a:xfrm>
            <a:off x="5410200" y="228600"/>
            <a:ext cx="2419350" cy="2436882"/>
          </a:xfrm>
          <a:prstGeom prst="rect">
            <a:avLst/>
          </a:prstGeom>
          <a:noFill/>
        </p:spPr>
      </p:pic>
      <p:pic>
        <p:nvPicPr>
          <p:cNvPr id="146436" name="Picture 4" descr="http://hyperphysics.phy-astr.gsu.edu/hbase/thermo/imgheat/hpump.gif"/>
          <p:cNvPicPr>
            <a:picLocks noChangeAspect="1" noChangeArrowheads="1"/>
          </p:cNvPicPr>
          <p:nvPr/>
        </p:nvPicPr>
        <p:blipFill>
          <a:blip r:embed="rId3" cstate="print"/>
          <a:srcRect/>
          <a:stretch>
            <a:fillRect/>
          </a:stretch>
        </p:blipFill>
        <p:spPr bwMode="auto">
          <a:xfrm>
            <a:off x="436675" y="3810000"/>
            <a:ext cx="8459675" cy="2743200"/>
          </a:xfrm>
          <a:prstGeom prst="rect">
            <a:avLst/>
          </a:prstGeom>
          <a:solidFill>
            <a:schemeClr val="tx1"/>
          </a:solid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The first law of thermodynamics relates the change in internal energy of a system to the energy transferred and the work done. The entropy of the universe tends to a maximum.</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t>Heat Engines</a:t>
            </a:r>
            <a:endParaRPr lang="en-US" dirty="0"/>
          </a:p>
        </p:txBody>
      </p:sp>
      <p:sp>
        <p:nvSpPr>
          <p:cNvPr id="3" name="Content Placeholder 2"/>
          <p:cNvSpPr>
            <a:spLocks noGrp="1"/>
          </p:cNvSpPr>
          <p:nvPr>
            <p:ph idx="1"/>
          </p:nvPr>
        </p:nvSpPr>
        <p:spPr>
          <a:xfrm>
            <a:off x="304800" y="1371600"/>
            <a:ext cx="4495800" cy="5334000"/>
          </a:xfrm>
        </p:spPr>
        <p:txBody>
          <a:bodyPr/>
          <a:lstStyle/>
          <a:p>
            <a:r>
              <a:rPr lang="en-US" dirty="0" smtClean="0"/>
              <a:t>Not all of the heat can be turned into mechanical work</a:t>
            </a:r>
          </a:p>
        </p:txBody>
      </p:sp>
      <p:pic>
        <p:nvPicPr>
          <p:cNvPr id="134146" name="Picture 2" descr="http://physicslearning2.colorado.edu/pira/images/ResourceCD/ResourceImages/PhysicsDrawings/heatengine.gif"/>
          <p:cNvPicPr>
            <a:picLocks noChangeAspect="1" noChangeArrowheads="1"/>
          </p:cNvPicPr>
          <p:nvPr/>
        </p:nvPicPr>
        <p:blipFill>
          <a:blip r:embed="rId3" cstate="print"/>
          <a:srcRect/>
          <a:stretch>
            <a:fillRect/>
          </a:stretch>
        </p:blipFill>
        <p:spPr bwMode="auto">
          <a:xfrm>
            <a:off x="4953000" y="1447800"/>
            <a:ext cx="3943350" cy="3971925"/>
          </a:xfrm>
          <a:prstGeom prst="rect">
            <a:avLst/>
          </a:prstGeom>
          <a:noFill/>
        </p:spPr>
      </p:pic>
      <p:graphicFrame>
        <p:nvGraphicFramePr>
          <p:cNvPr id="147458" name="Object 2"/>
          <p:cNvGraphicFramePr>
            <a:graphicFrameLocks noChangeAspect="1"/>
          </p:cNvGraphicFramePr>
          <p:nvPr/>
        </p:nvGraphicFramePr>
        <p:xfrm>
          <a:off x="685800" y="2895599"/>
          <a:ext cx="2971800" cy="3769113"/>
        </p:xfrm>
        <a:graphic>
          <a:graphicData uri="http://schemas.openxmlformats.org/presentationml/2006/ole">
            <p:oleObj spid="_x0000_s147458" name="Equation" r:id="rId4" imgW="1041120" imgH="132048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t>Carnot Engine</a:t>
            </a:r>
            <a:endParaRPr lang="en-US" dirty="0"/>
          </a:p>
        </p:txBody>
      </p:sp>
      <p:sp>
        <p:nvSpPr>
          <p:cNvPr id="3" name="Content Placeholder 2"/>
          <p:cNvSpPr>
            <a:spLocks noGrp="1"/>
          </p:cNvSpPr>
          <p:nvPr>
            <p:ph idx="1"/>
          </p:nvPr>
        </p:nvSpPr>
        <p:spPr>
          <a:xfrm>
            <a:off x="381000" y="1066800"/>
            <a:ext cx="8305800" cy="5288760"/>
          </a:xfrm>
        </p:spPr>
        <p:txBody>
          <a:bodyPr/>
          <a:lstStyle/>
          <a:p>
            <a:r>
              <a:rPr lang="en-US" dirty="0" smtClean="0"/>
              <a:t>No engine is more efficient than a Carnot engine operating between the same temperatures.</a:t>
            </a:r>
            <a:endParaRPr lang="en-US" dirty="0"/>
          </a:p>
        </p:txBody>
      </p:sp>
      <p:pic>
        <p:nvPicPr>
          <p:cNvPr id="4" name="Picture 3" descr="I13-23-Carnot.jpg"/>
          <p:cNvPicPr>
            <a:picLocks noChangeAspect="1"/>
          </p:cNvPicPr>
          <p:nvPr/>
        </p:nvPicPr>
        <p:blipFill>
          <a:blip r:embed="rId2" cstate="print"/>
          <a:stretch>
            <a:fillRect/>
          </a:stretch>
        </p:blipFill>
        <p:spPr>
          <a:xfrm>
            <a:off x="1295400" y="2152650"/>
            <a:ext cx="6096000" cy="45720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Carnot Engine</a:t>
            </a:r>
            <a:endParaRPr lang="en-US" dirty="0"/>
          </a:p>
        </p:txBody>
      </p:sp>
      <p:pic>
        <p:nvPicPr>
          <p:cNvPr id="5" name="Carnot+Engine.mp4">
            <a:hlinkClick r:id="" action="ppaction://media"/>
          </p:cNvPr>
          <p:cNvPicPr>
            <a:picLocks noGrp="1" noRot="1" noChangeAspect="1"/>
          </p:cNvPicPr>
          <p:nvPr>
            <p:ph idx="1"/>
            <a:videoFile r:link="rId1"/>
          </p:nvPr>
        </p:nvPicPr>
        <p:blipFill>
          <a:blip r:embed="rId4" cstate="print"/>
          <a:stretch>
            <a:fillRect/>
          </a:stretch>
        </p:blipFill>
        <p:spPr>
          <a:xfrm>
            <a:off x="1295399" y="1441450"/>
            <a:ext cx="6917267" cy="51879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t>Carnot Engine</a:t>
            </a:r>
            <a:endParaRPr lang="en-US" dirty="0"/>
          </a:p>
        </p:txBody>
      </p:sp>
      <p:sp>
        <p:nvSpPr>
          <p:cNvPr id="3" name="Content Placeholder 2"/>
          <p:cNvSpPr>
            <a:spLocks noGrp="1"/>
          </p:cNvSpPr>
          <p:nvPr>
            <p:ph idx="1"/>
          </p:nvPr>
        </p:nvSpPr>
        <p:spPr>
          <a:xfrm>
            <a:off x="152400" y="1066800"/>
            <a:ext cx="4191000" cy="5288760"/>
          </a:xfrm>
        </p:spPr>
        <p:txBody>
          <a:bodyPr/>
          <a:lstStyle/>
          <a:p>
            <a:r>
              <a:rPr lang="en-US" dirty="0" smtClean="0"/>
              <a:t>Starts with an isothermal compression (work done on the gas and heat is extracted, Q</a:t>
            </a:r>
            <a:r>
              <a:rPr lang="en-US" baseline="-25000" dirty="0" smtClean="0"/>
              <a:t>C</a:t>
            </a:r>
            <a:r>
              <a:rPr lang="en-US" dirty="0" smtClean="0"/>
              <a:t>)</a:t>
            </a:r>
          </a:p>
          <a:p>
            <a:r>
              <a:rPr lang="en-US" dirty="0" smtClean="0"/>
              <a:t>Next the gas is further compressed adiabatically (work done on the gas and increase in temperature)</a:t>
            </a:r>
            <a:endParaRPr lang="en-US" dirty="0"/>
          </a:p>
        </p:txBody>
      </p:sp>
      <p:pic>
        <p:nvPicPr>
          <p:cNvPr id="148482" name="Picture 2" descr="http://hyperphysics.phy-astr.gsu.edu/hbase/thermo/imgheat/carnot.gif"/>
          <p:cNvPicPr>
            <a:picLocks noChangeAspect="1" noChangeArrowheads="1"/>
          </p:cNvPicPr>
          <p:nvPr/>
        </p:nvPicPr>
        <p:blipFill>
          <a:blip r:embed="rId2" cstate="print"/>
          <a:srcRect/>
          <a:stretch>
            <a:fillRect/>
          </a:stretch>
        </p:blipFill>
        <p:spPr bwMode="auto">
          <a:xfrm>
            <a:off x="4490140" y="609600"/>
            <a:ext cx="4396685" cy="3733800"/>
          </a:xfrm>
          <a:prstGeom prst="rect">
            <a:avLst/>
          </a:prstGeom>
          <a:solidFill>
            <a:schemeClr val="tx1"/>
          </a:solid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t>Carnot Engine</a:t>
            </a:r>
            <a:endParaRPr lang="en-US" dirty="0"/>
          </a:p>
        </p:txBody>
      </p:sp>
      <p:sp>
        <p:nvSpPr>
          <p:cNvPr id="3" name="Content Placeholder 2"/>
          <p:cNvSpPr>
            <a:spLocks noGrp="1"/>
          </p:cNvSpPr>
          <p:nvPr>
            <p:ph idx="1"/>
          </p:nvPr>
        </p:nvSpPr>
        <p:spPr>
          <a:xfrm>
            <a:off x="152400" y="1066800"/>
            <a:ext cx="4191000" cy="5288760"/>
          </a:xfrm>
        </p:spPr>
        <p:txBody>
          <a:bodyPr/>
          <a:lstStyle/>
          <a:p>
            <a:r>
              <a:rPr lang="en-US" dirty="0" smtClean="0"/>
              <a:t>Gas then expands isothermally (work done by the gas, heat Q</a:t>
            </a:r>
            <a:r>
              <a:rPr lang="en-US" baseline="-25000" dirty="0" smtClean="0"/>
              <a:t>H</a:t>
            </a:r>
            <a:r>
              <a:rPr lang="en-US" dirty="0" smtClean="0"/>
              <a:t> is drawn in from the hot reservoir)</a:t>
            </a:r>
          </a:p>
          <a:p>
            <a:r>
              <a:rPr lang="en-US" dirty="0" smtClean="0"/>
              <a:t>Lastly, the gas continues to expand but now adiabatically (work done by the gas, decrease in temperature)</a:t>
            </a:r>
            <a:endParaRPr lang="en-US" dirty="0"/>
          </a:p>
        </p:txBody>
      </p:sp>
      <p:pic>
        <p:nvPicPr>
          <p:cNvPr id="148482" name="Picture 2" descr="http://hyperphysics.phy-astr.gsu.edu/hbase/thermo/imgheat/carnot.gif"/>
          <p:cNvPicPr>
            <a:picLocks noChangeAspect="1" noChangeArrowheads="1"/>
          </p:cNvPicPr>
          <p:nvPr/>
        </p:nvPicPr>
        <p:blipFill>
          <a:blip r:embed="rId2" cstate="print"/>
          <a:srcRect/>
          <a:stretch>
            <a:fillRect/>
          </a:stretch>
        </p:blipFill>
        <p:spPr bwMode="auto">
          <a:xfrm>
            <a:off x="4490140" y="609600"/>
            <a:ext cx="4396685" cy="3733800"/>
          </a:xfrm>
          <a:prstGeom prst="rect">
            <a:avLst/>
          </a:prstGeom>
          <a:solidFill>
            <a:schemeClr val="tx1"/>
          </a:solid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t>Carnot Engine</a:t>
            </a:r>
            <a:endParaRPr lang="en-US" dirty="0"/>
          </a:p>
        </p:txBody>
      </p:sp>
      <p:sp>
        <p:nvSpPr>
          <p:cNvPr id="3" name="Content Placeholder 2"/>
          <p:cNvSpPr>
            <a:spLocks noGrp="1"/>
          </p:cNvSpPr>
          <p:nvPr>
            <p:ph idx="1"/>
          </p:nvPr>
        </p:nvSpPr>
        <p:spPr>
          <a:xfrm>
            <a:off x="152400" y="1066800"/>
            <a:ext cx="4191000" cy="5288760"/>
          </a:xfrm>
        </p:spPr>
        <p:txBody>
          <a:bodyPr/>
          <a:lstStyle/>
          <a:p>
            <a:r>
              <a:rPr lang="en-US" dirty="0" smtClean="0"/>
              <a:t>Since heat is exchanged during isothermal processes,</a:t>
            </a:r>
          </a:p>
          <a:p>
            <a:endParaRPr lang="en-US" dirty="0" smtClean="0"/>
          </a:p>
          <a:p>
            <a:endParaRPr lang="en-US" dirty="0" smtClean="0"/>
          </a:p>
          <a:p>
            <a:endParaRPr lang="en-US" dirty="0" smtClean="0"/>
          </a:p>
          <a:p>
            <a:endParaRPr lang="en-US" dirty="0" smtClean="0"/>
          </a:p>
          <a:p>
            <a:endParaRPr lang="en-US" dirty="0" smtClean="0"/>
          </a:p>
          <a:p>
            <a:r>
              <a:rPr lang="en-US" dirty="0" smtClean="0"/>
              <a:t>And efficiency becomes</a:t>
            </a:r>
            <a:endParaRPr lang="en-US" dirty="0"/>
          </a:p>
        </p:txBody>
      </p:sp>
      <p:pic>
        <p:nvPicPr>
          <p:cNvPr id="148482" name="Picture 2" descr="http://hyperphysics.phy-astr.gsu.edu/hbase/thermo/imgheat/carnot.gif"/>
          <p:cNvPicPr>
            <a:picLocks noChangeAspect="1" noChangeArrowheads="1"/>
          </p:cNvPicPr>
          <p:nvPr/>
        </p:nvPicPr>
        <p:blipFill>
          <a:blip r:embed="rId3" cstate="print"/>
          <a:srcRect/>
          <a:stretch>
            <a:fillRect/>
          </a:stretch>
        </p:blipFill>
        <p:spPr bwMode="auto">
          <a:xfrm>
            <a:off x="4490140" y="609600"/>
            <a:ext cx="4396685" cy="3733800"/>
          </a:xfrm>
          <a:prstGeom prst="rect">
            <a:avLst/>
          </a:prstGeom>
          <a:solidFill>
            <a:schemeClr val="tx1"/>
          </a:solidFill>
        </p:spPr>
      </p:pic>
      <p:graphicFrame>
        <p:nvGraphicFramePr>
          <p:cNvPr id="151554" name="Object 2"/>
          <p:cNvGraphicFramePr>
            <a:graphicFrameLocks noChangeAspect="1"/>
          </p:cNvGraphicFramePr>
          <p:nvPr/>
        </p:nvGraphicFramePr>
        <p:xfrm>
          <a:off x="1143000" y="2585606"/>
          <a:ext cx="1878013" cy="2608694"/>
        </p:xfrm>
        <a:graphic>
          <a:graphicData uri="http://schemas.openxmlformats.org/presentationml/2006/ole">
            <p:oleObj spid="_x0000_s151554" name="Equation" r:id="rId4" imgW="622080" imgH="863280" progId="Equation.3">
              <p:embed/>
            </p:oleObj>
          </a:graphicData>
        </a:graphic>
      </p:graphicFrame>
      <p:graphicFrame>
        <p:nvGraphicFramePr>
          <p:cNvPr id="151555" name="Object 3"/>
          <p:cNvGraphicFramePr>
            <a:graphicFrameLocks noChangeAspect="1"/>
          </p:cNvGraphicFramePr>
          <p:nvPr/>
        </p:nvGraphicFramePr>
        <p:xfrm>
          <a:off x="4191000" y="5257800"/>
          <a:ext cx="2101850" cy="1231900"/>
        </p:xfrm>
        <a:graphic>
          <a:graphicData uri="http://schemas.openxmlformats.org/presentationml/2006/ole">
            <p:oleObj spid="_x0000_s151555" name="Equation" r:id="rId5" imgW="736560" imgH="431640"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Degradation</a:t>
            </a:r>
            <a:endParaRPr lang="en-US" dirty="0"/>
          </a:p>
        </p:txBody>
      </p:sp>
      <p:sp>
        <p:nvSpPr>
          <p:cNvPr id="3" name="Content Placeholder 2"/>
          <p:cNvSpPr>
            <a:spLocks noGrp="1"/>
          </p:cNvSpPr>
          <p:nvPr>
            <p:ph idx="1"/>
          </p:nvPr>
        </p:nvSpPr>
        <p:spPr/>
        <p:txBody>
          <a:bodyPr/>
          <a:lstStyle/>
          <a:p>
            <a:r>
              <a:rPr lang="en-US" dirty="0" smtClean="0"/>
              <a:t>The flow of energy from a hotter to a colder object tends to equalize the two temperatures and deprives us of the opportunity to do work.</a:t>
            </a:r>
            <a:endParaRPr lang="en-US" dirty="0"/>
          </a:p>
        </p:txBody>
      </p:sp>
      <p:graphicFrame>
        <p:nvGraphicFramePr>
          <p:cNvPr id="56322" name="Object 2"/>
          <p:cNvGraphicFramePr>
            <a:graphicFrameLocks noChangeAspect="1"/>
          </p:cNvGraphicFramePr>
          <p:nvPr/>
        </p:nvGraphicFramePr>
        <p:xfrm>
          <a:off x="2743200" y="3886200"/>
          <a:ext cx="3484563" cy="885825"/>
        </p:xfrm>
        <a:graphic>
          <a:graphicData uri="http://schemas.openxmlformats.org/presentationml/2006/ole">
            <p:oleObj spid="_x0000_s56322" name="Equation" r:id="rId3" imgW="799920" imgH="20304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Degradation</a:t>
            </a:r>
            <a:endParaRPr lang="en-US" dirty="0"/>
          </a:p>
        </p:txBody>
      </p:sp>
      <p:sp>
        <p:nvSpPr>
          <p:cNvPr id="3" name="Content Placeholder 2"/>
          <p:cNvSpPr>
            <a:spLocks noGrp="1"/>
          </p:cNvSpPr>
          <p:nvPr>
            <p:ph idx="1"/>
          </p:nvPr>
        </p:nvSpPr>
        <p:spPr/>
        <p:txBody>
          <a:bodyPr/>
          <a:lstStyle/>
          <a:p>
            <a:r>
              <a:rPr lang="en-US" dirty="0" smtClean="0"/>
              <a:t>It is a consequence of the second law that energy, while always being conserved, becomes less useful – this is </a:t>
            </a:r>
            <a:r>
              <a:rPr lang="en-US" i="1" dirty="0" smtClean="0"/>
              <a:t>energy degradation</a:t>
            </a:r>
            <a:r>
              <a:rPr lang="en-US" dirty="0" smtClean="0"/>
              <a: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sz="3600" dirty="0" smtClean="0"/>
              <a:t>Energy Degradation of the Universe</a:t>
            </a:r>
            <a:endParaRPr lang="en-US" sz="3600" dirty="0"/>
          </a:p>
        </p:txBody>
      </p:sp>
      <p:sp>
        <p:nvSpPr>
          <p:cNvPr id="3" name="Content Placeholder 2"/>
          <p:cNvSpPr>
            <a:spLocks noGrp="1"/>
          </p:cNvSpPr>
          <p:nvPr>
            <p:ph idx="1"/>
          </p:nvPr>
        </p:nvSpPr>
        <p:spPr>
          <a:xfrm>
            <a:off x="457200" y="1783560"/>
            <a:ext cx="8229600" cy="4572000"/>
          </a:xfrm>
        </p:spPr>
        <p:txBody>
          <a:bodyPr/>
          <a:lstStyle/>
          <a:p>
            <a:r>
              <a:rPr lang="en-US" dirty="0" smtClean="0"/>
              <a:t>Consider the universe to be a big bag of gas</a:t>
            </a:r>
          </a:p>
          <a:p>
            <a:r>
              <a:rPr lang="en-US" dirty="0" smtClean="0"/>
              <a:t>As far as we know, the universe is a closed system – no heat is entering the universe</a:t>
            </a:r>
          </a:p>
          <a:p>
            <a:r>
              <a:rPr lang="en-US" dirty="0" smtClean="0"/>
              <a:t>Since the universe is expanding, positive work is being done</a:t>
            </a:r>
          </a:p>
          <a:p>
            <a:endParaRPr lang="en-US" dirty="0"/>
          </a:p>
        </p:txBody>
      </p:sp>
      <p:graphicFrame>
        <p:nvGraphicFramePr>
          <p:cNvPr id="58370" name="Object 2"/>
          <p:cNvGraphicFramePr>
            <a:graphicFrameLocks noChangeAspect="1"/>
          </p:cNvGraphicFramePr>
          <p:nvPr/>
        </p:nvGraphicFramePr>
        <p:xfrm>
          <a:off x="5638800" y="4648200"/>
          <a:ext cx="3036888" cy="1720850"/>
        </p:xfrm>
        <a:graphic>
          <a:graphicData uri="http://schemas.openxmlformats.org/presentationml/2006/ole">
            <p:oleObj spid="_x0000_s58370" name="Equation" r:id="rId3" imgW="761760" imgH="431640" progId="Equation.3">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sz="3600" dirty="0" smtClean="0"/>
              <a:t>Energy Degradation of the Universe</a:t>
            </a:r>
            <a:endParaRPr lang="en-US" sz="3600" dirty="0"/>
          </a:p>
        </p:txBody>
      </p:sp>
      <p:sp>
        <p:nvSpPr>
          <p:cNvPr id="3" name="Content Placeholder 2"/>
          <p:cNvSpPr>
            <a:spLocks noGrp="1"/>
          </p:cNvSpPr>
          <p:nvPr>
            <p:ph idx="1"/>
          </p:nvPr>
        </p:nvSpPr>
        <p:spPr>
          <a:xfrm>
            <a:off x="304800" y="1447800"/>
            <a:ext cx="8382000" cy="4907760"/>
          </a:xfrm>
        </p:spPr>
        <p:txBody>
          <a:bodyPr/>
          <a:lstStyle/>
          <a:p>
            <a:r>
              <a:rPr lang="en-US" dirty="0" smtClean="0"/>
              <a:t>Thus the internal energy of the universe, i.e. its temperature, is constantly decreasing</a:t>
            </a:r>
          </a:p>
          <a:p>
            <a:r>
              <a:rPr lang="en-US" dirty="0" smtClean="0"/>
              <a:t>This aligns with the idea that the temperature during the BIG BANG was millions of degrees and today, wavelength measurements of electromagnetic radiation left over from the BIG BANG show the temperature</a:t>
            </a:r>
          </a:p>
          <a:p>
            <a:pPr lvl="1">
              <a:buNone/>
            </a:pPr>
            <a:r>
              <a:rPr lang="en-US" sz="3000" dirty="0" smtClean="0"/>
              <a:t>of the universe to be about</a:t>
            </a:r>
          </a:p>
          <a:p>
            <a:pPr lvl="1">
              <a:buNone/>
            </a:pPr>
            <a:r>
              <a:rPr lang="en-US" sz="3000" dirty="0" smtClean="0"/>
              <a:t>2.7K</a:t>
            </a:r>
            <a:endParaRPr lang="en-US" dirty="0"/>
          </a:p>
        </p:txBody>
      </p:sp>
      <p:graphicFrame>
        <p:nvGraphicFramePr>
          <p:cNvPr id="58370" name="Object 2"/>
          <p:cNvGraphicFramePr>
            <a:graphicFrameLocks noChangeAspect="1"/>
          </p:cNvGraphicFramePr>
          <p:nvPr/>
        </p:nvGraphicFramePr>
        <p:xfrm>
          <a:off x="5638800" y="4648200"/>
          <a:ext cx="3036888" cy="1720850"/>
        </p:xfrm>
        <a:graphic>
          <a:graphicData uri="http://schemas.openxmlformats.org/presentationml/2006/ole">
            <p:oleObj spid="_x0000_s59394" name="Equation" r:id="rId3" imgW="761760" imgH="43164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Nature Of Science: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Variety of perspectives:  With three alternative and equivalent statements of the second law of thermodynamics, this area of physics demonstrates the collaboration and testing involved in confirming abstract notions such as this.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sz="3600" dirty="0" smtClean="0"/>
              <a:t>Energy Degradation of the Universe</a:t>
            </a:r>
            <a:endParaRPr lang="en-US" sz="3600" dirty="0"/>
          </a:p>
        </p:txBody>
      </p:sp>
      <p:sp>
        <p:nvSpPr>
          <p:cNvPr id="3" name="Content Placeholder 2"/>
          <p:cNvSpPr>
            <a:spLocks noGrp="1"/>
          </p:cNvSpPr>
          <p:nvPr>
            <p:ph idx="1"/>
          </p:nvPr>
        </p:nvSpPr>
        <p:spPr>
          <a:xfrm>
            <a:off x="457200" y="1783560"/>
            <a:ext cx="8229600" cy="4572000"/>
          </a:xfrm>
        </p:spPr>
        <p:txBody>
          <a:bodyPr/>
          <a:lstStyle/>
          <a:p>
            <a:r>
              <a:rPr lang="en-US" dirty="0" smtClean="0"/>
              <a:t>The inevitable result of the constant cooling of the universe is,</a:t>
            </a:r>
            <a:endParaRPr lang="en-US" dirty="0"/>
          </a:p>
        </p:txBody>
      </p:sp>
      <p:graphicFrame>
        <p:nvGraphicFramePr>
          <p:cNvPr id="58370" name="Object 2"/>
          <p:cNvGraphicFramePr>
            <a:graphicFrameLocks noChangeAspect="1"/>
          </p:cNvGraphicFramePr>
          <p:nvPr/>
        </p:nvGraphicFramePr>
        <p:xfrm>
          <a:off x="4953000" y="3276600"/>
          <a:ext cx="3036888" cy="1720850"/>
        </p:xfrm>
        <a:graphic>
          <a:graphicData uri="http://schemas.openxmlformats.org/presentationml/2006/ole">
            <p:oleObj spid="_x0000_s60418" name="Equation" r:id="rId3" imgW="761760" imgH="43164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sz="3600" dirty="0" smtClean="0"/>
              <a:t>Energy Degradation of the Universe</a:t>
            </a:r>
            <a:endParaRPr lang="en-US" sz="3600" dirty="0"/>
          </a:p>
        </p:txBody>
      </p:sp>
      <p:sp>
        <p:nvSpPr>
          <p:cNvPr id="3" name="Content Placeholder 2"/>
          <p:cNvSpPr>
            <a:spLocks noGrp="1"/>
          </p:cNvSpPr>
          <p:nvPr>
            <p:ph idx="1"/>
          </p:nvPr>
        </p:nvSpPr>
        <p:spPr>
          <a:xfrm>
            <a:off x="457200" y="1783560"/>
            <a:ext cx="8229600" cy="4572000"/>
          </a:xfrm>
        </p:spPr>
        <p:txBody>
          <a:bodyPr>
            <a:normAutofit/>
          </a:bodyPr>
          <a:lstStyle/>
          <a:p>
            <a:pPr marL="58738" indent="0" algn="ctr">
              <a:buNone/>
            </a:pPr>
            <a:r>
              <a:rPr lang="en-US" sz="8000" b="1" i="1" dirty="0" smtClean="0">
                <a:solidFill>
                  <a:srgbClr val="FF0000"/>
                </a:solidFill>
                <a:effectLst>
                  <a:outerShdw blurRad="38100" dist="38100" dir="2700000" algn="tl">
                    <a:srgbClr val="000000">
                      <a:alpha val="43137"/>
                    </a:srgbClr>
                  </a:outerShdw>
                </a:effectLst>
                <a:latin typeface="Algerian" pitchFamily="82" charset="0"/>
              </a:rPr>
              <a:t>HEAT DEATH OF THE UNIVERSE</a:t>
            </a:r>
          </a:p>
          <a:p>
            <a:pPr marL="58738" indent="0" algn="ctr">
              <a:buNone/>
            </a:pPr>
            <a:r>
              <a:rPr lang="en-US" sz="3600" b="1" i="1" dirty="0" smtClean="0">
                <a:solidFill>
                  <a:schemeClr val="tx2">
                    <a:lumMod val="50000"/>
                  </a:schemeClr>
                </a:solidFill>
                <a:effectLst>
                  <a:outerShdw blurRad="38100" dist="38100" dir="2700000" algn="tl">
                    <a:srgbClr val="000000">
                      <a:alpha val="43137"/>
                    </a:srgbClr>
                  </a:outerShdw>
                </a:effectLst>
                <a:latin typeface="Algerian" pitchFamily="82" charset="0"/>
              </a:rPr>
              <a:t>COMING TO A THEATER NEAR YOU,</a:t>
            </a:r>
          </a:p>
          <a:p>
            <a:pPr marL="58738" indent="0" algn="ctr">
              <a:buNone/>
            </a:pPr>
            <a:r>
              <a:rPr lang="en-US" sz="3600" b="1" i="1" dirty="0" smtClean="0">
                <a:solidFill>
                  <a:schemeClr val="tx2">
                    <a:lumMod val="50000"/>
                  </a:schemeClr>
                </a:solidFill>
                <a:effectLst>
                  <a:outerShdw blurRad="38100" dist="38100" dir="2700000" algn="tl">
                    <a:srgbClr val="000000">
                      <a:alpha val="43137"/>
                    </a:srgbClr>
                  </a:outerShdw>
                </a:effectLst>
                <a:latin typeface="Algerian" pitchFamily="82" charset="0"/>
              </a:rPr>
              <a:t>JUN  6, </a:t>
            </a:r>
            <a:r>
              <a:rPr lang="en-US" sz="3600" b="1" i="1" dirty="0" smtClean="0">
                <a:solidFill>
                  <a:schemeClr val="tx2">
                    <a:lumMod val="50000"/>
                  </a:schemeClr>
                </a:solidFill>
                <a:effectLst>
                  <a:outerShdw blurRad="38100" dist="38100" dir="2700000" algn="tl">
                    <a:srgbClr val="000000">
                      <a:alpha val="43137"/>
                    </a:srgbClr>
                  </a:outerShdw>
                </a:effectLst>
                <a:latin typeface="Algerian" pitchFamily="82" charset="0"/>
              </a:rPr>
              <a:t>2016</a:t>
            </a:r>
            <a:endParaRPr lang="en-US" sz="3600" b="1" i="1" dirty="0">
              <a:solidFill>
                <a:schemeClr val="tx2">
                  <a:lumMod val="50000"/>
                </a:schemeClr>
              </a:solidFill>
              <a:effectLst>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first law of thermodynamics </a:t>
            </a:r>
          </a:p>
          <a:p>
            <a:r>
              <a:rPr lang="en-US" sz="3200" dirty="0" smtClean="0"/>
              <a:t>The second law of thermodynamics </a:t>
            </a:r>
          </a:p>
          <a:p>
            <a:r>
              <a:rPr lang="en-US" sz="3200" dirty="0" smtClean="0"/>
              <a:t>Entropy </a:t>
            </a:r>
          </a:p>
          <a:p>
            <a:r>
              <a:rPr lang="en-US" sz="3200" dirty="0" smtClean="0"/>
              <a:t>Cyclic processes and </a:t>
            </a:r>
            <a:r>
              <a:rPr lang="en-US" sz="3200" dirty="0" err="1" smtClean="0"/>
              <a:t>pV</a:t>
            </a:r>
            <a:r>
              <a:rPr lang="en-US" sz="3200" dirty="0" smtClean="0"/>
              <a:t> diagrams </a:t>
            </a:r>
          </a:p>
          <a:p>
            <a:r>
              <a:rPr lang="en-US" sz="3200" dirty="0" err="1" smtClean="0"/>
              <a:t>Isovolumetric</a:t>
            </a:r>
            <a:r>
              <a:rPr lang="en-US" sz="3200" dirty="0" smtClean="0"/>
              <a:t>, isobaric, isothermal and adiabatic processes </a:t>
            </a:r>
          </a:p>
          <a:p>
            <a:r>
              <a:rPr lang="en-US" sz="3200" dirty="0" smtClean="0"/>
              <a:t>Carnot cycle </a:t>
            </a:r>
          </a:p>
          <a:p>
            <a:r>
              <a:rPr lang="en-US" sz="3200" dirty="0" smtClean="0"/>
              <a:t>Thermal efficiency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Guidance: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If cycles other than the Carnot cycle are used quantitatively, full details will be provided </a:t>
            </a:r>
          </a:p>
          <a:p>
            <a:r>
              <a:rPr lang="en-US" sz="3200" dirty="0" smtClean="0"/>
              <a:t>Only graphical analysis will be required for determination of work done on a </a:t>
            </a:r>
            <a:r>
              <a:rPr lang="en-US" sz="3200" dirty="0" err="1" smtClean="0"/>
              <a:t>pV</a:t>
            </a:r>
            <a:r>
              <a:rPr lang="en-US" sz="3200" dirty="0" smtClean="0"/>
              <a:t> diagram when pressure is not constant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Object 4"/>
          <p:cNvGraphicFramePr>
            <a:graphicFrameLocks noChangeAspect="1"/>
          </p:cNvGraphicFramePr>
          <p:nvPr/>
        </p:nvGraphicFramePr>
        <p:xfrm>
          <a:off x="1524000" y="1300681"/>
          <a:ext cx="2819400" cy="5443396"/>
        </p:xfrm>
        <a:graphic>
          <a:graphicData uri="http://schemas.openxmlformats.org/presentationml/2006/ole">
            <p:oleObj spid="_x0000_s89090" name="Equation" r:id="rId3" imgW="1282680" imgH="2476440" progId="Equation.3">
              <p:embed/>
            </p:oleObj>
          </a:graphicData>
        </a:graphic>
      </p:graphicFrame>
      <p:sp>
        <p:nvSpPr>
          <p:cNvPr id="6" name="Content Placeholder 5"/>
          <p:cNvSpPr>
            <a:spLocks noGrp="1"/>
          </p:cNvSpPr>
          <p:nvPr>
            <p:ph idx="1"/>
          </p:nvPr>
        </p:nvSpPr>
        <p:spPr>
          <a:xfrm>
            <a:off x="3810000" y="3840960"/>
            <a:ext cx="3124200" cy="731040"/>
          </a:xfrm>
          <a:solidFill>
            <a:schemeClr val="tx1"/>
          </a:solidFill>
        </p:spPr>
        <p:txBody>
          <a:bodyPr>
            <a:normAutofit/>
          </a:bodyPr>
          <a:lstStyle/>
          <a:p>
            <a:pPr>
              <a:buNone/>
            </a:pPr>
            <a:r>
              <a:rPr lang="en-US" sz="2400" i="1" dirty="0" smtClean="0">
                <a:solidFill>
                  <a:schemeClr val="bg1"/>
                </a:solidFill>
              </a:rPr>
              <a:t>(for monatomic gases)</a:t>
            </a:r>
            <a:endParaRPr lang="en-US" sz="2400" i="1"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Describing the first law of thermodynamics as a statement of conservation of energy </a:t>
            </a:r>
          </a:p>
          <a:p>
            <a:r>
              <a:rPr lang="en-US" sz="3200" dirty="0" smtClean="0"/>
              <a:t>Explaining sign convention used when stating the first law of thermodynamics as Q = ΔU + W</a:t>
            </a:r>
          </a:p>
          <a:p>
            <a:r>
              <a:rPr lang="en-US" sz="3200" dirty="0" smtClean="0"/>
              <a:t>Solving problems involving the first law of thermodynamics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Describing the second law of thermodynamics in </a:t>
            </a:r>
            <a:r>
              <a:rPr lang="en-US" sz="3200" dirty="0" err="1" smtClean="0"/>
              <a:t>Clausius</a:t>
            </a:r>
            <a:r>
              <a:rPr lang="en-US" sz="3200" dirty="0" smtClean="0"/>
              <a:t> form, Kelvin form and as a consequence of entropy </a:t>
            </a:r>
          </a:p>
          <a:p>
            <a:r>
              <a:rPr lang="en-US" sz="3200" dirty="0" smtClean="0"/>
              <a:t>Describing examples of processes in terms of entropy change </a:t>
            </a:r>
          </a:p>
          <a:p>
            <a:r>
              <a:rPr lang="en-US" sz="3200" dirty="0" smtClean="0"/>
              <a:t>Solving problems involving entropy changes </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84238" cy="220663"/>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Sketching and interpreting cyclic processes </a:t>
            </a:r>
          </a:p>
          <a:p>
            <a:r>
              <a:rPr lang="en-US" sz="3200" dirty="0" smtClean="0"/>
              <a:t>Solving problems for adiabatic processes for monatomic gases using pV</a:t>
            </a:r>
            <a:r>
              <a:rPr lang="en-US" sz="3200" baseline="30000" dirty="0" smtClean="0"/>
              <a:t>5/3</a:t>
            </a:r>
            <a:r>
              <a:rPr lang="en-US" sz="3200" dirty="0" smtClean="0"/>
              <a:t> = constant</a:t>
            </a:r>
          </a:p>
          <a:p>
            <a:r>
              <a:rPr lang="en-US" sz="3200" dirty="0" smtClean="0"/>
              <a:t>Solving problems involving thermal efficiency</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84238" cy="220663"/>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The first law of thermodynamics relates the change in internal energy of a system to the energy transferred and the work done. The entropy of the universe tends to a maximum.</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dirty="0" smtClean="0">
                <a:latin typeface="Viner Hand ITC" pitchFamily="66" charset="0"/>
              </a:rPr>
              <a:t/>
            </a:r>
            <a:br>
              <a:rPr lang="en-US" sz="2800" dirty="0" smtClean="0">
                <a:latin typeface="Viner Hand ITC" pitchFamily="66" charset="0"/>
              </a:rPr>
            </a:br>
            <a:r>
              <a:rPr lang="en-US" sz="4800" dirty="0" smtClean="0">
                <a:latin typeface="Pristina" pitchFamily="66" charset="0"/>
              </a:rPr>
              <a:t>questions?</a:t>
            </a:r>
            <a:endParaRPr lang="en-US" sz="4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International-Mindedness: </a:t>
            </a:r>
            <a:endParaRPr lang="en-US" dirty="0"/>
          </a:p>
        </p:txBody>
      </p:sp>
      <p:sp>
        <p:nvSpPr>
          <p:cNvPr id="3" name="Content Placeholder 2"/>
          <p:cNvSpPr>
            <a:spLocks noGrp="1"/>
          </p:cNvSpPr>
          <p:nvPr>
            <p:ph idx="1"/>
          </p:nvPr>
        </p:nvSpPr>
        <p:spPr/>
        <p:txBody>
          <a:bodyPr>
            <a:normAutofit/>
          </a:bodyPr>
          <a:lstStyle/>
          <a:p>
            <a:pPr lvl="0"/>
            <a:r>
              <a:rPr lang="en-US" sz="3200" dirty="0" smtClean="0"/>
              <a:t>The development of this topic was the subject of intense debate between scientists of many countries in the 19th century.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66800" y="1351672"/>
            <a:ext cx="5358150" cy="977486"/>
          </a:xfrm>
        </p:spPr>
        <p:txBody>
          <a:bodyPr>
            <a:normAutofit/>
          </a:bodyPr>
          <a:lstStyle/>
          <a:p>
            <a:r>
              <a:rPr lang="en-US" sz="3200" b="1" dirty="0" smtClean="0"/>
              <a:t>#29-37</a:t>
            </a:r>
            <a:endParaRPr lang="en-US" sz="3200" b="1" dirty="0"/>
          </a:p>
        </p:txBody>
      </p:sp>
      <p:sp>
        <p:nvSpPr>
          <p:cNvPr id="3" name="Title 2"/>
          <p:cNvSpPr>
            <a:spLocks noGrp="1"/>
          </p:cNvSpPr>
          <p:nvPr>
            <p:ph type="title"/>
          </p:nvPr>
        </p:nvSpPr>
        <p:spPr/>
        <p:txBody>
          <a:bodyPr/>
          <a:lstStyle/>
          <a:p>
            <a:r>
              <a:rPr lang="en-US" dirty="0" smtClean="0"/>
              <a:t>Homework</a:t>
            </a:r>
            <a:endParaRPr lang="en-US" dirty="0"/>
          </a:p>
        </p:txBody>
      </p:sp>
      <p:pic>
        <p:nvPicPr>
          <p:cNvPr id="4" name="Picture 3" descr="physics04.gif"/>
          <p:cNvPicPr>
            <a:picLocks noChangeAspect="1"/>
          </p:cNvPicPr>
          <p:nvPr/>
        </p:nvPicPr>
        <p:blipFill>
          <a:blip r:embed="rId2" cstate="print"/>
          <a:stretch>
            <a:fillRect/>
          </a:stretch>
        </p:blipFill>
        <p:spPr>
          <a:xfrm>
            <a:off x="2971800" y="1905000"/>
            <a:ext cx="5934075" cy="4788661"/>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12064"/>
            <a:ext cx="8229600" cy="914400"/>
          </a:xfrm>
        </p:spPr>
        <p:txBody>
          <a:bodyPr/>
          <a:lstStyle/>
          <a:p>
            <a:pPr algn="ctr"/>
            <a:r>
              <a:rPr lang="en-US" b="1" i="1" dirty="0" smtClean="0">
                <a:solidFill>
                  <a:srgbClr val="FF0000"/>
                </a:solidFill>
              </a:rPr>
              <a:t>We Stopped Here </a:t>
            </a:r>
            <a:r>
              <a:rPr lang="en-US" b="1" i="1" smtClean="0">
                <a:solidFill>
                  <a:srgbClr val="FF0000"/>
                </a:solidFill>
              </a:rPr>
              <a:t>on 2/8</a:t>
            </a:r>
            <a:endParaRPr lang="en-US" b="1"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first law of thermodynamics </a:t>
            </a:r>
          </a:p>
          <a:p>
            <a:r>
              <a:rPr lang="en-US" sz="3200" dirty="0" smtClean="0"/>
              <a:t>The second law of thermodynamics </a:t>
            </a:r>
          </a:p>
          <a:p>
            <a:r>
              <a:rPr lang="en-US" sz="3200" dirty="0" smtClean="0"/>
              <a:t>Entropy </a:t>
            </a:r>
          </a:p>
          <a:p>
            <a:r>
              <a:rPr lang="en-US" sz="3200" dirty="0" smtClean="0"/>
              <a:t>Cyclic processes and </a:t>
            </a:r>
            <a:r>
              <a:rPr lang="en-US" sz="3200" dirty="0" err="1" smtClean="0"/>
              <a:t>pV</a:t>
            </a:r>
            <a:r>
              <a:rPr lang="en-US" sz="3200" dirty="0" smtClean="0"/>
              <a:t> diagrams </a:t>
            </a:r>
          </a:p>
          <a:p>
            <a:r>
              <a:rPr lang="en-US" sz="3200" dirty="0" err="1" smtClean="0"/>
              <a:t>Isovolumetric</a:t>
            </a:r>
            <a:r>
              <a:rPr lang="en-US" sz="3200" dirty="0" smtClean="0"/>
              <a:t>, isobaric, isothermal and adiabatic processes </a:t>
            </a:r>
          </a:p>
          <a:p>
            <a:r>
              <a:rPr lang="en-US" sz="3200" dirty="0" smtClean="0"/>
              <a:t>Carnot cycle </a:t>
            </a:r>
          </a:p>
          <a:p>
            <a:r>
              <a:rPr lang="en-US" sz="3200" dirty="0" smtClean="0"/>
              <a:t>Thermal efficiency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Describing the first law of thermodynamics as a statement of conservation of energy </a:t>
            </a:r>
          </a:p>
          <a:p>
            <a:r>
              <a:rPr lang="en-US" sz="3200" dirty="0" smtClean="0"/>
              <a:t>Explaining sign convention used when stating the first law of thermodynamics as Q = ΔU + W</a:t>
            </a:r>
          </a:p>
          <a:p>
            <a:r>
              <a:rPr lang="en-US" sz="3200" dirty="0" smtClean="0"/>
              <a:t>Solving problems involving the first law of thermodynamics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Describing the second law of thermodynamics in </a:t>
            </a:r>
            <a:r>
              <a:rPr lang="en-US" sz="3200" dirty="0" err="1" smtClean="0"/>
              <a:t>Clausius</a:t>
            </a:r>
            <a:r>
              <a:rPr lang="en-US" sz="3200" dirty="0" smtClean="0"/>
              <a:t> form, Kelvin form and as a consequence of entropy </a:t>
            </a:r>
          </a:p>
          <a:p>
            <a:r>
              <a:rPr lang="en-US" sz="3200" dirty="0" smtClean="0"/>
              <a:t>Describing examples of processes in terms of entropy change </a:t>
            </a:r>
          </a:p>
          <a:p>
            <a:r>
              <a:rPr lang="en-US" sz="3200" dirty="0" smtClean="0"/>
              <a:t>Solving problems involving entropy changes </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84238" cy="2206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Sketching and interpreting cyclic processes </a:t>
            </a:r>
          </a:p>
          <a:p>
            <a:r>
              <a:rPr lang="en-US" sz="3200" dirty="0" smtClean="0"/>
              <a:t>Solving problems for adiabatic processes for monatomic gases using pV</a:t>
            </a:r>
            <a:r>
              <a:rPr lang="en-US" sz="3200" baseline="30000" dirty="0" smtClean="0"/>
              <a:t>5/3</a:t>
            </a:r>
            <a:r>
              <a:rPr lang="en-US" sz="3200" dirty="0" smtClean="0"/>
              <a:t> = constant</a:t>
            </a:r>
          </a:p>
          <a:p>
            <a:r>
              <a:rPr lang="en-US" sz="3200" dirty="0" smtClean="0"/>
              <a:t>Solving problems involving thermal efficiency</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84238" cy="22066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992</TotalTime>
  <Words>1455</Words>
  <Application>Microsoft Office PowerPoint</Application>
  <PresentationFormat>On-screen Show (4:3)</PresentationFormat>
  <Paragraphs>165</Paragraphs>
  <Slides>51</Slides>
  <Notes>0</Notes>
  <HiddenSlides>0</HiddenSlides>
  <MMClips>3</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Metro</vt:lpstr>
      <vt:lpstr>Equation</vt:lpstr>
      <vt:lpstr>Microsoft Equation 3.0</vt:lpstr>
      <vt:lpstr>Devil physics The baddest class on campus IB Physics </vt:lpstr>
      <vt:lpstr>Tsokos Option b-2B Thermodynamics (B2.6 thru B2.9)</vt:lpstr>
      <vt:lpstr>Essential Idea: </vt:lpstr>
      <vt:lpstr>Nature Of Science:   </vt:lpstr>
      <vt:lpstr>International-Mindedness: </vt:lpstr>
      <vt:lpstr>Understandings: </vt:lpstr>
      <vt:lpstr>Applications And Skills: </vt:lpstr>
      <vt:lpstr>Applications And Skills: </vt:lpstr>
      <vt:lpstr>Applications And Skills: </vt:lpstr>
      <vt:lpstr>Guidance: </vt:lpstr>
      <vt:lpstr>Data Booklet Reference: </vt:lpstr>
      <vt:lpstr>Utilization: </vt:lpstr>
      <vt:lpstr>Aims: </vt:lpstr>
      <vt:lpstr>Reading Activity Questions?</vt:lpstr>
      <vt:lpstr>Introductory Video: Efficiency and the Second Law of Thermodynamics</vt:lpstr>
      <vt:lpstr>Second Law of Thermodynamics</vt:lpstr>
      <vt:lpstr>Second Law of Thermodynamics</vt:lpstr>
      <vt:lpstr>Second Law of Thermodynamics</vt:lpstr>
      <vt:lpstr>Second Law of Thermodynamics</vt:lpstr>
      <vt:lpstr>Second Law of Thermodynamics</vt:lpstr>
      <vt:lpstr>Entropy</vt:lpstr>
      <vt:lpstr>Entropy</vt:lpstr>
      <vt:lpstr>Entropy</vt:lpstr>
      <vt:lpstr>Second Law of Thermodynamics (finally!)</vt:lpstr>
      <vt:lpstr>Video: Cyclic Heat Engines</vt:lpstr>
      <vt:lpstr>Heat Engines</vt:lpstr>
      <vt:lpstr>Heat Engines</vt:lpstr>
      <vt:lpstr>Heat Engines</vt:lpstr>
      <vt:lpstr>Heat Engines</vt:lpstr>
      <vt:lpstr>Heat Engines</vt:lpstr>
      <vt:lpstr>Carnot Engine</vt:lpstr>
      <vt:lpstr>Carnot Engine</vt:lpstr>
      <vt:lpstr>Carnot Engine</vt:lpstr>
      <vt:lpstr>Carnot Engine</vt:lpstr>
      <vt:lpstr>Carnot Engine</vt:lpstr>
      <vt:lpstr>Energy Degradation</vt:lpstr>
      <vt:lpstr>Energy Degradation</vt:lpstr>
      <vt:lpstr>Energy Degradation of the Universe</vt:lpstr>
      <vt:lpstr>Energy Degradation of the Universe</vt:lpstr>
      <vt:lpstr>Energy Degradation of the Universe</vt:lpstr>
      <vt:lpstr>Energy Degradation of the Universe</vt:lpstr>
      <vt:lpstr>Understandings: </vt:lpstr>
      <vt:lpstr>Guidance: </vt:lpstr>
      <vt:lpstr>Data Booklet Reference: </vt:lpstr>
      <vt:lpstr>Applications And Skills: </vt:lpstr>
      <vt:lpstr>Applications And Skills: </vt:lpstr>
      <vt:lpstr>Applications And Skills: </vt:lpstr>
      <vt:lpstr>Essential Idea: </vt:lpstr>
      <vt:lpstr> questions?</vt:lpstr>
      <vt:lpstr>Homework</vt:lpstr>
      <vt:lpstr>We Stopped Here on 2/8</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64</cp:revision>
  <dcterms:created xsi:type="dcterms:W3CDTF">2010-12-08T08:20:03Z</dcterms:created>
  <dcterms:modified xsi:type="dcterms:W3CDTF">2016-03-28T09:30:41Z</dcterms:modified>
</cp:coreProperties>
</file>