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315" r:id="rId4"/>
    <p:sldId id="317" r:id="rId5"/>
    <p:sldId id="318" r:id="rId6"/>
    <p:sldId id="319" r:id="rId7"/>
    <p:sldId id="320" r:id="rId8"/>
    <p:sldId id="322" r:id="rId9"/>
    <p:sldId id="323" r:id="rId10"/>
    <p:sldId id="321" r:id="rId11"/>
    <p:sldId id="324" r:id="rId12"/>
    <p:sldId id="325" r:id="rId13"/>
    <p:sldId id="326" r:id="rId14"/>
    <p:sldId id="260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9" r:id="rId24"/>
    <p:sldId id="280" r:id="rId25"/>
    <p:sldId id="277" r:id="rId26"/>
    <p:sldId id="278" r:id="rId27"/>
    <p:sldId id="281" r:id="rId28"/>
    <p:sldId id="282" r:id="rId29"/>
    <p:sldId id="335" r:id="rId30"/>
    <p:sldId id="336" r:id="rId31"/>
    <p:sldId id="283" r:id="rId32"/>
    <p:sldId id="284" r:id="rId33"/>
    <p:sldId id="285" r:id="rId34"/>
    <p:sldId id="289" r:id="rId35"/>
    <p:sldId id="290" r:id="rId36"/>
    <p:sldId id="329" r:id="rId37"/>
    <p:sldId id="333" r:id="rId38"/>
    <p:sldId id="334" r:id="rId39"/>
    <p:sldId id="330" r:id="rId40"/>
    <p:sldId id="331" r:id="rId41"/>
    <p:sldId id="332" r:id="rId42"/>
    <p:sldId id="328" r:id="rId43"/>
    <p:sldId id="266" r:id="rId44"/>
    <p:sldId id="267" r:id="rId45"/>
    <p:sldId id="29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0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D15329E-6E04-4E8D-9AA0-27424FD5CF1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Reading%20Activity%20Option%20B-2A%20Answers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0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Pristina" pitchFamily="66" charset="0"/>
              </a:rPr>
              <a:t>Devil physics</a:t>
            </a:r>
            <a:br>
              <a:rPr lang="en-US" dirty="0" smtClean="0">
                <a:latin typeface="Pristina" pitchFamily="66" charset="0"/>
              </a:rPr>
            </a:br>
            <a:r>
              <a:rPr lang="en-US" sz="3200" dirty="0" smtClean="0">
                <a:latin typeface="Pristina" pitchFamily="66" charset="0"/>
              </a:rPr>
              <a:t>The </a:t>
            </a:r>
            <a:r>
              <a:rPr lang="en-US" sz="3200" dirty="0" err="1" smtClean="0">
                <a:latin typeface="Pristina" pitchFamily="66" charset="0"/>
              </a:rPr>
              <a:t>baddest</a:t>
            </a:r>
            <a:r>
              <a:rPr lang="en-US" sz="3200" dirty="0" smtClean="0">
                <a:latin typeface="Pristina" pitchFamily="66" charset="0"/>
              </a:rPr>
              <a:t> class on campus</a:t>
            </a:r>
            <a:br>
              <a:rPr lang="en-US" sz="3200" dirty="0" smtClean="0">
                <a:latin typeface="Pristina" pitchFamily="66" charset="0"/>
              </a:rPr>
            </a:br>
            <a:r>
              <a:rPr lang="en-US" sz="2800" dirty="0" smtClean="0">
                <a:latin typeface="Pristina" pitchFamily="66" charset="0"/>
              </a:rPr>
              <a:t>IB Physics</a:t>
            </a:r>
            <a:r>
              <a:rPr lang="en-US" sz="2800" dirty="0" smtClean="0">
                <a:latin typeface="Viner Hand ITC" pitchFamily="66" charset="0"/>
              </a:rPr>
              <a:t/>
            </a:r>
            <a:br>
              <a:rPr lang="en-US" sz="2800" dirty="0" smtClean="0">
                <a:latin typeface="Viner Hand ITC" pitchFamily="66" charset="0"/>
              </a:rPr>
            </a:br>
            <a:endParaRPr lang="en-US" sz="2800" dirty="0">
              <a:latin typeface="Viner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vil%20H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52400"/>
            <a:ext cx="4128596" cy="393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Guidance: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cycles other than the Carnot cycle are used quantitatively, full details will be provided </a:t>
            </a:r>
          </a:p>
          <a:p>
            <a:r>
              <a:rPr lang="en-US" sz="3200" dirty="0" smtClean="0"/>
              <a:t>Only graphical analysis will be required for determination of work done on a </a:t>
            </a:r>
            <a:r>
              <a:rPr lang="en-US" sz="3200" dirty="0" err="1" smtClean="0"/>
              <a:t>pV</a:t>
            </a:r>
            <a:r>
              <a:rPr lang="en-US" sz="3200" dirty="0" smtClean="0"/>
              <a:t> diagram when pressure is not constant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Data Booklet Reference: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1300681"/>
          <a:ext cx="2819400" cy="5443396"/>
        </p:xfrm>
        <a:graphic>
          <a:graphicData uri="http://schemas.openxmlformats.org/presentationml/2006/ole">
            <p:oleObj spid="_x0000_s88067" name="Equation" r:id="rId3" imgW="1282680" imgH="2476440" progId="Equation.3">
              <p:embed/>
            </p:oleObj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0" y="3840960"/>
            <a:ext cx="3124200" cy="731040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>
                <a:solidFill>
                  <a:schemeClr val="bg1"/>
                </a:solidFill>
              </a:rPr>
              <a:t>(for monatomic gases)</a:t>
            </a:r>
            <a:endParaRPr lang="en-US" sz="2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Utilization: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work leads directly to the concept of the heat engines that play such a large role in modern society </a:t>
            </a:r>
          </a:p>
          <a:p>
            <a:r>
              <a:rPr lang="en-US" sz="3200" dirty="0" smtClean="0"/>
              <a:t>The possibility of the heat death of the universe is based on ever-increasing entropy </a:t>
            </a:r>
          </a:p>
          <a:p>
            <a:r>
              <a:rPr lang="en-US" sz="3200" dirty="0" smtClean="0"/>
              <a:t>Chemistry of entropy (see Chemistry sub-topic 15.2)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Aims: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Aim 5: development of the second law demonstrates the collaboration involved in scientific pursuits </a:t>
            </a:r>
          </a:p>
          <a:p>
            <a:r>
              <a:rPr lang="en-US" sz="3200" dirty="0" smtClean="0"/>
              <a:t>Aim 10: the relationships and similarities between scientific disciplines are particularly apparent here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Reading Activity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total</a:t>
            </a:r>
            <a:r>
              <a:rPr lang="en-US" dirty="0" smtClean="0"/>
              <a:t> kinetic energy of the molecules of the gas plus the potential energy associated with the intermolecular forces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For an ideal gas, the intermolecular forces are assumed to be 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Average</a:t>
            </a:r>
            <a:r>
              <a:rPr lang="en-US" dirty="0" smtClean="0"/>
              <a:t> kinetic energy of the molecules is given by</a:t>
            </a:r>
          </a:p>
          <a:p>
            <a:endParaRPr lang="en-US" dirty="0" smtClean="0"/>
          </a:p>
          <a:p>
            <a:pPr marL="411163" indent="-15875">
              <a:buNone/>
            </a:pPr>
            <a:r>
              <a:rPr lang="en-US" dirty="0" smtClean="0"/>
              <a:t>where</a:t>
            </a:r>
          </a:p>
          <a:p>
            <a:pPr marL="411163" indent="-15875">
              <a:buNone/>
            </a:pPr>
            <a:endParaRPr lang="en-US" dirty="0" smtClean="0"/>
          </a:p>
          <a:p>
            <a:pPr marL="411163" indent="-15875">
              <a:buNone/>
            </a:pPr>
            <a:endParaRPr lang="en-US" dirty="0" smtClean="0"/>
          </a:p>
          <a:p>
            <a:pPr marL="411163" indent="-15875">
              <a:buNone/>
            </a:pPr>
            <a:endParaRPr lang="en-US" dirty="0" smtClean="0"/>
          </a:p>
          <a:p>
            <a:pPr marL="411163" indent="-15875">
              <a:buNone/>
            </a:pPr>
            <a:r>
              <a:rPr lang="en-US" dirty="0" smtClean="0"/>
              <a:t>the Boltzmann constant</a:t>
            </a:r>
          </a:p>
          <a:p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810000" y="2438400"/>
          <a:ext cx="3429000" cy="1130414"/>
        </p:xfrm>
        <a:graphic>
          <a:graphicData uri="http://schemas.openxmlformats.org/presentationml/2006/ole">
            <p:oleObj spid="_x0000_s7170" name="Equation" r:id="rId3" imgW="1193760" imgH="393480" progId="Equation.3">
              <p:embed/>
            </p:oleObj>
          </a:graphicData>
        </a:graphic>
      </p:graphicFrame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2514600" y="4195218"/>
          <a:ext cx="5197475" cy="1062582"/>
        </p:xfrm>
        <a:graphic>
          <a:graphicData uri="http://schemas.openxmlformats.org/presentationml/2006/ole">
            <p:oleObj spid="_x0000_s7171" name="Equation" r:id="rId4" imgW="167616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12064"/>
            <a:ext cx="8382000" cy="914400"/>
          </a:xfrm>
        </p:spPr>
        <p:txBody>
          <a:bodyPr/>
          <a:lstStyle/>
          <a:p>
            <a:r>
              <a:rPr lang="en-US" dirty="0" smtClean="0"/>
              <a:t>Internal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4267200" cy="4983960"/>
          </a:xfrm>
        </p:spPr>
        <p:txBody>
          <a:bodyPr>
            <a:normAutofit/>
          </a:bodyPr>
          <a:lstStyle/>
          <a:p>
            <a:r>
              <a:rPr lang="en-US" u="sng" dirty="0" smtClean="0"/>
              <a:t>Internal</a:t>
            </a:r>
            <a:r>
              <a:rPr lang="en-US" dirty="0" smtClean="0"/>
              <a:t> energy, U, of an ideal gas with N molecules is given by</a:t>
            </a:r>
          </a:p>
          <a:p>
            <a:pPr marL="411163" indent="-15875">
              <a:buNone/>
            </a:pPr>
            <a:endParaRPr lang="en-US" dirty="0" smtClean="0"/>
          </a:p>
          <a:p>
            <a:pPr marL="411163" indent="-15875">
              <a:buNone/>
            </a:pPr>
            <a:r>
              <a:rPr lang="en-US" dirty="0" smtClean="0"/>
              <a:t>and since</a:t>
            </a:r>
          </a:p>
          <a:p>
            <a:pPr marL="411163" indent="-15875">
              <a:buNone/>
            </a:pPr>
            <a:endParaRPr lang="en-US" dirty="0" smtClean="0"/>
          </a:p>
          <a:p>
            <a:pPr marL="411163" indent="-15875">
              <a:buNone/>
            </a:pPr>
            <a:endParaRPr lang="en-US" dirty="0" smtClean="0"/>
          </a:p>
          <a:p>
            <a:pPr marL="411163" indent="-15875">
              <a:buNone/>
            </a:pPr>
            <a:r>
              <a:rPr lang="en-US" dirty="0" smtClean="0"/>
              <a:t>then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181600" y="914400"/>
          <a:ext cx="3282950" cy="1130300"/>
        </p:xfrm>
        <a:graphic>
          <a:graphicData uri="http://schemas.openxmlformats.org/presentationml/2006/ole">
            <p:oleObj spid="_x0000_s8194" name="Equation" r:id="rId3" imgW="1143000" imgH="393480" progId="Equation.3">
              <p:embed/>
            </p:oleObj>
          </a:graphicData>
        </a:graphic>
      </p:graphicFrame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5557838" y="2538413"/>
          <a:ext cx="2443162" cy="2362200"/>
        </p:xfrm>
        <a:graphic>
          <a:graphicData uri="http://schemas.openxmlformats.org/presentationml/2006/ole">
            <p:oleObj spid="_x0000_s8195" name="Equation" r:id="rId4" imgW="787320" imgH="761760" progId="Equation.3">
              <p:embed/>
            </p:oleObj>
          </a:graphicData>
        </a:graphic>
      </p:graphicFrame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5029200" y="5410200"/>
          <a:ext cx="3429000" cy="1130300"/>
        </p:xfrm>
        <a:graphic>
          <a:graphicData uri="http://schemas.openxmlformats.org/presentationml/2006/ole">
            <p:oleObj spid="_x0000_s8196" name="Equation" r:id="rId5" imgW="1193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267200" cy="4755360"/>
          </a:xfrm>
        </p:spPr>
        <p:txBody>
          <a:bodyPr>
            <a:normAutofit/>
          </a:bodyPr>
          <a:lstStyle/>
          <a:p>
            <a:r>
              <a:rPr lang="en-US" dirty="0" smtClean="0"/>
              <a:t>In this equation, n is the number of moles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change in internal energy due to a change in temperature is thus</a:t>
            </a:r>
            <a:endParaRPr lang="en-US" dirty="0"/>
          </a:p>
        </p:txBody>
      </p:sp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5029200" y="1676400"/>
          <a:ext cx="3429000" cy="1130300"/>
        </p:xfrm>
        <a:graphic>
          <a:graphicData uri="http://schemas.openxmlformats.org/presentationml/2006/ole">
            <p:oleObj spid="_x0000_s9220" name="Equation" r:id="rId3" imgW="1193760" imgH="393480" progId="Equation.3">
              <p:embed/>
            </p:oleObj>
          </a:graphicData>
        </a:graphic>
      </p:graphicFrame>
      <p:graphicFrame>
        <p:nvGraphicFramePr>
          <p:cNvPr id="9221" name="Object 2"/>
          <p:cNvGraphicFramePr>
            <a:graphicFrameLocks noChangeAspect="1"/>
          </p:cNvGraphicFramePr>
          <p:nvPr/>
        </p:nvGraphicFramePr>
        <p:xfrm>
          <a:off x="5430838" y="3886200"/>
          <a:ext cx="2625725" cy="1130300"/>
        </p:xfrm>
        <a:graphic>
          <a:graphicData uri="http://schemas.openxmlformats.org/presentationml/2006/ole">
            <p:oleObj spid="_x0000_s9221" name="Equation" r:id="rId4" imgW="914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267200" cy="4755360"/>
          </a:xfrm>
        </p:spPr>
        <p:txBody>
          <a:bodyPr>
            <a:normAutofit/>
          </a:bodyPr>
          <a:lstStyle/>
          <a:p>
            <a:r>
              <a:rPr lang="en-US" i="1" dirty="0" smtClean="0"/>
              <a:t>This formula shows that the internal energy of a fixed number of moles of an ideal gas depends only on temperature and not on the nature of the gas, its volume, or any other variable</a:t>
            </a:r>
            <a:endParaRPr lang="en-US" i="1" dirty="0"/>
          </a:p>
        </p:txBody>
      </p:sp>
      <p:graphicFrame>
        <p:nvGraphicFramePr>
          <p:cNvPr id="9221" name="Object 2"/>
          <p:cNvGraphicFramePr>
            <a:graphicFrameLocks noChangeAspect="1"/>
          </p:cNvGraphicFramePr>
          <p:nvPr/>
        </p:nvGraphicFramePr>
        <p:xfrm>
          <a:off x="5562600" y="1600200"/>
          <a:ext cx="2625725" cy="1130300"/>
        </p:xfrm>
        <a:graphic>
          <a:graphicData uri="http://schemas.openxmlformats.org/presentationml/2006/ole">
            <p:oleObj spid="_x0000_s10243" name="Equation" r:id="rId3" imgW="914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Tsokos</a:t>
            </a:r>
            <a:r>
              <a:rPr lang="en-US" dirty="0" smtClean="0"/>
              <a:t> Option b-2A</a:t>
            </a:r>
            <a:br>
              <a:rPr lang="en-US" dirty="0" smtClean="0"/>
            </a:br>
            <a:r>
              <a:rPr lang="en-US" dirty="0" smtClean="0"/>
              <a:t>Thermodynamics</a:t>
            </a:r>
            <a:br>
              <a:rPr lang="en-US" dirty="0" smtClean="0"/>
            </a:br>
            <a:r>
              <a:rPr lang="en-US" dirty="0" smtClean="0"/>
              <a:t>(B2.1 thru B2.5)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the complete set of objects under </a:t>
            </a:r>
            <a:r>
              <a:rPr lang="en-US" dirty="0" smtClean="0"/>
              <a:t>consideration</a:t>
            </a:r>
          </a:p>
          <a:p>
            <a:r>
              <a:rPr lang="en-US" dirty="0" smtClean="0"/>
              <a:t>Does not include the surroundings</a:t>
            </a:r>
            <a:endParaRPr lang="en-US" dirty="0" smtClean="0"/>
          </a:p>
          <a:p>
            <a:r>
              <a:rPr lang="en-US" b="1" i="1" dirty="0" smtClean="0"/>
              <a:t>Open system </a:t>
            </a:r>
            <a:r>
              <a:rPr lang="en-US" dirty="0" smtClean="0"/>
              <a:t>– mass </a:t>
            </a:r>
            <a:r>
              <a:rPr lang="en-US" u="sng" dirty="0" smtClean="0"/>
              <a:t>can</a:t>
            </a:r>
            <a:r>
              <a:rPr lang="en-US" dirty="0" smtClean="0"/>
              <a:t> enter or leave</a:t>
            </a:r>
          </a:p>
          <a:p>
            <a:r>
              <a:rPr lang="en-US" b="1" i="1" dirty="0" smtClean="0"/>
              <a:t>Closed system </a:t>
            </a:r>
            <a:r>
              <a:rPr lang="en-US" dirty="0" smtClean="0"/>
              <a:t>– mass </a:t>
            </a:r>
            <a:r>
              <a:rPr lang="en-US" u="sng" dirty="0" smtClean="0"/>
              <a:t>cannot</a:t>
            </a:r>
            <a:r>
              <a:rPr lang="en-US" dirty="0" smtClean="0"/>
              <a:t> enter or leave</a:t>
            </a:r>
          </a:p>
          <a:p>
            <a:r>
              <a:rPr lang="en-US" b="1" i="1" dirty="0" smtClean="0"/>
              <a:t>Isolated system </a:t>
            </a:r>
            <a:r>
              <a:rPr lang="en-US" dirty="0" smtClean="0"/>
              <a:t>– no energy in any form can enter or leave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the complete set of parameters that define the system</a:t>
            </a:r>
          </a:p>
          <a:p>
            <a:r>
              <a:rPr lang="en-US" dirty="0" smtClean="0"/>
              <a:t>Not to be confused with states of </a:t>
            </a:r>
            <a:r>
              <a:rPr lang="en-US" dirty="0" smtClean="0"/>
              <a:t>matter </a:t>
            </a:r>
            <a:r>
              <a:rPr lang="en-US" i="1" dirty="0" smtClean="0"/>
              <a:t>(or states that matter, for that matter)</a:t>
            </a:r>
            <a:endParaRPr lang="en-US" i="1" dirty="0" smtClean="0"/>
          </a:p>
          <a:p>
            <a:r>
              <a:rPr lang="en-US" dirty="0" smtClean="0"/>
              <a:t>Any process that change the state of an ideal gas (temperature, pressure or volume) is called a thermodynamic process</a:t>
            </a:r>
          </a:p>
          <a:p>
            <a:r>
              <a:rPr lang="en-US" dirty="0" smtClean="0"/>
              <a:t>Examples are adding/subtracting heat or doing work on the system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Done On or By A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5029200" cy="4907760"/>
          </a:xfrm>
        </p:spPr>
        <p:txBody>
          <a:bodyPr/>
          <a:lstStyle/>
          <a:p>
            <a:r>
              <a:rPr lang="en-US" dirty="0" smtClean="0"/>
              <a:t>Compressing a gas with a piston, the (small) work done is given by: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5826125" y="1752600"/>
          <a:ext cx="2989263" cy="4759325"/>
        </p:xfrm>
        <a:graphic>
          <a:graphicData uri="http://schemas.openxmlformats.org/presentationml/2006/ole">
            <p:oleObj spid="_x0000_s11266" name="Equation" r:id="rId3" imgW="685800" imgH="1091880" progId="Equation.3">
              <p:embed/>
            </p:oleObj>
          </a:graphicData>
        </a:graphic>
      </p:graphicFrame>
      <p:pic>
        <p:nvPicPr>
          <p:cNvPr id="5" name="Picture 4" descr="Work Done On A G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276600"/>
            <a:ext cx="5209558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Done On or By A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495800" cy="5060160"/>
          </a:xfrm>
        </p:spPr>
        <p:txBody>
          <a:bodyPr/>
          <a:lstStyle/>
          <a:p>
            <a:r>
              <a:rPr lang="en-US" dirty="0" smtClean="0"/>
              <a:t>For large changes in volume,  the pressure will increase with each incremental change so it must be integrated</a:t>
            </a:r>
            <a:endParaRPr lang="en-US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838200" y="4191000"/>
          <a:ext cx="3043238" cy="774700"/>
        </p:xfrm>
        <a:graphic>
          <a:graphicData uri="http://schemas.openxmlformats.org/presentationml/2006/ole">
            <p:oleObj spid="_x0000_s32770" name="Equation" r:id="rId3" imgW="698400" imgH="177480" progId="Equation.3">
              <p:embed/>
            </p:oleObj>
          </a:graphicData>
        </a:graphic>
      </p:graphicFrame>
      <p:pic>
        <p:nvPicPr>
          <p:cNvPr id="5" name="Picture 4" descr="Work Done On A G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1282582"/>
            <a:ext cx="3559224" cy="5388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Done On or By A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495800" cy="506016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total work </a:t>
            </a:r>
            <a:r>
              <a:rPr lang="en-US" dirty="0" smtClean="0"/>
              <a:t>done when a gas expands by an arbitrary amount is the area under the graph of a pressure-volume diagram.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838200" y="5181600"/>
          <a:ext cx="3043238" cy="774700"/>
        </p:xfrm>
        <a:graphic>
          <a:graphicData uri="http://schemas.openxmlformats.org/presentationml/2006/ole">
            <p:oleObj spid="_x0000_s33794" name="Equation" r:id="rId3" imgW="698400" imgH="177480" progId="Equation.3">
              <p:embed/>
            </p:oleObj>
          </a:graphicData>
        </a:graphic>
      </p:graphicFrame>
      <p:pic>
        <p:nvPicPr>
          <p:cNvPr id="5" name="Picture 4" descr="Work Done On A G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1282582"/>
            <a:ext cx="3559224" cy="5388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914400"/>
          </a:xfrm>
        </p:spPr>
        <p:txBody>
          <a:bodyPr/>
          <a:lstStyle/>
          <a:p>
            <a:r>
              <a:rPr lang="en-US" dirty="0" smtClean="0"/>
              <a:t>Work Done On or By A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810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i="1" dirty="0" smtClean="0"/>
              <a:t>net work </a:t>
            </a:r>
            <a:r>
              <a:rPr lang="en-US" dirty="0" smtClean="0"/>
              <a:t>done is the work done by the gas minus the work done on the gas. </a:t>
            </a:r>
          </a:p>
          <a:p>
            <a:r>
              <a:rPr lang="en-US" dirty="0" smtClean="0"/>
              <a:t>It equals the area enclosed by the closed loop (i.e., the area between the upper and lower curves)</a:t>
            </a:r>
            <a:endParaRPr lang="en-US" dirty="0"/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/>
        </p:nvGraphicFramePr>
        <p:xfrm>
          <a:off x="5029200" y="5943600"/>
          <a:ext cx="3043238" cy="774700"/>
        </p:xfrm>
        <a:graphic>
          <a:graphicData uri="http://schemas.openxmlformats.org/presentationml/2006/ole">
            <p:oleObj spid="_x0000_s13315" name="Equation" r:id="rId3" imgW="698400" imgH="177480" progId="Equation.3">
              <p:embed/>
            </p:oleObj>
          </a:graphicData>
        </a:graphic>
      </p:graphicFrame>
      <p:pic>
        <p:nvPicPr>
          <p:cNvPr id="6" name="Picture 5" descr="Net Wor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28162" y="1295400"/>
            <a:ext cx="4682666" cy="4079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Thermodynamic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Isobaric</a:t>
            </a:r>
            <a:r>
              <a:rPr lang="en-US" dirty="0" smtClean="0"/>
              <a:t> – The gas expands or contracts under constant pressure </a:t>
            </a:r>
            <a:endParaRPr lang="en-US" dirty="0"/>
          </a:p>
        </p:txBody>
      </p:sp>
      <p:pic>
        <p:nvPicPr>
          <p:cNvPr id="4" name="Picture 3" descr="Thermodynamic Process Graphs.jpg"/>
          <p:cNvPicPr>
            <a:picLocks noChangeAspect="1"/>
          </p:cNvPicPr>
          <p:nvPr/>
        </p:nvPicPr>
        <p:blipFill>
          <a:blip r:embed="rId2" cstate="print"/>
          <a:srcRect r="52038" b="54819"/>
          <a:stretch>
            <a:fillRect/>
          </a:stretch>
        </p:blipFill>
        <p:spPr>
          <a:xfrm>
            <a:off x="2819400" y="3048000"/>
            <a:ext cx="3733800" cy="3360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Thermodynamic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Isovolumetric</a:t>
            </a:r>
            <a:r>
              <a:rPr lang="en-US" b="1" i="1" dirty="0" smtClean="0"/>
              <a:t> </a:t>
            </a:r>
            <a:r>
              <a:rPr lang="en-US" b="1" i="1" dirty="0" smtClean="0"/>
              <a:t>(</a:t>
            </a:r>
            <a:r>
              <a:rPr lang="en-US" b="1" i="1" dirty="0" smtClean="0"/>
              <a:t>Isochoric)</a:t>
            </a:r>
            <a:r>
              <a:rPr lang="en-US" dirty="0" smtClean="0"/>
              <a:t> </a:t>
            </a:r>
            <a:r>
              <a:rPr lang="en-US" dirty="0" smtClean="0"/>
              <a:t>– The volume of the gas remains the same as pressure increases or decreases</a:t>
            </a:r>
            <a:endParaRPr lang="en-US" dirty="0"/>
          </a:p>
        </p:txBody>
      </p:sp>
      <p:pic>
        <p:nvPicPr>
          <p:cNvPr id="4" name="Picture 3" descr="Thermodynamic Process Graphs.jpg"/>
          <p:cNvPicPr>
            <a:picLocks noChangeAspect="1"/>
          </p:cNvPicPr>
          <p:nvPr/>
        </p:nvPicPr>
        <p:blipFill>
          <a:blip r:embed="rId2" cstate="print"/>
          <a:srcRect l="48917" b="54649"/>
          <a:stretch>
            <a:fillRect/>
          </a:stretch>
        </p:blipFill>
        <p:spPr>
          <a:xfrm>
            <a:off x="4495800" y="3124200"/>
            <a:ext cx="3854153" cy="3269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914400"/>
          </a:xfrm>
        </p:spPr>
        <p:txBody>
          <a:bodyPr/>
          <a:lstStyle/>
          <a:p>
            <a:r>
              <a:rPr lang="en-US" dirty="0" smtClean="0"/>
              <a:t>Thermodynamic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364960"/>
          </a:xfrm>
        </p:spPr>
        <p:txBody>
          <a:bodyPr/>
          <a:lstStyle/>
          <a:p>
            <a:r>
              <a:rPr lang="en-US" b="1" i="1" dirty="0" smtClean="0"/>
              <a:t>Isothermal</a:t>
            </a:r>
            <a:r>
              <a:rPr lang="en-US" dirty="0" smtClean="0"/>
              <a:t> – The temperature of the gas remains the same as pressure and volume change</a:t>
            </a:r>
          </a:p>
          <a:p>
            <a:r>
              <a:rPr lang="en-US" b="1" i="1" dirty="0" smtClean="0"/>
              <a:t>Adiabatic</a:t>
            </a:r>
            <a:r>
              <a:rPr lang="en-US" dirty="0" smtClean="0"/>
              <a:t> – the gas does not absorb or release any thermal energy (Q = 0)</a:t>
            </a:r>
            <a:endParaRPr lang="en-US" dirty="0"/>
          </a:p>
        </p:txBody>
      </p:sp>
      <p:pic>
        <p:nvPicPr>
          <p:cNvPr id="4" name="Picture 3" descr="Thermodynamic Process Graphs.jpg"/>
          <p:cNvPicPr>
            <a:picLocks noChangeAspect="1"/>
          </p:cNvPicPr>
          <p:nvPr/>
        </p:nvPicPr>
        <p:blipFill>
          <a:blip r:embed="rId2" cstate="print"/>
          <a:srcRect t="48950"/>
          <a:stretch>
            <a:fillRect/>
          </a:stretch>
        </p:blipFill>
        <p:spPr>
          <a:xfrm>
            <a:off x="1446468" y="3352799"/>
            <a:ext cx="6783132" cy="3308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914400"/>
          </a:xfrm>
        </p:spPr>
        <p:txBody>
          <a:bodyPr/>
          <a:lstStyle/>
          <a:p>
            <a:r>
              <a:rPr lang="en-US" dirty="0" smtClean="0"/>
              <a:t>Thermodynamic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364960"/>
          </a:xfrm>
        </p:spPr>
        <p:txBody>
          <a:bodyPr/>
          <a:lstStyle/>
          <a:p>
            <a:r>
              <a:rPr lang="en-US" b="1" i="1" dirty="0" smtClean="0"/>
              <a:t>Isothermal</a:t>
            </a:r>
            <a:r>
              <a:rPr lang="en-US" dirty="0" smtClean="0"/>
              <a:t> – The temperature of the gas remains the same as pressure and volume change</a:t>
            </a:r>
          </a:p>
          <a:p>
            <a:r>
              <a:rPr lang="en-US" b="1" i="1" dirty="0" smtClean="0"/>
              <a:t>Adiabatic</a:t>
            </a:r>
            <a:r>
              <a:rPr lang="en-US" dirty="0" smtClean="0"/>
              <a:t> – the gas does not absorb or release any thermal energy (Q = 0)</a:t>
            </a:r>
            <a:endParaRPr lang="en-US" dirty="0"/>
          </a:p>
        </p:txBody>
      </p:sp>
      <p:pic>
        <p:nvPicPr>
          <p:cNvPr id="4" name="Picture 3" descr="Thermodynamic Process Graphs.jpg"/>
          <p:cNvPicPr>
            <a:picLocks noChangeAspect="1"/>
          </p:cNvPicPr>
          <p:nvPr/>
        </p:nvPicPr>
        <p:blipFill>
          <a:blip r:embed="rId2" cstate="print"/>
          <a:srcRect t="48950"/>
          <a:stretch>
            <a:fillRect/>
          </a:stretch>
        </p:blipFill>
        <p:spPr>
          <a:xfrm>
            <a:off x="457200" y="3473437"/>
            <a:ext cx="6783132" cy="3308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25146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Key is to observe the steepness of the slope – adiabatic steep, isothermal not so steep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Idea: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The first law of thermodynamics relates the change in internal energy of a system to the energy transferred and the work done. The entropy of the universe tends to a maximum.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914400"/>
          </a:xfrm>
        </p:spPr>
        <p:txBody>
          <a:bodyPr/>
          <a:lstStyle/>
          <a:p>
            <a:r>
              <a:rPr lang="en-US" dirty="0" smtClean="0"/>
              <a:t>Thermodynamic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267200" cy="4602960"/>
          </a:xfrm>
        </p:spPr>
        <p:txBody>
          <a:bodyPr/>
          <a:lstStyle/>
          <a:p>
            <a:r>
              <a:rPr lang="en-US" b="1" i="1" dirty="0" smtClean="0"/>
              <a:t>Isothermal</a:t>
            </a:r>
            <a:r>
              <a:rPr lang="en-US" dirty="0" smtClean="0"/>
              <a:t> – The temperature of the gas remains the same as pressure and volume change</a:t>
            </a:r>
          </a:p>
          <a:p>
            <a:r>
              <a:rPr lang="en-US" b="1" i="1" dirty="0" smtClean="0"/>
              <a:t>Adiabatic</a:t>
            </a:r>
            <a:r>
              <a:rPr lang="en-US" dirty="0" smtClean="0"/>
              <a:t> – the gas does not absorb or release any thermal energy (Q = 0)</a:t>
            </a:r>
            <a:endParaRPr lang="en-US" dirty="0"/>
          </a:p>
        </p:txBody>
      </p:sp>
      <p:pic>
        <p:nvPicPr>
          <p:cNvPr id="4" name="Picture 3" descr="Thermodynamic Process Graph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981200"/>
            <a:ext cx="4099735" cy="3994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914400"/>
          </a:xfrm>
        </p:spPr>
        <p:txBody>
          <a:bodyPr/>
          <a:lstStyle/>
          <a:p>
            <a:r>
              <a:rPr lang="en-US" dirty="0" smtClean="0"/>
              <a:t>Thermodynamic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267200" cy="4602960"/>
          </a:xfrm>
        </p:spPr>
        <p:txBody>
          <a:bodyPr/>
          <a:lstStyle/>
          <a:p>
            <a:r>
              <a:rPr lang="en-US" b="1" i="1" dirty="0" smtClean="0"/>
              <a:t>Isothermal</a:t>
            </a:r>
            <a:r>
              <a:rPr lang="en-US" dirty="0" smtClean="0"/>
              <a:t> – The temperature of the gas remains the same as pressure and volume change</a:t>
            </a:r>
          </a:p>
          <a:p>
            <a:r>
              <a:rPr lang="en-US" b="1" i="1" dirty="0" smtClean="0"/>
              <a:t>Adiabatic</a:t>
            </a:r>
            <a:r>
              <a:rPr lang="en-US" dirty="0" smtClean="0"/>
              <a:t> – the gas does not absorb or release any thermal energy (Q = 0)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86400" y="2057400"/>
          <a:ext cx="1981200" cy="1727200"/>
        </p:xfrm>
        <a:graphic>
          <a:graphicData uri="http://schemas.openxmlformats.org/presentationml/2006/ole">
            <p:oleObj spid="_x0000_s117761" name="Equation" r:id="rId3" imgW="495000" imgH="431640" progId="Equation.3">
              <p:embed/>
            </p:oleObj>
          </a:graphicData>
        </a:graphic>
      </p:graphicFrame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5486400" y="4318000"/>
          <a:ext cx="2235200" cy="1625600"/>
        </p:xfrm>
        <a:graphic>
          <a:graphicData uri="http://schemas.openxmlformats.org/presentationml/2006/ole">
            <p:oleObj spid="_x0000_s117762" name="Equation" r:id="rId4" imgW="55872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Law of 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small amount of thermal energy </a:t>
            </a:r>
            <a:r>
              <a:rPr lang="en-US" dirty="0" smtClean="0">
                <a:cs typeface="Times New Roman"/>
              </a:rPr>
              <a:t>Q </a:t>
            </a:r>
            <a:r>
              <a:rPr lang="en-US" dirty="0" smtClean="0">
                <a:cs typeface="Times New Roman"/>
              </a:rPr>
              <a:t>is given to a gas, the gas will absorb that energy and use it to increase its internal energy and/or do work by expanding.</a:t>
            </a:r>
          </a:p>
          <a:p>
            <a:r>
              <a:rPr lang="en-US" dirty="0" smtClean="0">
                <a:cs typeface="Times New Roman"/>
              </a:rPr>
              <a:t>Conservation of energy demands that</a:t>
            </a:r>
            <a:endParaRPr lang="en-US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647950" y="4821238"/>
          <a:ext cx="3540125" cy="885825"/>
        </p:xfrm>
        <a:graphic>
          <a:graphicData uri="http://schemas.openxmlformats.org/presentationml/2006/ole">
            <p:oleObj spid="_x0000_s34818" name="Equation" r:id="rId3" imgW="812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12064"/>
            <a:ext cx="8382000" cy="914400"/>
          </a:xfrm>
        </p:spPr>
        <p:txBody>
          <a:bodyPr/>
          <a:lstStyle/>
          <a:p>
            <a:r>
              <a:rPr lang="en-US" dirty="0" smtClean="0"/>
              <a:t>First Law of 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382000" cy="3840960"/>
          </a:xfrm>
        </p:spPr>
        <p:txBody>
          <a:bodyPr/>
          <a:lstStyle/>
          <a:p>
            <a:r>
              <a:rPr lang="en-US" dirty="0" smtClean="0"/>
              <a:t>+ </a:t>
            </a:r>
            <a:r>
              <a:rPr lang="en-US" dirty="0" smtClean="0">
                <a:cs typeface="Times New Roman"/>
              </a:rPr>
              <a:t>Q </a:t>
            </a:r>
            <a:r>
              <a:rPr lang="en-US" dirty="0" smtClean="0">
                <a:cs typeface="Times New Roman"/>
              </a:rPr>
              <a:t>= thermal energy </a:t>
            </a:r>
            <a:r>
              <a:rPr lang="en-US" b="1" i="1" dirty="0" smtClean="0">
                <a:cs typeface="Times New Roman"/>
              </a:rPr>
              <a:t>absorbed</a:t>
            </a:r>
            <a:r>
              <a:rPr lang="en-US" dirty="0" smtClean="0">
                <a:cs typeface="Times New Roman"/>
              </a:rPr>
              <a:t> by the gas (Q</a:t>
            </a:r>
            <a:r>
              <a:rPr lang="en-US" baseline="-25000" dirty="0" smtClean="0">
                <a:cs typeface="Times New Roman"/>
              </a:rPr>
              <a:t>in</a:t>
            </a:r>
            <a:r>
              <a:rPr lang="en-US" dirty="0" smtClean="0">
                <a:cs typeface="Times New Roman"/>
              </a:rPr>
              <a:t>)</a:t>
            </a:r>
          </a:p>
          <a:p>
            <a:r>
              <a:rPr lang="en-US" dirty="0" smtClean="0"/>
              <a:t>- </a:t>
            </a:r>
            <a:r>
              <a:rPr lang="en-US" dirty="0" smtClean="0">
                <a:cs typeface="Times New Roman"/>
              </a:rPr>
              <a:t>Q </a:t>
            </a:r>
            <a:r>
              <a:rPr lang="en-US" dirty="0" smtClean="0">
                <a:cs typeface="Times New Roman"/>
              </a:rPr>
              <a:t>= thermal energy </a:t>
            </a:r>
            <a:r>
              <a:rPr lang="en-US" b="1" i="1" dirty="0" smtClean="0">
                <a:cs typeface="Times New Roman"/>
              </a:rPr>
              <a:t>lost</a:t>
            </a:r>
            <a:r>
              <a:rPr lang="en-US" dirty="0" smtClean="0">
                <a:cs typeface="Times New Roman"/>
              </a:rPr>
              <a:t> by the gas (</a:t>
            </a:r>
            <a:r>
              <a:rPr lang="en-US" dirty="0" err="1" smtClean="0">
                <a:cs typeface="Times New Roman"/>
              </a:rPr>
              <a:t>Q</a:t>
            </a:r>
            <a:r>
              <a:rPr lang="en-US" baseline="-25000" dirty="0" err="1" smtClean="0">
                <a:cs typeface="Times New Roman"/>
              </a:rPr>
              <a:t>out</a:t>
            </a:r>
            <a:r>
              <a:rPr lang="en-US" dirty="0" smtClean="0">
                <a:cs typeface="Times New Roman"/>
              </a:rPr>
              <a:t>)</a:t>
            </a:r>
          </a:p>
          <a:p>
            <a:r>
              <a:rPr lang="en-US" dirty="0" smtClean="0"/>
              <a:t>+ </a:t>
            </a:r>
            <a:r>
              <a:rPr lang="en-US" dirty="0" smtClean="0">
                <a:cs typeface="Times New Roman"/>
              </a:rPr>
              <a:t>W </a:t>
            </a:r>
            <a:r>
              <a:rPr lang="en-US" dirty="0" smtClean="0">
                <a:cs typeface="Times New Roman"/>
              </a:rPr>
              <a:t>= work done </a:t>
            </a:r>
            <a:r>
              <a:rPr lang="en-US" b="1" i="1" dirty="0" smtClean="0">
                <a:cs typeface="Times New Roman"/>
              </a:rPr>
              <a:t>by</a:t>
            </a:r>
            <a:r>
              <a:rPr lang="en-US" dirty="0" smtClean="0">
                <a:cs typeface="Times New Roman"/>
              </a:rPr>
              <a:t> the gas (</a:t>
            </a:r>
            <a:r>
              <a:rPr lang="en-US" dirty="0" err="1" smtClean="0">
                <a:cs typeface="Times New Roman"/>
              </a:rPr>
              <a:t>W</a:t>
            </a:r>
            <a:r>
              <a:rPr lang="en-US" baseline="-25000" dirty="0" err="1" smtClean="0">
                <a:cs typeface="Times New Roman"/>
              </a:rPr>
              <a:t>out</a:t>
            </a:r>
            <a:r>
              <a:rPr lang="en-US" dirty="0" smtClean="0">
                <a:cs typeface="Times New Roman"/>
              </a:rPr>
              <a:t>) as it expands</a:t>
            </a:r>
            <a:endParaRPr lang="en-US" dirty="0" smtClean="0">
              <a:cs typeface="Times New Roman"/>
            </a:endParaRPr>
          </a:p>
          <a:p>
            <a:r>
              <a:rPr lang="en-US" dirty="0" smtClean="0"/>
              <a:t>- </a:t>
            </a:r>
            <a:r>
              <a:rPr lang="en-US" dirty="0" smtClean="0">
                <a:cs typeface="Times New Roman"/>
              </a:rPr>
              <a:t>W </a:t>
            </a:r>
            <a:r>
              <a:rPr lang="en-US" dirty="0" smtClean="0">
                <a:cs typeface="Times New Roman"/>
              </a:rPr>
              <a:t>= work done </a:t>
            </a:r>
            <a:r>
              <a:rPr lang="en-US" b="1" i="1" dirty="0" smtClean="0">
                <a:cs typeface="Times New Roman"/>
              </a:rPr>
              <a:t>on </a:t>
            </a:r>
            <a:r>
              <a:rPr lang="en-US" dirty="0" smtClean="0">
                <a:cs typeface="Times New Roman"/>
              </a:rPr>
              <a:t>the gas (W</a:t>
            </a:r>
            <a:r>
              <a:rPr lang="en-US" baseline="-25000" dirty="0" smtClean="0">
                <a:cs typeface="Times New Roman"/>
              </a:rPr>
              <a:t>in</a:t>
            </a:r>
            <a:r>
              <a:rPr lang="en-US" dirty="0" smtClean="0">
                <a:cs typeface="Times New Roman"/>
              </a:rPr>
              <a:t>) to compress it</a:t>
            </a:r>
            <a:endParaRPr lang="en-US" dirty="0" smtClean="0">
              <a:cs typeface="Times New Roman"/>
            </a:endParaRPr>
          </a:p>
          <a:p>
            <a:r>
              <a:rPr lang="en-US" dirty="0" smtClean="0"/>
              <a:t>+ </a:t>
            </a:r>
            <a:r>
              <a:rPr lang="en-US" dirty="0" smtClean="0">
                <a:cs typeface="Times New Roman"/>
              </a:rPr>
              <a:t>U </a:t>
            </a:r>
            <a:r>
              <a:rPr lang="en-US" dirty="0" smtClean="0">
                <a:cs typeface="Times New Roman"/>
              </a:rPr>
              <a:t>= increase in internal energy/temperature</a:t>
            </a:r>
          </a:p>
          <a:p>
            <a:r>
              <a:rPr lang="en-US" dirty="0" smtClean="0">
                <a:cs typeface="Times New Roman"/>
              </a:rPr>
              <a:t>-</a:t>
            </a:r>
            <a:r>
              <a:rPr lang="en-US" dirty="0" smtClean="0"/>
              <a:t> </a:t>
            </a:r>
            <a:r>
              <a:rPr lang="en-US" dirty="0" smtClean="0">
                <a:cs typeface="Times New Roman"/>
              </a:rPr>
              <a:t>U </a:t>
            </a:r>
            <a:r>
              <a:rPr lang="en-US" dirty="0" smtClean="0">
                <a:cs typeface="Times New Roman"/>
              </a:rPr>
              <a:t>= decrease in internal energy/temperature</a:t>
            </a:r>
          </a:p>
          <a:p>
            <a:endParaRPr lang="en-US" dirty="0"/>
          </a:p>
        </p:txBody>
      </p:sp>
      <p:graphicFrame>
        <p:nvGraphicFramePr>
          <p:cNvPr id="35843" name="Object 2"/>
          <p:cNvGraphicFramePr>
            <a:graphicFrameLocks noChangeAspect="1"/>
          </p:cNvGraphicFramePr>
          <p:nvPr/>
        </p:nvGraphicFramePr>
        <p:xfrm>
          <a:off x="2590800" y="1400175"/>
          <a:ext cx="3540125" cy="885825"/>
        </p:xfrm>
        <a:graphic>
          <a:graphicData uri="http://schemas.openxmlformats.org/presentationml/2006/ole">
            <p:oleObj spid="_x0000_s35843" name="Equation" r:id="rId3" imgW="812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going on here?</a:t>
            </a:r>
            <a:endParaRPr lang="en-US" dirty="0"/>
          </a:p>
        </p:txBody>
      </p:sp>
      <p:pic>
        <p:nvPicPr>
          <p:cNvPr id="4" name="Content Placeholder 3" descr="Q6 Pressure-Volume Diagra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35087" y="1676400"/>
            <a:ext cx="5099113" cy="3367786"/>
          </a:xfrm>
        </p:spPr>
      </p:pic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5029200" y="5410200"/>
          <a:ext cx="3546475" cy="838200"/>
        </p:xfrm>
        <a:graphic>
          <a:graphicData uri="http://schemas.openxmlformats.org/presentationml/2006/ole">
            <p:oleObj spid="_x0000_s46083" name="Equation" r:id="rId4" imgW="698400" imgH="164880" progId="Equation.3">
              <p:embed/>
            </p:oleObj>
          </a:graphicData>
        </a:graphic>
      </p:graphicFrame>
      <p:graphicFrame>
        <p:nvGraphicFramePr>
          <p:cNvPr id="46084" name="Object 2"/>
          <p:cNvGraphicFramePr>
            <a:graphicFrameLocks noChangeAspect="1"/>
          </p:cNvGraphicFramePr>
          <p:nvPr/>
        </p:nvGraphicFramePr>
        <p:xfrm>
          <a:off x="574675" y="5410200"/>
          <a:ext cx="3540125" cy="885825"/>
        </p:xfrm>
        <a:graphic>
          <a:graphicData uri="http://schemas.openxmlformats.org/presentationml/2006/ole">
            <p:oleObj spid="_x0000_s46084" name="Equation" r:id="rId5" imgW="812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going on here?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</a:t>
            </a:r>
            <a:r>
              <a:rPr lang="en-US" baseline="-25000" dirty="0" smtClean="0"/>
              <a:t>A</a:t>
            </a:r>
            <a:r>
              <a:rPr lang="en-US" dirty="0" smtClean="0"/>
              <a:t> = 400K</a:t>
            </a:r>
          </a:p>
          <a:p>
            <a:pPr>
              <a:buNone/>
            </a:pPr>
            <a:r>
              <a:rPr lang="en-US" dirty="0" smtClean="0"/>
              <a:t>U</a:t>
            </a:r>
            <a:r>
              <a:rPr lang="en-US" baseline="-25000" dirty="0" smtClean="0"/>
              <a:t>A-B</a:t>
            </a:r>
            <a:r>
              <a:rPr lang="en-US" dirty="0" smtClean="0"/>
              <a:t> = 7.2 kJ</a:t>
            </a:r>
          </a:p>
          <a:p>
            <a:pPr>
              <a:buNone/>
            </a:pPr>
            <a:r>
              <a:rPr lang="en-US" dirty="0" smtClean="0"/>
              <a:t>U</a:t>
            </a:r>
            <a:r>
              <a:rPr lang="en-US" baseline="-25000" dirty="0" smtClean="0"/>
              <a:t>C-A</a:t>
            </a:r>
            <a:r>
              <a:rPr lang="en-US" dirty="0" smtClean="0"/>
              <a:t> = 2.2kJ</a:t>
            </a:r>
          </a:p>
          <a:p>
            <a:pPr>
              <a:buNone/>
            </a:pPr>
            <a:r>
              <a:rPr lang="en-US" dirty="0" smtClean="0"/>
              <a:t>Find:</a:t>
            </a:r>
          </a:p>
          <a:p>
            <a:pPr>
              <a:buNone/>
            </a:pPr>
            <a:r>
              <a:rPr lang="en-US" dirty="0" smtClean="0"/>
              <a:t>T</a:t>
            </a:r>
            <a:r>
              <a:rPr lang="en-US" baseline="-25000" dirty="0" smtClean="0"/>
              <a:t>B</a:t>
            </a:r>
          </a:p>
          <a:p>
            <a:pPr>
              <a:buNone/>
            </a:pPr>
            <a:r>
              <a:rPr lang="en-US" dirty="0" smtClean="0"/>
              <a:t>Q</a:t>
            </a:r>
            <a:r>
              <a:rPr lang="en-US" baseline="-25000" dirty="0" smtClean="0"/>
              <a:t>A-B</a:t>
            </a:r>
          </a:p>
          <a:p>
            <a:pPr>
              <a:buNone/>
            </a:pPr>
            <a:r>
              <a:rPr lang="en-US" dirty="0" smtClean="0"/>
              <a:t>Q</a:t>
            </a:r>
            <a:r>
              <a:rPr lang="en-US" baseline="-25000" dirty="0" smtClean="0"/>
              <a:t>B-C</a:t>
            </a:r>
          </a:p>
          <a:p>
            <a:pPr>
              <a:buNone/>
            </a:pPr>
            <a:r>
              <a:rPr lang="en-US" dirty="0" smtClean="0"/>
              <a:t>Net Work</a:t>
            </a:r>
            <a:endParaRPr lang="en-US" dirty="0"/>
          </a:p>
        </p:txBody>
      </p:sp>
      <p:pic>
        <p:nvPicPr>
          <p:cNvPr id="6" name="Picture 5" descr="Q7 Pressure-Volume Diagr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4594" y="1371601"/>
            <a:ext cx="5550806" cy="4054502"/>
          </a:xfrm>
          <a:prstGeom prst="rect">
            <a:avLst/>
          </a:prstGeom>
        </p:spPr>
      </p:pic>
      <p:graphicFrame>
        <p:nvGraphicFramePr>
          <p:cNvPr id="47107" name="Object 2"/>
          <p:cNvGraphicFramePr>
            <a:graphicFrameLocks noChangeAspect="1"/>
          </p:cNvGraphicFramePr>
          <p:nvPr/>
        </p:nvGraphicFramePr>
        <p:xfrm>
          <a:off x="4495800" y="5715000"/>
          <a:ext cx="3540125" cy="885825"/>
        </p:xfrm>
        <a:graphic>
          <a:graphicData uri="http://schemas.openxmlformats.org/presentationml/2006/ole">
            <p:oleObj spid="_x0000_s47107" name="Equation" r:id="rId4" imgW="812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Understandings: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first law of thermodynamics </a:t>
            </a:r>
          </a:p>
          <a:p>
            <a:r>
              <a:rPr lang="en-US" sz="3200" dirty="0" smtClean="0"/>
              <a:t>The second law of thermodynamics </a:t>
            </a:r>
          </a:p>
          <a:p>
            <a:r>
              <a:rPr lang="en-US" sz="3200" dirty="0" smtClean="0"/>
              <a:t>Entropy </a:t>
            </a:r>
          </a:p>
          <a:p>
            <a:r>
              <a:rPr lang="en-US" sz="3200" dirty="0" smtClean="0"/>
              <a:t>Cyclic processes and </a:t>
            </a:r>
            <a:r>
              <a:rPr lang="en-US" sz="3200" dirty="0" err="1" smtClean="0"/>
              <a:t>pV</a:t>
            </a:r>
            <a:r>
              <a:rPr lang="en-US" sz="3200" dirty="0" smtClean="0"/>
              <a:t> diagrams </a:t>
            </a:r>
          </a:p>
          <a:p>
            <a:r>
              <a:rPr lang="en-US" sz="3200" dirty="0" err="1" smtClean="0"/>
              <a:t>Isovolumetric</a:t>
            </a:r>
            <a:r>
              <a:rPr lang="en-US" sz="3200" dirty="0" smtClean="0"/>
              <a:t>, isobaric, isothermal and adiabatic processes </a:t>
            </a:r>
          </a:p>
          <a:p>
            <a:r>
              <a:rPr lang="en-US" sz="3200" dirty="0" smtClean="0"/>
              <a:t>Carnot cycle </a:t>
            </a:r>
          </a:p>
          <a:p>
            <a:r>
              <a:rPr lang="en-US" sz="3200" dirty="0" smtClean="0"/>
              <a:t>Thermal efficiency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Guidance: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cycles other than the Carnot cycle are used quantitatively, full details will be provided </a:t>
            </a:r>
          </a:p>
          <a:p>
            <a:r>
              <a:rPr lang="en-US" sz="3200" dirty="0" smtClean="0"/>
              <a:t>Only graphical analysis will be required for determination of work done on a </a:t>
            </a:r>
            <a:r>
              <a:rPr lang="en-US" sz="3200" dirty="0" err="1" smtClean="0"/>
              <a:t>pV</a:t>
            </a:r>
            <a:r>
              <a:rPr lang="en-US" sz="3200" dirty="0" smtClean="0"/>
              <a:t> diagram when pressure is not constant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Data Booklet Reference: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1300681"/>
          <a:ext cx="2819400" cy="5443396"/>
        </p:xfrm>
        <a:graphic>
          <a:graphicData uri="http://schemas.openxmlformats.org/presentationml/2006/ole">
            <p:oleObj spid="_x0000_s89090" name="Equation" r:id="rId3" imgW="1282680" imgH="2476440" progId="Equation.3">
              <p:embed/>
            </p:oleObj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0" y="3840960"/>
            <a:ext cx="3124200" cy="731040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>
                <a:solidFill>
                  <a:schemeClr val="bg1"/>
                </a:solidFill>
              </a:rPr>
              <a:t>(for monatomic gases)</a:t>
            </a:r>
            <a:endParaRPr lang="en-US" sz="2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Applications And Skills: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Describing the first law of thermodynamics as a statement of conservation of energy </a:t>
            </a:r>
          </a:p>
          <a:p>
            <a:r>
              <a:rPr lang="en-US" sz="3200" dirty="0" smtClean="0"/>
              <a:t>Explaining sign convention used when stating the first law of thermodynamics as Q = ΔU + W</a:t>
            </a:r>
          </a:p>
          <a:p>
            <a:r>
              <a:rPr lang="en-US" sz="3200" dirty="0" smtClean="0"/>
              <a:t>Solving problems involving the first law of thermodynamics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Nature Of Science: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Variety of perspectives:  With three alternative and equivalent statements of the second law of thermodynamics, this area of physics demonstrates the collaboration and testing involved in confirming abstract notions such as this.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Applications And Skills: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Describing the second law of thermodynamics in </a:t>
            </a:r>
            <a:r>
              <a:rPr lang="en-US" sz="3200" dirty="0" err="1" smtClean="0"/>
              <a:t>Clausius</a:t>
            </a:r>
            <a:r>
              <a:rPr lang="en-US" sz="3200" dirty="0" smtClean="0"/>
              <a:t> form, Kelvin form and as a consequence of entropy </a:t>
            </a:r>
          </a:p>
          <a:p>
            <a:r>
              <a:rPr lang="en-US" sz="3200" dirty="0" smtClean="0"/>
              <a:t>Describing examples of processes in terms of entropy change </a:t>
            </a:r>
          </a:p>
          <a:p>
            <a:r>
              <a:rPr lang="en-US" sz="3200" dirty="0" smtClean="0"/>
              <a:t>Solving problems involving entropy changes </a:t>
            </a: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84238" cy="220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Applications And Skills: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Sketching and interpreting cyclic processes </a:t>
            </a:r>
          </a:p>
          <a:p>
            <a:r>
              <a:rPr lang="en-US" sz="3200" dirty="0" smtClean="0"/>
              <a:t>Solving problems for adiabatic processes for monatomic gases using pV</a:t>
            </a:r>
            <a:r>
              <a:rPr lang="en-US" sz="3200" baseline="30000" dirty="0" smtClean="0"/>
              <a:t>5/3</a:t>
            </a:r>
            <a:r>
              <a:rPr lang="en-US" sz="3200" dirty="0" smtClean="0"/>
              <a:t> = constant</a:t>
            </a:r>
          </a:p>
          <a:p>
            <a:r>
              <a:rPr lang="en-US" sz="3200" dirty="0" smtClean="0"/>
              <a:t>Solving problems involving thermal efficiency</a:t>
            </a: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84238" cy="220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Idea: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The first law of thermodynamics relates the change in internal energy of a system to the energy transferred and the work done. The entropy of the universe tends to a maximum.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Viner Hand ITC" pitchFamily="66" charset="0"/>
              </a:rPr>
              <a:t/>
            </a:r>
            <a:br>
              <a:rPr lang="en-US" sz="2800" dirty="0" smtClean="0">
                <a:latin typeface="Viner Hand ITC" pitchFamily="66" charset="0"/>
              </a:rPr>
            </a:br>
            <a:r>
              <a:rPr lang="en-US" sz="4800" dirty="0" smtClean="0">
                <a:latin typeface="Pristina" pitchFamily="66" charset="0"/>
              </a:rPr>
              <a:t>questions?</a:t>
            </a:r>
            <a:endParaRPr lang="en-US" sz="4800" dirty="0">
              <a:latin typeface="Pristin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vil%20H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52400"/>
            <a:ext cx="4128596" cy="393065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66800" y="1351672"/>
            <a:ext cx="5358150" cy="97748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#18-28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pic>
        <p:nvPicPr>
          <p:cNvPr id="4" name="Picture 3" descr="physics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905000"/>
            <a:ext cx="5934075" cy="4788661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We Stopped Here </a:t>
            </a:r>
            <a:r>
              <a:rPr lang="en-US" b="1" i="1" smtClean="0">
                <a:solidFill>
                  <a:srgbClr val="FF0000"/>
                </a:solidFill>
              </a:rPr>
              <a:t>on 2/8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International-Mindedness: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The development of this topic was the subject of intense debate between scientists of many countries in the 19th century.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Understandings: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first law of thermodynamics </a:t>
            </a:r>
          </a:p>
          <a:p>
            <a:r>
              <a:rPr lang="en-US" sz="3200" dirty="0" smtClean="0"/>
              <a:t>The second law of thermodynamics </a:t>
            </a:r>
          </a:p>
          <a:p>
            <a:r>
              <a:rPr lang="en-US" sz="3200" dirty="0" smtClean="0"/>
              <a:t>Entropy </a:t>
            </a:r>
          </a:p>
          <a:p>
            <a:r>
              <a:rPr lang="en-US" sz="3200" dirty="0" smtClean="0"/>
              <a:t>Cyclic processes and </a:t>
            </a:r>
            <a:r>
              <a:rPr lang="en-US" sz="3200" dirty="0" err="1" smtClean="0"/>
              <a:t>pV</a:t>
            </a:r>
            <a:r>
              <a:rPr lang="en-US" sz="3200" dirty="0" smtClean="0"/>
              <a:t> diagrams </a:t>
            </a:r>
          </a:p>
          <a:p>
            <a:r>
              <a:rPr lang="en-US" sz="3200" dirty="0" err="1" smtClean="0"/>
              <a:t>Isovolumetric</a:t>
            </a:r>
            <a:r>
              <a:rPr lang="en-US" sz="3200" dirty="0" smtClean="0"/>
              <a:t>, isobaric, isothermal and adiabatic processes </a:t>
            </a:r>
          </a:p>
          <a:p>
            <a:r>
              <a:rPr lang="en-US" sz="3200" dirty="0" smtClean="0"/>
              <a:t>Carnot cycle </a:t>
            </a:r>
          </a:p>
          <a:p>
            <a:r>
              <a:rPr lang="en-US" sz="3200" dirty="0" smtClean="0"/>
              <a:t>Thermal efficiency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Applications And Skills: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Describing the first law of thermodynamics as a statement of conservation of energy </a:t>
            </a:r>
          </a:p>
          <a:p>
            <a:r>
              <a:rPr lang="en-US" sz="3200" dirty="0" smtClean="0"/>
              <a:t>Explaining sign convention used when stating the first law of thermodynamics as Q = ΔU + W</a:t>
            </a:r>
          </a:p>
          <a:p>
            <a:r>
              <a:rPr lang="en-US" sz="3200" dirty="0" smtClean="0"/>
              <a:t>Solving problems involving the first law of thermodynamics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Applications And Skills: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Describing the second law of thermodynamics in </a:t>
            </a:r>
            <a:r>
              <a:rPr lang="en-US" sz="3200" dirty="0" err="1" smtClean="0"/>
              <a:t>Clausius</a:t>
            </a:r>
            <a:r>
              <a:rPr lang="en-US" sz="3200" dirty="0" smtClean="0"/>
              <a:t> form, Kelvin form and as a consequence of entropy </a:t>
            </a:r>
          </a:p>
          <a:p>
            <a:r>
              <a:rPr lang="en-US" sz="3200" dirty="0" smtClean="0"/>
              <a:t>Describing examples of processes in terms of entropy change </a:t>
            </a:r>
          </a:p>
          <a:p>
            <a:r>
              <a:rPr lang="en-US" sz="3200" dirty="0" smtClean="0"/>
              <a:t>Solving problems involving entropy changes </a:t>
            </a: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84238" cy="220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Applications And Skills: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Sketching and interpreting cyclic processes </a:t>
            </a:r>
          </a:p>
          <a:p>
            <a:r>
              <a:rPr lang="en-US" sz="3200" dirty="0" smtClean="0"/>
              <a:t>Solving problems for adiabatic processes for monatomic gases using pV</a:t>
            </a:r>
            <a:r>
              <a:rPr lang="en-US" sz="3200" baseline="30000" dirty="0" smtClean="0"/>
              <a:t>5/3</a:t>
            </a:r>
            <a:r>
              <a:rPr lang="en-US" sz="3200" dirty="0" smtClean="0"/>
              <a:t> = constant</a:t>
            </a:r>
          </a:p>
          <a:p>
            <a:r>
              <a:rPr lang="en-US" sz="3200" dirty="0" smtClean="0"/>
              <a:t>Solving problems involving thermal efficiency</a:t>
            </a: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84238" cy="220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932</TotalTime>
  <Words>1281</Words>
  <Application>Microsoft Office PowerPoint</Application>
  <PresentationFormat>On-screen Show (4:3)</PresentationFormat>
  <Paragraphs>154</Paragraphs>
  <Slides>45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Metro</vt:lpstr>
      <vt:lpstr>Equation</vt:lpstr>
      <vt:lpstr>Microsoft Equation 3.0</vt:lpstr>
      <vt:lpstr>Devil physics The baddest class on campus IB Physics </vt:lpstr>
      <vt:lpstr>Tsokos Option b-2A Thermodynamics (B2.1 thru B2.5)</vt:lpstr>
      <vt:lpstr>Essential Idea: </vt:lpstr>
      <vt:lpstr>Nature Of Science:   </vt:lpstr>
      <vt:lpstr>International-Mindedness: </vt:lpstr>
      <vt:lpstr>Understandings: </vt:lpstr>
      <vt:lpstr>Applications And Skills: </vt:lpstr>
      <vt:lpstr>Applications And Skills: </vt:lpstr>
      <vt:lpstr>Applications And Skills: </vt:lpstr>
      <vt:lpstr>Guidance: </vt:lpstr>
      <vt:lpstr>Data Booklet Reference: </vt:lpstr>
      <vt:lpstr>Utilization: </vt:lpstr>
      <vt:lpstr>Aims: </vt:lpstr>
      <vt:lpstr>Reading Activity Questions?</vt:lpstr>
      <vt:lpstr>Internal Energy</vt:lpstr>
      <vt:lpstr>Internal Energy</vt:lpstr>
      <vt:lpstr>Internal Energy</vt:lpstr>
      <vt:lpstr>Internal Energy</vt:lpstr>
      <vt:lpstr>Internal Energy</vt:lpstr>
      <vt:lpstr>System</vt:lpstr>
      <vt:lpstr>System State</vt:lpstr>
      <vt:lpstr>Work Done On or By A Gas</vt:lpstr>
      <vt:lpstr>Work Done On or By A Gas</vt:lpstr>
      <vt:lpstr>Work Done On or By A Gas</vt:lpstr>
      <vt:lpstr>Work Done On or By A Gas</vt:lpstr>
      <vt:lpstr>Thermodynamic Processes</vt:lpstr>
      <vt:lpstr>Thermodynamic Processes</vt:lpstr>
      <vt:lpstr>Thermodynamic Processes</vt:lpstr>
      <vt:lpstr>Thermodynamic Processes</vt:lpstr>
      <vt:lpstr>Thermodynamic Processes</vt:lpstr>
      <vt:lpstr>Thermodynamic Processes</vt:lpstr>
      <vt:lpstr>First Law of Thermodynamics</vt:lpstr>
      <vt:lpstr>First Law of Thermodynamics</vt:lpstr>
      <vt:lpstr>What is going on here?</vt:lpstr>
      <vt:lpstr>What is going on here?</vt:lpstr>
      <vt:lpstr>Understandings: </vt:lpstr>
      <vt:lpstr>Guidance: </vt:lpstr>
      <vt:lpstr>Data Booklet Reference: </vt:lpstr>
      <vt:lpstr>Applications And Skills: </vt:lpstr>
      <vt:lpstr>Applications And Skills: </vt:lpstr>
      <vt:lpstr>Applications And Skills: </vt:lpstr>
      <vt:lpstr>Essential Idea: </vt:lpstr>
      <vt:lpstr> questions?</vt:lpstr>
      <vt:lpstr>Homework</vt:lpstr>
      <vt:lpstr>We Stopped Here on 2/8</vt:lpstr>
    </vt:vector>
  </TitlesOfParts>
  <Company>pcsb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Devil physics The baddest class on campus IB Physics Physics I Honors / Pre-IB Physics</dc:title>
  <dc:creator>Kyle Smith</dc:creator>
  <cp:lastModifiedBy>Kyle Smith</cp:lastModifiedBy>
  <cp:revision>56</cp:revision>
  <dcterms:created xsi:type="dcterms:W3CDTF">2010-12-08T08:20:03Z</dcterms:created>
  <dcterms:modified xsi:type="dcterms:W3CDTF">2016-03-28T07:37:26Z</dcterms:modified>
</cp:coreProperties>
</file>