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95" r:id="rId4"/>
    <p:sldId id="297" r:id="rId5"/>
    <p:sldId id="298" r:id="rId6"/>
    <p:sldId id="299" r:id="rId7"/>
    <p:sldId id="300" r:id="rId8"/>
    <p:sldId id="302" r:id="rId9"/>
    <p:sldId id="301" r:id="rId10"/>
    <p:sldId id="303" r:id="rId11"/>
    <p:sldId id="304" r:id="rId12"/>
    <p:sldId id="305" r:id="rId13"/>
    <p:sldId id="340" r:id="rId14"/>
    <p:sldId id="344" r:id="rId15"/>
    <p:sldId id="316" r:id="rId16"/>
    <p:sldId id="315" r:id="rId17"/>
    <p:sldId id="325" r:id="rId18"/>
    <p:sldId id="324" r:id="rId19"/>
    <p:sldId id="329" r:id="rId20"/>
    <p:sldId id="332" r:id="rId21"/>
    <p:sldId id="334" r:id="rId22"/>
    <p:sldId id="339" r:id="rId23"/>
    <p:sldId id="328" r:id="rId24"/>
    <p:sldId id="343" r:id="rId25"/>
    <p:sldId id="341" r:id="rId26"/>
    <p:sldId id="350" r:id="rId27"/>
    <p:sldId id="345" r:id="rId28"/>
    <p:sldId id="352" r:id="rId29"/>
    <p:sldId id="353" r:id="rId30"/>
    <p:sldId id="354" r:id="rId31"/>
    <p:sldId id="346"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76" r:id="rId45"/>
    <p:sldId id="368" r:id="rId46"/>
    <p:sldId id="367" r:id="rId47"/>
    <p:sldId id="377" r:id="rId48"/>
    <p:sldId id="380" r:id="rId49"/>
    <p:sldId id="379" r:id="rId50"/>
    <p:sldId id="378" r:id="rId51"/>
    <p:sldId id="381" r:id="rId52"/>
    <p:sldId id="369" r:id="rId53"/>
    <p:sldId id="370" r:id="rId54"/>
    <p:sldId id="371" r:id="rId55"/>
    <p:sldId id="372" r:id="rId56"/>
    <p:sldId id="373" r:id="rId57"/>
    <p:sldId id="374" r:id="rId58"/>
    <p:sldId id="375" r:id="rId59"/>
    <p:sldId id="342" r:id="rId60"/>
    <p:sldId id="382" r:id="rId61"/>
    <p:sldId id="383" r:id="rId62"/>
    <p:sldId id="384"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37" r:id="rId76"/>
    <p:sldId id="309" r:id="rId77"/>
    <p:sldId id="313" r:id="rId78"/>
    <p:sldId id="312" r:id="rId79"/>
    <p:sldId id="310" r:id="rId80"/>
    <p:sldId id="311" r:id="rId81"/>
    <p:sldId id="308" r:id="rId82"/>
    <p:sldId id="292" r:id="rId83"/>
    <p:sldId id="29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AAD347D-5ACD-4C99-B74B-A9C85AD731AF}" type="datetimeFigureOut">
              <a:rPr lang="en-US" smtClean="0"/>
              <a:pPr/>
              <a:t>3/15/2016</a:t>
            </a:fld>
            <a:endParaRPr lang="en-US" dirty="0"/>
          </a:p>
        </p:txBody>
      </p:sp>
      <p:sp>
        <p:nvSpPr>
          <p:cNvPr id="17" name="Footer Placeholder 16"/>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29" name="Slide Number Placeholder 28"/>
          <p:cNvSpPr>
            <a:spLocks noGrp="1"/>
          </p:cNvSpPr>
          <p:nvPr>
            <p:ph type="sldNum" sz="quarter" idx="12"/>
          </p:nvPr>
        </p:nvSpPr>
        <p:spPr/>
        <p:txBody>
          <a:bodyPr/>
          <a:lstStyle>
            <a:extLst/>
          </a:lstStyle>
          <a:p>
            <a:fld id="{D57F1E4F-1CFF-5643-939E-02111984F565}" type="slidenum">
              <a:rPr lang="en-US" smtClean="0"/>
              <a:pPr/>
              <a:t>‹#›</a:t>
            </a:fld>
            <a:endParaRPr lang="en-US" dirty="0"/>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 xmlns:p14="http://schemas.microsoft.com/office/powerpoint/2010/main" val="8705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50D1E-C506-4BFB-A516-E19E030201EF}" type="datetimeFigureOut">
              <a:rPr lang="en-US" smtClean="0"/>
              <a:pPr/>
              <a:t>3/15/2016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0CB2BC-7C22-49CA-82F3-9FABCBF15D90}" type="slidenum">
              <a:rPr lang="en-US" smtClean="0"/>
              <a:pPr/>
              <a:t>‹#›</a:t>
            </a:fld>
            <a:endParaRPr lang="en-US"/>
          </a:p>
        </p:txBody>
      </p:sp>
    </p:spTree>
    <p:extLst>
      <p:ext uri="{BB962C8B-B14F-4D97-AF65-F5344CB8AC3E}">
        <p14:creationId xmlns="" xmlns:p14="http://schemas.microsoft.com/office/powerpoint/2010/main" val="137391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50D1E-C506-4BFB-A516-E19E030201EF}" type="datetimeFigureOut">
              <a:rPr lang="en-US" smtClean="0"/>
              <a:pPr/>
              <a:t>3/15/2016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0CB2BC-7C22-49CA-82F3-9FABCBF15D90}" type="slidenum">
              <a:rPr lang="en-US" smtClean="0"/>
              <a:pPr/>
              <a:t>‹#›</a:t>
            </a:fld>
            <a:endParaRPr lang="en-US"/>
          </a:p>
        </p:txBody>
      </p:sp>
    </p:spTree>
    <p:extLst>
      <p:ext uri="{BB962C8B-B14F-4D97-AF65-F5344CB8AC3E}">
        <p14:creationId xmlns="" xmlns:p14="http://schemas.microsoft.com/office/powerpoint/2010/main" val="2294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09A250-FF31-4206-8172-F9D3106AACB1}" type="datetimeFigureOut">
              <a:rPr lang="en-US" smtClean="0"/>
              <a:pPr/>
              <a:t>3/15/2016</a:t>
            </a:fld>
            <a:endParaRPr lang="en-US" dirty="0"/>
          </a:p>
        </p:txBody>
      </p:sp>
      <p:sp>
        <p:nvSpPr>
          <p:cNvPr id="5" name="Footer Placeholder 4"/>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6" name="Slide Number Placeholder 5"/>
          <p:cNvSpPr>
            <a:spLocks noGrp="1"/>
          </p:cNvSpPr>
          <p:nvPr>
            <p:ph type="sldNum" sz="quarter" idx="12"/>
          </p:nvPr>
        </p:nvSpPr>
        <p:spPr/>
        <p:txBody>
          <a:bodyPr/>
          <a:lstStyle>
            <a:extLst/>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19607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6" y="4246565"/>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A250D1E-C506-4BFB-A516-E19E030201EF}" type="datetimeFigureOut">
              <a:rPr lang="en-US" smtClean="0"/>
              <a:pPr/>
              <a:t>3/15/2016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0CB2BC-7C22-49CA-82F3-9FABCBF15D90}" type="slidenum">
              <a:rPr lang="en-US" smtClean="0"/>
              <a:pPr/>
              <a:t>‹#›</a:t>
            </a:fld>
            <a:endParaRPr lang="en-US"/>
          </a:p>
        </p:txBody>
      </p:sp>
      <p:sp>
        <p:nvSpPr>
          <p:cNvPr id="7" name="Rectangle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 xmlns:p14="http://schemas.microsoft.com/office/powerpoint/2010/main" val="423204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250D1E-C506-4BFB-A516-E19E030201EF}" type="datetimeFigureOut">
              <a:rPr lang="en-US" smtClean="0"/>
              <a:pPr/>
              <a:t>3/15/2016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0CB2BC-7C22-49CA-82F3-9FABCBF15D90}" type="slidenum">
              <a:rPr lang="en-US" smtClean="0"/>
              <a:pPr/>
              <a:t>‹#›</a:t>
            </a:fld>
            <a:endParaRPr lang="en-US"/>
          </a:p>
        </p:txBody>
      </p:sp>
    </p:spTree>
    <p:extLst>
      <p:ext uri="{BB962C8B-B14F-4D97-AF65-F5344CB8AC3E}">
        <p14:creationId xmlns="" xmlns:p14="http://schemas.microsoft.com/office/powerpoint/2010/main" val="39330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96027F-7875-4030-9381-8BD8C4F21935}" type="datetimeFigureOut">
              <a:rPr lang="en-US" smtClean="0"/>
              <a:pPr/>
              <a:t>3/15/2016</a:t>
            </a:fld>
            <a:endParaRPr lang="en-US" dirty="0"/>
          </a:p>
        </p:txBody>
      </p:sp>
      <p:sp>
        <p:nvSpPr>
          <p:cNvPr id="8" name="Footer Placeholder 7"/>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9" name="Slide Number Placeholder 8"/>
          <p:cNvSpPr>
            <a:spLocks noGrp="1"/>
          </p:cNvSpPr>
          <p:nvPr>
            <p:ph type="sldNum" sz="quarter" idx="12"/>
          </p:nvPr>
        </p:nvSpPr>
        <p:spPr/>
        <p:txBody>
          <a:bodyPr/>
          <a:lstStyle>
            <a:extLst/>
          </a:lstStyle>
          <a:p>
            <a:fld id="{D57F1E4F-1CFF-5643-939E-02111984F565}" type="slidenum">
              <a:rPr lang="en-US" smtClean="0"/>
              <a:pPr/>
              <a:t>‹#›</a:t>
            </a:fld>
            <a:endParaRPr lang="en-US" dirty="0"/>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 xmlns:p14="http://schemas.microsoft.com/office/powerpoint/2010/main" val="45303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09A250-FF31-4206-8172-F9D3106AACB1}" type="datetimeFigureOut">
              <a:rPr lang="en-US" smtClean="0"/>
              <a:pPr/>
              <a:t>3/15/2016</a:t>
            </a:fld>
            <a:endParaRPr lang="en-US" dirty="0"/>
          </a:p>
        </p:txBody>
      </p:sp>
      <p:sp>
        <p:nvSpPr>
          <p:cNvPr id="4" name="Footer Placeholder 3"/>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5" name="Slide Number Placeholder 4"/>
          <p:cNvSpPr>
            <a:spLocks noGrp="1"/>
          </p:cNvSpPr>
          <p:nvPr>
            <p:ph type="sldNum" sz="quarter" idx="12"/>
          </p:nvPr>
        </p:nvSpPr>
        <p:spPr/>
        <p:txBody>
          <a:bodyPr/>
          <a:lstStyle>
            <a:extLst/>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21290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09A250-FF31-4206-8172-F9D3106AACB1}" type="datetimeFigureOut">
              <a:rPr lang="en-US" smtClean="0"/>
              <a:pPr/>
              <a:t>3/15/2016</a:t>
            </a:fld>
            <a:endParaRPr lang="en-US" dirty="0"/>
          </a:p>
        </p:txBody>
      </p:sp>
      <p:sp>
        <p:nvSpPr>
          <p:cNvPr id="3" name="Footer Placeholder 2"/>
          <p:cNvSpPr>
            <a:spLocks noGrp="1"/>
          </p:cNvSpPr>
          <p:nvPr>
            <p:ph type="ftr" sz="quarter" idx="11"/>
          </p:nvPr>
        </p:nvSpPr>
        <p:spPr/>
        <p:txBody>
          <a:bodyPr/>
          <a:lstStyle>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4" name="Slide Number Placeholder 3"/>
          <p:cNvSpPr>
            <a:spLocks noGrp="1"/>
          </p:cNvSpPr>
          <p:nvPr>
            <p:ph type="sldNum" sz="quarter" idx="12"/>
          </p:nvPr>
        </p:nvSpPr>
        <p:spPr/>
        <p:txBody>
          <a:bodyPr/>
          <a:lstStyle>
            <a:extLst/>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0919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250D1E-C506-4BFB-A516-E19E030201EF}" type="datetimeFigureOut">
              <a:rPr lang="en-US" smtClean="0"/>
              <a:pPr/>
              <a:t>3/15/2016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0CB2BC-7C22-49CA-82F3-9FABCBF15D90}" type="slidenum">
              <a:rPr lang="en-US" smtClean="0"/>
              <a:pPr/>
              <a:t>‹#›</a:t>
            </a:fld>
            <a:endParaRPr lang="en-US"/>
          </a:p>
        </p:txBody>
      </p:sp>
    </p:spTree>
    <p:extLst>
      <p:ext uri="{BB962C8B-B14F-4D97-AF65-F5344CB8AC3E}">
        <p14:creationId xmlns="" xmlns:p14="http://schemas.microsoft.com/office/powerpoint/2010/main" val="120327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2"/>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6"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4"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3"/>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4"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1" y="1474764"/>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1"/>
            <a:ext cx="2133600" cy="365125"/>
          </a:xfrm>
        </p:spPr>
        <p:txBody>
          <a:bodyPr/>
          <a:lstStyle>
            <a:extLst/>
          </a:lstStyle>
          <a:p>
            <a:fld id="{2A250D1E-C506-4BFB-A516-E19E030201EF}" type="datetimeFigureOut">
              <a:rPr lang="en-US" smtClean="0"/>
              <a:pPr/>
              <a:t>3/15/2016</a:t>
            </a:fld>
            <a:endParaRPr lang="en-US"/>
          </a:p>
        </p:txBody>
      </p:sp>
      <p:sp>
        <p:nvSpPr>
          <p:cNvPr id="6" name="Footer Placeholder 5"/>
          <p:cNvSpPr>
            <a:spLocks noGrp="1"/>
          </p:cNvSpPr>
          <p:nvPr>
            <p:ph type="ftr" sz="quarter" idx="11"/>
          </p:nvPr>
        </p:nvSpPr>
        <p:spPr>
          <a:xfrm>
            <a:off x="914400" y="55501"/>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501"/>
            <a:ext cx="457200" cy="365125"/>
          </a:xfrm>
        </p:spPr>
        <p:txBody>
          <a:bodyPr/>
          <a:lstStyle>
            <a:extLst/>
          </a:lstStyle>
          <a:p>
            <a:fld id="{840CB2BC-7C22-49CA-82F3-9FABCBF15D90}" type="slidenum">
              <a:rPr lang="en-US" smtClean="0"/>
              <a:pPr/>
              <a:t>‹#›</a:t>
            </a:fld>
            <a:endParaRPr lang="en-US"/>
          </a:p>
        </p:txBody>
      </p:sp>
    </p:spTree>
    <p:extLst>
      <p:ext uri="{BB962C8B-B14F-4D97-AF65-F5344CB8AC3E}">
        <p14:creationId xmlns="" xmlns:p14="http://schemas.microsoft.com/office/powerpoint/2010/main" val="11264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4AAD347D-5ACD-4C99-B74B-A9C85AD731AF}" type="datetimeFigureOut">
              <a:rPr lang="en-US" smtClean="0"/>
              <a:pPr/>
              <a:t>3/15/2016</a:t>
            </a:fld>
            <a:endParaRPr lang="en-US" dirty="0"/>
          </a:p>
        </p:txBody>
      </p:sp>
      <p:sp>
        <p:nvSpPr>
          <p:cNvPr id="3" name="Footer Placeholder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b="1" i="1" cap="small" smtClean="0">
                <a:effectLst>
                  <a:outerShdw blurRad="50800" dist="38100" algn="tr" rotWithShape="0">
                    <a:prstClr val="black">
                      <a:alpha val="40000"/>
                    </a:prstClr>
                  </a:outerShdw>
                </a:effectLst>
              </a:rPr>
              <a:t> Devil Physics</a:t>
            </a:r>
            <a:endParaRPr lang="en-US" dirty="0"/>
          </a:p>
        </p:txBody>
      </p:sp>
      <p:sp>
        <p:nvSpPr>
          <p:cNvPr id="23" name="Slide Number Placeholder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200">
                <a:solidFill>
                  <a:schemeClr val="tx2"/>
                </a:solidFill>
              </a:defRPr>
            </a:lvl1pPr>
            <a:extLst/>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26217291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Overview%20of%20Rotational%20Motion%20Equations.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Option%20B,%20Engineering%20Physics\Option%20B-1B\Overview%20of%20Rotational%20Motion%20Equations.wmv"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Angular%20Momentum.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Option%20B,%20Engineering%20Physics\Option%20B-1B\Angular%20Momentum.wmv" TargetMode="Externa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40.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55.jpeg"/><Relationship Id="rId4" Type="http://schemas.openxmlformats.org/officeDocument/2006/relationships/oleObject" Target="../embeddings/oleObject45.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58.png"/><Relationship Id="rId4" Type="http://schemas.openxmlformats.org/officeDocument/2006/relationships/oleObject" Target="../embeddings/oleObject47.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58.png"/><Relationship Id="rId4" Type="http://schemas.openxmlformats.org/officeDocument/2006/relationships/oleObject" Target="../embeddings/oleObject49.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58.png"/><Relationship Id="rId4" Type="http://schemas.openxmlformats.org/officeDocument/2006/relationships/oleObject" Target="../embeddings/oleObject51.bin"/></Relationships>
</file>

<file path=ppt/slides/_rels/slide74.xml.rels><?xml version="1.0" encoding="UTF-8" standalone="yes"?>
<Relationships xmlns="http://schemas.openxmlformats.org/package/2006/relationships"><Relationship Id="rId3" Type="http://schemas.openxmlformats.org/officeDocument/2006/relationships/hyperlink" Target="The%20Mechanical%20Universe-Angular%20Momentum.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Option%20B,%20Engineering%20Physics\Option%20B-1B\The%20Mechanical%20Universe-Angular%20Momentum.wmv" TargetMode="External"/><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video" Target="file:///G:\AAASync\IB%20Physics%20Course\Lesson%20Plans\Tsokos%20Lessons\Tsokos%20Option%20B,%20Engineering%20Physics\Option%20B-1B\Motorcycle_sphere_of_death_goes_wrong.wm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600199"/>
          </a:xfrm>
        </p:spPr>
        <p:txBody>
          <a:bodyPr>
            <a:noAutofit/>
          </a:bodyPr>
          <a:lstStyle/>
          <a:p>
            <a:pPr algn="ctr"/>
            <a:r>
              <a:rPr lang="en-US" sz="4400" b="1" i="1" cap="small" dirty="0" smtClean="0">
                <a:effectLst>
                  <a:outerShdw blurRad="50800" dist="38100" algn="tr" rotWithShape="0">
                    <a:prstClr val="black">
                      <a:alpha val="40000"/>
                    </a:prstClr>
                  </a:outerShdw>
                </a:effectLst>
                <a:latin typeface="Pristina" pitchFamily="66" charset="0"/>
              </a:rPr>
              <a:t>Devil Physics</a:t>
            </a:r>
            <a:r>
              <a:rPr lang="en-US" sz="4400" dirty="0" smtClean="0">
                <a:latin typeface="Pristina" pitchFamily="66" charset="0"/>
              </a:rPr>
              <a:t/>
            </a:r>
            <a:br>
              <a:rPr lang="en-US" sz="4400" dirty="0" smtClean="0">
                <a:latin typeface="Pristina" pitchFamily="66" charset="0"/>
              </a:rPr>
            </a:br>
            <a:r>
              <a:rPr lang="en-US" sz="4400" i="1" cap="small" dirty="0" err="1">
                <a:effectLst>
                  <a:outerShdw blurRad="50800" dist="38100" algn="tr" rotWithShape="0">
                    <a:prstClr val="black">
                      <a:alpha val="40000"/>
                    </a:prstClr>
                  </a:outerShdw>
                </a:effectLst>
                <a:latin typeface="Pristina" pitchFamily="66" charset="0"/>
              </a:rPr>
              <a:t>Baddest</a:t>
            </a:r>
            <a:r>
              <a:rPr lang="en-US" sz="4400" i="1" cap="small" dirty="0">
                <a:effectLst>
                  <a:outerShdw blurRad="50800" dist="38100" algn="tr" rotWithShape="0">
                    <a:prstClr val="black">
                      <a:alpha val="40000"/>
                    </a:prstClr>
                  </a:outerShdw>
                </a:effectLst>
                <a:latin typeface="Pristina" pitchFamily="66" charset="0"/>
              </a:rPr>
              <a:t> Class on Campus</a:t>
            </a:r>
            <a:r>
              <a:rPr lang="en-US" sz="4400" dirty="0">
                <a:latin typeface="Pristina" pitchFamily="66" charset="0"/>
              </a:rPr>
              <a:t/>
            </a:r>
            <a:br>
              <a:rPr lang="en-US" sz="4400" dirty="0">
                <a:latin typeface="Pristina" pitchFamily="66" charset="0"/>
              </a:rPr>
            </a:br>
            <a:endParaRPr lang="en-US" sz="4400" dirty="0">
              <a:latin typeface="Pristina" pitchFamily="66" charset="0"/>
            </a:endParaRPr>
          </a:p>
        </p:txBody>
      </p:sp>
      <p:sp>
        <p:nvSpPr>
          <p:cNvPr id="3" name="Subtitle 2"/>
          <p:cNvSpPr>
            <a:spLocks noGrp="1"/>
          </p:cNvSpPr>
          <p:nvPr>
            <p:ph type="subTitle" idx="1"/>
          </p:nvPr>
        </p:nvSpPr>
        <p:spPr>
          <a:xfrm>
            <a:off x="228600" y="4800600"/>
            <a:ext cx="8610600" cy="1752600"/>
          </a:xfrm>
        </p:spPr>
        <p:txBody>
          <a:bodyPr>
            <a:normAutofit/>
          </a:bodyPr>
          <a:lstStyle/>
          <a:p>
            <a:pPr algn="ctr"/>
            <a:r>
              <a:rPr lang="en-US" sz="4000" b="1" i="1" cap="small" dirty="0">
                <a:effectLst>
                  <a:outerShdw blurRad="50800" dist="38100" algn="tr" rotWithShape="0">
                    <a:prstClr val="black">
                      <a:alpha val="40000"/>
                    </a:prstClr>
                  </a:outerShdw>
                </a:effectLst>
                <a:latin typeface="Pristina" pitchFamily="66" charset="0"/>
              </a:rPr>
              <a:t>IB </a:t>
            </a:r>
            <a:r>
              <a:rPr lang="en-US" sz="4000" b="1" i="1" cap="small" dirty="0" smtClean="0">
                <a:effectLst>
                  <a:outerShdw blurRad="50800" dist="38100" algn="tr" rotWithShape="0">
                    <a:prstClr val="black">
                      <a:alpha val="40000"/>
                    </a:prstClr>
                  </a:outerShdw>
                </a:effectLst>
                <a:latin typeface="Pristina" pitchFamily="66" charset="0"/>
              </a:rPr>
              <a:t>Physics</a:t>
            </a:r>
          </a:p>
          <a:p>
            <a:pPr algn="ctr"/>
            <a:endParaRPr lang="en-US" sz="4000" dirty="0">
              <a:latin typeface="Viner Hand ITC" pitchFamily="66" charset="0"/>
            </a:endParaRPr>
          </a:p>
        </p:txBody>
      </p:sp>
      <p:pic>
        <p:nvPicPr>
          <p:cNvPr id="4" name="Picture 3" descr="Devil%20Head.jpg"/>
          <p:cNvPicPr>
            <a:picLocks noChangeAspect="1"/>
          </p:cNvPicPr>
          <p:nvPr/>
        </p:nvPicPr>
        <p:blipFill>
          <a:blip r:embed="rId2" cstate="print"/>
          <a:stretch>
            <a:fillRect/>
          </a:stretch>
        </p:blipFill>
        <p:spPr>
          <a:xfrm>
            <a:off x="3124200" y="2050615"/>
            <a:ext cx="2667000" cy="25391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Data Booklet Reference:</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sz="half" idx="1"/>
              </p:nvPr>
            </p:nvSpPr>
            <p:spPr/>
            <p:txBody>
              <a:bodyPr>
                <a:normAutofit/>
              </a:bodyPr>
              <a:lstStyle/>
              <a:p>
                <a14:m>
                  <m:oMath xmlns:m="http://schemas.openxmlformats.org/officeDocument/2006/math">
                    <m:r>
                      <m:rPr>
                        <m:sty m:val="p"/>
                      </m:rPr>
                      <a:rPr lang="en-US" sz="3600"/>
                      <m:t>Γ</m:t>
                    </m:r>
                    <m:r>
                      <a:rPr lang="en-US" sz="3600"/>
                      <m:t>=</m:t>
                    </m:r>
                    <m:r>
                      <a:rPr lang="en-US" sz="3600" i="1"/>
                      <m:t>𝐹𝑟</m:t>
                    </m:r>
                    <m:func>
                      <m:funcPr>
                        <m:ctrlPr>
                          <a:rPr lang="en-US" sz="3600" i="1"/>
                        </m:ctrlPr>
                      </m:funcPr>
                      <m:fName>
                        <m:r>
                          <m:rPr>
                            <m:sty m:val="p"/>
                          </m:rPr>
                          <a:rPr lang="en-US" sz="3600"/>
                          <m:t>sin</m:t>
                        </m:r>
                      </m:fName>
                      <m:e>
                        <m:r>
                          <a:rPr lang="en-US" sz="3600" i="1"/>
                          <m:t>𝜃</m:t>
                        </m:r>
                      </m:e>
                    </m:func>
                  </m:oMath>
                </a14:m>
                <a:endParaRPr lang="en-US" sz="3600" dirty="0"/>
              </a:p>
              <a:p>
                <a14:m>
                  <m:oMath xmlns:m="http://schemas.openxmlformats.org/officeDocument/2006/math">
                    <m:r>
                      <a:rPr lang="en-US" sz="3600" i="1"/>
                      <m:t>𝐼</m:t>
                    </m:r>
                    <m:r>
                      <a:rPr lang="en-US" sz="3600"/>
                      <m:t>=</m:t>
                    </m:r>
                    <m:r>
                      <a:rPr lang="en-US" sz="3600" i="1"/>
                      <m:t>𝑚</m:t>
                    </m:r>
                    <m:sSup>
                      <m:sSupPr>
                        <m:ctrlPr>
                          <a:rPr lang="en-US" sz="3600" i="1"/>
                        </m:ctrlPr>
                      </m:sSupPr>
                      <m:e>
                        <m:r>
                          <a:rPr lang="en-US" sz="3600" i="1"/>
                          <m:t>𝑟</m:t>
                        </m:r>
                      </m:e>
                      <m:sup>
                        <m:r>
                          <a:rPr lang="en-US" sz="3600"/>
                          <m:t>2</m:t>
                        </m:r>
                      </m:sup>
                    </m:sSup>
                  </m:oMath>
                </a14:m>
                <a:endParaRPr lang="en-US" sz="3600" dirty="0"/>
              </a:p>
              <a:p>
                <a14:m>
                  <m:oMath xmlns:m="http://schemas.openxmlformats.org/officeDocument/2006/math">
                    <m:r>
                      <m:rPr>
                        <m:sty m:val="p"/>
                      </m:rPr>
                      <a:rPr lang="en-US" sz="3600"/>
                      <m:t>Γ</m:t>
                    </m:r>
                    <m:r>
                      <a:rPr lang="en-US" sz="3600"/>
                      <m:t>=</m:t>
                    </m:r>
                    <m:r>
                      <a:rPr lang="en-US" sz="3600" i="1"/>
                      <m:t>𝐼</m:t>
                    </m:r>
                    <m:r>
                      <a:rPr lang="en-US" sz="3600" i="1"/>
                      <m:t>𝛼</m:t>
                    </m:r>
                  </m:oMath>
                </a14:m>
                <a:endParaRPr lang="en-US" sz="3600" dirty="0"/>
              </a:p>
              <a:p>
                <a14:m>
                  <m:oMath xmlns:m="http://schemas.openxmlformats.org/officeDocument/2006/math">
                    <m:r>
                      <m:rPr>
                        <m:sty m:val="p"/>
                      </m:rPr>
                      <a:rPr lang="en-US" sz="3600"/>
                      <m:t>ω</m:t>
                    </m:r>
                    <m:r>
                      <a:rPr lang="en-US" sz="3600"/>
                      <m:t>=2</m:t>
                    </m:r>
                    <m:r>
                      <m:rPr>
                        <m:sty m:val="p"/>
                      </m:rPr>
                      <a:rPr lang="en-US" sz="3600"/>
                      <m:t>πf</m:t>
                    </m:r>
                  </m:oMath>
                </a14:m>
                <a:endParaRPr lang="en-US" sz="3600" dirty="0"/>
              </a:p>
              <a:p>
                <a14:m>
                  <m:oMath xmlns:m="http://schemas.openxmlformats.org/officeDocument/2006/math">
                    <m:sSub>
                      <m:sSubPr>
                        <m:ctrlPr>
                          <a:rPr lang="en-US" sz="3600" i="1"/>
                        </m:ctrlPr>
                      </m:sSubPr>
                      <m:e>
                        <m:r>
                          <a:rPr lang="en-US" sz="3600" i="1"/>
                          <m:t>𝜔</m:t>
                        </m:r>
                      </m:e>
                      <m:sub>
                        <m:r>
                          <a:rPr lang="en-US" sz="3600" i="1"/>
                          <m:t>𝑓</m:t>
                        </m:r>
                      </m:sub>
                    </m:sSub>
                    <m:r>
                      <a:rPr lang="en-US" sz="3600"/>
                      <m:t>=</m:t>
                    </m:r>
                    <m:sSub>
                      <m:sSubPr>
                        <m:ctrlPr>
                          <a:rPr lang="en-US" sz="3600" i="1"/>
                        </m:ctrlPr>
                      </m:sSubPr>
                      <m:e>
                        <m:r>
                          <a:rPr lang="en-US" sz="3600" i="1"/>
                          <m:t>𝜔</m:t>
                        </m:r>
                      </m:e>
                      <m:sub>
                        <m:r>
                          <a:rPr lang="en-US" sz="3600" i="1"/>
                          <m:t>𝑖</m:t>
                        </m:r>
                      </m:sub>
                    </m:sSub>
                    <m:r>
                      <a:rPr lang="en-US" sz="3600"/>
                      <m:t>+</m:t>
                    </m:r>
                    <m:r>
                      <a:rPr lang="en-US" sz="3600" i="1"/>
                      <m:t>𝛼</m:t>
                    </m:r>
                    <m:r>
                      <a:rPr lang="en-US" sz="3600" i="1"/>
                      <m:t>𝑡</m:t>
                    </m:r>
                  </m:oMath>
                </a14:m>
                <a:endParaRPr lang="en-US" sz="3600" dirty="0"/>
              </a:p>
              <a:p>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Content Placeholder 3"/>
              <p:cNvSpPr>
                <a:spLocks noGrp="1"/>
              </p:cNvSpPr>
              <p:nvPr>
                <p:ph sz="half" idx="2"/>
              </p:nvPr>
            </p:nvSpPr>
            <p:spPr/>
            <p:txBody>
              <a:bodyPr>
                <a:normAutofit/>
              </a:bodyPr>
              <a:lstStyle/>
              <a:p>
                <a14:m>
                  <m:oMath xmlns:m="http://schemas.openxmlformats.org/officeDocument/2006/math">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𝑓</m:t>
                            </m:r>
                          </m:sub>
                        </m:sSub>
                      </m:e>
                      <m:sup>
                        <m:r>
                          <a:rPr lang="en-US" sz="3600">
                            <a:latin typeface="Cambria Math" panose="02040503050406030204" pitchFamily="18" charset="0"/>
                          </a:rPr>
                          <m:t>2</m:t>
                        </m:r>
                      </m:sup>
                    </m:sSup>
                    <m:r>
                      <a:rPr lang="en-US" sz="3600">
                        <a:latin typeface="Cambria Math" panose="02040503050406030204" pitchFamily="18" charset="0"/>
                      </a:rPr>
                      <m:t>=</m:t>
                    </m:r>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𝑖</m:t>
                            </m:r>
                          </m:sub>
                        </m:sSub>
                      </m:e>
                      <m:sup>
                        <m:r>
                          <a:rPr lang="en-US" sz="3600">
                            <a:latin typeface="Cambria Math" panose="02040503050406030204" pitchFamily="18" charset="0"/>
                          </a:rPr>
                          <m:t>2</m:t>
                        </m:r>
                      </m:sup>
                    </m:sSup>
                    <m:r>
                      <a:rPr lang="en-US" sz="3600">
                        <a:latin typeface="Cambria Math" panose="02040503050406030204" pitchFamily="18" charset="0"/>
                      </a:rPr>
                      <m:t>+2</m:t>
                    </m:r>
                    <m:r>
                      <a:rPr lang="en-US" sz="3600" i="1">
                        <a:latin typeface="Cambria Math" panose="02040503050406030204" pitchFamily="18" charset="0"/>
                      </a:rPr>
                      <m:t>𝛼𝜃</m:t>
                    </m:r>
                  </m:oMath>
                </a14:m>
                <a:endParaRPr lang="en-US" sz="3600" dirty="0"/>
              </a:p>
              <a:p>
                <a14:m>
                  <m:oMath xmlns:m="http://schemas.openxmlformats.org/officeDocument/2006/math">
                    <m:r>
                      <a:rPr lang="en-US" sz="3600" i="1">
                        <a:latin typeface="Cambria Math" panose="02040503050406030204" pitchFamily="18" charset="0"/>
                      </a:rPr>
                      <m:t>𝜃</m:t>
                    </m:r>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𝑖</m:t>
                        </m:r>
                      </m:sub>
                    </m:sSub>
                    <m:r>
                      <a:rPr lang="en-US" sz="3600" i="1">
                        <a:latin typeface="Cambria Math" panose="02040503050406030204" pitchFamily="18" charset="0"/>
                      </a:rPr>
                      <m:t>𝑡</m:t>
                    </m:r>
                    <m:r>
                      <a:rPr lang="en-US" sz="3600">
                        <a:latin typeface="Cambria Math" panose="02040503050406030204" pitchFamily="18" charset="0"/>
                      </a:rPr>
                      <m:t>+</m:t>
                    </m:r>
                    <m:f>
                      <m:fPr>
                        <m:ctrlPr>
                          <a:rPr lang="en-US" sz="3600" i="1">
                            <a:latin typeface="Cambria Math" panose="02040503050406030204" pitchFamily="18" charset="0"/>
                          </a:rPr>
                        </m:ctrlPr>
                      </m:fPr>
                      <m:num>
                        <m:r>
                          <a:rPr lang="en-US" sz="3600">
                            <a:latin typeface="Cambria Math" panose="02040503050406030204" pitchFamily="18" charset="0"/>
                          </a:rPr>
                          <m:t>1</m:t>
                        </m:r>
                      </m:num>
                      <m:den>
                        <m:r>
                          <a:rPr lang="en-US" sz="3600">
                            <a:latin typeface="Cambria Math" panose="02040503050406030204" pitchFamily="18" charset="0"/>
                          </a:rPr>
                          <m:t>2</m:t>
                        </m:r>
                      </m:den>
                    </m:f>
                    <m:r>
                      <a:rPr lang="en-US" sz="3600" i="1">
                        <a:latin typeface="Cambria Math" panose="02040503050406030204" pitchFamily="18" charset="0"/>
                      </a:rPr>
                      <m:t>𝛼</m:t>
                    </m:r>
                    <m:sSup>
                      <m:sSupPr>
                        <m:ctrlPr>
                          <a:rPr lang="en-US" sz="3600" i="1">
                            <a:latin typeface="Cambria Math" panose="02040503050406030204" pitchFamily="18" charset="0"/>
                          </a:rPr>
                        </m:ctrlPr>
                      </m:sSupPr>
                      <m:e>
                        <m:r>
                          <a:rPr lang="en-US" sz="3600" i="1">
                            <a:latin typeface="Cambria Math" panose="02040503050406030204" pitchFamily="18" charset="0"/>
                          </a:rPr>
                          <m:t>𝑡</m:t>
                        </m:r>
                      </m:e>
                      <m:sup>
                        <m:r>
                          <a:rPr lang="en-US" sz="3600">
                            <a:latin typeface="Cambria Math" panose="02040503050406030204" pitchFamily="18" charset="0"/>
                          </a:rPr>
                          <m:t>2</m:t>
                        </m:r>
                      </m:sup>
                    </m:sSup>
                  </m:oMath>
                </a14:m>
                <a:endParaRPr lang="en-US" sz="3600" dirty="0"/>
              </a:p>
              <a:p>
                <a14:m>
                  <m:oMath xmlns:m="http://schemas.openxmlformats.org/officeDocument/2006/math">
                    <m:r>
                      <a:rPr lang="en-US" sz="3600" i="1">
                        <a:latin typeface="Cambria Math" panose="02040503050406030204" pitchFamily="18" charset="0"/>
                      </a:rPr>
                      <m:t>𝐿</m:t>
                    </m:r>
                    <m:r>
                      <a:rPr lang="en-US" sz="3600">
                        <a:latin typeface="Cambria Math" panose="02040503050406030204" pitchFamily="18" charset="0"/>
                      </a:rPr>
                      <m:t>=</m:t>
                    </m:r>
                    <m:r>
                      <a:rPr lang="en-US" sz="3600" i="1">
                        <a:latin typeface="Cambria Math" panose="02040503050406030204" pitchFamily="18" charset="0"/>
                      </a:rPr>
                      <m:t>𝐼</m:t>
                    </m:r>
                    <m:r>
                      <a:rPr lang="en-US" sz="3600" i="1">
                        <a:latin typeface="Cambria Math" panose="02040503050406030204" pitchFamily="18" charset="0"/>
                      </a:rPr>
                      <m:t>𝜔</m:t>
                    </m:r>
                  </m:oMath>
                </a14:m>
                <a:endParaRPr lang="en-US" sz="3600" dirty="0"/>
              </a:p>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𝐸</m:t>
                        </m:r>
                      </m:e>
                      <m:sub>
                        <m:sSub>
                          <m:sSubPr>
                            <m:ctrlPr>
                              <a:rPr lang="en-US" sz="3600" i="1">
                                <a:latin typeface="Cambria Math" panose="02040503050406030204" pitchFamily="18" charset="0"/>
                              </a:rPr>
                            </m:ctrlPr>
                          </m:sSubPr>
                          <m:e>
                            <m:r>
                              <a:rPr lang="en-US" sz="3600" i="1">
                                <a:latin typeface="Cambria Math" panose="02040503050406030204" pitchFamily="18" charset="0"/>
                              </a:rPr>
                              <m:t>𝐾</m:t>
                            </m:r>
                          </m:e>
                          <m:sub>
                            <m:r>
                              <a:rPr lang="en-US" sz="3600" i="1">
                                <a:latin typeface="Cambria Math" panose="02040503050406030204" pitchFamily="18" charset="0"/>
                              </a:rPr>
                              <m:t>𝑟𝑜𝑡</m:t>
                            </m:r>
                          </m:sub>
                        </m:sSub>
                      </m:sub>
                    </m:sSub>
                    <m:r>
                      <a:rPr lang="en-US" sz="3600">
                        <a:latin typeface="Cambria Math" panose="02040503050406030204" pitchFamily="18" charset="0"/>
                      </a:rPr>
                      <m:t>=</m:t>
                    </m:r>
                    <m:f>
                      <m:fPr>
                        <m:ctrlPr>
                          <a:rPr lang="en-US" sz="3600" i="1">
                            <a:latin typeface="Cambria Math" panose="02040503050406030204" pitchFamily="18" charset="0"/>
                          </a:rPr>
                        </m:ctrlPr>
                      </m:fPr>
                      <m:num>
                        <m:r>
                          <a:rPr lang="en-US" sz="3600">
                            <a:latin typeface="Cambria Math" panose="02040503050406030204" pitchFamily="18" charset="0"/>
                          </a:rPr>
                          <m:t>1</m:t>
                        </m:r>
                      </m:num>
                      <m:den>
                        <m:r>
                          <a:rPr lang="en-US" sz="3600">
                            <a:latin typeface="Cambria Math" panose="02040503050406030204" pitchFamily="18" charset="0"/>
                          </a:rPr>
                          <m:t>2</m:t>
                        </m:r>
                      </m:den>
                    </m:f>
                    <m:r>
                      <a:rPr lang="en-US" sz="3600" i="1">
                        <a:latin typeface="Cambria Math" panose="02040503050406030204" pitchFamily="18" charset="0"/>
                      </a:rPr>
                      <m:t>𝐼</m:t>
                    </m:r>
                    <m:sSup>
                      <m:sSupPr>
                        <m:ctrlPr>
                          <a:rPr lang="en-US" sz="3600" i="1">
                            <a:latin typeface="Cambria Math" panose="02040503050406030204" pitchFamily="18" charset="0"/>
                          </a:rPr>
                        </m:ctrlPr>
                      </m:sSupPr>
                      <m:e>
                        <m:r>
                          <a:rPr lang="en-US" sz="3600" i="1">
                            <a:latin typeface="Cambria Math" panose="02040503050406030204" pitchFamily="18" charset="0"/>
                          </a:rPr>
                          <m:t>𝜔</m:t>
                        </m:r>
                      </m:e>
                      <m:sup>
                        <m:r>
                          <a:rPr lang="en-US" sz="3600">
                            <a:latin typeface="Cambria Math" panose="02040503050406030204" pitchFamily="18" charset="0"/>
                          </a:rPr>
                          <m:t>2</m:t>
                        </m:r>
                      </m:sup>
                    </m:sSup>
                  </m:oMath>
                </a14:m>
                <a:endParaRPr lang="en-US" sz="3600"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7923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a:t>
            </a:r>
          </a:p>
        </p:txBody>
      </p:sp>
      <p:sp>
        <p:nvSpPr>
          <p:cNvPr id="3" name="Content Placeholder 2"/>
          <p:cNvSpPr>
            <a:spLocks noGrp="1"/>
          </p:cNvSpPr>
          <p:nvPr>
            <p:ph idx="1"/>
          </p:nvPr>
        </p:nvSpPr>
        <p:spPr/>
        <p:txBody>
          <a:bodyPr>
            <a:normAutofit/>
          </a:bodyPr>
          <a:lstStyle/>
          <a:p>
            <a:pPr lvl="0"/>
            <a:r>
              <a:rPr lang="en-US" sz="3200" dirty="0" smtClean="0"/>
              <a:t>Structural </a:t>
            </a:r>
            <a:r>
              <a:rPr lang="en-US" sz="3200" dirty="0"/>
              <a:t>design and civil engineering rely on the knowledge of how objects can move in all </a:t>
            </a:r>
            <a:r>
              <a:rPr lang="en-US" sz="3200" dirty="0" smtClean="0"/>
              <a:t>situations</a:t>
            </a:r>
            <a:endParaRPr lang="en-US" sz="3200" dirty="0"/>
          </a:p>
        </p:txBody>
      </p:sp>
    </p:spTree>
    <p:extLst>
      <p:ext uri="{BB962C8B-B14F-4D97-AF65-F5344CB8AC3E}">
        <p14:creationId xmlns="" xmlns:p14="http://schemas.microsoft.com/office/powerpoint/2010/main" val="264057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t>
            </a:r>
          </a:p>
        </p:txBody>
      </p:sp>
      <p:sp>
        <p:nvSpPr>
          <p:cNvPr id="3" name="Content Placeholder 2"/>
          <p:cNvSpPr>
            <a:spLocks noGrp="1"/>
          </p:cNvSpPr>
          <p:nvPr>
            <p:ph idx="1"/>
          </p:nvPr>
        </p:nvSpPr>
        <p:spPr/>
        <p:txBody>
          <a:bodyPr>
            <a:normAutofit/>
          </a:bodyPr>
          <a:lstStyle/>
          <a:p>
            <a:r>
              <a:rPr lang="en-US" sz="3200" dirty="0" smtClean="0"/>
              <a:t>Aim </a:t>
            </a:r>
            <a:r>
              <a:rPr lang="en-US" sz="3200" dirty="0"/>
              <a:t>7: technology has allowed for computer simulations that accurately model the complicated outcomes of actions on bodies</a:t>
            </a:r>
            <a:endParaRPr lang="en-US" dirty="0"/>
          </a:p>
        </p:txBody>
      </p:sp>
    </p:spTree>
    <p:extLst>
      <p:ext uri="{BB962C8B-B14F-4D97-AF65-F5344CB8AC3E}">
        <p14:creationId xmlns="" xmlns:p14="http://schemas.microsoft.com/office/powerpoint/2010/main" val="176131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hlinkClick r:id="rId3" action="ppaction://hlinkfile"/>
              </a:rPr>
              <a:t>Overview of Rotational Equations of Motion</a:t>
            </a:r>
            <a:endParaRPr lang="en-US" dirty="0"/>
          </a:p>
        </p:txBody>
      </p:sp>
      <p:pic>
        <p:nvPicPr>
          <p:cNvPr id="6" name="Overview of Rotational Motion Equations.wmv">
            <a:hlinkClick r:id="" action="ppaction://media"/>
          </p:cNvPr>
          <p:cNvPicPr>
            <a:picLocks noGrp="1" noRot="1" noChangeAspect="1"/>
          </p:cNvPicPr>
          <p:nvPr>
            <p:ph idx="1"/>
            <a:videoFile r:link="rId1"/>
          </p:nvPr>
        </p:nvPicPr>
        <p:blipFill>
          <a:blip r:embed="rId4" cstate="print"/>
          <a:stretch>
            <a:fillRect/>
          </a:stretch>
        </p:blipFill>
        <p:spPr>
          <a:xfrm>
            <a:off x="1676399" y="1727200"/>
            <a:ext cx="6536267" cy="4902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Kinematics</a:t>
            </a:r>
            <a:endParaRPr lang="en-US" dirty="0"/>
          </a:p>
        </p:txBody>
      </p:sp>
      <p:sp>
        <p:nvSpPr>
          <p:cNvPr id="5" name="Text Placeholder 4"/>
          <p:cNvSpPr>
            <a:spLocks noGrp="1"/>
          </p:cNvSpPr>
          <p:nvPr>
            <p:ph type="body" idx="1"/>
          </p:nvPr>
        </p:nvSpPr>
        <p:spPr>
          <a:xfrm>
            <a:off x="228600" y="1809750"/>
            <a:ext cx="4268790" cy="639762"/>
          </a:xfrm>
        </p:spPr>
        <p:txBody>
          <a:bodyPr/>
          <a:lstStyle/>
          <a:p>
            <a:r>
              <a:rPr lang="en-US" u="sng" dirty="0" smtClean="0"/>
              <a:t>Linear</a:t>
            </a:r>
            <a:r>
              <a:rPr lang="en-US" dirty="0" smtClean="0"/>
              <a:t>	</a:t>
            </a:r>
            <a:endParaRPr lang="en-US" dirty="0"/>
          </a:p>
        </p:txBody>
      </p:sp>
      <p:sp>
        <p:nvSpPr>
          <p:cNvPr id="7" name="Text Placeholder 6"/>
          <p:cNvSpPr>
            <a:spLocks noGrp="1"/>
          </p:cNvSpPr>
          <p:nvPr>
            <p:ph type="body" sz="half" idx="3"/>
          </p:nvPr>
        </p:nvSpPr>
        <p:spPr/>
        <p:txBody>
          <a:bodyPr/>
          <a:lstStyle/>
          <a:p>
            <a:r>
              <a:rPr lang="en-US" u="sng" dirty="0" smtClean="0"/>
              <a:t>Rotational</a:t>
            </a:r>
            <a:endParaRPr lang="en-US" u="sng" dirty="0"/>
          </a:p>
        </p:txBody>
      </p:sp>
      <mc:AlternateContent xmlns:mc="http://schemas.openxmlformats.org/markup-compatibility/2006">
        <mc:Choice xmlns="" xmlns:a14="http://schemas.microsoft.com/office/drawing/2010/main" Requires="a14">
          <p:sp>
            <p:nvSpPr>
              <p:cNvPr id="6" name="Content Placeholder 5"/>
              <p:cNvSpPr>
                <a:spLocks noGrp="1"/>
              </p:cNvSpPr>
              <p:nvPr>
                <p:ph sz="quarter" idx="2"/>
              </p:nvPr>
            </p:nvSpPr>
            <p:spPr>
              <a:xfrm>
                <a:off x="228600" y="2459037"/>
                <a:ext cx="4268790" cy="3959352"/>
              </a:xfrm>
            </p:spPr>
            <p:txBody>
              <a:bodyPr>
                <a:normAutofit/>
              </a:bodyPr>
              <a:lstStyle/>
              <a:p>
                <a:pPr marL="68580" indent="0">
                  <a:buNone/>
                </a:pPr>
                <a:r>
                  <a:rPr lang="en-US" dirty="0" smtClean="0"/>
                  <a:t>Position:  x  (meters)</a:t>
                </a:r>
              </a:p>
              <a:p>
                <a:pPr marL="68580" indent="0">
                  <a:buNone/>
                </a:pPr>
                <a:r>
                  <a:rPr lang="en-US" dirty="0" smtClean="0"/>
                  <a:t>Velocity: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smtClean="0"/>
                  <a:t>  (m/s)</a:t>
                </a:r>
              </a:p>
              <a:p>
                <a:pPr marL="68580" indent="0">
                  <a:buNone/>
                </a:pPr>
                <a:endParaRPr lang="en-US" dirty="0" smtClean="0"/>
              </a:p>
              <a:p>
                <a:pPr marL="68580" indent="0">
                  <a:buNone/>
                </a:pPr>
                <a:r>
                  <a:rPr lang="en-US" dirty="0" smtClean="0"/>
                  <a:t>Linear Acceleration: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a14:m>
                <a:r>
                  <a:rPr lang="en-US" dirty="0" smtClean="0"/>
                  <a:t> </a:t>
                </a:r>
              </a:p>
              <a:p>
                <a:pPr marL="68580" indent="0">
                  <a:buNone/>
                </a:pPr>
                <a:r>
                  <a:rPr lang="en-US" dirty="0"/>
                  <a:t> </a:t>
                </a:r>
                <a:r>
                  <a:rPr lang="en-US" dirty="0" smtClean="0"/>
                  <a:t>        (m/s</a:t>
                </a:r>
                <a:r>
                  <a:rPr lang="en-US" baseline="30000" dirty="0" smtClean="0"/>
                  <a:t>2</a:t>
                </a:r>
                <a:r>
                  <a:rPr lang="en-US" dirty="0" smtClean="0"/>
                  <a:t>)</a:t>
                </a:r>
              </a:p>
              <a:p>
                <a:pPr marL="68580" indent="0">
                  <a:buNone/>
                </a:pPr>
                <a:r>
                  <a:rPr lang="en-US" dirty="0" smtClean="0"/>
                  <a:t>Radial Acceleration</a:t>
                </a:r>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𝑟</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𝑟</m:t>
                        </m:r>
                      </m:den>
                    </m:f>
                  </m:oMath>
                </a14:m>
                <a:endParaRPr lang="en-US" dirty="0"/>
              </a:p>
              <a:p>
                <a:pPr marL="68580"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sz="quarter" idx="2"/>
              </p:nvPr>
            </p:nvSpPr>
            <p:spPr>
              <a:xfrm>
                <a:off x="228600" y="2459037"/>
                <a:ext cx="4268790" cy="3959352"/>
              </a:xfrm>
              <a:blipFill rotWithShape="0">
                <a:blip r:embed="rId2" cstate="print"/>
                <a:stretch>
                  <a:fillRect l="-714" t="-123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 name="Content Placeholder 7"/>
              <p:cNvSpPr>
                <a:spLocks noGrp="1"/>
              </p:cNvSpPr>
              <p:nvPr>
                <p:ph sz="quarter" idx="4"/>
              </p:nvPr>
            </p:nvSpPr>
            <p:spPr>
              <a:xfrm>
                <a:off x="4645027" y="2459037"/>
                <a:ext cx="4270373" cy="3959352"/>
              </a:xfrm>
            </p:spPr>
            <p:txBody>
              <a:bodyPr/>
              <a:lstStyle/>
              <a:p>
                <a:pPr marL="68580" indent="0">
                  <a:buNone/>
                </a:pPr>
                <a:r>
                  <a:rPr lang="en-US" dirty="0" smtClean="0"/>
                  <a:t>Position:  </a:t>
                </a:r>
                <a:r>
                  <a:rPr lang="el-GR" dirty="0" smtClean="0"/>
                  <a:t>θ</a:t>
                </a:r>
                <a:r>
                  <a:rPr lang="en-US" dirty="0" smtClean="0"/>
                  <a:t>  (radians)</a:t>
                </a:r>
              </a:p>
              <a:p>
                <a:pPr marL="68580" indent="0">
                  <a:buNone/>
                </a:pPr>
                <a:r>
                  <a:rPr lang="en-US" dirty="0" smtClean="0"/>
                  <a:t>Angular Velocity: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smtClean="0"/>
                  <a:t> </a:t>
                </a:r>
                <a:r>
                  <a:rPr lang="en-US" sz="2200" dirty="0" smtClean="0"/>
                  <a:t>(rad/s)</a:t>
                </a:r>
              </a:p>
              <a:p>
                <a:pPr marL="68580" indent="0">
                  <a:buNone/>
                </a:pPr>
                <a:r>
                  <a:rPr lang="en-US" dirty="0"/>
                  <a:t> </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𝑡𝑎𝑛</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𝑟</m:t>
                    </m:r>
                  </m:oMath>
                </a14:m>
                <a:endParaRPr lang="en-US" dirty="0" smtClean="0"/>
              </a:p>
              <a:p>
                <a:pPr marL="68580" indent="0">
                  <a:buNone/>
                </a:pPr>
                <a:r>
                  <a:rPr lang="en-US" dirty="0" smtClean="0"/>
                  <a:t>Angular </a:t>
                </a:r>
                <a:r>
                  <a:rPr lang="en-US" dirty="0" err="1" smtClean="0"/>
                  <a:t>Accl</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smtClean="0"/>
                  <a:t>       (rad/s</a:t>
                </a:r>
                <a:r>
                  <a:rPr lang="en-US" baseline="30000" dirty="0" smtClean="0"/>
                  <a:t>2</a:t>
                </a:r>
                <a:r>
                  <a:rPr lang="en-US" dirty="0"/>
                  <a:t>)</a:t>
                </a:r>
                <a:endParaRPr lang="en-US" dirty="0" smtClean="0"/>
              </a:p>
              <a:p>
                <a:pPr marL="68580" indent="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𝑡𝑎𝑛</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𝑟</m:t>
                    </m:r>
                  </m:oMath>
                </a14:m>
                <a:endParaRPr lang="en-US" dirty="0" smtClean="0"/>
              </a:p>
              <a:p>
                <a:pPr marL="6858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𝑟</m:t>
                        </m:r>
                      </m:sub>
                    </m:sSub>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𝑟</m:t>
                    </m:r>
                  </m:oMath>
                </a14:m>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sz="quarter" idx="4"/>
              </p:nvPr>
            </p:nvSpPr>
            <p:spPr>
              <a:xfrm>
                <a:off x="4645027" y="2459037"/>
                <a:ext cx="4270373" cy="3959352"/>
              </a:xfrm>
              <a:blipFill rotWithShape="0">
                <a:blip r:embed="rId3" cstate="print"/>
                <a:stretch>
                  <a:fillRect l="-713" t="-1231" r="-1854"/>
                </a:stretch>
              </a:blipFill>
            </p:spPr>
            <p:txBody>
              <a:bodyPr/>
              <a:lstStyle/>
              <a:p>
                <a:r>
                  <a:rPr lang="en-US">
                    <a:noFill/>
                  </a:rPr>
                  <a:t> </a:t>
                </a:r>
              </a:p>
            </p:txBody>
          </p:sp>
        </mc:Fallback>
      </mc:AlternateContent>
      <p:sp>
        <p:nvSpPr>
          <p:cNvPr id="9" name="Oval 8"/>
          <p:cNvSpPr/>
          <p:nvPr/>
        </p:nvSpPr>
        <p:spPr>
          <a:xfrm>
            <a:off x="6934200" y="35052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77000" y="4495800"/>
            <a:ext cx="1676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7360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Kinematics</a:t>
            </a:r>
            <a:endParaRPr lang="en-US" dirty="0"/>
          </a:p>
        </p:txBody>
      </p:sp>
      <p:sp>
        <p:nvSpPr>
          <p:cNvPr id="5" name="Text Placeholder 4"/>
          <p:cNvSpPr>
            <a:spLocks noGrp="1"/>
          </p:cNvSpPr>
          <p:nvPr>
            <p:ph type="body" idx="1"/>
          </p:nvPr>
        </p:nvSpPr>
        <p:spPr>
          <a:xfrm>
            <a:off x="228600" y="1809750"/>
            <a:ext cx="4268790" cy="639762"/>
          </a:xfrm>
        </p:spPr>
        <p:txBody>
          <a:bodyPr/>
          <a:lstStyle/>
          <a:p>
            <a:r>
              <a:rPr lang="en-US" u="sng" dirty="0" smtClean="0"/>
              <a:t>Linear</a:t>
            </a:r>
            <a:r>
              <a:rPr lang="en-US" dirty="0" smtClean="0"/>
              <a:t>	</a:t>
            </a:r>
            <a:endParaRPr lang="en-US" dirty="0"/>
          </a:p>
        </p:txBody>
      </p:sp>
      <p:sp>
        <p:nvSpPr>
          <p:cNvPr id="7" name="Text Placeholder 6"/>
          <p:cNvSpPr>
            <a:spLocks noGrp="1"/>
          </p:cNvSpPr>
          <p:nvPr>
            <p:ph type="body" sz="half" idx="3"/>
          </p:nvPr>
        </p:nvSpPr>
        <p:spPr/>
        <p:txBody>
          <a:bodyPr/>
          <a:lstStyle/>
          <a:p>
            <a:r>
              <a:rPr lang="en-US" u="sng" dirty="0" smtClean="0"/>
              <a:t>Rotational</a:t>
            </a:r>
            <a:endParaRPr lang="en-US" u="sng" dirty="0"/>
          </a:p>
        </p:txBody>
      </p:sp>
      <p:graphicFrame>
        <p:nvGraphicFramePr>
          <p:cNvPr id="11" name="Object 10"/>
          <p:cNvGraphicFramePr>
            <a:graphicFrameLocks noChangeAspect="1"/>
          </p:cNvGraphicFramePr>
          <p:nvPr/>
        </p:nvGraphicFramePr>
        <p:xfrm>
          <a:off x="381000" y="2514600"/>
          <a:ext cx="2743200" cy="4073236"/>
        </p:xfrm>
        <a:graphic>
          <a:graphicData uri="http://schemas.openxmlformats.org/presentationml/2006/ole">
            <p:oleObj spid="_x0000_s55298" name="Equation" r:id="rId3" imgW="838080" imgH="1244520" progId="Equation.3">
              <p:embed/>
            </p:oleObj>
          </a:graphicData>
        </a:graphic>
      </p:graphicFrame>
      <p:graphicFrame>
        <p:nvGraphicFramePr>
          <p:cNvPr id="55299" name="Object 3"/>
          <p:cNvGraphicFramePr>
            <a:graphicFrameLocks noChangeAspect="1"/>
          </p:cNvGraphicFramePr>
          <p:nvPr/>
        </p:nvGraphicFramePr>
        <p:xfrm>
          <a:off x="4839468" y="2514599"/>
          <a:ext cx="2932932" cy="4038601"/>
        </p:xfrm>
        <a:graphic>
          <a:graphicData uri="http://schemas.openxmlformats.org/presentationml/2006/ole">
            <p:oleObj spid="_x0000_s55299" name="Equation" r:id="rId4" imgW="977760" imgH="1346040" progId="Equation.3">
              <p:embed/>
            </p:oleObj>
          </a:graphicData>
        </a:graphic>
      </p:graphicFrame>
    </p:spTree>
    <p:extLst>
      <p:ext uri="{BB962C8B-B14F-4D97-AF65-F5344CB8AC3E}">
        <p14:creationId xmlns="" xmlns:p14="http://schemas.microsoft.com/office/powerpoint/2010/main" val="67360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Torque</a:t>
            </a:r>
            <a:endParaRPr lang="en-US" dirty="0"/>
          </a:p>
        </p:txBody>
      </p:sp>
      <p:sp>
        <p:nvSpPr>
          <p:cNvPr id="3" name="Content Placeholder 2"/>
          <p:cNvSpPr>
            <a:spLocks noGrp="1"/>
          </p:cNvSpPr>
          <p:nvPr>
            <p:ph idx="1"/>
          </p:nvPr>
        </p:nvSpPr>
        <p:spPr>
          <a:xfrm>
            <a:off x="381000" y="1371600"/>
            <a:ext cx="8305800" cy="4983960"/>
          </a:xfrm>
        </p:spPr>
        <p:txBody>
          <a:bodyPr/>
          <a:lstStyle/>
          <a:p>
            <a:r>
              <a:rPr lang="en-US" dirty="0" smtClean="0"/>
              <a:t>However, only the component of the force perpendicular to the moment arm produces torque</a:t>
            </a:r>
            <a:endParaRPr lang="en-US" dirty="0"/>
          </a:p>
        </p:txBody>
      </p:sp>
      <p:graphicFrame>
        <p:nvGraphicFramePr>
          <p:cNvPr id="64514" name="Object 2"/>
          <p:cNvGraphicFramePr>
            <a:graphicFrameLocks noChangeAspect="1"/>
          </p:cNvGraphicFramePr>
          <p:nvPr/>
        </p:nvGraphicFramePr>
        <p:xfrm>
          <a:off x="5257800" y="2630205"/>
          <a:ext cx="3140075" cy="1549683"/>
        </p:xfrm>
        <a:graphic>
          <a:graphicData uri="http://schemas.openxmlformats.org/presentationml/2006/ole">
            <p:oleObj spid="_x0000_s65538" name="Equation" r:id="rId3" imgW="876240" imgH="431640" progId="Equation.3">
              <p:embed/>
            </p:oleObj>
          </a:graphicData>
        </a:graphic>
      </p:graphicFrame>
      <p:sp>
        <p:nvSpPr>
          <p:cNvPr id="6" name="Rectangle 5"/>
          <p:cNvSpPr/>
          <p:nvPr/>
        </p:nvSpPr>
        <p:spPr>
          <a:xfrm>
            <a:off x="381000" y="5562600"/>
            <a:ext cx="3352800" cy="381000"/>
          </a:xfrm>
          <a:prstGeom prst="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Or 4"/>
          <p:cNvSpPr/>
          <p:nvPr/>
        </p:nvSpPr>
        <p:spPr>
          <a:xfrm>
            <a:off x="381000" y="5562600"/>
            <a:ext cx="381000" cy="381000"/>
          </a:xfrm>
          <a:prstGeom prst="flowChar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3733800" y="4572000"/>
            <a:ext cx="1143000" cy="11811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953000"/>
            <a:ext cx="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181600"/>
            <a:ext cx="3124200"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4724400"/>
            <a:ext cx="381000" cy="707886"/>
          </a:xfrm>
          <a:prstGeom prst="rect">
            <a:avLst/>
          </a:prstGeom>
          <a:solidFill>
            <a:schemeClr val="bg1"/>
          </a:solidFill>
        </p:spPr>
        <p:txBody>
          <a:bodyPr wrap="square" rtlCol="0">
            <a:spAutoFit/>
          </a:bodyPr>
          <a:lstStyle/>
          <a:p>
            <a:r>
              <a:rPr lang="en-US" sz="4000" b="1" dirty="0" smtClean="0"/>
              <a:t>r</a:t>
            </a:r>
            <a:endParaRPr lang="en-US" sz="4000" b="1" dirty="0"/>
          </a:p>
        </p:txBody>
      </p:sp>
      <p:sp>
        <p:nvSpPr>
          <p:cNvPr id="14" name="TextBox 13"/>
          <p:cNvSpPr txBox="1"/>
          <p:nvPr/>
        </p:nvSpPr>
        <p:spPr>
          <a:xfrm>
            <a:off x="4191000" y="4114800"/>
            <a:ext cx="381000" cy="707886"/>
          </a:xfrm>
          <a:prstGeom prst="rect">
            <a:avLst/>
          </a:prstGeom>
          <a:noFill/>
        </p:spPr>
        <p:txBody>
          <a:bodyPr wrap="square" rtlCol="0">
            <a:spAutoFit/>
          </a:bodyPr>
          <a:lstStyle/>
          <a:p>
            <a:r>
              <a:rPr lang="en-US" sz="4000" b="1" dirty="0" smtClean="0"/>
              <a:t>F</a:t>
            </a:r>
            <a:endParaRPr lang="en-US" sz="4000" b="1" dirty="0"/>
          </a:p>
        </p:txBody>
      </p:sp>
      <p:cxnSp>
        <p:nvCxnSpPr>
          <p:cNvPr id="18" name="Straight Arrow Connector 17"/>
          <p:cNvCxnSpPr/>
          <p:nvPr/>
        </p:nvCxnSpPr>
        <p:spPr>
          <a:xfrm flipV="1">
            <a:off x="4876800" y="4572000"/>
            <a:ext cx="0" cy="1181100"/>
          </a:xfrm>
          <a:prstGeom prst="straightConnector1">
            <a:avLst/>
          </a:prstGeom>
          <a:ln w="5715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400" y="4800600"/>
            <a:ext cx="685800" cy="707886"/>
          </a:xfrm>
          <a:prstGeom prst="rect">
            <a:avLst/>
          </a:prstGeom>
          <a:noFill/>
        </p:spPr>
        <p:txBody>
          <a:bodyPr wrap="square" rtlCol="0">
            <a:spAutoFit/>
          </a:bodyPr>
          <a:lstStyle/>
          <a:p>
            <a:r>
              <a:rPr lang="en-US" sz="4000" b="1" dirty="0" smtClean="0"/>
              <a:t>F</a:t>
            </a:r>
            <a:r>
              <a:rPr lang="en-US" sz="4000" b="1" baseline="-25000" dirty="0" smtClean="0">
                <a:sym typeface="Symbol"/>
              </a:rPr>
              <a:t></a:t>
            </a:r>
            <a:endParaRPr lang="en-US" sz="4000" b="1" dirty="0"/>
          </a:p>
        </p:txBody>
      </p:sp>
      <p:sp>
        <p:nvSpPr>
          <p:cNvPr id="22" name="TextBox 21"/>
          <p:cNvSpPr txBox="1"/>
          <p:nvPr/>
        </p:nvSpPr>
        <p:spPr>
          <a:xfrm>
            <a:off x="4038600" y="5314146"/>
            <a:ext cx="381000" cy="477054"/>
          </a:xfrm>
          <a:prstGeom prst="rect">
            <a:avLst/>
          </a:prstGeom>
          <a:noFill/>
        </p:spPr>
        <p:txBody>
          <a:bodyPr wrap="square" rtlCol="0">
            <a:spAutoFit/>
          </a:bodyPr>
          <a:lstStyle/>
          <a:p>
            <a:r>
              <a:rPr lang="el-GR" sz="2500" dirty="0" smtClean="0"/>
              <a:t>θ</a:t>
            </a:r>
            <a:endParaRPr lang="en-US" sz="2500" dirty="0"/>
          </a:p>
        </p:txBody>
      </p:sp>
      <p:cxnSp>
        <p:nvCxnSpPr>
          <p:cNvPr id="23" name="Straight Arrow Connector 22"/>
          <p:cNvCxnSpPr/>
          <p:nvPr/>
        </p:nvCxnSpPr>
        <p:spPr>
          <a:xfrm flipV="1">
            <a:off x="576432" y="5715000"/>
            <a:ext cx="6052968" cy="32274"/>
          </a:xfrm>
          <a:prstGeom prst="straightConnector1">
            <a:avLst/>
          </a:prstGeom>
          <a:ln w="57150">
            <a:solidFill>
              <a:srgbClr val="00B0F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p:cNvCxnSpPr>
          <p:nvPr/>
        </p:nvCxnSpPr>
        <p:spPr>
          <a:xfrm flipV="1">
            <a:off x="3733800" y="4038600"/>
            <a:ext cx="0" cy="1714500"/>
          </a:xfrm>
          <a:prstGeom prst="straightConnector1">
            <a:avLst/>
          </a:prstGeom>
          <a:ln w="57150">
            <a:solidFill>
              <a:srgbClr val="00B0F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Content Placeholder 2"/>
          <p:cNvSpPr>
            <a:spLocks noGrp="1"/>
          </p:cNvSpPr>
          <p:nvPr>
            <p:ph idx="1"/>
          </p:nvPr>
        </p:nvSpPr>
        <p:spPr/>
        <p:txBody>
          <a:bodyPr/>
          <a:lstStyle/>
          <a:p>
            <a:r>
              <a:rPr lang="en-US" dirty="0" smtClean="0"/>
              <a:t>Translational</a:t>
            </a:r>
          </a:p>
          <a:p>
            <a:pPr lvl="1"/>
            <a:r>
              <a:rPr lang="en-US" dirty="0" smtClean="0"/>
              <a:t>No movement in any direction or movement in a constant direction at constant velocity</a:t>
            </a:r>
          </a:p>
          <a:p>
            <a:pPr lvl="1"/>
            <a:r>
              <a:rPr lang="en-US" dirty="0" smtClean="0"/>
              <a:t>The net </a:t>
            </a:r>
            <a:r>
              <a:rPr lang="en-US" b="1" i="1" dirty="0" smtClean="0"/>
              <a:t>force</a:t>
            </a:r>
            <a:r>
              <a:rPr lang="en-US" dirty="0" smtClean="0"/>
              <a:t> on the body treated as a point mass is equal to zero.</a:t>
            </a:r>
          </a:p>
          <a:p>
            <a:pPr lvl="1"/>
            <a:r>
              <a:rPr lang="en-US" dirty="0" smtClean="0"/>
              <a:t>The net force acting on the center of mass is zero.</a:t>
            </a:r>
            <a:endParaRPr lang="en-US" dirty="0"/>
          </a:p>
        </p:txBody>
      </p:sp>
      <p:graphicFrame>
        <p:nvGraphicFramePr>
          <p:cNvPr id="69634" name="Object 2"/>
          <p:cNvGraphicFramePr>
            <a:graphicFrameLocks noChangeAspect="1"/>
          </p:cNvGraphicFramePr>
          <p:nvPr/>
        </p:nvGraphicFramePr>
        <p:xfrm>
          <a:off x="2286000" y="5029200"/>
          <a:ext cx="3513137" cy="958850"/>
        </p:xfrm>
        <a:graphic>
          <a:graphicData uri="http://schemas.openxmlformats.org/presentationml/2006/ole">
            <p:oleObj spid="_x0000_s69634" name="Equation" r:id="rId3" imgW="838080" imgH="2286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Content Placeholder 2"/>
          <p:cNvSpPr>
            <a:spLocks noGrp="1"/>
          </p:cNvSpPr>
          <p:nvPr>
            <p:ph idx="1"/>
          </p:nvPr>
        </p:nvSpPr>
        <p:spPr/>
        <p:txBody>
          <a:bodyPr/>
          <a:lstStyle/>
          <a:p>
            <a:r>
              <a:rPr lang="en-US" dirty="0" smtClean="0"/>
              <a:t>Rotational</a:t>
            </a:r>
          </a:p>
          <a:p>
            <a:pPr lvl="1"/>
            <a:r>
              <a:rPr lang="en-US" dirty="0" smtClean="0"/>
              <a:t>No rotation of the body</a:t>
            </a:r>
          </a:p>
          <a:p>
            <a:pPr lvl="1"/>
            <a:r>
              <a:rPr lang="en-US" dirty="0" smtClean="0"/>
              <a:t>The net </a:t>
            </a:r>
            <a:r>
              <a:rPr lang="en-US" b="1" i="1" dirty="0" smtClean="0"/>
              <a:t>torque </a:t>
            </a:r>
            <a:r>
              <a:rPr lang="en-US" dirty="0" smtClean="0"/>
              <a:t>on the body is equal to zero.</a:t>
            </a:r>
            <a:endParaRPr lang="en-US" dirty="0"/>
          </a:p>
        </p:txBody>
      </p:sp>
      <p:graphicFrame>
        <p:nvGraphicFramePr>
          <p:cNvPr id="69634" name="Object 2"/>
          <p:cNvGraphicFramePr>
            <a:graphicFrameLocks noChangeAspect="1"/>
          </p:cNvGraphicFramePr>
          <p:nvPr/>
        </p:nvGraphicFramePr>
        <p:xfrm>
          <a:off x="2311400" y="3886200"/>
          <a:ext cx="3460750" cy="958850"/>
        </p:xfrm>
        <a:graphic>
          <a:graphicData uri="http://schemas.openxmlformats.org/presentationml/2006/ole">
            <p:oleObj spid="_x0000_s70658" name="Equation" r:id="rId3" imgW="825480" imgH="22860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Option </a:t>
            </a:r>
            <a:r>
              <a:rPr lang="en-US" dirty="0" smtClean="0"/>
              <a:t>B-1B:</a:t>
            </a:r>
            <a:r>
              <a:rPr lang="en-US" dirty="0" smtClean="0"/>
              <a:t/>
            </a:r>
            <a:br>
              <a:rPr lang="en-US" dirty="0" smtClean="0"/>
            </a:br>
            <a:r>
              <a:rPr lang="en-US" dirty="0" smtClean="0"/>
              <a:t>rotational dynamics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of a Body</a:t>
            </a:r>
            <a:endParaRPr lang="en-US" dirty="0"/>
          </a:p>
        </p:txBody>
      </p:sp>
      <p:sp>
        <p:nvSpPr>
          <p:cNvPr id="3" name="Content Placeholder 2"/>
          <p:cNvSpPr>
            <a:spLocks noGrp="1"/>
          </p:cNvSpPr>
          <p:nvPr>
            <p:ph idx="1"/>
          </p:nvPr>
        </p:nvSpPr>
        <p:spPr/>
        <p:txBody>
          <a:bodyPr/>
          <a:lstStyle/>
          <a:p>
            <a:r>
              <a:rPr lang="en-US" dirty="0" smtClean="0"/>
              <a:t>Translational</a:t>
            </a:r>
            <a:endParaRPr lang="en-US" dirty="0"/>
          </a:p>
        </p:txBody>
      </p:sp>
      <p:cxnSp>
        <p:nvCxnSpPr>
          <p:cNvPr id="5" name="Straight Connector 4"/>
          <p:cNvCxnSpPr/>
          <p:nvPr/>
        </p:nvCxnSpPr>
        <p:spPr>
          <a:xfrm>
            <a:off x="381000" y="4343400"/>
            <a:ext cx="426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33400" y="3015726"/>
            <a:ext cx="1219200" cy="1295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752600" y="3657600"/>
            <a:ext cx="1600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62200" y="3124200"/>
            <a:ext cx="685800" cy="523220"/>
          </a:xfrm>
          <a:prstGeom prst="rect">
            <a:avLst/>
          </a:prstGeom>
          <a:noFill/>
        </p:spPr>
        <p:txBody>
          <a:bodyPr wrap="square" rtlCol="0">
            <a:spAutoFit/>
          </a:bodyPr>
          <a:lstStyle/>
          <a:p>
            <a:r>
              <a:rPr lang="en-US" sz="2800" b="1" dirty="0" smtClean="0"/>
              <a:t>v</a:t>
            </a:r>
            <a:endParaRPr lang="en-US" sz="2800" b="1" dirty="0"/>
          </a:p>
        </p:txBody>
      </p:sp>
      <p:graphicFrame>
        <p:nvGraphicFramePr>
          <p:cNvPr id="73730" name="Object 2"/>
          <p:cNvGraphicFramePr>
            <a:graphicFrameLocks noChangeAspect="1"/>
          </p:cNvGraphicFramePr>
          <p:nvPr/>
        </p:nvGraphicFramePr>
        <p:xfrm>
          <a:off x="4552950" y="1863725"/>
          <a:ext cx="3194050" cy="1652588"/>
        </p:xfrm>
        <a:graphic>
          <a:graphicData uri="http://schemas.openxmlformats.org/presentationml/2006/ole">
            <p:oleObj spid="_x0000_s73730" name="Equation" r:id="rId3" imgW="761760" imgH="39348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of a Body</a:t>
            </a:r>
            <a:endParaRPr lang="en-US" dirty="0"/>
          </a:p>
        </p:txBody>
      </p:sp>
      <p:sp>
        <p:nvSpPr>
          <p:cNvPr id="3" name="Content Placeholder 2"/>
          <p:cNvSpPr>
            <a:spLocks noGrp="1"/>
          </p:cNvSpPr>
          <p:nvPr>
            <p:ph idx="1"/>
          </p:nvPr>
        </p:nvSpPr>
        <p:spPr>
          <a:xfrm>
            <a:off x="914400" y="1783560"/>
            <a:ext cx="7772400" cy="5074440"/>
          </a:xfrm>
        </p:spPr>
        <p:txBody>
          <a:bodyPr>
            <a:normAutofit/>
          </a:bodyPr>
          <a:lstStyle/>
          <a:p>
            <a:r>
              <a:rPr lang="en-US" dirty="0" smtClean="0"/>
              <a:t>Rotational</a:t>
            </a:r>
          </a:p>
          <a:p>
            <a:endParaRPr lang="en-US" dirty="0" smtClean="0"/>
          </a:p>
          <a:p>
            <a:endParaRPr lang="en-US" dirty="0" smtClean="0"/>
          </a:p>
          <a:p>
            <a:endParaRPr lang="en-US" dirty="0" smtClean="0"/>
          </a:p>
          <a:p>
            <a:endParaRPr lang="en-US" dirty="0" smtClean="0"/>
          </a:p>
          <a:p>
            <a:endParaRPr lang="en-US" dirty="0" smtClean="0"/>
          </a:p>
          <a:p>
            <a:r>
              <a:rPr lang="en-US" b="1" i="1" dirty="0" smtClean="0">
                <a:solidFill>
                  <a:srgbClr val="FFFF00"/>
                </a:solidFill>
              </a:rPr>
              <a:t>There has to be a better way</a:t>
            </a:r>
          </a:p>
        </p:txBody>
      </p:sp>
      <p:cxnSp>
        <p:nvCxnSpPr>
          <p:cNvPr id="5" name="Straight Connector 4"/>
          <p:cNvCxnSpPr/>
          <p:nvPr/>
        </p:nvCxnSpPr>
        <p:spPr>
          <a:xfrm>
            <a:off x="381000" y="4343400"/>
            <a:ext cx="426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33400" y="3015726"/>
            <a:ext cx="1219200" cy="1295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2286000"/>
            <a:ext cx="685800" cy="523220"/>
          </a:xfrm>
          <a:prstGeom prst="rect">
            <a:avLst/>
          </a:prstGeom>
          <a:noFill/>
        </p:spPr>
        <p:txBody>
          <a:bodyPr wrap="square" rtlCol="0">
            <a:spAutoFit/>
          </a:bodyPr>
          <a:lstStyle/>
          <a:p>
            <a:r>
              <a:rPr lang="el-GR" sz="2800" b="1" dirty="0" smtClean="0"/>
              <a:t>ω</a:t>
            </a:r>
            <a:endParaRPr lang="en-US" sz="2800" b="1" dirty="0"/>
          </a:p>
        </p:txBody>
      </p:sp>
      <p:graphicFrame>
        <p:nvGraphicFramePr>
          <p:cNvPr id="73730" name="Object 2"/>
          <p:cNvGraphicFramePr>
            <a:graphicFrameLocks noChangeAspect="1"/>
          </p:cNvGraphicFramePr>
          <p:nvPr/>
        </p:nvGraphicFramePr>
        <p:xfrm>
          <a:off x="3733800" y="1752600"/>
          <a:ext cx="4876800" cy="1992094"/>
        </p:xfrm>
        <a:graphic>
          <a:graphicData uri="http://schemas.openxmlformats.org/presentationml/2006/ole">
            <p:oleObj spid="_x0000_s75778" name="Equation" r:id="rId3" imgW="1930320" imgH="787320" progId="Equation.3">
              <p:embed/>
            </p:oleObj>
          </a:graphicData>
        </a:graphic>
      </p:graphicFrame>
      <p:sp>
        <p:nvSpPr>
          <p:cNvPr id="9" name="Arc 8"/>
          <p:cNvSpPr/>
          <p:nvPr/>
        </p:nvSpPr>
        <p:spPr>
          <a:xfrm rot="18944891">
            <a:off x="594628" y="2756765"/>
            <a:ext cx="1143000" cy="1295400"/>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lowchart: Or 10"/>
          <p:cNvSpPr/>
          <p:nvPr/>
        </p:nvSpPr>
        <p:spPr>
          <a:xfrm>
            <a:off x="1033632" y="3581400"/>
            <a:ext cx="228600" cy="228600"/>
          </a:xfrm>
          <a:prstGeom prst="flowChar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62000" y="3200400"/>
            <a:ext cx="360596" cy="414478"/>
            <a:chOff x="762000" y="3200400"/>
            <a:chExt cx="360596" cy="414478"/>
          </a:xfrm>
        </p:grpSpPr>
        <p:sp>
          <p:nvSpPr>
            <p:cNvPr id="12" name="Oval 11"/>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5"/>
              <a:endCxn id="11" idx="1"/>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5909133">
            <a:off x="1281834" y="3368415"/>
            <a:ext cx="360596" cy="414478"/>
            <a:chOff x="762000" y="3200400"/>
            <a:chExt cx="360596" cy="414478"/>
          </a:xfrm>
        </p:grpSpPr>
        <p:sp>
          <p:nvSpPr>
            <p:cNvPr id="19" name="Oval 18"/>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5"/>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13878224">
            <a:off x="856167" y="3796843"/>
            <a:ext cx="360596" cy="414478"/>
            <a:chOff x="762000" y="3200400"/>
            <a:chExt cx="360596" cy="414478"/>
          </a:xfrm>
        </p:grpSpPr>
        <p:sp>
          <p:nvSpPr>
            <p:cNvPr id="23" name="Oval 22"/>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5"/>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of Inertia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This works for a single point mass, but not much else</a:t>
            </a:r>
            <a:endParaRPr lang="en-US" dirty="0"/>
          </a:p>
        </p:txBody>
      </p:sp>
      <p:graphicFrame>
        <p:nvGraphicFramePr>
          <p:cNvPr id="76802" name="Object 2"/>
          <p:cNvGraphicFramePr>
            <a:graphicFrameLocks noChangeAspect="1"/>
          </p:cNvGraphicFramePr>
          <p:nvPr/>
        </p:nvGraphicFramePr>
        <p:xfrm>
          <a:off x="2209800" y="1676400"/>
          <a:ext cx="3261445" cy="1306512"/>
        </p:xfrm>
        <a:graphic>
          <a:graphicData uri="http://schemas.openxmlformats.org/presentationml/2006/ole">
            <p:oleObj spid="_x0000_s77826" name="Equation" r:id="rId3" imgW="634680" imgH="2538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810000" cy="3429000"/>
          </a:xfrm>
        </p:spPr>
        <p:txBody>
          <a:bodyPr/>
          <a:lstStyle/>
          <a:p>
            <a:r>
              <a:rPr lang="en-US" dirty="0" smtClean="0"/>
              <a:t>Moment of Inertia</a:t>
            </a:r>
            <a:endParaRPr lang="en-US" dirty="0"/>
          </a:p>
        </p:txBody>
      </p:sp>
      <p:pic>
        <p:nvPicPr>
          <p:cNvPr id="4" name="Content Placeholder 3" descr="scan0001.jpg"/>
          <p:cNvPicPr>
            <a:picLocks noGrp="1" noChangeAspect="1"/>
          </p:cNvPicPr>
          <p:nvPr>
            <p:ph idx="1"/>
          </p:nvPr>
        </p:nvPicPr>
        <p:blipFill>
          <a:blip r:embed="rId2" cstate="print"/>
          <a:stretch>
            <a:fillRect/>
          </a:stretch>
        </p:blipFill>
        <p:spPr>
          <a:xfrm>
            <a:off x="4343400" y="-177"/>
            <a:ext cx="4569641" cy="685977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of a Body</a:t>
            </a:r>
            <a:endParaRPr lang="en-US" dirty="0"/>
          </a:p>
        </p:txBody>
      </p:sp>
      <p:sp>
        <p:nvSpPr>
          <p:cNvPr id="3" name="Content Placeholder 2"/>
          <p:cNvSpPr>
            <a:spLocks noGrp="1"/>
          </p:cNvSpPr>
          <p:nvPr>
            <p:ph idx="1"/>
          </p:nvPr>
        </p:nvSpPr>
        <p:spPr>
          <a:xfrm>
            <a:off x="914400" y="1783560"/>
            <a:ext cx="7772400" cy="5074440"/>
          </a:xfrm>
        </p:spPr>
        <p:txBody>
          <a:bodyPr>
            <a:normAutofit/>
          </a:bodyPr>
          <a:lstStyle/>
          <a:p>
            <a:r>
              <a:rPr lang="en-US" dirty="0" smtClean="0"/>
              <a:t>Rotational</a:t>
            </a:r>
          </a:p>
          <a:p>
            <a:endParaRPr lang="en-US" dirty="0" smtClean="0"/>
          </a:p>
          <a:p>
            <a:endParaRPr lang="en-US" dirty="0" smtClean="0"/>
          </a:p>
          <a:p>
            <a:endParaRPr lang="en-US" dirty="0" smtClean="0"/>
          </a:p>
          <a:p>
            <a:endParaRPr lang="en-US" dirty="0" smtClean="0"/>
          </a:p>
          <a:p>
            <a:endParaRPr lang="en-US" dirty="0" smtClean="0"/>
          </a:p>
        </p:txBody>
      </p:sp>
      <p:cxnSp>
        <p:nvCxnSpPr>
          <p:cNvPr id="5" name="Straight Connector 4"/>
          <p:cNvCxnSpPr/>
          <p:nvPr/>
        </p:nvCxnSpPr>
        <p:spPr>
          <a:xfrm>
            <a:off x="381000" y="4343400"/>
            <a:ext cx="426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33400" y="3015726"/>
            <a:ext cx="1219200" cy="1295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2286000"/>
            <a:ext cx="685800" cy="523220"/>
          </a:xfrm>
          <a:prstGeom prst="rect">
            <a:avLst/>
          </a:prstGeom>
          <a:noFill/>
        </p:spPr>
        <p:txBody>
          <a:bodyPr wrap="square" rtlCol="0">
            <a:spAutoFit/>
          </a:bodyPr>
          <a:lstStyle/>
          <a:p>
            <a:r>
              <a:rPr lang="el-GR" sz="2800" b="1" dirty="0" smtClean="0"/>
              <a:t>ω</a:t>
            </a:r>
            <a:endParaRPr lang="en-US" sz="2800" b="1" dirty="0"/>
          </a:p>
        </p:txBody>
      </p:sp>
      <p:graphicFrame>
        <p:nvGraphicFramePr>
          <p:cNvPr id="73730" name="Object 2"/>
          <p:cNvGraphicFramePr>
            <a:graphicFrameLocks noChangeAspect="1"/>
          </p:cNvGraphicFramePr>
          <p:nvPr/>
        </p:nvGraphicFramePr>
        <p:xfrm>
          <a:off x="4724400" y="1981200"/>
          <a:ext cx="2927350" cy="1542262"/>
        </p:xfrm>
        <a:graphic>
          <a:graphicData uri="http://schemas.openxmlformats.org/presentationml/2006/ole">
            <p:oleObj spid="_x0000_s82946" name="Equation" r:id="rId3" imgW="749160" imgH="393480" progId="Equation.3">
              <p:embed/>
            </p:oleObj>
          </a:graphicData>
        </a:graphic>
      </p:graphicFrame>
      <p:sp>
        <p:nvSpPr>
          <p:cNvPr id="9" name="Arc 8"/>
          <p:cNvSpPr/>
          <p:nvPr/>
        </p:nvSpPr>
        <p:spPr>
          <a:xfrm rot="18944891">
            <a:off x="594628" y="2756765"/>
            <a:ext cx="1143000" cy="1295400"/>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lowchart: Or 10"/>
          <p:cNvSpPr/>
          <p:nvPr/>
        </p:nvSpPr>
        <p:spPr>
          <a:xfrm>
            <a:off x="1033632" y="3581400"/>
            <a:ext cx="228600" cy="228600"/>
          </a:xfrm>
          <a:prstGeom prst="flowChar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p:cNvGrpSpPr/>
          <p:nvPr/>
        </p:nvGrpSpPr>
        <p:grpSpPr>
          <a:xfrm>
            <a:off x="762000" y="3200400"/>
            <a:ext cx="360596" cy="414478"/>
            <a:chOff x="762000" y="3200400"/>
            <a:chExt cx="360596" cy="414478"/>
          </a:xfrm>
        </p:grpSpPr>
        <p:sp>
          <p:nvSpPr>
            <p:cNvPr id="12" name="Oval 11"/>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5"/>
              <a:endCxn id="11" idx="1"/>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17"/>
          <p:cNvGrpSpPr/>
          <p:nvPr/>
        </p:nvGrpSpPr>
        <p:grpSpPr>
          <a:xfrm rot="5909133">
            <a:off x="1281834" y="3368415"/>
            <a:ext cx="360596" cy="414478"/>
            <a:chOff x="762000" y="3200400"/>
            <a:chExt cx="360596" cy="414478"/>
          </a:xfrm>
        </p:grpSpPr>
        <p:sp>
          <p:nvSpPr>
            <p:cNvPr id="19" name="Oval 18"/>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5"/>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21"/>
          <p:cNvGrpSpPr/>
          <p:nvPr/>
        </p:nvGrpSpPr>
        <p:grpSpPr>
          <a:xfrm rot="13878224">
            <a:off x="856167" y="3796843"/>
            <a:ext cx="360596" cy="414478"/>
            <a:chOff x="762000" y="3200400"/>
            <a:chExt cx="360596" cy="414478"/>
          </a:xfrm>
        </p:grpSpPr>
        <p:sp>
          <p:nvSpPr>
            <p:cNvPr id="23" name="Oval 22"/>
            <p:cNvSpPr/>
            <p:nvPr/>
          </p:nvSpPr>
          <p:spPr>
            <a:xfrm>
              <a:off x="762000" y="3276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5"/>
            </p:cNvCxnSpPr>
            <p:nvPr/>
          </p:nvCxnSpPr>
          <p:spPr>
            <a:xfrm>
              <a:off x="892082" y="3406682"/>
              <a:ext cx="175028" cy="2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930984" y="3183816"/>
              <a:ext cx="175028" cy="20819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228600" y="2133600"/>
            <a:ext cx="4724400" cy="4495800"/>
          </a:xfrm>
        </p:spPr>
        <p:txBody>
          <a:bodyPr>
            <a:normAutofit/>
          </a:bodyPr>
          <a:lstStyle/>
          <a:p>
            <a:r>
              <a:rPr lang="en-US" dirty="0" smtClean="0"/>
              <a:t>Three Cases:</a:t>
            </a:r>
          </a:p>
          <a:p>
            <a:pPr marL="969264" lvl="1" indent="-514350">
              <a:buClr>
                <a:schemeClr val="tx1"/>
              </a:buClr>
              <a:buFont typeface="+mj-lt"/>
              <a:buAutoNum type="alphaLcPeriod"/>
            </a:pPr>
            <a:r>
              <a:rPr lang="en-US" dirty="0" smtClean="0"/>
              <a:t>Rotation</a:t>
            </a:r>
          </a:p>
          <a:p>
            <a:pPr marL="969264" lvl="1" indent="-514350">
              <a:buClr>
                <a:schemeClr val="tx1"/>
              </a:buClr>
              <a:buFont typeface="+mj-lt"/>
              <a:buAutoNum type="alphaLcPeriod"/>
            </a:pPr>
            <a:r>
              <a:rPr lang="en-US" dirty="0" smtClean="0"/>
              <a:t>Sliding</a:t>
            </a:r>
          </a:p>
          <a:p>
            <a:pPr marL="969264" lvl="1" indent="-514350">
              <a:buClr>
                <a:schemeClr val="tx1"/>
              </a:buClr>
              <a:buFont typeface="+mj-lt"/>
              <a:buAutoNum type="alphaLcPeriod"/>
            </a:pPr>
            <a:r>
              <a:rPr lang="en-US" dirty="0" smtClean="0"/>
              <a:t>Rolling without slipping</a:t>
            </a:r>
          </a:p>
          <a:p>
            <a:pPr marL="640080" indent="-514350">
              <a:buClr>
                <a:schemeClr val="tx1"/>
              </a:buClr>
            </a:pPr>
            <a:endParaRPr lang="en-US" dirty="0"/>
          </a:p>
        </p:txBody>
      </p:sp>
      <p:pic>
        <p:nvPicPr>
          <p:cNvPr id="84994" name="Picture 2"/>
          <p:cNvPicPr>
            <a:picLocks noChangeAspect="1" noChangeArrowheads="1"/>
          </p:cNvPicPr>
          <p:nvPr/>
        </p:nvPicPr>
        <p:blipFill>
          <a:blip r:embed="rId2" cstate="print"/>
          <a:srcRect/>
          <a:stretch>
            <a:fillRect/>
          </a:stretch>
        </p:blipFill>
        <p:spPr bwMode="auto">
          <a:xfrm>
            <a:off x="5105400" y="1981200"/>
            <a:ext cx="3667125" cy="304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228600" y="2133600"/>
            <a:ext cx="4724400" cy="4495800"/>
          </a:xfrm>
        </p:spPr>
        <p:txBody>
          <a:bodyPr>
            <a:normAutofit/>
          </a:bodyPr>
          <a:lstStyle/>
          <a:p>
            <a:r>
              <a:rPr lang="en-US" dirty="0" smtClean="0"/>
              <a:t>Three Cases:</a:t>
            </a:r>
          </a:p>
          <a:p>
            <a:pPr marL="969264" lvl="1" indent="-514350">
              <a:buClr>
                <a:schemeClr val="tx1"/>
              </a:buClr>
              <a:buFont typeface="+mj-lt"/>
              <a:buAutoNum type="alphaLcPeriod"/>
            </a:pPr>
            <a:r>
              <a:rPr lang="en-US" dirty="0" smtClean="0"/>
              <a:t>Rotation</a:t>
            </a:r>
          </a:p>
          <a:p>
            <a:pPr marL="969264" lvl="1" indent="-514350">
              <a:buClr>
                <a:schemeClr val="tx1"/>
              </a:buClr>
              <a:buFont typeface="+mj-lt"/>
              <a:buAutoNum type="alphaLcPeriod"/>
            </a:pPr>
            <a:r>
              <a:rPr lang="en-US" dirty="0" smtClean="0"/>
              <a:t>Sliding</a:t>
            </a:r>
          </a:p>
          <a:p>
            <a:pPr marL="969264" lvl="1" indent="-514350">
              <a:buClr>
                <a:schemeClr val="tx1"/>
              </a:buClr>
              <a:buFont typeface="+mj-lt"/>
              <a:buAutoNum type="alphaLcPeriod"/>
            </a:pPr>
            <a:r>
              <a:rPr lang="en-US" dirty="0" smtClean="0"/>
              <a:t>Rolling without slipping</a:t>
            </a:r>
          </a:p>
          <a:p>
            <a:pPr marL="398463" indent="-338138">
              <a:buClr>
                <a:schemeClr val="tx1"/>
              </a:buClr>
              <a:buFont typeface="Wingdings" pitchFamily="2" charset="2"/>
              <a:buChar char="§"/>
            </a:pPr>
            <a:r>
              <a:rPr lang="en-US" b="1" i="1" dirty="0" smtClean="0">
                <a:solidFill>
                  <a:srgbClr val="FFFF00"/>
                </a:solidFill>
              </a:rPr>
              <a:t>Depends on where the force is applied and the relationship between torque and friction</a:t>
            </a:r>
          </a:p>
          <a:p>
            <a:pPr marL="640080" indent="-514350">
              <a:buClr>
                <a:schemeClr val="tx1"/>
              </a:buClr>
            </a:pPr>
            <a:endParaRPr lang="en-US" dirty="0"/>
          </a:p>
        </p:txBody>
      </p:sp>
      <p:pic>
        <p:nvPicPr>
          <p:cNvPr id="84994" name="Picture 2"/>
          <p:cNvPicPr>
            <a:picLocks noChangeAspect="1" noChangeArrowheads="1"/>
          </p:cNvPicPr>
          <p:nvPr/>
        </p:nvPicPr>
        <p:blipFill>
          <a:blip r:embed="rId2" cstate="print"/>
          <a:srcRect/>
          <a:stretch>
            <a:fillRect/>
          </a:stretch>
        </p:blipFill>
        <p:spPr bwMode="auto">
          <a:xfrm>
            <a:off x="5105400" y="1981200"/>
            <a:ext cx="3667125" cy="304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304800" y="1981200"/>
            <a:ext cx="6096000" cy="4374360"/>
          </a:xfrm>
        </p:spPr>
        <p:txBody>
          <a:bodyPr/>
          <a:lstStyle/>
          <a:p>
            <a:r>
              <a:rPr lang="en-US" dirty="0" smtClean="0"/>
              <a:t>Rolling motion involves translational and rotational motion</a:t>
            </a:r>
          </a:p>
          <a:p>
            <a:r>
              <a:rPr lang="en-US" dirty="0" smtClean="0"/>
              <a:t>In the diagram, the axis of rotation (C) is exhibiting translational motion</a:t>
            </a:r>
          </a:p>
          <a:p>
            <a:r>
              <a:rPr lang="en-US" dirty="0" smtClean="0"/>
              <a:t>Meanwhile, all other points on the body of the wheel are exhibiting clockwise rotational motion</a:t>
            </a:r>
            <a:endParaRPr lang="en-US" dirty="0"/>
          </a:p>
        </p:txBody>
      </p:sp>
      <p:pic>
        <p:nvPicPr>
          <p:cNvPr id="58371" name="Picture 3"/>
          <p:cNvPicPr>
            <a:picLocks noChangeAspect="1" noChangeArrowheads="1"/>
          </p:cNvPicPr>
          <p:nvPr/>
        </p:nvPicPr>
        <p:blipFill>
          <a:blip r:embed="rId2" cstate="print"/>
          <a:srcRect/>
          <a:stretch>
            <a:fillRect/>
          </a:stretch>
        </p:blipFill>
        <p:spPr bwMode="auto">
          <a:xfrm>
            <a:off x="6477000" y="2133600"/>
            <a:ext cx="2466975" cy="408204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304800" y="1981200"/>
            <a:ext cx="5867400" cy="4876800"/>
          </a:xfrm>
        </p:spPr>
        <p:txBody>
          <a:bodyPr>
            <a:normAutofit/>
          </a:bodyPr>
          <a:lstStyle/>
          <a:p>
            <a:r>
              <a:rPr lang="en-US" b="1" i="1" dirty="0" smtClean="0">
                <a:solidFill>
                  <a:srgbClr val="FFFF00"/>
                </a:solidFill>
              </a:rPr>
              <a:t>What will be the tangential velocity at point P?</a:t>
            </a:r>
          </a:p>
          <a:p>
            <a:endParaRPr lang="en-US" dirty="0"/>
          </a:p>
        </p:txBody>
      </p:sp>
      <p:pic>
        <p:nvPicPr>
          <p:cNvPr id="58371" name="Picture 3"/>
          <p:cNvPicPr>
            <a:picLocks noChangeAspect="1" noChangeArrowheads="1"/>
          </p:cNvPicPr>
          <p:nvPr/>
        </p:nvPicPr>
        <p:blipFill>
          <a:blip r:embed="rId2" cstate="print"/>
          <a:srcRect/>
          <a:stretch>
            <a:fillRect/>
          </a:stretch>
        </p:blipFill>
        <p:spPr bwMode="auto">
          <a:xfrm>
            <a:off x="6477000" y="2133600"/>
            <a:ext cx="2466975" cy="408204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304800" y="1981200"/>
            <a:ext cx="5867400" cy="4876800"/>
          </a:xfrm>
        </p:spPr>
        <p:txBody>
          <a:bodyPr>
            <a:normAutofit/>
          </a:bodyPr>
          <a:lstStyle/>
          <a:p>
            <a:r>
              <a:rPr lang="en-US" b="1" i="1" dirty="0" smtClean="0">
                <a:solidFill>
                  <a:srgbClr val="FFFF00"/>
                </a:solidFill>
              </a:rPr>
              <a:t>What will be the tangential velocity at point P?</a:t>
            </a:r>
          </a:p>
          <a:p>
            <a:endParaRPr lang="en-US" b="1" i="1" dirty="0" smtClean="0">
              <a:solidFill>
                <a:srgbClr val="FFFF00"/>
              </a:solidFill>
            </a:endParaRPr>
          </a:p>
          <a:p>
            <a:endParaRPr lang="en-US" b="1" i="1" dirty="0" smtClean="0">
              <a:solidFill>
                <a:srgbClr val="FFFF00"/>
              </a:solidFill>
            </a:endParaRPr>
          </a:p>
          <a:p>
            <a:endParaRPr lang="en-US" sz="1200" b="1" i="1" dirty="0" smtClean="0">
              <a:solidFill>
                <a:srgbClr val="FFFF00"/>
              </a:solidFill>
            </a:endParaRPr>
          </a:p>
          <a:p>
            <a:r>
              <a:rPr lang="en-US" b="1" i="1" dirty="0" smtClean="0">
                <a:solidFill>
                  <a:srgbClr val="FFFF00"/>
                </a:solidFill>
              </a:rPr>
              <a:t>What will be the tangential velocity at </a:t>
            </a:r>
            <a:r>
              <a:rPr lang="en-US" b="1" i="1" dirty="0" smtClean="0">
                <a:solidFill>
                  <a:srgbClr val="FFFF00"/>
                </a:solidFill>
              </a:rPr>
              <a:t>the top of the wheel?</a:t>
            </a:r>
            <a:endParaRPr lang="en-US" b="1" i="1" dirty="0" smtClean="0">
              <a:solidFill>
                <a:srgbClr val="FFFF00"/>
              </a:solidFill>
            </a:endParaRPr>
          </a:p>
          <a:p>
            <a:endParaRPr lang="en-US" dirty="0"/>
          </a:p>
        </p:txBody>
      </p:sp>
      <p:pic>
        <p:nvPicPr>
          <p:cNvPr id="58371" name="Picture 3"/>
          <p:cNvPicPr>
            <a:picLocks noChangeAspect="1" noChangeArrowheads="1"/>
          </p:cNvPicPr>
          <p:nvPr/>
        </p:nvPicPr>
        <p:blipFill>
          <a:blip r:embed="rId3" cstate="print"/>
          <a:srcRect/>
          <a:stretch>
            <a:fillRect/>
          </a:stretch>
        </p:blipFill>
        <p:spPr bwMode="auto">
          <a:xfrm>
            <a:off x="6477000" y="2133600"/>
            <a:ext cx="2466975" cy="4082045"/>
          </a:xfrm>
          <a:prstGeom prst="rect">
            <a:avLst/>
          </a:prstGeom>
          <a:noFill/>
          <a:ln w="9525">
            <a:noFill/>
            <a:miter lim="800000"/>
            <a:headEnd/>
            <a:tailEnd/>
          </a:ln>
        </p:spPr>
      </p:pic>
      <p:graphicFrame>
        <p:nvGraphicFramePr>
          <p:cNvPr id="59394" name="Object 3"/>
          <p:cNvGraphicFramePr>
            <a:graphicFrameLocks noChangeAspect="1"/>
          </p:cNvGraphicFramePr>
          <p:nvPr/>
        </p:nvGraphicFramePr>
        <p:xfrm>
          <a:off x="914400" y="3124200"/>
          <a:ext cx="2133599" cy="1105754"/>
        </p:xfrm>
        <a:graphic>
          <a:graphicData uri="http://schemas.openxmlformats.org/presentationml/2006/ole">
            <p:oleObj spid="_x0000_s88066" name="Equation" r:id="rId4" imgW="342720" imgH="17748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Idea: </a:t>
            </a:r>
          </a:p>
        </p:txBody>
      </p:sp>
      <p:sp>
        <p:nvSpPr>
          <p:cNvPr id="3" name="Content Placeholder 2"/>
          <p:cNvSpPr>
            <a:spLocks noGrp="1"/>
          </p:cNvSpPr>
          <p:nvPr>
            <p:ph idx="1"/>
          </p:nvPr>
        </p:nvSpPr>
        <p:spPr/>
        <p:txBody>
          <a:bodyPr>
            <a:normAutofit/>
          </a:bodyPr>
          <a:lstStyle/>
          <a:p>
            <a:pPr lvl="0"/>
            <a:r>
              <a:rPr lang="en-US" sz="3200" dirty="0" smtClean="0"/>
              <a:t>The </a:t>
            </a:r>
            <a:r>
              <a:rPr lang="en-US" sz="3200" dirty="0"/>
              <a:t>basic laws of mechanics have an extension when equivalent principles are applied to rotation. Actual objects have dimensions and they require the expansion of the point particle model to consider the possibility of different points on an object having different states of motion and/or different velocities</a:t>
            </a:r>
            <a:r>
              <a:rPr lang="en-US" sz="3200" dirty="0" smtClean="0"/>
              <a:t>.</a:t>
            </a:r>
            <a:endParaRPr lang="en-US" sz="3200" dirty="0"/>
          </a:p>
        </p:txBody>
      </p:sp>
    </p:spTree>
    <p:extLst>
      <p:ext uri="{BB962C8B-B14F-4D97-AF65-F5344CB8AC3E}">
        <p14:creationId xmlns="" xmlns:p14="http://schemas.microsoft.com/office/powerpoint/2010/main" val="349482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304800" y="1981200"/>
            <a:ext cx="5867400" cy="4876800"/>
          </a:xfrm>
        </p:spPr>
        <p:txBody>
          <a:bodyPr>
            <a:normAutofit/>
          </a:bodyPr>
          <a:lstStyle/>
          <a:p>
            <a:r>
              <a:rPr lang="en-US" b="1" i="1" dirty="0" smtClean="0">
                <a:solidFill>
                  <a:srgbClr val="FFFF00"/>
                </a:solidFill>
              </a:rPr>
              <a:t>What will be the tangential velocity at point P?</a:t>
            </a:r>
          </a:p>
          <a:p>
            <a:endParaRPr lang="en-US" b="1" i="1" dirty="0" smtClean="0">
              <a:solidFill>
                <a:srgbClr val="FFFF00"/>
              </a:solidFill>
            </a:endParaRPr>
          </a:p>
          <a:p>
            <a:endParaRPr lang="en-US" b="1" i="1" dirty="0" smtClean="0">
              <a:solidFill>
                <a:srgbClr val="FFFF00"/>
              </a:solidFill>
            </a:endParaRPr>
          </a:p>
          <a:p>
            <a:endParaRPr lang="en-US" sz="1200" b="1" i="1" dirty="0" smtClean="0">
              <a:solidFill>
                <a:srgbClr val="FFFF00"/>
              </a:solidFill>
            </a:endParaRPr>
          </a:p>
          <a:p>
            <a:r>
              <a:rPr lang="en-US" b="1" i="1" dirty="0" smtClean="0">
                <a:solidFill>
                  <a:srgbClr val="FFFF00"/>
                </a:solidFill>
              </a:rPr>
              <a:t>What will be the tangential velocity at </a:t>
            </a:r>
            <a:r>
              <a:rPr lang="en-US" b="1" i="1" dirty="0" smtClean="0">
                <a:solidFill>
                  <a:srgbClr val="FFFF00"/>
                </a:solidFill>
              </a:rPr>
              <a:t>the top of the wheel?</a:t>
            </a:r>
            <a:endParaRPr lang="en-US" b="1" i="1" dirty="0" smtClean="0">
              <a:solidFill>
                <a:srgbClr val="FFFF00"/>
              </a:solidFill>
            </a:endParaRPr>
          </a:p>
          <a:p>
            <a:endParaRPr lang="en-US" dirty="0"/>
          </a:p>
        </p:txBody>
      </p:sp>
      <p:pic>
        <p:nvPicPr>
          <p:cNvPr id="58371" name="Picture 3"/>
          <p:cNvPicPr>
            <a:picLocks noChangeAspect="1" noChangeArrowheads="1"/>
          </p:cNvPicPr>
          <p:nvPr/>
        </p:nvPicPr>
        <p:blipFill>
          <a:blip r:embed="rId3" cstate="print"/>
          <a:srcRect/>
          <a:stretch>
            <a:fillRect/>
          </a:stretch>
        </p:blipFill>
        <p:spPr bwMode="auto">
          <a:xfrm>
            <a:off x="6477000" y="2133600"/>
            <a:ext cx="2466975" cy="4082045"/>
          </a:xfrm>
          <a:prstGeom prst="rect">
            <a:avLst/>
          </a:prstGeom>
          <a:noFill/>
          <a:ln w="9525">
            <a:noFill/>
            <a:miter lim="800000"/>
            <a:headEnd/>
            <a:tailEnd/>
          </a:ln>
        </p:spPr>
      </p:pic>
      <p:graphicFrame>
        <p:nvGraphicFramePr>
          <p:cNvPr id="59394" name="Object 3"/>
          <p:cNvGraphicFramePr>
            <a:graphicFrameLocks noChangeAspect="1"/>
          </p:cNvGraphicFramePr>
          <p:nvPr/>
        </p:nvGraphicFramePr>
        <p:xfrm>
          <a:off x="914400" y="3124200"/>
          <a:ext cx="2133599" cy="1105754"/>
        </p:xfrm>
        <a:graphic>
          <a:graphicData uri="http://schemas.openxmlformats.org/presentationml/2006/ole">
            <p:oleObj spid="_x0000_s89090" name="Equation" r:id="rId4" imgW="342720" imgH="177480" progId="Equation.3">
              <p:embed/>
            </p:oleObj>
          </a:graphicData>
        </a:graphic>
      </p:graphicFrame>
      <p:graphicFrame>
        <p:nvGraphicFramePr>
          <p:cNvPr id="86019" name="Object 2"/>
          <p:cNvGraphicFramePr>
            <a:graphicFrameLocks noChangeAspect="1"/>
          </p:cNvGraphicFramePr>
          <p:nvPr/>
        </p:nvGraphicFramePr>
        <p:xfrm>
          <a:off x="914400" y="5486400"/>
          <a:ext cx="3200400" cy="1092457"/>
        </p:xfrm>
        <a:graphic>
          <a:graphicData uri="http://schemas.openxmlformats.org/presentationml/2006/ole">
            <p:oleObj spid="_x0000_s89091" name="Equation" r:id="rId5" imgW="520560" imgH="17748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Rolling Motion (Without Slipping)</a:t>
            </a:r>
            <a:endParaRPr lang="en-US" dirty="0"/>
          </a:p>
        </p:txBody>
      </p:sp>
      <p:sp>
        <p:nvSpPr>
          <p:cNvPr id="3" name="Content Placeholder 2"/>
          <p:cNvSpPr>
            <a:spLocks noGrp="1"/>
          </p:cNvSpPr>
          <p:nvPr>
            <p:ph idx="1"/>
          </p:nvPr>
        </p:nvSpPr>
        <p:spPr>
          <a:xfrm>
            <a:off x="304800" y="1981200"/>
            <a:ext cx="6096000" cy="4876800"/>
          </a:xfrm>
        </p:spPr>
        <p:txBody>
          <a:bodyPr>
            <a:normAutofit lnSpcReduction="10000"/>
          </a:bodyPr>
          <a:lstStyle/>
          <a:p>
            <a:r>
              <a:rPr lang="en-US" dirty="0" smtClean="0"/>
              <a:t>The linear speed of the wheel will be</a:t>
            </a:r>
          </a:p>
          <a:p>
            <a:endParaRPr lang="en-US" dirty="0" smtClean="0"/>
          </a:p>
          <a:p>
            <a:endParaRPr lang="en-US" dirty="0" smtClean="0"/>
          </a:p>
          <a:p>
            <a:r>
              <a:rPr lang="en-US" dirty="0" smtClean="0"/>
              <a:t>This equation is only valid if there is no slipping of the wheel on the surface</a:t>
            </a:r>
          </a:p>
          <a:p>
            <a:r>
              <a:rPr lang="en-US" dirty="0" smtClean="0"/>
              <a:t>No slipping depends on a high enough friction force between the wheel and the surface</a:t>
            </a:r>
            <a:endParaRPr lang="en-US" dirty="0"/>
          </a:p>
        </p:txBody>
      </p:sp>
      <p:pic>
        <p:nvPicPr>
          <p:cNvPr id="58371" name="Picture 3"/>
          <p:cNvPicPr>
            <a:picLocks noChangeAspect="1" noChangeArrowheads="1"/>
          </p:cNvPicPr>
          <p:nvPr/>
        </p:nvPicPr>
        <p:blipFill>
          <a:blip r:embed="rId3" cstate="print"/>
          <a:srcRect/>
          <a:stretch>
            <a:fillRect/>
          </a:stretch>
        </p:blipFill>
        <p:spPr bwMode="auto">
          <a:xfrm>
            <a:off x="6477000" y="2133600"/>
            <a:ext cx="2466975" cy="4082045"/>
          </a:xfrm>
          <a:prstGeom prst="rect">
            <a:avLst/>
          </a:prstGeom>
          <a:noFill/>
          <a:ln w="9525">
            <a:noFill/>
            <a:miter lim="800000"/>
            <a:headEnd/>
            <a:tailEnd/>
          </a:ln>
        </p:spPr>
      </p:pic>
      <p:graphicFrame>
        <p:nvGraphicFramePr>
          <p:cNvPr id="59394" name="Object 3"/>
          <p:cNvGraphicFramePr>
            <a:graphicFrameLocks noChangeAspect="1"/>
          </p:cNvGraphicFramePr>
          <p:nvPr/>
        </p:nvGraphicFramePr>
        <p:xfrm>
          <a:off x="1905000" y="2743200"/>
          <a:ext cx="3212207" cy="1009650"/>
        </p:xfrm>
        <a:graphic>
          <a:graphicData uri="http://schemas.openxmlformats.org/presentationml/2006/ole">
            <p:oleObj spid="_x0000_s83970" name="Equation" r:id="rId4" imgW="444307" imgH="139639"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Rotational Kinetic Energy</a:t>
            </a:r>
            <a:endParaRPr lang="en-US" dirty="0"/>
          </a:p>
        </p:txBody>
      </p:sp>
      <p:sp>
        <p:nvSpPr>
          <p:cNvPr id="3" name="Content Placeholder 2"/>
          <p:cNvSpPr>
            <a:spLocks noGrp="1"/>
          </p:cNvSpPr>
          <p:nvPr>
            <p:ph idx="1"/>
          </p:nvPr>
        </p:nvSpPr>
        <p:spPr>
          <a:xfrm>
            <a:off x="304800" y="1066800"/>
            <a:ext cx="4876800" cy="5288760"/>
          </a:xfrm>
        </p:spPr>
        <p:txBody>
          <a:bodyPr/>
          <a:lstStyle/>
          <a:p>
            <a:r>
              <a:rPr lang="en-US" dirty="0" smtClean="0"/>
              <a:t>Linear Kinetic Energy is</a:t>
            </a:r>
          </a:p>
          <a:p>
            <a:endParaRPr lang="en-US" dirty="0" smtClean="0"/>
          </a:p>
          <a:p>
            <a:r>
              <a:rPr lang="en-US" dirty="0" smtClean="0"/>
              <a:t>To convert tangential (linear ) velocity to angular velocity</a:t>
            </a:r>
          </a:p>
          <a:p>
            <a:endParaRPr lang="en-US" dirty="0" smtClean="0"/>
          </a:p>
          <a:p>
            <a:r>
              <a:rPr lang="en-US" dirty="0" smtClean="0"/>
              <a:t>Rotational kinetic energy is then</a:t>
            </a:r>
          </a:p>
          <a:p>
            <a:endParaRPr lang="en-US" dirty="0" smtClean="0"/>
          </a:p>
          <a:p>
            <a:r>
              <a:rPr lang="en-US" dirty="0" smtClean="0"/>
              <a:t>For the entire mass it is</a:t>
            </a:r>
            <a:endParaRPr lang="en-US" dirty="0"/>
          </a:p>
        </p:txBody>
      </p:sp>
      <p:graphicFrame>
        <p:nvGraphicFramePr>
          <p:cNvPr id="4" name="Object 3"/>
          <p:cNvGraphicFramePr>
            <a:graphicFrameLocks noChangeAspect="1"/>
          </p:cNvGraphicFramePr>
          <p:nvPr/>
        </p:nvGraphicFramePr>
        <p:xfrm>
          <a:off x="5486400" y="1143000"/>
          <a:ext cx="2552700" cy="685800"/>
        </p:xfrm>
        <a:graphic>
          <a:graphicData uri="http://schemas.openxmlformats.org/presentationml/2006/ole">
            <p:oleObj spid="_x0000_s90114" name="Equation" r:id="rId3" imgW="850680" imgH="228600" progId="Equation.3">
              <p:embed/>
            </p:oleObj>
          </a:graphicData>
        </a:graphic>
      </p:graphicFrame>
      <p:graphicFrame>
        <p:nvGraphicFramePr>
          <p:cNvPr id="1027" name="Object 3"/>
          <p:cNvGraphicFramePr>
            <a:graphicFrameLocks noChangeAspect="1"/>
          </p:cNvGraphicFramePr>
          <p:nvPr/>
        </p:nvGraphicFramePr>
        <p:xfrm>
          <a:off x="5486400" y="2514600"/>
          <a:ext cx="2182091" cy="685800"/>
        </p:xfrm>
        <a:graphic>
          <a:graphicData uri="http://schemas.openxmlformats.org/presentationml/2006/ole">
            <p:oleObj spid="_x0000_s90115" name="Equation" r:id="rId4" imgW="444240" imgH="139680" progId="Equation.3">
              <p:embed/>
            </p:oleObj>
          </a:graphicData>
        </a:graphic>
      </p:graphicFrame>
      <p:graphicFrame>
        <p:nvGraphicFramePr>
          <p:cNvPr id="1029" name="Object 5"/>
          <p:cNvGraphicFramePr>
            <a:graphicFrameLocks noChangeAspect="1"/>
          </p:cNvGraphicFramePr>
          <p:nvPr/>
        </p:nvGraphicFramePr>
        <p:xfrm>
          <a:off x="5581650" y="4114800"/>
          <a:ext cx="3009900" cy="685800"/>
        </p:xfrm>
        <a:graphic>
          <a:graphicData uri="http://schemas.openxmlformats.org/presentationml/2006/ole">
            <p:oleObj spid="_x0000_s90116" name="Equation" r:id="rId5" imgW="1002960" imgH="228600" progId="Equation.3">
              <p:embed/>
            </p:oleObj>
          </a:graphicData>
        </a:graphic>
      </p:graphicFrame>
      <p:graphicFrame>
        <p:nvGraphicFramePr>
          <p:cNvPr id="1030" name="Object 6"/>
          <p:cNvGraphicFramePr>
            <a:graphicFrameLocks noChangeAspect="1"/>
          </p:cNvGraphicFramePr>
          <p:nvPr/>
        </p:nvGraphicFramePr>
        <p:xfrm>
          <a:off x="5334000" y="5791200"/>
          <a:ext cx="3543300" cy="685800"/>
        </p:xfrm>
        <a:graphic>
          <a:graphicData uri="http://schemas.openxmlformats.org/presentationml/2006/ole">
            <p:oleObj spid="_x0000_s90117" name="Equation" r:id="rId6" imgW="1180800" imgH="2286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Rotational Kinetic Energy</a:t>
            </a:r>
            <a:endParaRPr lang="en-US" dirty="0"/>
          </a:p>
        </p:txBody>
      </p:sp>
      <p:sp>
        <p:nvSpPr>
          <p:cNvPr id="3" name="Content Placeholder 2"/>
          <p:cNvSpPr>
            <a:spLocks noGrp="1"/>
          </p:cNvSpPr>
          <p:nvPr>
            <p:ph idx="1"/>
          </p:nvPr>
        </p:nvSpPr>
        <p:spPr>
          <a:xfrm>
            <a:off x="304800" y="1066800"/>
            <a:ext cx="4876800" cy="5288760"/>
          </a:xfrm>
        </p:spPr>
        <p:txBody>
          <a:bodyPr/>
          <a:lstStyle/>
          <a:p>
            <a:r>
              <a:rPr lang="en-US" dirty="0" smtClean="0"/>
              <a:t>Kinetic energy for the entire mass it is</a:t>
            </a:r>
          </a:p>
          <a:p>
            <a:endParaRPr lang="en-US" dirty="0" smtClean="0"/>
          </a:p>
          <a:p>
            <a:r>
              <a:rPr lang="en-US" dirty="0" smtClean="0"/>
              <a:t>But, the moment of inertia is</a:t>
            </a:r>
          </a:p>
          <a:p>
            <a:endParaRPr lang="en-US" dirty="0" smtClean="0"/>
          </a:p>
          <a:p>
            <a:r>
              <a:rPr lang="en-US" dirty="0" smtClean="0"/>
              <a:t>So, kinetic energy in terms of the moment of inertia is</a:t>
            </a:r>
            <a:endParaRPr lang="en-US" dirty="0"/>
          </a:p>
        </p:txBody>
      </p:sp>
      <p:graphicFrame>
        <p:nvGraphicFramePr>
          <p:cNvPr id="1030" name="Object 6"/>
          <p:cNvGraphicFramePr>
            <a:graphicFrameLocks noChangeAspect="1"/>
          </p:cNvGraphicFramePr>
          <p:nvPr/>
        </p:nvGraphicFramePr>
        <p:xfrm>
          <a:off x="6172200" y="2667000"/>
          <a:ext cx="1790700" cy="609600"/>
        </p:xfrm>
        <a:graphic>
          <a:graphicData uri="http://schemas.openxmlformats.org/presentationml/2006/ole">
            <p:oleObj spid="_x0000_s91138" name="Equation" r:id="rId3" imgW="596880" imgH="203040" progId="Equation.3">
              <p:embed/>
            </p:oleObj>
          </a:graphicData>
        </a:graphic>
      </p:graphicFrame>
      <p:graphicFrame>
        <p:nvGraphicFramePr>
          <p:cNvPr id="2055" name="Object 6"/>
          <p:cNvGraphicFramePr>
            <a:graphicFrameLocks noChangeAspect="1"/>
          </p:cNvGraphicFramePr>
          <p:nvPr/>
        </p:nvGraphicFramePr>
        <p:xfrm>
          <a:off x="5715000" y="4343400"/>
          <a:ext cx="2514600" cy="685800"/>
        </p:xfrm>
        <a:graphic>
          <a:graphicData uri="http://schemas.openxmlformats.org/presentationml/2006/ole">
            <p:oleObj spid="_x0000_s91139" name="Equation" r:id="rId4" imgW="838080" imgH="228600" progId="Equation.3">
              <p:embed/>
            </p:oleObj>
          </a:graphicData>
        </a:graphic>
      </p:graphicFrame>
      <p:graphicFrame>
        <p:nvGraphicFramePr>
          <p:cNvPr id="2056" name="Object 8"/>
          <p:cNvGraphicFramePr>
            <a:graphicFrameLocks noChangeAspect="1"/>
          </p:cNvGraphicFramePr>
          <p:nvPr/>
        </p:nvGraphicFramePr>
        <p:xfrm>
          <a:off x="5029200" y="1295400"/>
          <a:ext cx="3543300" cy="685800"/>
        </p:xfrm>
        <a:graphic>
          <a:graphicData uri="http://schemas.openxmlformats.org/presentationml/2006/ole">
            <p:oleObj spid="_x0000_s91140" name="Equation" r:id="rId5" imgW="1180800" imgH="22860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Total Kinetic Energy</a:t>
            </a:r>
            <a:endParaRPr lang="en-US" dirty="0"/>
          </a:p>
        </p:txBody>
      </p:sp>
      <p:sp>
        <p:nvSpPr>
          <p:cNvPr id="3" name="Content Placeholder 2"/>
          <p:cNvSpPr>
            <a:spLocks noGrp="1"/>
          </p:cNvSpPr>
          <p:nvPr>
            <p:ph idx="1"/>
          </p:nvPr>
        </p:nvSpPr>
        <p:spPr>
          <a:xfrm>
            <a:off x="304800" y="1066800"/>
            <a:ext cx="8458200" cy="5288760"/>
          </a:xfrm>
        </p:spPr>
        <p:txBody>
          <a:bodyPr/>
          <a:lstStyle/>
          <a:p>
            <a:r>
              <a:rPr lang="en-US" dirty="0" smtClean="0"/>
              <a:t>But what happens if some-thing has both rotational and translational motion</a:t>
            </a:r>
          </a:p>
          <a:p>
            <a:r>
              <a:rPr lang="en-US" dirty="0" smtClean="0"/>
              <a:t>This is when depression sets in</a:t>
            </a:r>
          </a:p>
          <a:p>
            <a:r>
              <a:rPr lang="en-US" dirty="0" smtClean="0"/>
              <a:t>The  total kinetic energy is the sum of the translational kinetic energy and the rotational kinetic energy</a:t>
            </a:r>
            <a:endParaRPr lang="en-US" dirty="0"/>
          </a:p>
        </p:txBody>
      </p:sp>
      <p:graphicFrame>
        <p:nvGraphicFramePr>
          <p:cNvPr id="2054" name="Object 6"/>
          <p:cNvGraphicFramePr>
            <a:graphicFrameLocks noChangeAspect="1"/>
          </p:cNvGraphicFramePr>
          <p:nvPr/>
        </p:nvGraphicFramePr>
        <p:xfrm>
          <a:off x="228600" y="4572000"/>
          <a:ext cx="4267200" cy="1181100"/>
        </p:xfrm>
        <a:graphic>
          <a:graphicData uri="http://schemas.openxmlformats.org/presentationml/2006/ole">
            <p:oleObj spid="_x0000_s92162" name="Equation" r:id="rId3" imgW="1422360" imgH="393480" progId="Equation.3">
              <p:embed/>
            </p:oleObj>
          </a:graphicData>
        </a:graphic>
      </p:graphicFrame>
      <p:pic>
        <p:nvPicPr>
          <p:cNvPr id="3077" name="Picture 5"/>
          <p:cNvPicPr>
            <a:picLocks noChangeAspect="1" noChangeArrowheads="1"/>
          </p:cNvPicPr>
          <p:nvPr/>
        </p:nvPicPr>
        <p:blipFill>
          <a:blip r:embed="rId4" cstate="print"/>
          <a:srcRect/>
          <a:stretch>
            <a:fillRect/>
          </a:stretch>
        </p:blipFill>
        <p:spPr bwMode="auto">
          <a:xfrm>
            <a:off x="4801008" y="3886200"/>
            <a:ext cx="4130691" cy="2362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Sample Problem</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The height of the ramp is </a:t>
            </a:r>
            <a:r>
              <a:rPr lang="en-US" b="1" i="1" dirty="0" smtClean="0">
                <a:solidFill>
                  <a:srgbClr val="FFFF00"/>
                </a:solidFill>
              </a:rPr>
              <a:t>3m, the mass of the ball is 3kg, </a:t>
            </a:r>
            <a:r>
              <a:rPr lang="en-US" b="1" i="1" dirty="0" smtClean="0">
                <a:solidFill>
                  <a:srgbClr val="FFFF00"/>
                </a:solidFill>
              </a:rPr>
              <a:t>and the radius of the ball is 0.3m.  What is the velocity of the ball at the bottom of the ramp?</a:t>
            </a:r>
            <a:endParaRPr lang="en-US" b="1" i="1" dirty="0">
              <a:solidFill>
                <a:srgbClr val="FFFF00"/>
              </a:solidFill>
            </a:endParaRP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Sample Problem</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The height of the ramp is </a:t>
            </a:r>
            <a:r>
              <a:rPr lang="en-US" b="1" i="1" dirty="0" smtClean="0">
                <a:solidFill>
                  <a:srgbClr val="FFFF00"/>
                </a:solidFill>
              </a:rPr>
              <a:t>3m, the mass of the ball is 3kg, </a:t>
            </a:r>
            <a:r>
              <a:rPr lang="en-US" b="1" i="1" dirty="0" smtClean="0">
                <a:solidFill>
                  <a:srgbClr val="FFFF00"/>
                </a:solidFill>
              </a:rPr>
              <a:t>and the radius of the ball is 0.3m.  What is the velocity of the ball at the bottom of the ramp</a:t>
            </a:r>
            <a:r>
              <a:rPr lang="en-US" b="1" i="1" dirty="0" smtClean="0">
                <a:solidFill>
                  <a:srgbClr val="FFFF00"/>
                </a:solidFill>
              </a:rPr>
              <a:t>?</a:t>
            </a:r>
          </a:p>
          <a:p>
            <a:pPr marL="117475" indent="0">
              <a:buNone/>
            </a:pPr>
            <a:endParaRPr lang="en-US" b="1" i="1" dirty="0" smtClean="0">
              <a:solidFill>
                <a:srgbClr val="FFFF00"/>
              </a:solidFill>
            </a:endParaRPr>
          </a:p>
          <a:p>
            <a:pPr marL="117475" indent="0">
              <a:buNone/>
            </a:pPr>
            <a:r>
              <a:rPr lang="en-US" b="1" i="1" dirty="0" smtClean="0">
                <a:solidFill>
                  <a:srgbClr val="FF0000"/>
                </a:solidFill>
              </a:rPr>
              <a:t>It depends</a:t>
            </a:r>
          </a:p>
          <a:p>
            <a:pPr marL="117475" indent="0">
              <a:buNone/>
            </a:pPr>
            <a:r>
              <a:rPr lang="en-US" b="1" i="1" dirty="0" smtClean="0">
                <a:solidFill>
                  <a:srgbClr val="FF0000"/>
                </a:solidFill>
              </a:rPr>
              <a:t>Which velocity, angular or linear?</a:t>
            </a:r>
            <a:endParaRPr lang="en-US" b="1" i="1" dirty="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Sample Problem</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The height of the ramp is </a:t>
            </a:r>
            <a:r>
              <a:rPr lang="en-US" b="1" i="1" dirty="0" smtClean="0">
                <a:solidFill>
                  <a:srgbClr val="FFFF00"/>
                </a:solidFill>
              </a:rPr>
              <a:t>3m, the mass of the ball is 3kg, </a:t>
            </a:r>
            <a:r>
              <a:rPr lang="en-US" b="1" i="1" dirty="0" smtClean="0">
                <a:solidFill>
                  <a:srgbClr val="FFFF00"/>
                </a:solidFill>
              </a:rPr>
              <a:t>and the radius of the ball is 0.3m.  What is the velocity of the ball at the bottom of the ramp?</a:t>
            </a:r>
            <a:endParaRPr lang="en-US" b="1" i="1" dirty="0">
              <a:solidFill>
                <a:srgbClr val="FFFF00"/>
              </a:solidFill>
            </a:endParaRPr>
          </a:p>
        </p:txBody>
      </p:sp>
      <p:pic>
        <p:nvPicPr>
          <p:cNvPr id="3077" name="Picture 5"/>
          <p:cNvPicPr>
            <a:picLocks noChangeAspect="1" noChangeArrowheads="1"/>
          </p:cNvPicPr>
          <p:nvPr/>
        </p:nvPicPr>
        <p:blipFill>
          <a:blip r:embed="rId3" cstate="print"/>
          <a:srcRect/>
          <a:stretch>
            <a:fillRect/>
          </a:stretch>
        </p:blipFill>
        <p:spPr bwMode="auto">
          <a:xfrm>
            <a:off x="4860909" y="4343400"/>
            <a:ext cx="4130691" cy="2362200"/>
          </a:xfrm>
          <a:prstGeom prst="rect">
            <a:avLst/>
          </a:prstGeom>
          <a:noFill/>
          <a:ln w="9525">
            <a:noFill/>
            <a:miter lim="800000"/>
            <a:headEnd/>
            <a:tailEnd/>
          </a:ln>
          <a:effectLst/>
        </p:spPr>
      </p:pic>
      <p:graphicFrame>
        <p:nvGraphicFramePr>
          <p:cNvPr id="62466" name="Object 2"/>
          <p:cNvGraphicFramePr>
            <a:graphicFrameLocks noChangeAspect="1"/>
          </p:cNvGraphicFramePr>
          <p:nvPr/>
        </p:nvGraphicFramePr>
        <p:xfrm>
          <a:off x="369376" y="2743200"/>
          <a:ext cx="4126424" cy="3926758"/>
        </p:xfrm>
        <a:graphic>
          <a:graphicData uri="http://schemas.openxmlformats.org/presentationml/2006/ole">
            <p:oleObj spid="_x0000_s93186" name="Equation" r:id="rId4" imgW="1574640" imgH="149832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1?</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How would the situation change if I told you that there was a high coefficient of </a:t>
            </a:r>
            <a:r>
              <a:rPr lang="en-US" b="1" i="1" dirty="0" smtClean="0">
                <a:solidFill>
                  <a:srgbClr val="FFFF00"/>
                </a:solidFill>
              </a:rPr>
              <a:t>friction between </a:t>
            </a:r>
            <a:r>
              <a:rPr lang="en-US" b="1" i="1" dirty="0" smtClean="0">
                <a:solidFill>
                  <a:srgbClr val="FFFF00"/>
                </a:solidFill>
              </a:rPr>
              <a:t>the ball and the ramp?</a:t>
            </a: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1?</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How would the situation change if I told you that there was a high coefficient of </a:t>
            </a:r>
            <a:r>
              <a:rPr lang="en-US" b="1" i="1" dirty="0" smtClean="0">
                <a:solidFill>
                  <a:srgbClr val="FFFF00"/>
                </a:solidFill>
              </a:rPr>
              <a:t>friction between </a:t>
            </a:r>
            <a:r>
              <a:rPr lang="en-US" b="1" i="1" dirty="0" smtClean="0">
                <a:solidFill>
                  <a:srgbClr val="FFFF00"/>
                </a:solidFill>
              </a:rPr>
              <a:t>the ball and the ramp?</a:t>
            </a:r>
          </a:p>
          <a:p>
            <a:pPr marL="117475" indent="0">
              <a:buNone/>
            </a:pPr>
            <a:r>
              <a:rPr lang="en-US" b="1" i="1" dirty="0" smtClean="0">
                <a:solidFill>
                  <a:srgbClr val="FF0000"/>
                </a:solidFill>
              </a:rPr>
              <a:t>Not at all. In fact the situation assumes a high coefficient of friction to make the ball roll instead of slide.</a:t>
            </a:r>
            <a:endParaRPr lang="en-US" b="1" i="1" dirty="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Science: </a:t>
            </a:r>
          </a:p>
        </p:txBody>
      </p:sp>
      <p:sp>
        <p:nvSpPr>
          <p:cNvPr id="3" name="Content Placeholder 2"/>
          <p:cNvSpPr>
            <a:spLocks noGrp="1"/>
          </p:cNvSpPr>
          <p:nvPr>
            <p:ph idx="1"/>
          </p:nvPr>
        </p:nvSpPr>
        <p:spPr/>
        <p:txBody>
          <a:bodyPr>
            <a:normAutofit/>
          </a:bodyPr>
          <a:lstStyle/>
          <a:p>
            <a:pPr lvl="0"/>
            <a:r>
              <a:rPr lang="en-US" sz="3200" dirty="0" smtClean="0"/>
              <a:t>Modelling</a:t>
            </a:r>
            <a:r>
              <a:rPr lang="en-US" sz="3200" dirty="0"/>
              <a:t>: The use of models has different purposes and has allowed scientists to identify, simplify and </a:t>
            </a:r>
            <a:r>
              <a:rPr lang="en-US" sz="3200" dirty="0" err="1"/>
              <a:t>analyse</a:t>
            </a:r>
            <a:r>
              <a:rPr lang="en-US" sz="3200" dirty="0"/>
              <a:t> a problem within a given context to tackle it successfully. The extension of the point particle model to actually consider the dimensions of an object led to many groundbreaking developments in engineering</a:t>
            </a:r>
            <a:r>
              <a:rPr lang="en-US" sz="3200" dirty="0" smtClean="0"/>
              <a:t>.</a:t>
            </a:r>
            <a:endParaRPr lang="en-US" sz="3200" dirty="0"/>
          </a:p>
        </p:txBody>
      </p:sp>
    </p:spTree>
    <p:extLst>
      <p:ext uri="{BB962C8B-B14F-4D97-AF65-F5344CB8AC3E}">
        <p14:creationId xmlns="" xmlns:p14="http://schemas.microsoft.com/office/powerpoint/2010/main" val="3366981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2?</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How would the situation change if I told you that the ramp was frictionless?</a:t>
            </a: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2?</a:t>
            </a:r>
            <a:endParaRPr lang="en-US" dirty="0"/>
          </a:p>
        </p:txBody>
      </p:sp>
      <p:sp>
        <p:nvSpPr>
          <p:cNvPr id="3" name="Content Placeholder 2"/>
          <p:cNvSpPr>
            <a:spLocks noGrp="1"/>
          </p:cNvSpPr>
          <p:nvPr>
            <p:ph idx="1"/>
          </p:nvPr>
        </p:nvSpPr>
        <p:spPr>
          <a:xfrm>
            <a:off x="304800" y="1066800"/>
            <a:ext cx="8458200" cy="5288760"/>
          </a:xfrm>
        </p:spPr>
        <p:txBody>
          <a:bodyPr/>
          <a:lstStyle/>
          <a:p>
            <a:pPr marL="117475" indent="0">
              <a:buNone/>
            </a:pPr>
            <a:r>
              <a:rPr lang="en-US" b="1" i="1" dirty="0" smtClean="0">
                <a:solidFill>
                  <a:srgbClr val="FFFF00"/>
                </a:solidFill>
              </a:rPr>
              <a:t>How would the situation change if I told you that the ramp was frictionless?</a:t>
            </a:r>
          </a:p>
          <a:p>
            <a:pPr marL="117475" indent="0">
              <a:buNone/>
            </a:pPr>
            <a:r>
              <a:rPr lang="en-US" b="1" i="1" dirty="0" smtClean="0">
                <a:solidFill>
                  <a:srgbClr val="FF0000"/>
                </a:solidFill>
              </a:rPr>
              <a:t>The ball would slide instead of rolling.  There would be no rotational kinetic energy, just translational – the same as a box sliding down a ramp.</a:t>
            </a:r>
            <a:endParaRPr lang="en-US" b="1" i="1" dirty="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4860909" y="4343400"/>
            <a:ext cx="4130691" cy="2362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3?</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Which would be going faster at the bottom: the ball on a high friction ramp or the ball on a frictionless ramp?</a:t>
            </a: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Question 3?</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Which would be going faster at the bottom: the ball on a high friction ramp or the ball on a frictionless ramp?</a:t>
            </a:r>
          </a:p>
          <a:p>
            <a:pPr marL="117475" indent="0">
              <a:buNone/>
            </a:pPr>
            <a:r>
              <a:rPr lang="en-US" b="1" i="1" dirty="0" smtClean="0">
                <a:solidFill>
                  <a:srgbClr val="FF0000"/>
                </a:solidFill>
              </a:rPr>
              <a:t>The ball on the frictionless ramp.  In this case, all of the potential energy is converted into translational kinetic energy.  On a </a:t>
            </a:r>
            <a:r>
              <a:rPr lang="en-US" b="1" i="1" dirty="0" smtClean="0">
                <a:solidFill>
                  <a:srgbClr val="FF0000"/>
                </a:solidFill>
              </a:rPr>
              <a:t>ramp with friction, </a:t>
            </a:r>
            <a:r>
              <a:rPr lang="en-US" b="1" i="1" dirty="0" smtClean="0">
                <a:solidFill>
                  <a:srgbClr val="FF0000"/>
                </a:solidFill>
              </a:rPr>
              <a:t>some of the PE must be translated into rotational KE.</a:t>
            </a:r>
            <a:endParaRPr lang="en-US" b="1" i="1" dirty="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Friction</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Speaking of friction, how do you calculate the work done by friction on a ball sliding down a ramp?</a:t>
            </a: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an0001.jpg"/>
          <p:cNvPicPr>
            <a:picLocks noChangeAspect="1"/>
          </p:cNvPicPr>
          <p:nvPr/>
        </p:nvPicPr>
        <p:blipFill>
          <a:blip r:embed="rId2" cstate="print"/>
          <a:stretch>
            <a:fillRect/>
          </a:stretch>
        </p:blipFill>
        <p:spPr>
          <a:xfrm>
            <a:off x="1295400" y="4191000"/>
            <a:ext cx="6510528" cy="2464308"/>
          </a:xfrm>
          <a:prstGeom prst="rect">
            <a:avLst/>
          </a:prstGeom>
        </p:spPr>
      </p:pic>
      <p:sp>
        <p:nvSpPr>
          <p:cNvPr id="2" name="Title 1"/>
          <p:cNvSpPr>
            <a:spLocks noGrp="1"/>
          </p:cNvSpPr>
          <p:nvPr>
            <p:ph type="title"/>
          </p:nvPr>
        </p:nvSpPr>
        <p:spPr>
          <a:xfrm>
            <a:off x="304800" y="228600"/>
            <a:ext cx="8382000" cy="1197864"/>
          </a:xfrm>
        </p:spPr>
        <p:txBody>
          <a:bodyPr/>
          <a:lstStyle/>
          <a:p>
            <a:r>
              <a:rPr lang="en-US" dirty="0" smtClean="0"/>
              <a:t>Work Done By Friction</a:t>
            </a:r>
            <a:endParaRPr lang="en-US" dirty="0"/>
          </a:p>
        </p:txBody>
      </p:sp>
      <p:sp>
        <p:nvSpPr>
          <p:cNvPr id="3" name="Content Placeholder 2"/>
          <p:cNvSpPr>
            <a:spLocks noGrp="1"/>
          </p:cNvSpPr>
          <p:nvPr>
            <p:ph idx="1"/>
          </p:nvPr>
        </p:nvSpPr>
        <p:spPr>
          <a:xfrm>
            <a:off x="304800" y="1066800"/>
            <a:ext cx="8610600" cy="5791200"/>
          </a:xfrm>
        </p:spPr>
        <p:txBody>
          <a:bodyPr>
            <a:normAutofit/>
          </a:bodyPr>
          <a:lstStyle/>
          <a:p>
            <a:pPr marL="117475" indent="0">
              <a:buNone/>
            </a:pPr>
            <a:r>
              <a:rPr lang="en-US" b="1" i="1" dirty="0" smtClean="0">
                <a:solidFill>
                  <a:srgbClr val="FFFF00"/>
                </a:solidFill>
              </a:rPr>
              <a:t>Speaking of friction, how do you calculate the work done by friction on a ball sliding down a ramp?</a:t>
            </a:r>
          </a:p>
          <a:p>
            <a:pPr marL="117475" indent="0">
              <a:buNone/>
            </a:pPr>
            <a:r>
              <a:rPr lang="en-US" b="1" i="1" dirty="0" smtClean="0">
                <a:solidFill>
                  <a:srgbClr val="FF0000"/>
                </a:solidFill>
              </a:rPr>
              <a:t>Trick question – you don’t – there is no work done by friction.  At the point of contact, the surface of the ball moves up, perpendicular to the force of friction. Force must be in direction of motion to do work.</a:t>
            </a:r>
            <a:endParaRPr lang="en-US" b="1" i="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ramp has friction, is energy conserved when a ball slides </a:t>
            </a:r>
            <a:r>
              <a:rPr lang="en-US" b="1" i="1" dirty="0" smtClean="0">
                <a:solidFill>
                  <a:srgbClr val="FFFF00"/>
                </a:solidFill>
              </a:rPr>
              <a:t>down a ramp?</a:t>
            </a: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ramp has friction, is energy conserved when a ball slides </a:t>
            </a:r>
            <a:r>
              <a:rPr lang="en-US" b="1" i="1" dirty="0" smtClean="0">
                <a:solidFill>
                  <a:srgbClr val="FFFF00"/>
                </a:solidFill>
              </a:rPr>
              <a:t>down a ramp</a:t>
            </a:r>
            <a:r>
              <a:rPr lang="en-US" b="1" i="1" dirty="0" smtClean="0">
                <a:solidFill>
                  <a:srgbClr val="FFFF00"/>
                </a:solidFill>
              </a:rPr>
              <a:t>?</a:t>
            </a:r>
          </a:p>
          <a:p>
            <a:pPr marL="117475" indent="0">
              <a:buNone/>
            </a:pPr>
            <a:endParaRPr lang="en-US" b="1" i="1" dirty="0" smtClean="0">
              <a:solidFill>
                <a:srgbClr val="FFFF00"/>
              </a:solidFill>
            </a:endParaRPr>
          </a:p>
          <a:p>
            <a:pPr marL="117475" indent="0">
              <a:buNone/>
            </a:pPr>
            <a:r>
              <a:rPr lang="en-US" b="1" i="1" dirty="0" smtClean="0">
                <a:solidFill>
                  <a:srgbClr val="FF0000"/>
                </a:solidFill>
              </a:rPr>
              <a:t>It depends</a:t>
            </a:r>
          </a:p>
          <a:p>
            <a:pPr marL="117475" indent="0">
              <a:buNone/>
            </a:pPr>
            <a:r>
              <a:rPr lang="en-US" b="1" i="1" dirty="0" smtClean="0">
                <a:solidFill>
                  <a:srgbClr val="FF0000"/>
                </a:solidFill>
              </a:rPr>
              <a:t>Total energy is always conserved.  Mechanical energy is not conserved because friction converts some of the potential energy to heat.</a:t>
            </a:r>
            <a:endParaRPr lang="en-US" b="1" i="1" dirty="0" smtClean="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ramp has friction, is energy conserved when a ball rolls down </a:t>
            </a:r>
            <a:r>
              <a:rPr lang="en-US" b="1" i="1" dirty="0" smtClean="0">
                <a:solidFill>
                  <a:srgbClr val="FFFF00"/>
                </a:solidFill>
              </a:rPr>
              <a:t>a </a:t>
            </a:r>
            <a:r>
              <a:rPr lang="en-US" b="1" i="1" dirty="0" smtClean="0">
                <a:solidFill>
                  <a:srgbClr val="FFFF00"/>
                </a:solidFill>
              </a:rPr>
              <a:t>ramp without slipping?</a:t>
            </a:r>
          </a:p>
          <a:p>
            <a:pPr marL="117475" indent="0">
              <a:buNone/>
            </a:pPr>
            <a:endParaRPr lang="en-US" b="1" i="1" dirty="0" smtClean="0">
              <a:solidFill>
                <a:srgbClr val="FFFF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ramp has friction, is energy conserved when a ball rolls down </a:t>
            </a:r>
            <a:r>
              <a:rPr lang="en-US" b="1" i="1" dirty="0" smtClean="0">
                <a:solidFill>
                  <a:srgbClr val="FFFF00"/>
                </a:solidFill>
              </a:rPr>
              <a:t>a </a:t>
            </a:r>
            <a:r>
              <a:rPr lang="en-US" b="1" i="1" dirty="0" smtClean="0">
                <a:solidFill>
                  <a:srgbClr val="FFFF00"/>
                </a:solidFill>
              </a:rPr>
              <a:t>ramp without slipping?</a:t>
            </a:r>
          </a:p>
          <a:p>
            <a:pPr marL="117475" indent="0">
              <a:buNone/>
            </a:pPr>
            <a:endParaRPr lang="en-US" b="1" i="1" dirty="0" smtClean="0">
              <a:solidFill>
                <a:srgbClr val="FFFF00"/>
              </a:solidFill>
            </a:endParaRPr>
          </a:p>
          <a:p>
            <a:pPr marL="117475" indent="0">
              <a:buNone/>
            </a:pPr>
            <a:r>
              <a:rPr lang="en-US" b="1" i="1" dirty="0" smtClean="0">
                <a:solidFill>
                  <a:srgbClr val="FF0000"/>
                </a:solidFill>
              </a:rPr>
              <a:t>Definitely.  Since friction does no work when rolling without slipping, mechanical energy is conserved in the sum of rotational and translational kinetic energy.</a:t>
            </a:r>
            <a:endParaRPr lang="en-US" b="1" i="1" dirty="0" smtClean="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Theory Of Knowledge:</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Models </a:t>
            </a:r>
            <a:r>
              <a:rPr lang="en-US" sz="3200" dirty="0"/>
              <a:t>are always valid within a context and they are modified, expanded or replaced when that context is altered or considered differently. </a:t>
            </a:r>
          </a:p>
          <a:p>
            <a:r>
              <a:rPr lang="en-US" sz="3200" dirty="0"/>
              <a:t>Are there examples of unchanging models in the natural sciences or in any other areas of knowledge</a:t>
            </a:r>
            <a:r>
              <a:rPr lang="en-US" sz="3200" dirty="0" smtClean="0"/>
              <a:t>?</a:t>
            </a:r>
            <a:endParaRPr lang="en-US" sz="3200" dirty="0"/>
          </a:p>
        </p:txBody>
      </p:sp>
    </p:spTree>
    <p:extLst>
      <p:ext uri="{BB962C8B-B14F-4D97-AF65-F5344CB8AC3E}">
        <p14:creationId xmlns="" xmlns:p14="http://schemas.microsoft.com/office/powerpoint/2010/main" val="3740641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ball rolls down </a:t>
            </a:r>
            <a:r>
              <a:rPr lang="en-US" b="1" i="1" dirty="0" smtClean="0">
                <a:solidFill>
                  <a:srgbClr val="FFFF00"/>
                </a:solidFill>
              </a:rPr>
              <a:t>a </a:t>
            </a:r>
            <a:r>
              <a:rPr lang="en-US" b="1" i="1" dirty="0" smtClean="0">
                <a:solidFill>
                  <a:srgbClr val="FFFF00"/>
                </a:solidFill>
              </a:rPr>
              <a:t>ramp without slipping, does it gather any moss?</a:t>
            </a:r>
            <a:endParaRPr lang="en-US" b="1" i="1" dirty="0" smtClean="0">
              <a:solidFill>
                <a:srgbClr val="FFFF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Conservation of Energy</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If a ball rolls down </a:t>
            </a:r>
            <a:r>
              <a:rPr lang="en-US" b="1" i="1" dirty="0" smtClean="0">
                <a:solidFill>
                  <a:srgbClr val="FFFF00"/>
                </a:solidFill>
              </a:rPr>
              <a:t>a </a:t>
            </a:r>
            <a:r>
              <a:rPr lang="en-US" b="1" i="1" dirty="0" smtClean="0">
                <a:solidFill>
                  <a:srgbClr val="FFFF00"/>
                </a:solidFill>
              </a:rPr>
              <a:t>ramp without slipping, does it gather any moss?</a:t>
            </a:r>
          </a:p>
          <a:p>
            <a:pPr marL="117475" indent="0">
              <a:buNone/>
            </a:pPr>
            <a:endParaRPr lang="en-US" b="1" i="1" dirty="0" smtClean="0">
              <a:solidFill>
                <a:srgbClr val="FFFF00"/>
              </a:solidFill>
            </a:endParaRPr>
          </a:p>
          <a:p>
            <a:pPr marL="117475" indent="0">
              <a:buNone/>
            </a:pPr>
            <a:r>
              <a:rPr lang="en-US" b="1" i="1" dirty="0" smtClean="0">
                <a:solidFill>
                  <a:srgbClr val="FF0000"/>
                </a:solidFill>
              </a:rPr>
              <a:t>Definitely not.  Everyone knows that a rolling stone (or bowling ball) gathers no moss.</a:t>
            </a:r>
          </a:p>
          <a:p>
            <a:pPr marL="117475" indent="0">
              <a:buNone/>
            </a:pPr>
            <a:endParaRPr lang="en-US" b="1" i="1" dirty="0" smtClean="0">
              <a:solidFill>
                <a:srgbClr val="FFFF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Does torque do work?</a:t>
            </a:r>
          </a:p>
          <a:p>
            <a:pPr marL="117475" indent="0">
              <a:buNone/>
            </a:pPr>
            <a:endParaRPr lang="en-US" b="1" i="1" dirty="0" smtClean="0">
              <a:solidFill>
                <a:srgbClr val="FFFF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Does torque do work?</a:t>
            </a:r>
          </a:p>
          <a:p>
            <a:pPr marL="117475" indent="0">
              <a:buNone/>
            </a:pPr>
            <a:endParaRPr lang="en-US" b="1" i="1" dirty="0" smtClean="0">
              <a:solidFill>
                <a:srgbClr val="FFFF00"/>
              </a:solidFill>
            </a:endParaRPr>
          </a:p>
          <a:p>
            <a:pPr marL="117475" indent="0">
              <a:buNone/>
            </a:pPr>
            <a:r>
              <a:rPr lang="en-US" b="1" i="1" dirty="0" smtClean="0">
                <a:solidFill>
                  <a:srgbClr val="FF0000"/>
                </a:solidFill>
              </a:rPr>
              <a:t>Yes</a:t>
            </a:r>
          </a:p>
          <a:p>
            <a:pPr marL="117475" indent="0">
              <a:buNone/>
            </a:pPr>
            <a:endParaRPr lang="en-US" b="1" i="1" dirty="0" smtClean="0">
              <a:solidFill>
                <a:srgbClr val="FF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sp>
        <p:nvSpPr>
          <p:cNvPr id="3" name="Content Placeholder 2"/>
          <p:cNvSpPr>
            <a:spLocks noGrp="1"/>
          </p:cNvSpPr>
          <p:nvPr>
            <p:ph idx="1"/>
          </p:nvPr>
        </p:nvSpPr>
        <p:spPr>
          <a:xfrm>
            <a:off x="304800" y="1066800"/>
            <a:ext cx="8534400" cy="5288760"/>
          </a:xfrm>
        </p:spPr>
        <p:txBody>
          <a:bodyPr/>
          <a:lstStyle/>
          <a:p>
            <a:pPr marL="117475" indent="0">
              <a:buNone/>
            </a:pPr>
            <a:r>
              <a:rPr lang="en-US" b="1" i="1" dirty="0" smtClean="0">
                <a:solidFill>
                  <a:srgbClr val="FFFF00"/>
                </a:solidFill>
              </a:rPr>
              <a:t>Does torque do work?</a:t>
            </a:r>
          </a:p>
          <a:p>
            <a:pPr marL="117475" indent="0">
              <a:buNone/>
            </a:pPr>
            <a:endParaRPr lang="en-US" b="1" i="1" dirty="0" smtClean="0">
              <a:solidFill>
                <a:srgbClr val="FFFF00"/>
              </a:solidFill>
            </a:endParaRPr>
          </a:p>
          <a:p>
            <a:pPr marL="117475" indent="0">
              <a:buNone/>
            </a:pPr>
            <a:r>
              <a:rPr lang="en-US" b="1" i="1" dirty="0" smtClean="0">
                <a:solidFill>
                  <a:srgbClr val="FF0000"/>
                </a:solidFill>
              </a:rPr>
              <a:t>Yes</a:t>
            </a:r>
          </a:p>
          <a:p>
            <a:pPr marL="117475" indent="0">
              <a:buNone/>
            </a:pPr>
            <a:endParaRPr lang="en-US" b="1" i="1" dirty="0" smtClean="0">
              <a:solidFill>
                <a:srgbClr val="FF0000"/>
              </a:solidFill>
            </a:endParaRPr>
          </a:p>
          <a:p>
            <a:pPr marL="117475" indent="0">
              <a:buNone/>
            </a:pPr>
            <a:r>
              <a:rPr lang="en-US" b="1" i="1" dirty="0" smtClean="0">
                <a:solidFill>
                  <a:srgbClr val="FF0000"/>
                </a:solidFill>
              </a:rPr>
              <a:t>Oh, you want an explanation?</a:t>
            </a:r>
          </a:p>
        </p:txBody>
      </p:sp>
      <p:pic>
        <p:nvPicPr>
          <p:cNvPr id="3077" name="Picture 5"/>
          <p:cNvPicPr>
            <a:picLocks noChangeAspect="1" noChangeArrowheads="1"/>
          </p:cNvPicPr>
          <p:nvPr/>
        </p:nvPicPr>
        <p:blipFill>
          <a:blip r:embed="rId2" cstate="print"/>
          <a:srcRect/>
          <a:stretch>
            <a:fillRect/>
          </a:stretch>
        </p:blipFill>
        <p:spPr bwMode="auto">
          <a:xfrm>
            <a:off x="5257800" y="4570368"/>
            <a:ext cx="3733800" cy="2135232"/>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pic>
        <p:nvPicPr>
          <p:cNvPr id="6146" name="Picture 2"/>
          <p:cNvPicPr>
            <a:picLocks noChangeAspect="1" noChangeArrowheads="1"/>
          </p:cNvPicPr>
          <p:nvPr/>
        </p:nvPicPr>
        <p:blipFill>
          <a:blip r:embed="rId3" cstate="print"/>
          <a:stretch>
            <a:fillRect/>
          </a:stretch>
        </p:blipFill>
        <p:spPr bwMode="auto">
          <a:xfrm>
            <a:off x="5466120" y="259050"/>
            <a:ext cx="3477855" cy="3017550"/>
          </a:xfrm>
          <a:prstGeom prst="rect">
            <a:avLst/>
          </a:prstGeom>
          <a:noFill/>
          <a:ln w="9525">
            <a:noFill/>
            <a:miter lim="800000"/>
            <a:headEnd/>
            <a:tailEnd/>
          </a:ln>
          <a:effectLst/>
        </p:spPr>
      </p:pic>
      <p:sp>
        <p:nvSpPr>
          <p:cNvPr id="6" name="Content Placeholder 5"/>
          <p:cNvSpPr>
            <a:spLocks noGrp="1"/>
          </p:cNvSpPr>
          <p:nvPr>
            <p:ph idx="1"/>
          </p:nvPr>
        </p:nvSpPr>
        <p:spPr>
          <a:xfrm>
            <a:off x="304800" y="990600"/>
            <a:ext cx="5334000" cy="5364960"/>
          </a:xfrm>
        </p:spPr>
        <p:txBody>
          <a:bodyPr/>
          <a:lstStyle/>
          <a:p>
            <a:r>
              <a:rPr lang="en-US" dirty="0" smtClean="0"/>
              <a:t>Torque is force times a moment arm</a:t>
            </a:r>
          </a:p>
          <a:p>
            <a:endParaRPr lang="en-US" dirty="0" smtClean="0"/>
          </a:p>
          <a:p>
            <a:endParaRPr lang="en-US" dirty="0" smtClean="0"/>
          </a:p>
          <a:p>
            <a:r>
              <a:rPr lang="en-US" dirty="0" smtClean="0"/>
              <a:t>Work is force times distance</a:t>
            </a:r>
          </a:p>
          <a:p>
            <a:endParaRPr lang="en-US" dirty="0" smtClean="0"/>
          </a:p>
          <a:p>
            <a:endParaRPr lang="en-US" dirty="0" smtClean="0"/>
          </a:p>
          <a:p>
            <a:r>
              <a:rPr lang="en-US" dirty="0" smtClean="0">
                <a:solidFill>
                  <a:srgbClr val="FFFF00"/>
                </a:solidFill>
              </a:rPr>
              <a:t>A small amount of rotation (small </a:t>
            </a:r>
            <a:r>
              <a:rPr lang="el-GR" dirty="0" smtClean="0">
                <a:solidFill>
                  <a:srgbClr val="FFFF00"/>
                </a:solidFill>
              </a:rPr>
              <a:t>Δθ</a:t>
            </a:r>
            <a:r>
              <a:rPr lang="en-US" dirty="0" smtClean="0">
                <a:solidFill>
                  <a:srgbClr val="FFFF00"/>
                </a:solidFill>
              </a:rPr>
              <a:t>) will produce a </a:t>
            </a:r>
            <a:r>
              <a:rPr lang="el-GR" dirty="0" smtClean="0">
                <a:solidFill>
                  <a:srgbClr val="FFFF00"/>
                </a:solidFill>
              </a:rPr>
              <a:t>Δ</a:t>
            </a:r>
            <a:r>
              <a:rPr lang="en-US" dirty="0" smtClean="0">
                <a:solidFill>
                  <a:srgbClr val="FFFF00"/>
                </a:solidFill>
              </a:rPr>
              <a:t>l and we know</a:t>
            </a:r>
            <a:endParaRPr lang="en-US" dirty="0">
              <a:solidFill>
                <a:srgbClr val="FFFF00"/>
              </a:solidFill>
            </a:endParaRPr>
          </a:p>
        </p:txBody>
      </p:sp>
      <p:graphicFrame>
        <p:nvGraphicFramePr>
          <p:cNvPr id="6147" name="Object 3"/>
          <p:cNvGraphicFramePr>
            <a:graphicFrameLocks noChangeAspect="1"/>
          </p:cNvGraphicFramePr>
          <p:nvPr/>
        </p:nvGraphicFramePr>
        <p:xfrm>
          <a:off x="990600" y="2057400"/>
          <a:ext cx="1905000" cy="762000"/>
        </p:xfrm>
        <a:graphic>
          <a:graphicData uri="http://schemas.openxmlformats.org/presentationml/2006/ole">
            <p:oleObj spid="_x0000_s94210" name="Equation" r:id="rId4" imgW="444240" imgH="177480" progId="Equation.3">
              <p:embed/>
            </p:oleObj>
          </a:graphicData>
        </a:graphic>
      </p:graphicFrame>
      <p:graphicFrame>
        <p:nvGraphicFramePr>
          <p:cNvPr id="6148" name="Object 4"/>
          <p:cNvGraphicFramePr>
            <a:graphicFrameLocks noChangeAspect="1"/>
          </p:cNvGraphicFramePr>
          <p:nvPr/>
        </p:nvGraphicFramePr>
        <p:xfrm>
          <a:off x="968375" y="3810000"/>
          <a:ext cx="2232025" cy="762000"/>
        </p:xfrm>
        <a:graphic>
          <a:graphicData uri="http://schemas.openxmlformats.org/presentationml/2006/ole">
            <p:oleObj spid="_x0000_s94211" name="Equation" r:id="rId5" imgW="520560" imgH="177480" progId="Equation.3">
              <p:embed/>
            </p:oleObj>
          </a:graphicData>
        </a:graphic>
      </p:graphicFrame>
      <p:graphicFrame>
        <p:nvGraphicFramePr>
          <p:cNvPr id="6149" name="Object 5"/>
          <p:cNvGraphicFramePr>
            <a:graphicFrameLocks noChangeAspect="1"/>
          </p:cNvGraphicFramePr>
          <p:nvPr/>
        </p:nvGraphicFramePr>
        <p:xfrm>
          <a:off x="5856288" y="3819525"/>
          <a:ext cx="2559050" cy="2505075"/>
        </p:xfrm>
        <a:graphic>
          <a:graphicData uri="http://schemas.openxmlformats.org/presentationml/2006/ole">
            <p:oleObj spid="_x0000_s94212" name="Equation" r:id="rId6" imgW="596880" imgH="58392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pic>
        <p:nvPicPr>
          <p:cNvPr id="6146" name="Picture 2"/>
          <p:cNvPicPr>
            <a:picLocks noChangeAspect="1" noChangeArrowheads="1"/>
          </p:cNvPicPr>
          <p:nvPr/>
        </p:nvPicPr>
        <p:blipFill>
          <a:blip r:embed="rId3" cstate="print"/>
          <a:stretch>
            <a:fillRect/>
          </a:stretch>
        </p:blipFill>
        <p:spPr bwMode="auto">
          <a:xfrm>
            <a:off x="5466120" y="259050"/>
            <a:ext cx="3477855" cy="3017550"/>
          </a:xfrm>
          <a:prstGeom prst="rect">
            <a:avLst/>
          </a:prstGeom>
          <a:noFill/>
          <a:ln w="9525">
            <a:noFill/>
            <a:miter lim="800000"/>
            <a:headEnd/>
            <a:tailEnd/>
          </a:ln>
          <a:effectLst/>
        </p:spPr>
      </p:pic>
      <p:sp>
        <p:nvSpPr>
          <p:cNvPr id="6" name="Content Placeholder 5"/>
          <p:cNvSpPr>
            <a:spLocks noGrp="1"/>
          </p:cNvSpPr>
          <p:nvPr>
            <p:ph idx="1"/>
          </p:nvPr>
        </p:nvSpPr>
        <p:spPr>
          <a:xfrm>
            <a:off x="304800" y="990600"/>
            <a:ext cx="5334000" cy="5867400"/>
          </a:xfrm>
        </p:spPr>
        <p:txBody>
          <a:bodyPr>
            <a:normAutofit/>
          </a:bodyPr>
          <a:lstStyle/>
          <a:p>
            <a:r>
              <a:rPr lang="en-US" dirty="0" smtClean="0"/>
              <a:t>Torque is force times a moment arm</a:t>
            </a:r>
          </a:p>
          <a:p>
            <a:endParaRPr lang="en-US" dirty="0" smtClean="0"/>
          </a:p>
          <a:p>
            <a:endParaRPr lang="en-US" dirty="0" smtClean="0"/>
          </a:p>
          <a:p>
            <a:r>
              <a:rPr lang="en-US" dirty="0" smtClean="0"/>
              <a:t>Work is force times distance</a:t>
            </a:r>
          </a:p>
          <a:p>
            <a:endParaRPr lang="en-US" dirty="0" smtClean="0"/>
          </a:p>
          <a:p>
            <a:endParaRPr lang="en-US" dirty="0" smtClean="0"/>
          </a:p>
          <a:p>
            <a:r>
              <a:rPr lang="en-US" dirty="0" smtClean="0">
                <a:solidFill>
                  <a:srgbClr val="FFFF00"/>
                </a:solidFill>
              </a:rPr>
              <a:t>For small changes in </a:t>
            </a:r>
            <a:r>
              <a:rPr lang="el-GR" dirty="0" smtClean="0">
                <a:solidFill>
                  <a:srgbClr val="FFFF00"/>
                </a:solidFill>
              </a:rPr>
              <a:t>θ</a:t>
            </a:r>
            <a:r>
              <a:rPr lang="en-US" dirty="0" smtClean="0">
                <a:solidFill>
                  <a:srgbClr val="FFFF00"/>
                </a:solidFill>
              </a:rPr>
              <a:t>, the force can be considered in the direction of motion so torque does work</a:t>
            </a:r>
            <a:endParaRPr lang="en-US" dirty="0">
              <a:solidFill>
                <a:srgbClr val="FFFF00"/>
              </a:solidFill>
            </a:endParaRPr>
          </a:p>
        </p:txBody>
      </p:sp>
      <p:graphicFrame>
        <p:nvGraphicFramePr>
          <p:cNvPr id="6147" name="Object 3"/>
          <p:cNvGraphicFramePr>
            <a:graphicFrameLocks noChangeAspect="1"/>
          </p:cNvGraphicFramePr>
          <p:nvPr/>
        </p:nvGraphicFramePr>
        <p:xfrm>
          <a:off x="990600" y="2057400"/>
          <a:ext cx="1905000" cy="762000"/>
        </p:xfrm>
        <a:graphic>
          <a:graphicData uri="http://schemas.openxmlformats.org/presentationml/2006/ole">
            <p:oleObj spid="_x0000_s95234" name="Equation" r:id="rId4" imgW="444240" imgH="177480" progId="Equation.3">
              <p:embed/>
            </p:oleObj>
          </a:graphicData>
        </a:graphic>
      </p:graphicFrame>
      <p:graphicFrame>
        <p:nvGraphicFramePr>
          <p:cNvPr id="6148" name="Object 4"/>
          <p:cNvGraphicFramePr>
            <a:graphicFrameLocks noChangeAspect="1"/>
          </p:cNvGraphicFramePr>
          <p:nvPr/>
        </p:nvGraphicFramePr>
        <p:xfrm>
          <a:off x="968375" y="3810000"/>
          <a:ext cx="2232025" cy="762000"/>
        </p:xfrm>
        <a:graphic>
          <a:graphicData uri="http://schemas.openxmlformats.org/presentationml/2006/ole">
            <p:oleObj spid="_x0000_s95235" name="Equation" r:id="rId5" imgW="520560" imgH="177480" progId="Equation.3">
              <p:embed/>
            </p:oleObj>
          </a:graphicData>
        </a:graphic>
      </p:graphicFrame>
      <p:graphicFrame>
        <p:nvGraphicFramePr>
          <p:cNvPr id="6149" name="Object 5"/>
          <p:cNvGraphicFramePr>
            <a:graphicFrameLocks noChangeAspect="1"/>
          </p:cNvGraphicFramePr>
          <p:nvPr/>
        </p:nvGraphicFramePr>
        <p:xfrm>
          <a:off x="5856288" y="3819525"/>
          <a:ext cx="2559050" cy="2505075"/>
        </p:xfrm>
        <a:graphic>
          <a:graphicData uri="http://schemas.openxmlformats.org/presentationml/2006/ole">
            <p:oleObj spid="_x0000_s95236" name="Equation" r:id="rId6" imgW="596880" imgH="58392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 Done By Torque</a:t>
            </a:r>
            <a:endParaRPr lang="en-US" dirty="0"/>
          </a:p>
        </p:txBody>
      </p:sp>
      <p:pic>
        <p:nvPicPr>
          <p:cNvPr id="6146" name="Picture 2"/>
          <p:cNvPicPr>
            <a:picLocks noChangeAspect="1" noChangeArrowheads="1"/>
          </p:cNvPicPr>
          <p:nvPr/>
        </p:nvPicPr>
        <p:blipFill>
          <a:blip r:embed="rId3" cstate="print"/>
          <a:stretch>
            <a:fillRect/>
          </a:stretch>
        </p:blipFill>
        <p:spPr bwMode="auto">
          <a:xfrm>
            <a:off x="5676864" y="259050"/>
            <a:ext cx="3267111" cy="2834699"/>
          </a:xfrm>
          <a:prstGeom prst="rect">
            <a:avLst/>
          </a:prstGeom>
          <a:noFill/>
          <a:ln w="9525">
            <a:noFill/>
            <a:miter lim="800000"/>
            <a:headEnd/>
            <a:tailEnd/>
          </a:ln>
          <a:effectLst/>
        </p:spPr>
      </p:pic>
      <p:sp>
        <p:nvSpPr>
          <p:cNvPr id="6" name="Content Placeholder 5"/>
          <p:cNvSpPr>
            <a:spLocks noGrp="1"/>
          </p:cNvSpPr>
          <p:nvPr>
            <p:ph idx="1"/>
          </p:nvPr>
        </p:nvSpPr>
        <p:spPr>
          <a:xfrm>
            <a:off x="304800" y="990600"/>
            <a:ext cx="5334000" cy="5867400"/>
          </a:xfrm>
        </p:spPr>
        <p:txBody>
          <a:bodyPr>
            <a:normAutofit/>
          </a:bodyPr>
          <a:lstStyle/>
          <a:p>
            <a:r>
              <a:rPr lang="en-US" dirty="0" smtClean="0"/>
              <a:t>Torque is force times a moment arm</a:t>
            </a:r>
          </a:p>
          <a:p>
            <a:endParaRPr lang="en-US" dirty="0" smtClean="0"/>
          </a:p>
          <a:p>
            <a:endParaRPr lang="en-US" dirty="0" smtClean="0"/>
          </a:p>
          <a:p>
            <a:r>
              <a:rPr lang="en-US" dirty="0" smtClean="0"/>
              <a:t>Work is force times distance</a:t>
            </a:r>
          </a:p>
          <a:p>
            <a:endParaRPr lang="en-US" dirty="0" smtClean="0"/>
          </a:p>
          <a:p>
            <a:endParaRPr lang="en-US" dirty="0" smtClean="0"/>
          </a:p>
          <a:p>
            <a:r>
              <a:rPr lang="en-US" dirty="0" smtClean="0">
                <a:solidFill>
                  <a:srgbClr val="FFFF00"/>
                </a:solidFill>
              </a:rPr>
              <a:t>Using the marvels of Algebra,</a:t>
            </a:r>
            <a:endParaRPr lang="en-US" dirty="0">
              <a:solidFill>
                <a:srgbClr val="FFFF00"/>
              </a:solidFill>
            </a:endParaRPr>
          </a:p>
        </p:txBody>
      </p:sp>
      <p:graphicFrame>
        <p:nvGraphicFramePr>
          <p:cNvPr id="6147" name="Object 3"/>
          <p:cNvGraphicFramePr>
            <a:graphicFrameLocks noChangeAspect="1"/>
          </p:cNvGraphicFramePr>
          <p:nvPr/>
        </p:nvGraphicFramePr>
        <p:xfrm>
          <a:off x="990600" y="2057400"/>
          <a:ext cx="1905000" cy="762000"/>
        </p:xfrm>
        <a:graphic>
          <a:graphicData uri="http://schemas.openxmlformats.org/presentationml/2006/ole">
            <p:oleObj spid="_x0000_s96258" name="Equation" r:id="rId4" imgW="444240" imgH="177480" progId="Equation.3">
              <p:embed/>
            </p:oleObj>
          </a:graphicData>
        </a:graphic>
      </p:graphicFrame>
      <p:graphicFrame>
        <p:nvGraphicFramePr>
          <p:cNvPr id="6148" name="Object 4"/>
          <p:cNvGraphicFramePr>
            <a:graphicFrameLocks noChangeAspect="1"/>
          </p:cNvGraphicFramePr>
          <p:nvPr/>
        </p:nvGraphicFramePr>
        <p:xfrm>
          <a:off x="968375" y="3810000"/>
          <a:ext cx="2232025" cy="762000"/>
        </p:xfrm>
        <a:graphic>
          <a:graphicData uri="http://schemas.openxmlformats.org/presentationml/2006/ole">
            <p:oleObj spid="_x0000_s96259" name="Equation" r:id="rId5" imgW="520560" imgH="177480" progId="Equation.3">
              <p:embed/>
            </p:oleObj>
          </a:graphicData>
        </a:graphic>
      </p:graphicFrame>
      <p:graphicFrame>
        <p:nvGraphicFramePr>
          <p:cNvPr id="6149" name="Object 5"/>
          <p:cNvGraphicFramePr>
            <a:graphicFrameLocks noChangeAspect="1"/>
          </p:cNvGraphicFramePr>
          <p:nvPr/>
        </p:nvGraphicFramePr>
        <p:xfrm>
          <a:off x="6118921" y="3429000"/>
          <a:ext cx="2491679" cy="3135778"/>
        </p:xfrm>
        <a:graphic>
          <a:graphicData uri="http://schemas.openxmlformats.org/presentationml/2006/ole">
            <p:oleObj spid="_x0000_s96260" name="Equation" r:id="rId6" imgW="685800" imgH="863280" progId="Equation.3">
              <p:embed/>
            </p:oleObj>
          </a:graphicData>
        </a:graphic>
      </p:graphicFrame>
      <p:sp>
        <p:nvSpPr>
          <p:cNvPr id="8" name="Oval 7"/>
          <p:cNvSpPr/>
          <p:nvPr/>
        </p:nvSpPr>
        <p:spPr>
          <a:xfrm>
            <a:off x="5867400" y="5791200"/>
            <a:ext cx="25908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257800" cy="1197864"/>
          </a:xfrm>
        </p:spPr>
        <p:txBody>
          <a:bodyPr/>
          <a:lstStyle/>
          <a:p>
            <a:r>
              <a:rPr lang="en-US" dirty="0" smtClean="0"/>
              <a:t>Power Generated By Torque</a:t>
            </a:r>
            <a:endParaRPr lang="en-US" dirty="0"/>
          </a:p>
        </p:txBody>
      </p:sp>
      <p:pic>
        <p:nvPicPr>
          <p:cNvPr id="6146" name="Picture 2"/>
          <p:cNvPicPr>
            <a:picLocks noChangeAspect="1" noChangeArrowheads="1"/>
          </p:cNvPicPr>
          <p:nvPr/>
        </p:nvPicPr>
        <p:blipFill>
          <a:blip r:embed="rId3" cstate="print"/>
          <a:stretch>
            <a:fillRect/>
          </a:stretch>
        </p:blipFill>
        <p:spPr bwMode="auto">
          <a:xfrm>
            <a:off x="5676864" y="259050"/>
            <a:ext cx="3267111" cy="2834699"/>
          </a:xfrm>
          <a:prstGeom prst="rect">
            <a:avLst/>
          </a:prstGeom>
          <a:noFill/>
          <a:ln w="9525">
            <a:noFill/>
            <a:miter lim="800000"/>
            <a:headEnd/>
            <a:tailEnd/>
          </a:ln>
          <a:effectLst/>
        </p:spPr>
      </p:pic>
      <p:sp>
        <p:nvSpPr>
          <p:cNvPr id="6" name="Content Placeholder 5"/>
          <p:cNvSpPr>
            <a:spLocks noGrp="1"/>
          </p:cNvSpPr>
          <p:nvPr>
            <p:ph idx="1"/>
          </p:nvPr>
        </p:nvSpPr>
        <p:spPr>
          <a:xfrm>
            <a:off x="304800" y="1600200"/>
            <a:ext cx="5334000" cy="5257800"/>
          </a:xfrm>
        </p:spPr>
        <p:txBody>
          <a:bodyPr>
            <a:normAutofit/>
          </a:bodyPr>
          <a:lstStyle/>
          <a:p>
            <a:r>
              <a:rPr lang="en-US" dirty="0" smtClean="0"/>
              <a:t>Power is work divided by time so,</a:t>
            </a:r>
            <a:endParaRPr lang="en-US" dirty="0">
              <a:solidFill>
                <a:srgbClr val="FFFF00"/>
              </a:solidFill>
            </a:endParaRPr>
          </a:p>
        </p:txBody>
      </p:sp>
      <p:graphicFrame>
        <p:nvGraphicFramePr>
          <p:cNvPr id="6149" name="Object 5"/>
          <p:cNvGraphicFramePr>
            <a:graphicFrameLocks noChangeAspect="1"/>
          </p:cNvGraphicFramePr>
          <p:nvPr/>
        </p:nvGraphicFramePr>
        <p:xfrm>
          <a:off x="1817765" y="2362200"/>
          <a:ext cx="3059035" cy="4251540"/>
        </p:xfrm>
        <a:graphic>
          <a:graphicData uri="http://schemas.openxmlformats.org/presentationml/2006/ole">
            <p:oleObj spid="_x0000_s97282" name="Equation" r:id="rId4" imgW="876240" imgH="1218960" progId="Equation.3">
              <p:embed/>
            </p:oleObj>
          </a:graphicData>
        </a:graphic>
      </p:graphicFrame>
      <p:sp>
        <p:nvSpPr>
          <p:cNvPr id="8" name="Oval 7"/>
          <p:cNvSpPr/>
          <p:nvPr/>
        </p:nvSpPr>
        <p:spPr>
          <a:xfrm>
            <a:off x="1295400" y="5867400"/>
            <a:ext cx="25908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Energy and Power</a:t>
            </a:r>
            <a:endParaRPr lang="en-US" dirty="0"/>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2" cstate="print"/>
          <a:srcRect/>
          <a:stretch>
            <a:fillRect/>
          </a:stretch>
        </p:blipFill>
        <p:spPr bwMode="auto">
          <a:xfrm>
            <a:off x="1126142" y="1905000"/>
            <a:ext cx="6891717" cy="304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Understandings:</a:t>
            </a:r>
            <a:br>
              <a:rPr lang="en-US" dirty="0"/>
            </a:br>
            <a:endParaRPr lang="en-US" dirty="0"/>
          </a:p>
        </p:txBody>
      </p:sp>
      <p:sp>
        <p:nvSpPr>
          <p:cNvPr id="3" name="Content Placeholder 2"/>
          <p:cNvSpPr>
            <a:spLocks noGrp="1"/>
          </p:cNvSpPr>
          <p:nvPr>
            <p:ph idx="1"/>
          </p:nvPr>
        </p:nvSpPr>
        <p:spPr>
          <a:xfrm>
            <a:off x="914400" y="1426464"/>
            <a:ext cx="7772400" cy="5202936"/>
          </a:xfrm>
        </p:spPr>
        <p:txBody>
          <a:bodyPr>
            <a:normAutofit/>
          </a:bodyPr>
          <a:lstStyle/>
          <a:p>
            <a:r>
              <a:rPr lang="en-US" sz="3200" dirty="0" smtClean="0"/>
              <a:t>Torque </a:t>
            </a:r>
            <a:endParaRPr lang="en-US" sz="3200" dirty="0"/>
          </a:p>
          <a:p>
            <a:r>
              <a:rPr lang="en-US" sz="3200" dirty="0"/>
              <a:t>Moment of inertia </a:t>
            </a:r>
          </a:p>
          <a:p>
            <a:r>
              <a:rPr lang="en-US" sz="3200" dirty="0"/>
              <a:t>Rotational and translational equilibrium </a:t>
            </a:r>
          </a:p>
          <a:p>
            <a:r>
              <a:rPr lang="en-US" sz="3200" dirty="0"/>
              <a:t>Angular acceleration </a:t>
            </a:r>
          </a:p>
          <a:p>
            <a:r>
              <a:rPr lang="en-US" sz="3200" dirty="0"/>
              <a:t>Equations of rotational motion for uniform angular acceleration </a:t>
            </a:r>
          </a:p>
          <a:p>
            <a:r>
              <a:rPr lang="en-US" sz="3200" dirty="0"/>
              <a:t>Newton’s second law applied to angular motion </a:t>
            </a:r>
          </a:p>
          <a:p>
            <a:r>
              <a:rPr lang="en-US" sz="3200" dirty="0"/>
              <a:t>Conservation of angular </a:t>
            </a:r>
            <a:r>
              <a:rPr lang="en-US" sz="3200" dirty="0" smtClean="0"/>
              <a:t>momentum</a:t>
            </a:r>
            <a:endParaRPr lang="en-US" sz="3200" dirty="0"/>
          </a:p>
        </p:txBody>
      </p:sp>
    </p:spTree>
    <p:extLst>
      <p:ext uri="{BB962C8B-B14F-4D97-AF65-F5344CB8AC3E}">
        <p14:creationId xmlns="" xmlns:p14="http://schemas.microsoft.com/office/powerpoint/2010/main" val="4184933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Moment of Inertia</a:t>
            </a:r>
            <a:endParaRPr lang="en-US" dirty="0"/>
          </a:p>
        </p:txBody>
      </p:sp>
      <p:sp>
        <p:nvSpPr>
          <p:cNvPr id="3" name="Content Placeholder 2"/>
          <p:cNvSpPr>
            <a:spLocks noGrp="1"/>
          </p:cNvSpPr>
          <p:nvPr>
            <p:ph idx="1"/>
          </p:nvPr>
        </p:nvSpPr>
        <p:spPr>
          <a:xfrm>
            <a:off x="304800" y="1143000"/>
            <a:ext cx="5410200" cy="5212560"/>
          </a:xfrm>
        </p:spPr>
        <p:txBody>
          <a:bodyPr/>
          <a:lstStyle/>
          <a:p>
            <a:r>
              <a:rPr lang="en-US" dirty="0" smtClean="0"/>
              <a:t>Angular acceleration is proportional to the net torque applied to it</a:t>
            </a:r>
          </a:p>
          <a:p>
            <a:pPr lvl="1"/>
            <a:r>
              <a:rPr lang="en-US" dirty="0" smtClean="0"/>
              <a:t>Force along a moment arm is torque</a:t>
            </a:r>
          </a:p>
          <a:p>
            <a:pPr lvl="1"/>
            <a:r>
              <a:rPr lang="en-US" dirty="0" smtClean="0"/>
              <a:t>More force means more acceleration</a:t>
            </a:r>
            <a:endParaRPr lang="en-US" dirty="0"/>
          </a:p>
        </p:txBody>
      </p:sp>
      <p:grpSp>
        <p:nvGrpSpPr>
          <p:cNvPr id="7" name="Group 12"/>
          <p:cNvGrpSpPr/>
          <p:nvPr/>
        </p:nvGrpSpPr>
        <p:grpSpPr>
          <a:xfrm>
            <a:off x="6400800" y="990600"/>
            <a:ext cx="2438400" cy="2133600"/>
            <a:chOff x="6400800" y="2209800"/>
            <a:chExt cx="2438400" cy="2133600"/>
          </a:xfrm>
        </p:grpSpPr>
        <p:sp>
          <p:nvSpPr>
            <p:cNvPr id="4" name="Oval 3"/>
            <p:cNvSpPr/>
            <p:nvPr/>
          </p:nvSpPr>
          <p:spPr>
            <a:xfrm>
              <a:off x="6400800" y="2514600"/>
              <a:ext cx="1828800" cy="1828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70956" y="3382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23904" y="3320844"/>
              <a:ext cx="196644" cy="199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6"/>
              <a:endCxn id="6" idx="2"/>
            </p:cNvCxnSpPr>
            <p:nvPr/>
          </p:nvCxnSpPr>
          <p:spPr>
            <a:xfrm>
              <a:off x="7347156" y="3420396"/>
              <a:ext cx="7767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680222" y="2759178"/>
              <a:ext cx="1098756" cy="0"/>
            </a:xfrm>
            <a:prstGeom prst="line">
              <a:avLst/>
            </a:prstGeom>
            <a:ln w="5715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2590800"/>
              <a:ext cx="533400" cy="461665"/>
            </a:xfrm>
            <a:prstGeom prst="rect">
              <a:avLst/>
            </a:prstGeom>
            <a:noFill/>
          </p:spPr>
          <p:txBody>
            <a:bodyPr wrap="square" rtlCol="0">
              <a:spAutoFit/>
            </a:bodyPr>
            <a:lstStyle/>
            <a:p>
              <a:r>
                <a:rPr lang="en-US" sz="2400" b="1" dirty="0" smtClean="0"/>
                <a:t>F</a:t>
              </a:r>
              <a:endParaRPr lang="en-US" sz="2400" b="1" dirty="0"/>
            </a:p>
          </p:txBody>
        </p:sp>
        <p:sp>
          <p:nvSpPr>
            <p:cNvPr id="12" name="TextBox 11"/>
            <p:cNvSpPr txBox="1"/>
            <p:nvPr/>
          </p:nvSpPr>
          <p:spPr>
            <a:xfrm>
              <a:off x="8305800" y="3429000"/>
              <a:ext cx="533400" cy="461665"/>
            </a:xfrm>
            <a:prstGeom prst="rect">
              <a:avLst/>
            </a:prstGeom>
            <a:noFill/>
          </p:spPr>
          <p:txBody>
            <a:bodyPr wrap="square" rtlCol="0">
              <a:spAutoFit/>
            </a:bodyPr>
            <a:lstStyle/>
            <a:p>
              <a:r>
                <a:rPr lang="en-US" sz="2400" b="1" dirty="0" smtClean="0"/>
                <a:t>m</a:t>
              </a:r>
              <a:endParaRPr lang="en-US" sz="2400" b="1" dirty="0"/>
            </a:p>
          </p:txBody>
        </p:sp>
      </p:grpSp>
      <p:graphicFrame>
        <p:nvGraphicFramePr>
          <p:cNvPr id="14" name="Object 13"/>
          <p:cNvGraphicFramePr>
            <a:graphicFrameLocks noChangeAspect="1"/>
          </p:cNvGraphicFramePr>
          <p:nvPr/>
        </p:nvGraphicFramePr>
        <p:xfrm>
          <a:off x="6400800" y="3810000"/>
          <a:ext cx="2057400" cy="685800"/>
        </p:xfrm>
        <a:graphic>
          <a:graphicData uri="http://schemas.openxmlformats.org/presentationml/2006/ole">
            <p:oleObj spid="_x0000_s98306" name="Equation" r:id="rId3" imgW="495000" imgH="164880" progId="Equation.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Moment of Inertia</a:t>
            </a:r>
            <a:endParaRPr lang="en-US" dirty="0"/>
          </a:p>
        </p:txBody>
      </p:sp>
      <p:sp>
        <p:nvSpPr>
          <p:cNvPr id="3" name="Content Placeholder 2"/>
          <p:cNvSpPr>
            <a:spLocks noGrp="1"/>
          </p:cNvSpPr>
          <p:nvPr>
            <p:ph idx="1"/>
          </p:nvPr>
        </p:nvSpPr>
        <p:spPr>
          <a:xfrm>
            <a:off x="304800" y="1143000"/>
            <a:ext cx="5410200" cy="5212560"/>
          </a:xfrm>
        </p:spPr>
        <p:txBody>
          <a:bodyPr/>
          <a:lstStyle/>
          <a:p>
            <a:r>
              <a:rPr lang="en-US" dirty="0" smtClean="0"/>
              <a:t>Everything in life relates to Newton’s Second Law</a:t>
            </a:r>
            <a:endParaRPr lang="en-US" dirty="0"/>
          </a:p>
        </p:txBody>
      </p:sp>
      <p:grpSp>
        <p:nvGrpSpPr>
          <p:cNvPr id="7" name="Group 12"/>
          <p:cNvGrpSpPr/>
          <p:nvPr/>
        </p:nvGrpSpPr>
        <p:grpSpPr>
          <a:xfrm>
            <a:off x="6400800" y="990600"/>
            <a:ext cx="2438400" cy="2133600"/>
            <a:chOff x="6400800" y="2209800"/>
            <a:chExt cx="2438400" cy="2133600"/>
          </a:xfrm>
        </p:grpSpPr>
        <p:sp>
          <p:nvSpPr>
            <p:cNvPr id="4" name="Oval 3"/>
            <p:cNvSpPr/>
            <p:nvPr/>
          </p:nvSpPr>
          <p:spPr>
            <a:xfrm>
              <a:off x="6400800" y="2514600"/>
              <a:ext cx="1828800" cy="1828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70956" y="3382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23904" y="3320844"/>
              <a:ext cx="196644" cy="199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6"/>
              <a:endCxn id="6" idx="2"/>
            </p:cNvCxnSpPr>
            <p:nvPr/>
          </p:nvCxnSpPr>
          <p:spPr>
            <a:xfrm>
              <a:off x="7347156" y="3420396"/>
              <a:ext cx="7767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680222" y="2759178"/>
              <a:ext cx="1098756" cy="0"/>
            </a:xfrm>
            <a:prstGeom prst="line">
              <a:avLst/>
            </a:prstGeom>
            <a:ln w="5715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2590800"/>
              <a:ext cx="533400" cy="461665"/>
            </a:xfrm>
            <a:prstGeom prst="rect">
              <a:avLst/>
            </a:prstGeom>
            <a:noFill/>
          </p:spPr>
          <p:txBody>
            <a:bodyPr wrap="square" rtlCol="0">
              <a:spAutoFit/>
            </a:bodyPr>
            <a:lstStyle/>
            <a:p>
              <a:r>
                <a:rPr lang="en-US" sz="2400" b="1" dirty="0" smtClean="0"/>
                <a:t>F</a:t>
              </a:r>
              <a:endParaRPr lang="en-US" sz="2400" b="1" dirty="0"/>
            </a:p>
          </p:txBody>
        </p:sp>
        <p:sp>
          <p:nvSpPr>
            <p:cNvPr id="12" name="TextBox 11"/>
            <p:cNvSpPr txBox="1"/>
            <p:nvPr/>
          </p:nvSpPr>
          <p:spPr>
            <a:xfrm>
              <a:off x="8305800" y="3429000"/>
              <a:ext cx="533400" cy="461665"/>
            </a:xfrm>
            <a:prstGeom prst="rect">
              <a:avLst/>
            </a:prstGeom>
            <a:noFill/>
          </p:spPr>
          <p:txBody>
            <a:bodyPr wrap="square" rtlCol="0">
              <a:spAutoFit/>
            </a:bodyPr>
            <a:lstStyle/>
            <a:p>
              <a:r>
                <a:rPr lang="en-US" sz="2400" b="1" dirty="0" smtClean="0"/>
                <a:t>m</a:t>
              </a:r>
              <a:endParaRPr lang="en-US" sz="2400" b="1" dirty="0"/>
            </a:p>
          </p:txBody>
        </p:sp>
      </p:grpSp>
      <p:graphicFrame>
        <p:nvGraphicFramePr>
          <p:cNvPr id="14" name="Object 13"/>
          <p:cNvGraphicFramePr>
            <a:graphicFrameLocks noChangeAspect="1"/>
          </p:cNvGraphicFramePr>
          <p:nvPr/>
        </p:nvGraphicFramePr>
        <p:xfrm>
          <a:off x="228600" y="2438400"/>
          <a:ext cx="2479675" cy="2636838"/>
        </p:xfrm>
        <a:graphic>
          <a:graphicData uri="http://schemas.openxmlformats.org/presentationml/2006/ole">
            <p:oleObj spid="_x0000_s99330" name="Equation" r:id="rId3" imgW="596880" imgH="634680" progId="Equation.3">
              <p:embed/>
            </p:oleObj>
          </a:graphicData>
        </a:graphic>
      </p:graphicFrame>
      <p:graphicFrame>
        <p:nvGraphicFramePr>
          <p:cNvPr id="2051" name="Object 2"/>
          <p:cNvGraphicFramePr>
            <a:graphicFrameLocks noChangeAspect="1"/>
          </p:cNvGraphicFramePr>
          <p:nvPr/>
        </p:nvGraphicFramePr>
        <p:xfrm>
          <a:off x="2971800" y="2438400"/>
          <a:ext cx="2424112" cy="4214812"/>
        </p:xfrm>
        <a:graphic>
          <a:graphicData uri="http://schemas.openxmlformats.org/presentationml/2006/ole">
            <p:oleObj spid="_x0000_s99331" name="Equation" r:id="rId4" imgW="583920" imgH="1015920" progId="Equation.3">
              <p:embed/>
            </p:oleObj>
          </a:graphicData>
        </a:graphic>
      </p:graphicFrame>
      <p:graphicFrame>
        <p:nvGraphicFramePr>
          <p:cNvPr id="2052" name="Object 4"/>
          <p:cNvGraphicFramePr>
            <a:graphicFrameLocks noChangeAspect="1"/>
          </p:cNvGraphicFramePr>
          <p:nvPr/>
        </p:nvGraphicFramePr>
        <p:xfrm>
          <a:off x="5638800" y="3687763"/>
          <a:ext cx="3268663" cy="2001837"/>
        </p:xfrm>
        <a:graphic>
          <a:graphicData uri="http://schemas.openxmlformats.org/presentationml/2006/ole">
            <p:oleObj spid="_x0000_s99332" name="Equation" r:id="rId5" imgW="787320" imgH="48240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Moment of Inertia</a:t>
            </a:r>
            <a:endParaRPr lang="en-US" dirty="0"/>
          </a:p>
        </p:txBody>
      </p:sp>
      <p:sp>
        <p:nvSpPr>
          <p:cNvPr id="3" name="Content Placeholder 2"/>
          <p:cNvSpPr>
            <a:spLocks noGrp="1"/>
          </p:cNvSpPr>
          <p:nvPr>
            <p:ph idx="1"/>
          </p:nvPr>
        </p:nvSpPr>
        <p:spPr>
          <a:xfrm>
            <a:off x="304800" y="1143000"/>
            <a:ext cx="5410200" cy="5212560"/>
          </a:xfrm>
        </p:spPr>
        <p:txBody>
          <a:bodyPr/>
          <a:lstStyle/>
          <a:p>
            <a:r>
              <a:rPr lang="en-US" dirty="0" smtClean="0"/>
              <a:t>Moment of Inertia defined:</a:t>
            </a:r>
          </a:p>
          <a:p>
            <a:endParaRPr lang="en-US" dirty="0" smtClean="0"/>
          </a:p>
          <a:p>
            <a:endParaRPr lang="en-US" dirty="0" smtClean="0"/>
          </a:p>
          <a:p>
            <a:endParaRPr lang="en-US" dirty="0" smtClean="0"/>
          </a:p>
          <a:p>
            <a:pPr>
              <a:buNone/>
            </a:pPr>
            <a:r>
              <a:rPr lang="en-US" i="1" dirty="0" smtClean="0">
                <a:solidFill>
                  <a:srgbClr val="FFFF00"/>
                </a:solidFill>
              </a:rPr>
              <a:t>Note that the moment of inertia is much more affected by distance than by mass.</a:t>
            </a:r>
          </a:p>
          <a:p>
            <a:pPr>
              <a:buNone/>
            </a:pPr>
            <a:r>
              <a:rPr lang="en-US" i="1" dirty="0" smtClean="0">
                <a:solidFill>
                  <a:srgbClr val="FFFF00"/>
                </a:solidFill>
              </a:rPr>
              <a:t>Determination of the axis of rotation (reference point) is critical!</a:t>
            </a:r>
            <a:endParaRPr lang="en-US" i="1" dirty="0">
              <a:solidFill>
                <a:srgbClr val="FFFF00"/>
              </a:solidFill>
            </a:endParaRPr>
          </a:p>
        </p:txBody>
      </p:sp>
      <p:grpSp>
        <p:nvGrpSpPr>
          <p:cNvPr id="7" name="Group 12"/>
          <p:cNvGrpSpPr/>
          <p:nvPr/>
        </p:nvGrpSpPr>
        <p:grpSpPr>
          <a:xfrm>
            <a:off x="6400800" y="990600"/>
            <a:ext cx="2438400" cy="2133600"/>
            <a:chOff x="6400800" y="2209800"/>
            <a:chExt cx="2438400" cy="2133600"/>
          </a:xfrm>
        </p:grpSpPr>
        <p:sp>
          <p:nvSpPr>
            <p:cNvPr id="4" name="Oval 3"/>
            <p:cNvSpPr/>
            <p:nvPr/>
          </p:nvSpPr>
          <p:spPr>
            <a:xfrm>
              <a:off x="6400800" y="2514600"/>
              <a:ext cx="1828800" cy="1828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70956" y="3382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23904" y="3320844"/>
              <a:ext cx="196644" cy="199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6"/>
              <a:endCxn id="6" idx="2"/>
            </p:cNvCxnSpPr>
            <p:nvPr/>
          </p:nvCxnSpPr>
          <p:spPr>
            <a:xfrm>
              <a:off x="7347156" y="3420396"/>
              <a:ext cx="7767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680222" y="2759178"/>
              <a:ext cx="1098756" cy="0"/>
            </a:xfrm>
            <a:prstGeom prst="line">
              <a:avLst/>
            </a:prstGeom>
            <a:ln w="5715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2590800"/>
              <a:ext cx="533400" cy="461665"/>
            </a:xfrm>
            <a:prstGeom prst="rect">
              <a:avLst/>
            </a:prstGeom>
            <a:noFill/>
          </p:spPr>
          <p:txBody>
            <a:bodyPr wrap="square" rtlCol="0">
              <a:spAutoFit/>
            </a:bodyPr>
            <a:lstStyle/>
            <a:p>
              <a:r>
                <a:rPr lang="en-US" sz="2400" b="1" dirty="0" smtClean="0"/>
                <a:t>F</a:t>
              </a:r>
              <a:endParaRPr lang="en-US" sz="2400" b="1" dirty="0"/>
            </a:p>
          </p:txBody>
        </p:sp>
        <p:sp>
          <p:nvSpPr>
            <p:cNvPr id="12" name="TextBox 11"/>
            <p:cNvSpPr txBox="1"/>
            <p:nvPr/>
          </p:nvSpPr>
          <p:spPr>
            <a:xfrm>
              <a:off x="8305800" y="3429000"/>
              <a:ext cx="533400" cy="461665"/>
            </a:xfrm>
            <a:prstGeom prst="rect">
              <a:avLst/>
            </a:prstGeom>
            <a:noFill/>
          </p:spPr>
          <p:txBody>
            <a:bodyPr wrap="square" rtlCol="0">
              <a:spAutoFit/>
            </a:bodyPr>
            <a:lstStyle/>
            <a:p>
              <a:r>
                <a:rPr lang="en-US" sz="2400" b="1" dirty="0" smtClean="0"/>
                <a:t>m</a:t>
              </a:r>
              <a:endParaRPr lang="en-US" sz="2400" b="1" dirty="0"/>
            </a:p>
          </p:txBody>
        </p:sp>
      </p:grpSp>
      <p:graphicFrame>
        <p:nvGraphicFramePr>
          <p:cNvPr id="2052" name="Object 4"/>
          <p:cNvGraphicFramePr>
            <a:graphicFrameLocks noChangeAspect="1"/>
          </p:cNvGraphicFramePr>
          <p:nvPr/>
        </p:nvGraphicFramePr>
        <p:xfrm>
          <a:off x="1143000" y="1981200"/>
          <a:ext cx="2476500" cy="842962"/>
        </p:xfrm>
        <a:graphic>
          <a:graphicData uri="http://schemas.openxmlformats.org/presentationml/2006/ole">
            <p:oleObj spid="_x0000_s100354" name="Equation" r:id="rId3" imgW="596880" imgH="20304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Moment of Inertia</a:t>
            </a:r>
            <a:endParaRPr lang="en-US" dirty="0"/>
          </a:p>
        </p:txBody>
      </p:sp>
      <p:sp>
        <p:nvSpPr>
          <p:cNvPr id="3" name="Content Placeholder 2"/>
          <p:cNvSpPr>
            <a:spLocks noGrp="1"/>
          </p:cNvSpPr>
          <p:nvPr>
            <p:ph idx="1"/>
          </p:nvPr>
        </p:nvSpPr>
        <p:spPr>
          <a:xfrm>
            <a:off x="304800" y="1143000"/>
            <a:ext cx="5410200" cy="5212560"/>
          </a:xfrm>
        </p:spPr>
        <p:txBody>
          <a:bodyPr/>
          <a:lstStyle/>
          <a:p>
            <a:r>
              <a:rPr lang="en-US" dirty="0" smtClean="0"/>
              <a:t>Moment of Inertia defined:</a:t>
            </a:r>
          </a:p>
          <a:p>
            <a:endParaRPr lang="en-US" i="1" dirty="0" smtClean="0">
              <a:solidFill>
                <a:srgbClr val="FFFF00"/>
              </a:solidFill>
            </a:endParaRPr>
          </a:p>
          <a:p>
            <a:endParaRPr lang="en-US" i="1" dirty="0" smtClean="0">
              <a:solidFill>
                <a:srgbClr val="FFFF00"/>
              </a:solidFill>
            </a:endParaRPr>
          </a:p>
          <a:p>
            <a:endParaRPr lang="en-US" i="1" dirty="0" smtClean="0">
              <a:solidFill>
                <a:srgbClr val="FFFF00"/>
              </a:solidFill>
            </a:endParaRPr>
          </a:p>
          <a:p>
            <a:endParaRPr lang="en-US" i="1" dirty="0" smtClean="0">
              <a:solidFill>
                <a:srgbClr val="FFFF00"/>
              </a:solidFill>
            </a:endParaRPr>
          </a:p>
          <a:p>
            <a:endParaRPr lang="en-US" i="1" dirty="0" smtClean="0">
              <a:solidFill>
                <a:srgbClr val="FFFF00"/>
              </a:solidFill>
            </a:endParaRPr>
          </a:p>
          <a:p>
            <a:endParaRPr lang="en-US" i="1" dirty="0" smtClean="0">
              <a:solidFill>
                <a:srgbClr val="FFFF00"/>
              </a:solidFill>
            </a:endParaRPr>
          </a:p>
          <a:p>
            <a:r>
              <a:rPr lang="en-US" i="1" dirty="0" smtClean="0">
                <a:solidFill>
                  <a:srgbClr val="FFFF00"/>
                </a:solidFill>
              </a:rPr>
              <a:t>This is Newton’s Second Law for rotation!</a:t>
            </a:r>
            <a:endParaRPr lang="en-US" i="1" dirty="0">
              <a:solidFill>
                <a:srgbClr val="FFFF00"/>
              </a:solidFill>
            </a:endParaRPr>
          </a:p>
        </p:txBody>
      </p:sp>
      <p:grpSp>
        <p:nvGrpSpPr>
          <p:cNvPr id="7" name="Group 12"/>
          <p:cNvGrpSpPr/>
          <p:nvPr/>
        </p:nvGrpSpPr>
        <p:grpSpPr>
          <a:xfrm>
            <a:off x="6400800" y="990600"/>
            <a:ext cx="2438400" cy="2133600"/>
            <a:chOff x="6400800" y="2209800"/>
            <a:chExt cx="2438400" cy="2133600"/>
          </a:xfrm>
        </p:grpSpPr>
        <p:sp>
          <p:nvSpPr>
            <p:cNvPr id="4" name="Oval 3"/>
            <p:cNvSpPr/>
            <p:nvPr/>
          </p:nvSpPr>
          <p:spPr>
            <a:xfrm>
              <a:off x="6400800" y="2514600"/>
              <a:ext cx="1828800" cy="1828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70956" y="3382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23904" y="3320844"/>
              <a:ext cx="196644" cy="199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6"/>
              <a:endCxn id="6" idx="2"/>
            </p:cNvCxnSpPr>
            <p:nvPr/>
          </p:nvCxnSpPr>
          <p:spPr>
            <a:xfrm>
              <a:off x="7347156" y="3420396"/>
              <a:ext cx="7767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680222" y="2759178"/>
              <a:ext cx="1098756" cy="0"/>
            </a:xfrm>
            <a:prstGeom prst="line">
              <a:avLst/>
            </a:prstGeom>
            <a:ln w="5715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2590800"/>
              <a:ext cx="533400" cy="461665"/>
            </a:xfrm>
            <a:prstGeom prst="rect">
              <a:avLst/>
            </a:prstGeom>
            <a:noFill/>
          </p:spPr>
          <p:txBody>
            <a:bodyPr wrap="square" rtlCol="0">
              <a:spAutoFit/>
            </a:bodyPr>
            <a:lstStyle/>
            <a:p>
              <a:r>
                <a:rPr lang="en-US" sz="2400" b="1" dirty="0" smtClean="0"/>
                <a:t>F</a:t>
              </a:r>
              <a:endParaRPr lang="en-US" sz="2400" b="1" dirty="0"/>
            </a:p>
          </p:txBody>
        </p:sp>
        <p:sp>
          <p:nvSpPr>
            <p:cNvPr id="12" name="TextBox 11"/>
            <p:cNvSpPr txBox="1"/>
            <p:nvPr/>
          </p:nvSpPr>
          <p:spPr>
            <a:xfrm>
              <a:off x="8305800" y="3429000"/>
              <a:ext cx="533400" cy="461665"/>
            </a:xfrm>
            <a:prstGeom prst="rect">
              <a:avLst/>
            </a:prstGeom>
            <a:noFill/>
          </p:spPr>
          <p:txBody>
            <a:bodyPr wrap="square" rtlCol="0">
              <a:spAutoFit/>
            </a:bodyPr>
            <a:lstStyle/>
            <a:p>
              <a:r>
                <a:rPr lang="en-US" sz="2400" b="1" dirty="0" smtClean="0"/>
                <a:t>m</a:t>
              </a:r>
              <a:endParaRPr lang="en-US" sz="2400" b="1" dirty="0"/>
            </a:p>
          </p:txBody>
        </p:sp>
      </p:grpSp>
      <p:graphicFrame>
        <p:nvGraphicFramePr>
          <p:cNvPr id="7171" name="Object 3"/>
          <p:cNvGraphicFramePr>
            <a:graphicFrameLocks noChangeAspect="1"/>
          </p:cNvGraphicFramePr>
          <p:nvPr/>
        </p:nvGraphicFramePr>
        <p:xfrm>
          <a:off x="914400" y="1905000"/>
          <a:ext cx="3268663" cy="2844800"/>
        </p:xfrm>
        <a:graphic>
          <a:graphicData uri="http://schemas.openxmlformats.org/presentationml/2006/ole">
            <p:oleObj spid="_x0000_s102402" name="Equation" r:id="rId3" imgW="787320" imgH="68580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Angular momentum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Angular Momentum</a:t>
            </a:r>
            <a:endParaRPr lang="en-US" dirty="0"/>
          </a:p>
        </p:txBody>
      </p:sp>
      <p:pic>
        <p:nvPicPr>
          <p:cNvPr id="6" name="Angular Momentum.wmv">
            <a:hlinkClick r:id="" action="ppaction://media"/>
          </p:cNvPr>
          <p:cNvPicPr>
            <a:picLocks noGrp="1" noRot="1" noChangeAspect="1"/>
          </p:cNvPicPr>
          <p:nvPr>
            <p:ph idx="1"/>
            <a:videoFile r:link="rId1"/>
          </p:nvPr>
        </p:nvPicPr>
        <p:blipFill>
          <a:blip r:embed="rId4" cstate="print"/>
          <a:stretch>
            <a:fillRect/>
          </a:stretch>
        </p:blipFill>
        <p:spPr>
          <a:xfrm>
            <a:off x="1219199" y="1384300"/>
            <a:ext cx="6993467" cy="5245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Momentum</a:t>
            </a:r>
            <a:endParaRPr lang="en-US" dirty="0"/>
          </a:p>
        </p:txBody>
      </p:sp>
      <p:sp>
        <p:nvSpPr>
          <p:cNvPr id="3" name="Content Placeholder 2"/>
          <p:cNvSpPr>
            <a:spLocks noGrp="1"/>
          </p:cNvSpPr>
          <p:nvPr>
            <p:ph idx="1"/>
          </p:nvPr>
        </p:nvSpPr>
        <p:spPr>
          <a:xfrm>
            <a:off x="914400" y="1783560"/>
            <a:ext cx="4572000" cy="4572000"/>
          </a:xfrm>
        </p:spPr>
        <p:txBody>
          <a:bodyPr/>
          <a:lstStyle/>
          <a:p>
            <a:r>
              <a:rPr lang="en-US" dirty="0" smtClean="0"/>
              <a:t>Linear momentum</a:t>
            </a:r>
          </a:p>
          <a:p>
            <a:endParaRPr lang="en-US" dirty="0" smtClean="0"/>
          </a:p>
          <a:p>
            <a:r>
              <a:rPr lang="en-US" dirty="0" smtClean="0"/>
              <a:t>Angular momentum (L)</a:t>
            </a:r>
          </a:p>
          <a:p>
            <a:pPr lvl="1"/>
            <a:r>
              <a:rPr lang="en-US" i="1" dirty="0" smtClean="0"/>
              <a:t>I</a:t>
            </a:r>
            <a:r>
              <a:rPr lang="en-US" dirty="0" smtClean="0"/>
              <a:t> = moment of inertia</a:t>
            </a:r>
          </a:p>
          <a:p>
            <a:pPr lvl="1"/>
            <a:r>
              <a:rPr lang="en-US" i="1" dirty="0" smtClean="0"/>
              <a:t>ω</a:t>
            </a:r>
            <a:r>
              <a:rPr lang="en-US" dirty="0" smtClean="0"/>
              <a:t> = angular velocity</a:t>
            </a:r>
          </a:p>
          <a:p>
            <a:pPr lvl="1"/>
            <a:endParaRPr lang="en-US" dirty="0" smtClean="0"/>
          </a:p>
        </p:txBody>
      </p:sp>
      <p:graphicFrame>
        <p:nvGraphicFramePr>
          <p:cNvPr id="52226" name="Object 3"/>
          <p:cNvGraphicFramePr>
            <a:graphicFrameLocks noChangeAspect="1"/>
          </p:cNvGraphicFramePr>
          <p:nvPr/>
        </p:nvGraphicFramePr>
        <p:xfrm>
          <a:off x="5781675" y="1703388"/>
          <a:ext cx="2066925" cy="706437"/>
        </p:xfrm>
        <a:graphic>
          <a:graphicData uri="http://schemas.openxmlformats.org/presentationml/2006/ole">
            <p:oleObj spid="_x0000_s104450" name="Equation" r:id="rId3" imgW="482400" imgH="164880" progId="Equation.3">
              <p:embed/>
            </p:oleObj>
          </a:graphicData>
        </a:graphic>
      </p:graphicFrame>
      <p:graphicFrame>
        <p:nvGraphicFramePr>
          <p:cNvPr id="52227" name="Object 3"/>
          <p:cNvGraphicFramePr>
            <a:graphicFrameLocks noChangeAspect="1"/>
          </p:cNvGraphicFramePr>
          <p:nvPr/>
        </p:nvGraphicFramePr>
        <p:xfrm>
          <a:off x="5835650" y="3276600"/>
          <a:ext cx="1958975" cy="762000"/>
        </p:xfrm>
        <a:graphic>
          <a:graphicData uri="http://schemas.openxmlformats.org/presentationml/2006/ole">
            <p:oleObj spid="_x0000_s104451" name="Equation" r:id="rId4" imgW="457200" imgH="17748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Momentum</a:t>
            </a:r>
            <a:endParaRPr lang="en-US" dirty="0"/>
          </a:p>
        </p:txBody>
      </p:sp>
      <p:sp>
        <p:nvSpPr>
          <p:cNvPr id="3" name="Content Placeholder 2"/>
          <p:cNvSpPr>
            <a:spLocks noGrp="1"/>
          </p:cNvSpPr>
          <p:nvPr>
            <p:ph idx="1"/>
          </p:nvPr>
        </p:nvSpPr>
        <p:spPr>
          <a:xfrm>
            <a:off x="304800" y="1783560"/>
            <a:ext cx="5181600" cy="4572000"/>
          </a:xfrm>
        </p:spPr>
        <p:txBody>
          <a:bodyPr>
            <a:normAutofit/>
          </a:bodyPr>
          <a:lstStyle/>
          <a:p>
            <a:r>
              <a:rPr lang="en-US" dirty="0" smtClean="0"/>
              <a:t>Newton’s Second Law</a:t>
            </a:r>
          </a:p>
          <a:p>
            <a:pPr lvl="1"/>
            <a:r>
              <a:rPr lang="en-US" dirty="0" smtClean="0"/>
              <a:t>In terms of linear momentum</a:t>
            </a:r>
          </a:p>
        </p:txBody>
      </p:sp>
      <p:graphicFrame>
        <p:nvGraphicFramePr>
          <p:cNvPr id="52226" name="Object 3"/>
          <p:cNvGraphicFramePr>
            <a:graphicFrameLocks noChangeAspect="1"/>
          </p:cNvGraphicFramePr>
          <p:nvPr/>
        </p:nvGraphicFramePr>
        <p:xfrm>
          <a:off x="5791200" y="1371600"/>
          <a:ext cx="2022475" cy="2063930"/>
        </p:xfrm>
        <a:graphic>
          <a:graphicData uri="http://schemas.openxmlformats.org/presentationml/2006/ole">
            <p:oleObj spid="_x0000_s105474" name="Equation" r:id="rId3" imgW="596880" imgH="60948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Momentum</a:t>
            </a:r>
            <a:endParaRPr lang="en-US" dirty="0"/>
          </a:p>
        </p:txBody>
      </p:sp>
      <p:sp>
        <p:nvSpPr>
          <p:cNvPr id="3" name="Content Placeholder 2"/>
          <p:cNvSpPr>
            <a:spLocks noGrp="1"/>
          </p:cNvSpPr>
          <p:nvPr>
            <p:ph idx="1"/>
          </p:nvPr>
        </p:nvSpPr>
        <p:spPr>
          <a:xfrm>
            <a:off x="304800" y="1783560"/>
            <a:ext cx="5181600" cy="4572000"/>
          </a:xfrm>
        </p:spPr>
        <p:txBody>
          <a:bodyPr>
            <a:normAutofit/>
          </a:bodyPr>
          <a:lstStyle/>
          <a:p>
            <a:r>
              <a:rPr lang="en-US" dirty="0" smtClean="0"/>
              <a:t>Newton’s Second Law</a:t>
            </a:r>
          </a:p>
          <a:p>
            <a:pPr lvl="1"/>
            <a:r>
              <a:rPr lang="en-US" dirty="0" smtClean="0"/>
              <a:t>In terms of angular momentum and re-written in terms of torque</a:t>
            </a:r>
          </a:p>
          <a:p>
            <a:pPr lvl="1"/>
            <a:r>
              <a:rPr lang="el-GR" i="1" dirty="0" smtClean="0">
                <a:cs typeface="Times New Roman"/>
              </a:rPr>
              <a:t>Στ</a:t>
            </a:r>
            <a:r>
              <a:rPr lang="en-US" dirty="0" smtClean="0">
                <a:cs typeface="Times New Roman"/>
              </a:rPr>
              <a:t> = net torque acting to rotate the object</a:t>
            </a:r>
          </a:p>
          <a:p>
            <a:pPr lvl="1"/>
            <a:r>
              <a:rPr lang="el-GR" i="1" dirty="0" smtClean="0">
                <a:cs typeface="Times New Roman"/>
              </a:rPr>
              <a:t>Δ</a:t>
            </a:r>
            <a:r>
              <a:rPr lang="en-US" i="1" dirty="0" smtClean="0">
                <a:cs typeface="Times New Roman"/>
              </a:rPr>
              <a:t>L</a:t>
            </a:r>
            <a:r>
              <a:rPr lang="en-US" dirty="0" smtClean="0">
                <a:cs typeface="Times New Roman"/>
              </a:rPr>
              <a:t> = change in angular momentum</a:t>
            </a:r>
          </a:p>
          <a:p>
            <a:pPr lvl="1"/>
            <a:r>
              <a:rPr lang="el-GR" i="1" dirty="0" smtClean="0">
                <a:cs typeface="Times New Roman"/>
              </a:rPr>
              <a:t>Δ</a:t>
            </a:r>
            <a:r>
              <a:rPr lang="en-US" i="1" dirty="0" smtClean="0">
                <a:cs typeface="Times New Roman"/>
              </a:rPr>
              <a:t>t</a:t>
            </a:r>
            <a:r>
              <a:rPr lang="en-US" dirty="0" smtClean="0">
                <a:cs typeface="Times New Roman"/>
              </a:rPr>
              <a:t> = time interval</a:t>
            </a:r>
            <a:endParaRPr lang="en-US" dirty="0" smtClean="0"/>
          </a:p>
        </p:txBody>
      </p:sp>
      <p:graphicFrame>
        <p:nvGraphicFramePr>
          <p:cNvPr id="52227" name="Object 3"/>
          <p:cNvGraphicFramePr>
            <a:graphicFrameLocks noChangeAspect="1"/>
          </p:cNvGraphicFramePr>
          <p:nvPr/>
        </p:nvGraphicFramePr>
        <p:xfrm>
          <a:off x="6248400" y="381000"/>
          <a:ext cx="2133600" cy="6077447"/>
        </p:xfrm>
        <a:graphic>
          <a:graphicData uri="http://schemas.openxmlformats.org/presentationml/2006/ole">
            <p:oleObj spid="_x0000_s106498" name="Equation" r:id="rId3" imgW="583920" imgH="166356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800" dirty="0" smtClean="0"/>
              <a:t>Conservation of Angular Momentum</a:t>
            </a:r>
            <a:endParaRPr lang="en-US" sz="3800" dirty="0"/>
          </a:p>
        </p:txBody>
      </p:sp>
      <p:sp>
        <p:nvSpPr>
          <p:cNvPr id="3" name="Content Placeholder 2"/>
          <p:cNvSpPr>
            <a:spLocks noGrp="1"/>
          </p:cNvSpPr>
          <p:nvPr>
            <p:ph idx="1"/>
          </p:nvPr>
        </p:nvSpPr>
        <p:spPr/>
        <p:txBody>
          <a:bodyPr/>
          <a:lstStyle/>
          <a:p>
            <a:r>
              <a:rPr lang="en-US" dirty="0" smtClean="0"/>
              <a:t>The total angular momentum of a rotating object remains constant if the net torque acting on it is zero</a:t>
            </a:r>
            <a:endParaRPr lang="en-US" dirty="0"/>
          </a:p>
        </p:txBody>
      </p:sp>
      <p:graphicFrame>
        <p:nvGraphicFramePr>
          <p:cNvPr id="55298" name="Object 3"/>
          <p:cNvGraphicFramePr>
            <a:graphicFrameLocks noChangeAspect="1"/>
          </p:cNvGraphicFramePr>
          <p:nvPr/>
        </p:nvGraphicFramePr>
        <p:xfrm>
          <a:off x="1447800" y="3657600"/>
          <a:ext cx="5819775" cy="977900"/>
        </p:xfrm>
        <a:graphic>
          <a:graphicData uri="http://schemas.openxmlformats.org/presentationml/2006/ole">
            <p:oleObj spid="_x0000_s107522" name="Equation" r:id="rId3" imgW="1358640" imgH="22860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Applications And Skills: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Calculating </a:t>
            </a:r>
            <a:r>
              <a:rPr lang="en-US" sz="3200" dirty="0"/>
              <a:t>torque for single forces and couples </a:t>
            </a:r>
          </a:p>
          <a:p>
            <a:r>
              <a:rPr lang="en-US" sz="3200" dirty="0"/>
              <a:t>Solving problems involving moment of inertia, torque and angular acceleration </a:t>
            </a:r>
          </a:p>
          <a:p>
            <a:r>
              <a:rPr lang="en-US" sz="3200" dirty="0"/>
              <a:t>Solving problems in which objects are in both rotational and translational </a:t>
            </a:r>
            <a:r>
              <a:rPr lang="en-US" sz="3200" dirty="0" smtClean="0"/>
              <a:t>equilibrium</a:t>
            </a:r>
            <a:endParaRPr lang="en-US" sz="3200" dirty="0"/>
          </a:p>
        </p:txBody>
      </p:sp>
    </p:spTree>
    <p:extLst>
      <p:ext uri="{BB962C8B-B14F-4D97-AF65-F5344CB8AC3E}">
        <p14:creationId xmlns="" xmlns:p14="http://schemas.microsoft.com/office/powerpoint/2010/main" val="849546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800" dirty="0" smtClean="0"/>
              <a:t>Conservation of Angular Momentum</a:t>
            </a:r>
            <a:endParaRPr lang="en-US" sz="3800" dirty="0"/>
          </a:p>
        </p:txBody>
      </p:sp>
      <p:sp>
        <p:nvSpPr>
          <p:cNvPr id="3" name="Content Placeholder 2"/>
          <p:cNvSpPr>
            <a:spLocks noGrp="1"/>
          </p:cNvSpPr>
          <p:nvPr>
            <p:ph idx="1"/>
          </p:nvPr>
        </p:nvSpPr>
        <p:spPr>
          <a:xfrm>
            <a:off x="304800" y="1295400"/>
            <a:ext cx="3657600" cy="5060160"/>
          </a:xfrm>
        </p:spPr>
        <p:txBody>
          <a:bodyPr/>
          <a:lstStyle/>
          <a:p>
            <a:r>
              <a:rPr lang="en-US" i="1" dirty="0" smtClean="0">
                <a:solidFill>
                  <a:srgbClr val="FFFF00"/>
                </a:solidFill>
              </a:rPr>
              <a:t>What happens when a spinning figure skater extends and retracts her arms?</a:t>
            </a:r>
            <a:endParaRPr lang="en-US" i="1" dirty="0">
              <a:solidFill>
                <a:srgbClr val="FFFF00"/>
              </a:solidFill>
            </a:endParaRPr>
          </a:p>
        </p:txBody>
      </p:sp>
      <p:graphicFrame>
        <p:nvGraphicFramePr>
          <p:cNvPr id="55298" name="Object 3"/>
          <p:cNvGraphicFramePr>
            <a:graphicFrameLocks noChangeAspect="1"/>
          </p:cNvGraphicFramePr>
          <p:nvPr/>
        </p:nvGraphicFramePr>
        <p:xfrm>
          <a:off x="609600" y="5486400"/>
          <a:ext cx="2719388" cy="977900"/>
        </p:xfrm>
        <a:graphic>
          <a:graphicData uri="http://schemas.openxmlformats.org/presentationml/2006/ole">
            <p:oleObj spid="_x0000_s108546" name="Equation" r:id="rId3" imgW="634680" imgH="228600" progId="Equation.3">
              <p:embed/>
            </p:oleObj>
          </a:graphicData>
        </a:graphic>
      </p:graphicFrame>
      <p:graphicFrame>
        <p:nvGraphicFramePr>
          <p:cNvPr id="56323" name="Object 3"/>
          <p:cNvGraphicFramePr>
            <a:graphicFrameLocks noChangeAspect="1"/>
          </p:cNvGraphicFramePr>
          <p:nvPr/>
        </p:nvGraphicFramePr>
        <p:xfrm>
          <a:off x="5300663" y="5540375"/>
          <a:ext cx="2176462" cy="869950"/>
        </p:xfrm>
        <a:graphic>
          <a:graphicData uri="http://schemas.openxmlformats.org/presentationml/2006/ole">
            <p:oleObj spid="_x0000_s108547" name="Equation" r:id="rId4" imgW="507960" imgH="203040" progId="Equation.3">
              <p:embed/>
            </p:oleObj>
          </a:graphicData>
        </a:graphic>
      </p:graphicFrame>
      <p:pic>
        <p:nvPicPr>
          <p:cNvPr id="6" name="Picture 5" descr="scan0003.jpg"/>
          <p:cNvPicPr>
            <a:picLocks noChangeAspect="1"/>
          </p:cNvPicPr>
          <p:nvPr/>
        </p:nvPicPr>
        <p:blipFill>
          <a:blip r:embed="rId5" cstate="print"/>
          <a:stretch>
            <a:fillRect/>
          </a:stretch>
        </p:blipFill>
        <p:spPr>
          <a:xfrm>
            <a:off x="4191000" y="1524000"/>
            <a:ext cx="4750308" cy="386334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800" dirty="0" smtClean="0"/>
              <a:t>Conservation of Angular Momentum</a:t>
            </a:r>
            <a:endParaRPr lang="en-US" sz="3800" dirty="0"/>
          </a:p>
        </p:txBody>
      </p:sp>
      <p:sp>
        <p:nvSpPr>
          <p:cNvPr id="3" name="Content Placeholder 2"/>
          <p:cNvSpPr>
            <a:spLocks noGrp="1"/>
          </p:cNvSpPr>
          <p:nvPr>
            <p:ph idx="1"/>
          </p:nvPr>
        </p:nvSpPr>
        <p:spPr>
          <a:xfrm>
            <a:off x="304800" y="1295400"/>
            <a:ext cx="4572000" cy="5060160"/>
          </a:xfrm>
        </p:spPr>
        <p:txBody>
          <a:bodyPr/>
          <a:lstStyle/>
          <a:p>
            <a:r>
              <a:rPr lang="en-US" i="1" dirty="0" smtClean="0">
                <a:solidFill>
                  <a:srgbClr val="FFFF00"/>
                </a:solidFill>
              </a:rPr>
              <a:t>Why does a 2 ½ in the pike position have a higher degree of difficulty than the same dive in the tuck position</a:t>
            </a:r>
            <a:r>
              <a:rPr lang="en-US" dirty="0" smtClean="0">
                <a:solidFill>
                  <a:srgbClr val="FFFF00"/>
                </a:solidFill>
              </a:rPr>
              <a:t>?</a:t>
            </a:r>
            <a:endParaRPr lang="en-US" dirty="0">
              <a:solidFill>
                <a:srgbClr val="FFFF00"/>
              </a:solidFill>
            </a:endParaRPr>
          </a:p>
        </p:txBody>
      </p:sp>
      <p:graphicFrame>
        <p:nvGraphicFramePr>
          <p:cNvPr id="55298" name="Object 3"/>
          <p:cNvGraphicFramePr>
            <a:graphicFrameLocks noChangeAspect="1"/>
          </p:cNvGraphicFramePr>
          <p:nvPr/>
        </p:nvGraphicFramePr>
        <p:xfrm>
          <a:off x="609600" y="5486400"/>
          <a:ext cx="2719388" cy="977900"/>
        </p:xfrm>
        <a:graphic>
          <a:graphicData uri="http://schemas.openxmlformats.org/presentationml/2006/ole">
            <p:oleObj spid="_x0000_s109570" name="Equation" r:id="rId3" imgW="634680" imgH="228600" progId="Equation.3">
              <p:embed/>
            </p:oleObj>
          </a:graphicData>
        </a:graphic>
      </p:graphicFrame>
      <p:graphicFrame>
        <p:nvGraphicFramePr>
          <p:cNvPr id="56323" name="Object 3"/>
          <p:cNvGraphicFramePr>
            <a:graphicFrameLocks noChangeAspect="1"/>
          </p:cNvGraphicFramePr>
          <p:nvPr/>
        </p:nvGraphicFramePr>
        <p:xfrm>
          <a:off x="5300663" y="5540375"/>
          <a:ext cx="2176462" cy="869950"/>
        </p:xfrm>
        <a:graphic>
          <a:graphicData uri="http://schemas.openxmlformats.org/presentationml/2006/ole">
            <p:oleObj spid="_x0000_s109571" name="Equation" r:id="rId4" imgW="507960" imgH="203040" progId="Equation.3">
              <p:embed/>
            </p:oleObj>
          </a:graphicData>
        </a:graphic>
      </p:graphicFrame>
      <p:pic>
        <p:nvPicPr>
          <p:cNvPr id="57348" name="Picture 4"/>
          <p:cNvPicPr>
            <a:picLocks noChangeAspect="1" noChangeArrowheads="1"/>
          </p:cNvPicPr>
          <p:nvPr/>
        </p:nvPicPr>
        <p:blipFill>
          <a:blip r:embed="rId5" cstate="print"/>
          <a:srcRect/>
          <a:stretch>
            <a:fillRect/>
          </a:stretch>
        </p:blipFill>
        <p:spPr bwMode="auto">
          <a:xfrm>
            <a:off x="5257800" y="1219200"/>
            <a:ext cx="3609975" cy="396762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800" dirty="0" smtClean="0"/>
              <a:t>Conservation of Angular Momentum</a:t>
            </a:r>
            <a:endParaRPr lang="en-US" sz="3800" dirty="0"/>
          </a:p>
        </p:txBody>
      </p:sp>
      <p:sp>
        <p:nvSpPr>
          <p:cNvPr id="3" name="Content Placeholder 2"/>
          <p:cNvSpPr>
            <a:spLocks noGrp="1"/>
          </p:cNvSpPr>
          <p:nvPr>
            <p:ph idx="1"/>
          </p:nvPr>
        </p:nvSpPr>
        <p:spPr>
          <a:xfrm>
            <a:off x="304800" y="1295400"/>
            <a:ext cx="4572000" cy="5060160"/>
          </a:xfrm>
        </p:spPr>
        <p:txBody>
          <a:bodyPr/>
          <a:lstStyle/>
          <a:p>
            <a:r>
              <a:rPr lang="en-US" i="1" dirty="0" smtClean="0">
                <a:solidFill>
                  <a:srgbClr val="FFFF00"/>
                </a:solidFill>
              </a:rPr>
              <a:t>For angular momentum to be conserved,</a:t>
            </a:r>
          </a:p>
          <a:p>
            <a:pPr marL="912114" lvl="1" indent="-514350">
              <a:buFont typeface="+mj-lt"/>
              <a:buAutoNum type="alphaLcParenR"/>
            </a:pPr>
            <a:r>
              <a:rPr lang="en-US" i="1" dirty="0" smtClean="0">
                <a:solidFill>
                  <a:srgbClr val="FFFF00"/>
                </a:solidFill>
              </a:rPr>
              <a:t>Net torque must be 0</a:t>
            </a:r>
          </a:p>
          <a:p>
            <a:pPr marL="912114" lvl="1" indent="-514350">
              <a:buFont typeface="+mj-lt"/>
              <a:buAutoNum type="alphaLcParenR"/>
            </a:pPr>
            <a:r>
              <a:rPr lang="en-US" i="1" dirty="0" smtClean="0">
                <a:solidFill>
                  <a:srgbClr val="FFFF00"/>
                </a:solidFill>
              </a:rPr>
              <a:t>Net force must be 0</a:t>
            </a:r>
          </a:p>
          <a:p>
            <a:pPr marL="912114" lvl="1" indent="-514350">
              <a:buFont typeface="+mj-lt"/>
              <a:buAutoNum type="alphaLcParenR"/>
            </a:pPr>
            <a:r>
              <a:rPr lang="en-US" i="1" dirty="0" smtClean="0">
                <a:solidFill>
                  <a:srgbClr val="FFFF00"/>
                </a:solidFill>
              </a:rPr>
              <a:t>Both a and b</a:t>
            </a:r>
          </a:p>
          <a:p>
            <a:pPr marL="912114" lvl="1" indent="-514350">
              <a:buFont typeface="+mj-lt"/>
              <a:buAutoNum type="alphaLcParenR"/>
            </a:pPr>
            <a:r>
              <a:rPr lang="en-US" i="1" dirty="0" smtClean="0">
                <a:solidFill>
                  <a:srgbClr val="FFFF00"/>
                </a:solidFill>
              </a:rPr>
              <a:t>Neither a nor b</a:t>
            </a:r>
          </a:p>
          <a:p>
            <a:pPr marL="912114" lvl="1" indent="-514350">
              <a:buFont typeface="+mj-lt"/>
              <a:buAutoNum type="alphaLcParenR"/>
            </a:pPr>
            <a:r>
              <a:rPr lang="en-US" i="1" dirty="0" smtClean="0">
                <a:solidFill>
                  <a:srgbClr val="FFFF00"/>
                </a:solidFill>
              </a:rPr>
              <a:t>It depends</a:t>
            </a:r>
            <a:endParaRPr lang="en-US" dirty="0">
              <a:solidFill>
                <a:srgbClr val="FFFF00"/>
              </a:solidFill>
            </a:endParaRPr>
          </a:p>
        </p:txBody>
      </p:sp>
      <p:graphicFrame>
        <p:nvGraphicFramePr>
          <p:cNvPr id="55298" name="Object 3"/>
          <p:cNvGraphicFramePr>
            <a:graphicFrameLocks noChangeAspect="1"/>
          </p:cNvGraphicFramePr>
          <p:nvPr/>
        </p:nvGraphicFramePr>
        <p:xfrm>
          <a:off x="609600" y="5486400"/>
          <a:ext cx="2719388" cy="977900"/>
        </p:xfrm>
        <a:graphic>
          <a:graphicData uri="http://schemas.openxmlformats.org/presentationml/2006/ole">
            <p:oleObj spid="_x0000_s110594" name="Equation" r:id="rId3" imgW="634680" imgH="228600" progId="Equation.3">
              <p:embed/>
            </p:oleObj>
          </a:graphicData>
        </a:graphic>
      </p:graphicFrame>
      <p:graphicFrame>
        <p:nvGraphicFramePr>
          <p:cNvPr id="56323" name="Object 3"/>
          <p:cNvGraphicFramePr>
            <a:graphicFrameLocks noChangeAspect="1"/>
          </p:cNvGraphicFramePr>
          <p:nvPr/>
        </p:nvGraphicFramePr>
        <p:xfrm>
          <a:off x="5300663" y="5540375"/>
          <a:ext cx="2176462" cy="869950"/>
        </p:xfrm>
        <a:graphic>
          <a:graphicData uri="http://schemas.openxmlformats.org/presentationml/2006/ole">
            <p:oleObj spid="_x0000_s110595" name="Equation" r:id="rId4" imgW="507960" imgH="203040" progId="Equation.3">
              <p:embed/>
            </p:oleObj>
          </a:graphicData>
        </a:graphic>
      </p:graphicFrame>
      <p:pic>
        <p:nvPicPr>
          <p:cNvPr id="57348" name="Picture 4"/>
          <p:cNvPicPr>
            <a:picLocks noChangeAspect="1" noChangeArrowheads="1"/>
          </p:cNvPicPr>
          <p:nvPr/>
        </p:nvPicPr>
        <p:blipFill>
          <a:blip r:embed="rId5" cstate="print"/>
          <a:srcRect/>
          <a:stretch>
            <a:fillRect/>
          </a:stretch>
        </p:blipFill>
        <p:spPr bwMode="auto">
          <a:xfrm>
            <a:off x="5257800" y="1219200"/>
            <a:ext cx="3609975" cy="396762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800" dirty="0" smtClean="0"/>
              <a:t>Conservation of Angular Momentum</a:t>
            </a:r>
            <a:endParaRPr lang="en-US" sz="3800" dirty="0"/>
          </a:p>
        </p:txBody>
      </p:sp>
      <p:sp>
        <p:nvSpPr>
          <p:cNvPr id="3" name="Content Placeholder 2"/>
          <p:cNvSpPr>
            <a:spLocks noGrp="1"/>
          </p:cNvSpPr>
          <p:nvPr>
            <p:ph idx="1"/>
          </p:nvPr>
        </p:nvSpPr>
        <p:spPr>
          <a:xfrm>
            <a:off x="304800" y="1295400"/>
            <a:ext cx="4572000" cy="5060160"/>
          </a:xfrm>
        </p:spPr>
        <p:txBody>
          <a:bodyPr/>
          <a:lstStyle/>
          <a:p>
            <a:r>
              <a:rPr lang="en-US" i="1" dirty="0" smtClean="0">
                <a:solidFill>
                  <a:srgbClr val="FFFF00"/>
                </a:solidFill>
              </a:rPr>
              <a:t>For angular momentum to be conserved,</a:t>
            </a:r>
          </a:p>
          <a:p>
            <a:pPr marL="912114" lvl="1" indent="-514350">
              <a:buFont typeface="+mj-lt"/>
              <a:buAutoNum type="alphaLcParenR"/>
            </a:pPr>
            <a:r>
              <a:rPr lang="en-US" b="1" i="1" dirty="0" smtClean="0">
                <a:solidFill>
                  <a:srgbClr val="FF0000"/>
                </a:solidFill>
              </a:rPr>
              <a:t>Net torque must be 0</a:t>
            </a:r>
          </a:p>
          <a:p>
            <a:pPr marL="912114" lvl="1" indent="-514350">
              <a:buFont typeface="+mj-lt"/>
              <a:buAutoNum type="alphaLcParenR"/>
            </a:pPr>
            <a:r>
              <a:rPr lang="en-US" i="1" dirty="0" smtClean="0">
                <a:solidFill>
                  <a:srgbClr val="FFFF00"/>
                </a:solidFill>
              </a:rPr>
              <a:t>Net force must be 0</a:t>
            </a:r>
          </a:p>
          <a:p>
            <a:pPr marL="912114" lvl="1" indent="-514350">
              <a:buFont typeface="+mj-lt"/>
              <a:buAutoNum type="alphaLcParenR"/>
            </a:pPr>
            <a:r>
              <a:rPr lang="en-US" i="1" dirty="0" smtClean="0">
                <a:solidFill>
                  <a:srgbClr val="FFFF00"/>
                </a:solidFill>
              </a:rPr>
              <a:t>Both a and b</a:t>
            </a:r>
          </a:p>
          <a:p>
            <a:pPr marL="912114" lvl="1" indent="-514350">
              <a:buFont typeface="+mj-lt"/>
              <a:buAutoNum type="alphaLcParenR"/>
            </a:pPr>
            <a:r>
              <a:rPr lang="en-US" i="1" dirty="0" smtClean="0">
                <a:solidFill>
                  <a:srgbClr val="FFFF00"/>
                </a:solidFill>
              </a:rPr>
              <a:t>Neither a nor b</a:t>
            </a:r>
          </a:p>
          <a:p>
            <a:pPr marL="912114" lvl="1" indent="-514350">
              <a:buFont typeface="+mj-lt"/>
              <a:buAutoNum type="alphaLcParenR"/>
            </a:pPr>
            <a:r>
              <a:rPr lang="en-US" i="1" dirty="0" smtClean="0">
                <a:solidFill>
                  <a:srgbClr val="FFFF00"/>
                </a:solidFill>
              </a:rPr>
              <a:t>It depends</a:t>
            </a:r>
            <a:endParaRPr lang="en-US" dirty="0">
              <a:solidFill>
                <a:srgbClr val="FFFF00"/>
              </a:solidFill>
            </a:endParaRPr>
          </a:p>
        </p:txBody>
      </p:sp>
      <p:graphicFrame>
        <p:nvGraphicFramePr>
          <p:cNvPr id="55298" name="Object 3"/>
          <p:cNvGraphicFramePr>
            <a:graphicFrameLocks noChangeAspect="1"/>
          </p:cNvGraphicFramePr>
          <p:nvPr/>
        </p:nvGraphicFramePr>
        <p:xfrm>
          <a:off x="609600" y="5486400"/>
          <a:ext cx="2719388" cy="977900"/>
        </p:xfrm>
        <a:graphic>
          <a:graphicData uri="http://schemas.openxmlformats.org/presentationml/2006/ole">
            <p:oleObj spid="_x0000_s111618" name="Equation" r:id="rId3" imgW="634680" imgH="228600" progId="Equation.3">
              <p:embed/>
            </p:oleObj>
          </a:graphicData>
        </a:graphic>
      </p:graphicFrame>
      <p:graphicFrame>
        <p:nvGraphicFramePr>
          <p:cNvPr id="56323" name="Object 3"/>
          <p:cNvGraphicFramePr>
            <a:graphicFrameLocks noChangeAspect="1"/>
          </p:cNvGraphicFramePr>
          <p:nvPr/>
        </p:nvGraphicFramePr>
        <p:xfrm>
          <a:off x="5300663" y="5540375"/>
          <a:ext cx="2176462" cy="869950"/>
        </p:xfrm>
        <a:graphic>
          <a:graphicData uri="http://schemas.openxmlformats.org/presentationml/2006/ole">
            <p:oleObj spid="_x0000_s111619" name="Equation" r:id="rId4" imgW="507960" imgH="203040" progId="Equation.3">
              <p:embed/>
            </p:oleObj>
          </a:graphicData>
        </a:graphic>
      </p:graphicFrame>
      <p:pic>
        <p:nvPicPr>
          <p:cNvPr id="57348" name="Picture 4"/>
          <p:cNvPicPr>
            <a:picLocks noChangeAspect="1" noChangeArrowheads="1"/>
          </p:cNvPicPr>
          <p:nvPr/>
        </p:nvPicPr>
        <p:blipFill>
          <a:blip r:embed="rId5" cstate="print"/>
          <a:srcRect/>
          <a:stretch>
            <a:fillRect/>
          </a:stretch>
        </p:blipFill>
        <p:spPr bwMode="auto">
          <a:xfrm>
            <a:off x="5257800" y="1219200"/>
            <a:ext cx="3609975" cy="396762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hlinkClick r:id="rId3" action="ppaction://hlinkfile"/>
              </a:rPr>
              <a:t>Summary Video: The Mechanical Universe-Angular Momentum</a:t>
            </a:r>
            <a:endParaRPr lang="en-US" dirty="0"/>
          </a:p>
        </p:txBody>
      </p:sp>
      <p:pic>
        <p:nvPicPr>
          <p:cNvPr id="6" name="The Mechanical Universe-Angular Momentum.wmv">
            <a:hlinkClick r:id="" action="ppaction://media"/>
          </p:cNvPr>
          <p:cNvPicPr>
            <a:picLocks noGrp="1" noRot="1" noChangeAspect="1"/>
          </p:cNvPicPr>
          <p:nvPr>
            <p:ph idx="1"/>
            <a:videoFile r:link="rId1"/>
          </p:nvPr>
        </p:nvPicPr>
        <p:blipFill>
          <a:blip r:embed="rId4" cstate="print"/>
          <a:stretch>
            <a:fillRect/>
          </a:stretch>
        </p:blipFill>
        <p:spPr>
          <a:xfrm>
            <a:off x="1447800" y="1955800"/>
            <a:ext cx="6231467" cy="4673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Guidance:</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Analysis </a:t>
            </a:r>
            <a:r>
              <a:rPr lang="en-US" sz="3200" dirty="0"/>
              <a:t>will be limited to basic geometric shapes </a:t>
            </a:r>
          </a:p>
          <a:p>
            <a:r>
              <a:rPr lang="en-US" sz="3200" b="1" i="1" dirty="0">
                <a:solidFill>
                  <a:srgbClr val="FFFF00"/>
                </a:solidFill>
              </a:rPr>
              <a:t>The equation for the moment of inertia of a specific shape will be provided when necessary </a:t>
            </a:r>
          </a:p>
          <a:p>
            <a:r>
              <a:rPr lang="en-US" sz="3200" dirty="0"/>
              <a:t>Graphs will be limited to angular displacement–time, angular velocity–time and </a:t>
            </a:r>
            <a:r>
              <a:rPr lang="en-US" sz="3200" dirty="0" smtClean="0"/>
              <a:t>torque–time</a:t>
            </a:r>
            <a:endParaRPr lang="en-US" sz="3200" dirty="0"/>
          </a:p>
        </p:txBody>
      </p:sp>
    </p:spTree>
    <p:extLst>
      <p:ext uri="{BB962C8B-B14F-4D97-AF65-F5344CB8AC3E}">
        <p14:creationId xmlns="" xmlns:p14="http://schemas.microsoft.com/office/powerpoint/2010/main" val="2696997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Understandings:</a:t>
            </a:r>
            <a:br>
              <a:rPr lang="en-US" dirty="0"/>
            </a:br>
            <a:endParaRPr lang="en-US" dirty="0"/>
          </a:p>
        </p:txBody>
      </p:sp>
      <p:sp>
        <p:nvSpPr>
          <p:cNvPr id="3" name="Content Placeholder 2"/>
          <p:cNvSpPr>
            <a:spLocks noGrp="1"/>
          </p:cNvSpPr>
          <p:nvPr>
            <p:ph idx="1"/>
          </p:nvPr>
        </p:nvSpPr>
        <p:spPr>
          <a:xfrm>
            <a:off x="914400" y="1426464"/>
            <a:ext cx="7772400" cy="5202936"/>
          </a:xfrm>
        </p:spPr>
        <p:txBody>
          <a:bodyPr>
            <a:normAutofit/>
          </a:bodyPr>
          <a:lstStyle/>
          <a:p>
            <a:r>
              <a:rPr lang="en-US" sz="3200" dirty="0" smtClean="0"/>
              <a:t>Torque </a:t>
            </a:r>
            <a:endParaRPr lang="en-US" sz="3200" dirty="0"/>
          </a:p>
          <a:p>
            <a:r>
              <a:rPr lang="en-US" sz="3200" dirty="0"/>
              <a:t>Moment of inertia </a:t>
            </a:r>
          </a:p>
          <a:p>
            <a:r>
              <a:rPr lang="en-US" sz="3200" dirty="0"/>
              <a:t>Rotational and translational equilibrium </a:t>
            </a:r>
          </a:p>
          <a:p>
            <a:r>
              <a:rPr lang="en-US" sz="3200" dirty="0"/>
              <a:t>Angular acceleration </a:t>
            </a:r>
          </a:p>
          <a:p>
            <a:r>
              <a:rPr lang="en-US" sz="3200" dirty="0"/>
              <a:t>Equations of rotational motion for uniform angular acceleration </a:t>
            </a:r>
          </a:p>
          <a:p>
            <a:r>
              <a:rPr lang="en-US" sz="3200" dirty="0"/>
              <a:t>Newton’s second law applied to angular motion </a:t>
            </a:r>
          </a:p>
          <a:p>
            <a:r>
              <a:rPr lang="en-US" sz="3200" dirty="0"/>
              <a:t>Conservation of angular </a:t>
            </a:r>
            <a:r>
              <a:rPr lang="en-US" sz="3200" dirty="0" smtClean="0"/>
              <a:t>momentum</a:t>
            </a:r>
            <a:endParaRPr lang="en-US" sz="3200" dirty="0"/>
          </a:p>
        </p:txBody>
      </p:sp>
    </p:spTree>
    <p:extLst>
      <p:ext uri="{BB962C8B-B14F-4D97-AF65-F5344CB8AC3E}">
        <p14:creationId xmlns="" xmlns:p14="http://schemas.microsoft.com/office/powerpoint/2010/main" val="1657900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Data Booklet Reference:</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sz="half" idx="1"/>
              </p:nvPr>
            </p:nvSpPr>
            <p:spPr/>
            <p:txBody>
              <a:bodyPr>
                <a:normAutofit/>
              </a:bodyPr>
              <a:lstStyle/>
              <a:p>
                <a14:m>
                  <m:oMath xmlns:m="http://schemas.openxmlformats.org/officeDocument/2006/math">
                    <m:r>
                      <m:rPr>
                        <m:sty m:val="p"/>
                      </m:rPr>
                      <a:rPr lang="en-US" sz="3600"/>
                      <m:t>Γ</m:t>
                    </m:r>
                    <m:r>
                      <a:rPr lang="en-US" sz="3600"/>
                      <m:t>=</m:t>
                    </m:r>
                    <m:r>
                      <a:rPr lang="en-US" sz="3600" i="1"/>
                      <m:t>𝐹𝑟</m:t>
                    </m:r>
                    <m:func>
                      <m:funcPr>
                        <m:ctrlPr>
                          <a:rPr lang="en-US" sz="3600" i="1"/>
                        </m:ctrlPr>
                      </m:funcPr>
                      <m:fName>
                        <m:r>
                          <m:rPr>
                            <m:sty m:val="p"/>
                          </m:rPr>
                          <a:rPr lang="en-US" sz="3600"/>
                          <m:t>sin</m:t>
                        </m:r>
                      </m:fName>
                      <m:e>
                        <m:r>
                          <a:rPr lang="en-US" sz="3600" i="1"/>
                          <m:t>𝜃</m:t>
                        </m:r>
                      </m:e>
                    </m:func>
                  </m:oMath>
                </a14:m>
                <a:endParaRPr lang="en-US" sz="3600" dirty="0"/>
              </a:p>
              <a:p>
                <a14:m>
                  <m:oMath xmlns:m="http://schemas.openxmlformats.org/officeDocument/2006/math">
                    <m:r>
                      <a:rPr lang="en-US" sz="3600" i="1"/>
                      <m:t>𝐼</m:t>
                    </m:r>
                    <m:r>
                      <a:rPr lang="en-US" sz="3600"/>
                      <m:t>=</m:t>
                    </m:r>
                    <m:r>
                      <a:rPr lang="en-US" sz="3600" i="1"/>
                      <m:t>𝑚</m:t>
                    </m:r>
                    <m:sSup>
                      <m:sSupPr>
                        <m:ctrlPr>
                          <a:rPr lang="en-US" sz="3600" i="1"/>
                        </m:ctrlPr>
                      </m:sSupPr>
                      <m:e>
                        <m:r>
                          <a:rPr lang="en-US" sz="3600" i="1"/>
                          <m:t>𝑟</m:t>
                        </m:r>
                      </m:e>
                      <m:sup>
                        <m:r>
                          <a:rPr lang="en-US" sz="3600"/>
                          <m:t>2</m:t>
                        </m:r>
                      </m:sup>
                    </m:sSup>
                  </m:oMath>
                </a14:m>
                <a:endParaRPr lang="en-US" sz="3600" dirty="0"/>
              </a:p>
              <a:p>
                <a14:m>
                  <m:oMath xmlns:m="http://schemas.openxmlformats.org/officeDocument/2006/math">
                    <m:r>
                      <m:rPr>
                        <m:sty m:val="p"/>
                      </m:rPr>
                      <a:rPr lang="en-US" sz="3600"/>
                      <m:t>Γ</m:t>
                    </m:r>
                    <m:r>
                      <a:rPr lang="en-US" sz="3600"/>
                      <m:t>=</m:t>
                    </m:r>
                    <m:r>
                      <a:rPr lang="en-US" sz="3600" i="1"/>
                      <m:t>𝐼</m:t>
                    </m:r>
                    <m:r>
                      <a:rPr lang="en-US" sz="3600" i="1"/>
                      <m:t>𝛼</m:t>
                    </m:r>
                  </m:oMath>
                </a14:m>
                <a:endParaRPr lang="en-US" sz="3600" dirty="0"/>
              </a:p>
              <a:p>
                <a14:m>
                  <m:oMath xmlns:m="http://schemas.openxmlformats.org/officeDocument/2006/math">
                    <m:r>
                      <m:rPr>
                        <m:sty m:val="p"/>
                      </m:rPr>
                      <a:rPr lang="en-US" sz="3600"/>
                      <m:t>ω</m:t>
                    </m:r>
                    <m:r>
                      <a:rPr lang="en-US" sz="3600"/>
                      <m:t>=2</m:t>
                    </m:r>
                    <m:r>
                      <m:rPr>
                        <m:sty m:val="p"/>
                      </m:rPr>
                      <a:rPr lang="en-US" sz="3600"/>
                      <m:t>πf</m:t>
                    </m:r>
                  </m:oMath>
                </a14:m>
                <a:endParaRPr lang="en-US" sz="3600" dirty="0"/>
              </a:p>
              <a:p>
                <a14:m>
                  <m:oMath xmlns:m="http://schemas.openxmlformats.org/officeDocument/2006/math">
                    <m:sSub>
                      <m:sSubPr>
                        <m:ctrlPr>
                          <a:rPr lang="en-US" sz="3600" i="1"/>
                        </m:ctrlPr>
                      </m:sSubPr>
                      <m:e>
                        <m:r>
                          <a:rPr lang="en-US" sz="3600" i="1"/>
                          <m:t>𝜔</m:t>
                        </m:r>
                      </m:e>
                      <m:sub>
                        <m:r>
                          <a:rPr lang="en-US" sz="3600" i="1"/>
                          <m:t>𝑓</m:t>
                        </m:r>
                      </m:sub>
                    </m:sSub>
                    <m:r>
                      <a:rPr lang="en-US" sz="3600"/>
                      <m:t>=</m:t>
                    </m:r>
                    <m:sSub>
                      <m:sSubPr>
                        <m:ctrlPr>
                          <a:rPr lang="en-US" sz="3600" i="1"/>
                        </m:ctrlPr>
                      </m:sSubPr>
                      <m:e>
                        <m:r>
                          <a:rPr lang="en-US" sz="3600" i="1"/>
                          <m:t>𝜔</m:t>
                        </m:r>
                      </m:e>
                      <m:sub>
                        <m:r>
                          <a:rPr lang="en-US" sz="3600" i="1"/>
                          <m:t>𝑖</m:t>
                        </m:r>
                      </m:sub>
                    </m:sSub>
                    <m:r>
                      <a:rPr lang="en-US" sz="3600"/>
                      <m:t>+</m:t>
                    </m:r>
                    <m:r>
                      <a:rPr lang="en-US" sz="3600" i="1"/>
                      <m:t>𝛼</m:t>
                    </m:r>
                    <m:r>
                      <a:rPr lang="en-US" sz="3600" i="1"/>
                      <m:t>𝑡</m:t>
                    </m:r>
                  </m:oMath>
                </a14:m>
                <a:endParaRPr lang="en-US" sz="3600" dirty="0"/>
              </a:p>
              <a:p>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Content Placeholder 3"/>
              <p:cNvSpPr>
                <a:spLocks noGrp="1"/>
              </p:cNvSpPr>
              <p:nvPr>
                <p:ph sz="half" idx="2"/>
              </p:nvPr>
            </p:nvSpPr>
            <p:spPr/>
            <p:txBody>
              <a:bodyPr>
                <a:normAutofit/>
              </a:bodyPr>
              <a:lstStyle/>
              <a:p>
                <a14:m>
                  <m:oMath xmlns:m="http://schemas.openxmlformats.org/officeDocument/2006/math">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𝑓</m:t>
                            </m:r>
                          </m:sub>
                        </m:sSub>
                      </m:e>
                      <m:sup>
                        <m:r>
                          <a:rPr lang="en-US" sz="3600">
                            <a:latin typeface="Cambria Math" panose="02040503050406030204" pitchFamily="18" charset="0"/>
                          </a:rPr>
                          <m:t>2</m:t>
                        </m:r>
                      </m:sup>
                    </m:sSup>
                    <m:r>
                      <a:rPr lang="en-US" sz="3600">
                        <a:latin typeface="Cambria Math" panose="02040503050406030204" pitchFamily="18" charset="0"/>
                      </a:rPr>
                      <m:t>=</m:t>
                    </m:r>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𝑖</m:t>
                            </m:r>
                          </m:sub>
                        </m:sSub>
                      </m:e>
                      <m:sup>
                        <m:r>
                          <a:rPr lang="en-US" sz="3600">
                            <a:latin typeface="Cambria Math" panose="02040503050406030204" pitchFamily="18" charset="0"/>
                          </a:rPr>
                          <m:t>2</m:t>
                        </m:r>
                      </m:sup>
                    </m:sSup>
                    <m:r>
                      <a:rPr lang="en-US" sz="3600">
                        <a:latin typeface="Cambria Math" panose="02040503050406030204" pitchFamily="18" charset="0"/>
                      </a:rPr>
                      <m:t>+2</m:t>
                    </m:r>
                    <m:r>
                      <a:rPr lang="en-US" sz="3600" i="1">
                        <a:latin typeface="Cambria Math" panose="02040503050406030204" pitchFamily="18" charset="0"/>
                      </a:rPr>
                      <m:t>𝛼𝜃</m:t>
                    </m:r>
                  </m:oMath>
                </a14:m>
                <a:endParaRPr lang="en-US" sz="3600" dirty="0"/>
              </a:p>
              <a:p>
                <a14:m>
                  <m:oMath xmlns:m="http://schemas.openxmlformats.org/officeDocument/2006/math">
                    <m:r>
                      <a:rPr lang="en-US" sz="3600" i="1">
                        <a:latin typeface="Cambria Math" panose="02040503050406030204" pitchFamily="18" charset="0"/>
                      </a:rPr>
                      <m:t>𝜃</m:t>
                    </m:r>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𝜔</m:t>
                        </m:r>
                      </m:e>
                      <m:sub>
                        <m:r>
                          <a:rPr lang="en-US" sz="3600" i="1">
                            <a:latin typeface="Cambria Math" panose="02040503050406030204" pitchFamily="18" charset="0"/>
                          </a:rPr>
                          <m:t>𝑖</m:t>
                        </m:r>
                      </m:sub>
                    </m:sSub>
                    <m:r>
                      <a:rPr lang="en-US" sz="3600" i="1">
                        <a:latin typeface="Cambria Math" panose="02040503050406030204" pitchFamily="18" charset="0"/>
                      </a:rPr>
                      <m:t>𝑡</m:t>
                    </m:r>
                    <m:r>
                      <a:rPr lang="en-US" sz="3600">
                        <a:latin typeface="Cambria Math" panose="02040503050406030204" pitchFamily="18" charset="0"/>
                      </a:rPr>
                      <m:t>+</m:t>
                    </m:r>
                    <m:f>
                      <m:fPr>
                        <m:ctrlPr>
                          <a:rPr lang="en-US" sz="3600" i="1">
                            <a:latin typeface="Cambria Math" panose="02040503050406030204" pitchFamily="18" charset="0"/>
                          </a:rPr>
                        </m:ctrlPr>
                      </m:fPr>
                      <m:num>
                        <m:r>
                          <a:rPr lang="en-US" sz="3600">
                            <a:latin typeface="Cambria Math" panose="02040503050406030204" pitchFamily="18" charset="0"/>
                          </a:rPr>
                          <m:t>1</m:t>
                        </m:r>
                      </m:num>
                      <m:den>
                        <m:r>
                          <a:rPr lang="en-US" sz="3600">
                            <a:latin typeface="Cambria Math" panose="02040503050406030204" pitchFamily="18" charset="0"/>
                          </a:rPr>
                          <m:t>2</m:t>
                        </m:r>
                      </m:den>
                    </m:f>
                    <m:r>
                      <a:rPr lang="en-US" sz="3600" i="1">
                        <a:latin typeface="Cambria Math" panose="02040503050406030204" pitchFamily="18" charset="0"/>
                      </a:rPr>
                      <m:t>𝛼</m:t>
                    </m:r>
                    <m:sSup>
                      <m:sSupPr>
                        <m:ctrlPr>
                          <a:rPr lang="en-US" sz="3600" i="1">
                            <a:latin typeface="Cambria Math" panose="02040503050406030204" pitchFamily="18" charset="0"/>
                          </a:rPr>
                        </m:ctrlPr>
                      </m:sSupPr>
                      <m:e>
                        <m:r>
                          <a:rPr lang="en-US" sz="3600" i="1">
                            <a:latin typeface="Cambria Math" panose="02040503050406030204" pitchFamily="18" charset="0"/>
                          </a:rPr>
                          <m:t>𝑡</m:t>
                        </m:r>
                      </m:e>
                      <m:sup>
                        <m:r>
                          <a:rPr lang="en-US" sz="3600">
                            <a:latin typeface="Cambria Math" panose="02040503050406030204" pitchFamily="18" charset="0"/>
                          </a:rPr>
                          <m:t>2</m:t>
                        </m:r>
                      </m:sup>
                    </m:sSup>
                  </m:oMath>
                </a14:m>
                <a:endParaRPr lang="en-US" sz="3600" dirty="0"/>
              </a:p>
              <a:p>
                <a14:m>
                  <m:oMath xmlns:m="http://schemas.openxmlformats.org/officeDocument/2006/math">
                    <m:r>
                      <a:rPr lang="en-US" sz="3600" i="1">
                        <a:latin typeface="Cambria Math" panose="02040503050406030204" pitchFamily="18" charset="0"/>
                      </a:rPr>
                      <m:t>𝐿</m:t>
                    </m:r>
                    <m:r>
                      <a:rPr lang="en-US" sz="3600">
                        <a:latin typeface="Cambria Math" panose="02040503050406030204" pitchFamily="18" charset="0"/>
                      </a:rPr>
                      <m:t>=</m:t>
                    </m:r>
                    <m:r>
                      <a:rPr lang="en-US" sz="3600" i="1">
                        <a:latin typeface="Cambria Math" panose="02040503050406030204" pitchFamily="18" charset="0"/>
                      </a:rPr>
                      <m:t>𝐼</m:t>
                    </m:r>
                    <m:r>
                      <a:rPr lang="en-US" sz="3600" i="1">
                        <a:latin typeface="Cambria Math" panose="02040503050406030204" pitchFamily="18" charset="0"/>
                      </a:rPr>
                      <m:t>𝜔</m:t>
                    </m:r>
                  </m:oMath>
                </a14:m>
                <a:endParaRPr lang="en-US" sz="3600" dirty="0"/>
              </a:p>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𝐸</m:t>
                        </m:r>
                      </m:e>
                      <m:sub>
                        <m:sSub>
                          <m:sSubPr>
                            <m:ctrlPr>
                              <a:rPr lang="en-US" sz="3600" i="1">
                                <a:latin typeface="Cambria Math" panose="02040503050406030204" pitchFamily="18" charset="0"/>
                              </a:rPr>
                            </m:ctrlPr>
                          </m:sSubPr>
                          <m:e>
                            <m:r>
                              <a:rPr lang="en-US" sz="3600" i="1">
                                <a:latin typeface="Cambria Math" panose="02040503050406030204" pitchFamily="18" charset="0"/>
                              </a:rPr>
                              <m:t>𝐾</m:t>
                            </m:r>
                          </m:e>
                          <m:sub>
                            <m:r>
                              <a:rPr lang="en-US" sz="3600" i="1">
                                <a:latin typeface="Cambria Math" panose="02040503050406030204" pitchFamily="18" charset="0"/>
                              </a:rPr>
                              <m:t>𝑟𝑜𝑡</m:t>
                            </m:r>
                          </m:sub>
                        </m:sSub>
                      </m:sub>
                    </m:sSub>
                    <m:r>
                      <a:rPr lang="en-US" sz="3600">
                        <a:latin typeface="Cambria Math" panose="02040503050406030204" pitchFamily="18" charset="0"/>
                      </a:rPr>
                      <m:t>=</m:t>
                    </m:r>
                    <m:f>
                      <m:fPr>
                        <m:ctrlPr>
                          <a:rPr lang="en-US" sz="3600" i="1">
                            <a:latin typeface="Cambria Math" panose="02040503050406030204" pitchFamily="18" charset="0"/>
                          </a:rPr>
                        </m:ctrlPr>
                      </m:fPr>
                      <m:num>
                        <m:r>
                          <a:rPr lang="en-US" sz="3600">
                            <a:latin typeface="Cambria Math" panose="02040503050406030204" pitchFamily="18" charset="0"/>
                          </a:rPr>
                          <m:t>1</m:t>
                        </m:r>
                      </m:num>
                      <m:den>
                        <m:r>
                          <a:rPr lang="en-US" sz="3600">
                            <a:latin typeface="Cambria Math" panose="02040503050406030204" pitchFamily="18" charset="0"/>
                          </a:rPr>
                          <m:t>2</m:t>
                        </m:r>
                      </m:den>
                    </m:f>
                    <m:r>
                      <a:rPr lang="en-US" sz="3600" i="1">
                        <a:latin typeface="Cambria Math" panose="02040503050406030204" pitchFamily="18" charset="0"/>
                      </a:rPr>
                      <m:t>𝐼</m:t>
                    </m:r>
                    <m:sSup>
                      <m:sSupPr>
                        <m:ctrlPr>
                          <a:rPr lang="en-US" sz="3600" i="1">
                            <a:latin typeface="Cambria Math" panose="02040503050406030204" pitchFamily="18" charset="0"/>
                          </a:rPr>
                        </m:ctrlPr>
                      </m:sSupPr>
                      <m:e>
                        <m:r>
                          <a:rPr lang="en-US" sz="3600" i="1">
                            <a:latin typeface="Cambria Math" panose="02040503050406030204" pitchFamily="18" charset="0"/>
                          </a:rPr>
                          <m:t>𝜔</m:t>
                        </m:r>
                      </m:e>
                      <m:sup>
                        <m:r>
                          <a:rPr lang="en-US" sz="3600">
                            <a:latin typeface="Cambria Math" panose="02040503050406030204" pitchFamily="18" charset="0"/>
                          </a:rPr>
                          <m:t>2</m:t>
                        </m:r>
                      </m:sup>
                    </m:sSup>
                  </m:oMath>
                </a14:m>
                <a:endParaRPr lang="en-US" sz="3600"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955230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Guidance:</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Analysis </a:t>
            </a:r>
            <a:r>
              <a:rPr lang="en-US" sz="3200" dirty="0"/>
              <a:t>will be limited to basic geometric shapes </a:t>
            </a:r>
          </a:p>
          <a:p>
            <a:r>
              <a:rPr lang="en-US" sz="3200" dirty="0"/>
              <a:t>The equation for the moment of inertia of a specific shape will be provided when necessary </a:t>
            </a:r>
          </a:p>
          <a:p>
            <a:r>
              <a:rPr lang="en-US" sz="3200" dirty="0"/>
              <a:t>Graphs will be limited to angular displacement–time, angular velocity–time and </a:t>
            </a:r>
            <a:r>
              <a:rPr lang="en-US" sz="3200" dirty="0" smtClean="0"/>
              <a:t>torque–time</a:t>
            </a:r>
            <a:endParaRPr lang="en-US" sz="3200" dirty="0"/>
          </a:p>
        </p:txBody>
      </p:sp>
    </p:spTree>
    <p:extLst>
      <p:ext uri="{BB962C8B-B14F-4D97-AF65-F5344CB8AC3E}">
        <p14:creationId xmlns="" xmlns:p14="http://schemas.microsoft.com/office/powerpoint/2010/main" val="2696997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Applications And Skills: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Calculating </a:t>
            </a:r>
            <a:r>
              <a:rPr lang="en-US" sz="3200" dirty="0"/>
              <a:t>torque for single forces and couples </a:t>
            </a:r>
          </a:p>
          <a:p>
            <a:r>
              <a:rPr lang="en-US" sz="3200" dirty="0"/>
              <a:t>Solving problems involving moment of inertia, torque and angular acceleration </a:t>
            </a:r>
          </a:p>
          <a:p>
            <a:r>
              <a:rPr lang="en-US" sz="3200" dirty="0"/>
              <a:t>Solving problems in which objects are in both rotational and translational </a:t>
            </a:r>
            <a:r>
              <a:rPr lang="en-US" sz="3200" dirty="0" smtClean="0"/>
              <a:t>equilibrium</a:t>
            </a:r>
            <a:endParaRPr lang="en-US" sz="3200" dirty="0"/>
          </a:p>
        </p:txBody>
      </p:sp>
    </p:spTree>
    <p:extLst>
      <p:ext uri="{BB962C8B-B14F-4D97-AF65-F5344CB8AC3E}">
        <p14:creationId xmlns="" xmlns:p14="http://schemas.microsoft.com/office/powerpoint/2010/main" val="21375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Applications And Skills: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Solving </a:t>
            </a:r>
            <a:r>
              <a:rPr lang="en-US" sz="3200" dirty="0"/>
              <a:t>problems using rotational quantities analogous to linear quantities </a:t>
            </a:r>
          </a:p>
          <a:p>
            <a:r>
              <a:rPr lang="en-US" sz="3200" dirty="0" smtClean="0"/>
              <a:t>Sketching </a:t>
            </a:r>
            <a:r>
              <a:rPr lang="en-US" sz="3200" dirty="0"/>
              <a:t>and interpreting graphs of rotational motion </a:t>
            </a:r>
          </a:p>
          <a:p>
            <a:r>
              <a:rPr lang="en-US" sz="3200" dirty="0" smtClean="0"/>
              <a:t>Solving </a:t>
            </a:r>
            <a:r>
              <a:rPr lang="en-US" sz="3200" dirty="0"/>
              <a:t>problems involving rolling without </a:t>
            </a:r>
            <a:r>
              <a:rPr lang="en-US" sz="3200" dirty="0" smtClean="0"/>
              <a:t>slipping</a:t>
            </a:r>
            <a:endParaRPr lang="en-US" sz="3200" dirty="0"/>
          </a:p>
        </p:txBody>
      </p:sp>
    </p:spTree>
    <p:extLst>
      <p:ext uri="{BB962C8B-B14F-4D97-AF65-F5344CB8AC3E}">
        <p14:creationId xmlns="" xmlns:p14="http://schemas.microsoft.com/office/powerpoint/2010/main" val="907676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Applications And Skills: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Solving </a:t>
            </a:r>
            <a:r>
              <a:rPr lang="en-US" sz="3200" dirty="0"/>
              <a:t>problems using rotational quantities analogous to linear quantities </a:t>
            </a:r>
          </a:p>
          <a:p>
            <a:r>
              <a:rPr lang="en-US" sz="3200" dirty="0" smtClean="0"/>
              <a:t>Sketching </a:t>
            </a:r>
            <a:r>
              <a:rPr lang="en-US" sz="3200" dirty="0"/>
              <a:t>and interpreting graphs of rotational motion </a:t>
            </a:r>
          </a:p>
          <a:p>
            <a:r>
              <a:rPr lang="en-US" sz="3200" dirty="0" smtClean="0"/>
              <a:t>Solving </a:t>
            </a:r>
            <a:r>
              <a:rPr lang="en-US" sz="3200" dirty="0"/>
              <a:t>problems involving rolling without </a:t>
            </a:r>
            <a:r>
              <a:rPr lang="en-US" sz="3200" dirty="0" smtClean="0"/>
              <a:t>slipping</a:t>
            </a:r>
            <a:endParaRPr lang="en-US" sz="3200" dirty="0"/>
          </a:p>
        </p:txBody>
      </p:sp>
    </p:spTree>
    <p:extLst>
      <p:ext uri="{BB962C8B-B14F-4D97-AF65-F5344CB8AC3E}">
        <p14:creationId xmlns="" xmlns:p14="http://schemas.microsoft.com/office/powerpoint/2010/main" val="1042454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Idea: </a:t>
            </a:r>
          </a:p>
        </p:txBody>
      </p:sp>
      <p:sp>
        <p:nvSpPr>
          <p:cNvPr id="3" name="Content Placeholder 2"/>
          <p:cNvSpPr>
            <a:spLocks noGrp="1"/>
          </p:cNvSpPr>
          <p:nvPr>
            <p:ph idx="1"/>
          </p:nvPr>
        </p:nvSpPr>
        <p:spPr/>
        <p:txBody>
          <a:bodyPr>
            <a:normAutofit/>
          </a:bodyPr>
          <a:lstStyle/>
          <a:p>
            <a:pPr lvl="0"/>
            <a:r>
              <a:rPr lang="en-US" sz="3200" dirty="0" smtClean="0"/>
              <a:t>The </a:t>
            </a:r>
            <a:r>
              <a:rPr lang="en-US" sz="3200" dirty="0"/>
              <a:t>basic laws of mechanics have an extension when equivalent principles are applied to rotation. Actual objects have dimensions and they require the expansion of the point particle model to consider the possibility of different points on an object having different states of motion and/or different velocities</a:t>
            </a:r>
            <a:r>
              <a:rPr lang="en-US" sz="3200" dirty="0" smtClean="0"/>
              <a:t>.</a:t>
            </a:r>
            <a:endParaRPr lang="en-US" sz="3200" dirty="0"/>
          </a:p>
        </p:txBody>
      </p:sp>
    </p:spTree>
    <p:extLst>
      <p:ext uri="{BB962C8B-B14F-4D97-AF65-F5344CB8AC3E}">
        <p14:creationId xmlns="" xmlns:p14="http://schemas.microsoft.com/office/powerpoint/2010/main" val="1311808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00199"/>
          </a:xfrm>
        </p:spPr>
        <p:txBody>
          <a:bodyPr>
            <a:normAutofit/>
          </a:bodyPr>
          <a:lstStyle/>
          <a:p>
            <a:pPr algn="ctr"/>
            <a:r>
              <a:rPr lang="en-US" b="1" i="1" cap="small" dirty="0" smtClean="0">
                <a:effectLst>
                  <a:outerShdw blurRad="50800" dist="38100" algn="tr" rotWithShape="0">
                    <a:prstClr val="black">
                      <a:alpha val="40000"/>
                    </a:prstClr>
                  </a:outerShdw>
                </a:effectLst>
                <a:latin typeface="Viner Hand ITC" pitchFamily="66" charset="0"/>
              </a:rPr>
              <a:t>Devil Physics</a:t>
            </a:r>
            <a:r>
              <a:rPr lang="en-US" dirty="0" smtClean="0">
                <a:latin typeface="Viner Hand ITC" pitchFamily="66" charset="0"/>
              </a:rPr>
              <a:t/>
            </a:r>
            <a:br>
              <a:rPr lang="en-US" dirty="0" smtClean="0">
                <a:latin typeface="Viner Hand ITC" pitchFamily="66" charset="0"/>
              </a:rPr>
            </a:br>
            <a:r>
              <a:rPr lang="en-US" b="1" i="1" cap="small" dirty="0" smtClean="0">
                <a:effectLst>
                  <a:outerShdw blurRad="50800" dist="38100" algn="tr" rotWithShape="0">
                    <a:prstClr val="black">
                      <a:alpha val="40000"/>
                    </a:prstClr>
                  </a:outerShdw>
                </a:effectLst>
                <a:latin typeface="Viner Hand ITC" pitchFamily="66" charset="0"/>
              </a:rPr>
              <a:t>IB Physics</a:t>
            </a:r>
            <a:endParaRPr lang="en-US" dirty="0">
              <a:latin typeface="Viner Hand ITC" pitchFamily="66" charset="0"/>
            </a:endParaRPr>
          </a:p>
        </p:txBody>
      </p:sp>
      <p:sp>
        <p:nvSpPr>
          <p:cNvPr id="3" name="Subtitle 2"/>
          <p:cNvSpPr>
            <a:spLocks noGrp="1"/>
          </p:cNvSpPr>
          <p:nvPr>
            <p:ph type="subTitle" idx="1"/>
          </p:nvPr>
        </p:nvSpPr>
        <p:spPr>
          <a:xfrm>
            <a:off x="304800" y="4800600"/>
            <a:ext cx="8610600" cy="1752600"/>
          </a:xfrm>
        </p:spPr>
        <p:txBody>
          <a:bodyPr>
            <a:normAutofit/>
          </a:bodyPr>
          <a:lstStyle/>
          <a:p>
            <a:pPr algn="ctr"/>
            <a:r>
              <a:rPr lang="en-US" sz="4000" b="1" i="1" cap="small" dirty="0" smtClean="0">
                <a:effectLst>
                  <a:outerShdw blurRad="50800" dist="38100" algn="tr" rotWithShape="0">
                    <a:prstClr val="black">
                      <a:alpha val="40000"/>
                    </a:prstClr>
                  </a:outerShdw>
                </a:effectLst>
                <a:latin typeface="Viner Hand ITC" pitchFamily="66" charset="0"/>
              </a:rPr>
              <a:t>Questions?</a:t>
            </a:r>
          </a:p>
          <a:p>
            <a:pPr algn="ctr"/>
            <a:endParaRPr lang="en-US" sz="4000" dirty="0">
              <a:latin typeface="Viner Hand ITC" pitchFamily="66" charset="0"/>
            </a:endParaRPr>
          </a:p>
        </p:txBody>
      </p:sp>
      <p:pic>
        <p:nvPicPr>
          <p:cNvPr id="4" name="Picture 3" descr="Devil%20Head.jpg"/>
          <p:cNvPicPr>
            <a:picLocks noChangeAspect="1"/>
          </p:cNvPicPr>
          <p:nvPr/>
        </p:nvPicPr>
        <p:blipFill>
          <a:blip r:embed="rId2" cstate="print"/>
          <a:stretch>
            <a:fillRect/>
          </a:stretch>
        </p:blipFill>
        <p:spPr>
          <a:xfrm>
            <a:off x="3644900" y="2546350"/>
            <a:ext cx="1854200" cy="17653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772400" cy="1676399"/>
          </a:xfrm>
        </p:spPr>
        <p:txBody>
          <a:bodyPr>
            <a:normAutofit/>
          </a:bodyPr>
          <a:lstStyle/>
          <a:p>
            <a:r>
              <a:rPr lang="en-US" sz="6000" b="1" i="1" cap="small" dirty="0" smtClean="0">
                <a:effectLst>
                  <a:outerShdw blurRad="50800" dist="38100" algn="tr" rotWithShape="0">
                    <a:prstClr val="black">
                      <a:alpha val="40000"/>
                    </a:prstClr>
                  </a:outerShdw>
                </a:effectLst>
                <a:latin typeface="Pristina" pitchFamily="66" charset="0"/>
              </a:rPr>
              <a:t>Homework</a:t>
            </a:r>
            <a:endParaRPr lang="en-US" sz="6000" dirty="0">
              <a:latin typeface="Pristina" pitchFamily="66" charset="0"/>
            </a:endParaRPr>
          </a:p>
        </p:txBody>
      </p:sp>
      <p:sp>
        <p:nvSpPr>
          <p:cNvPr id="3" name="Subtitle 2"/>
          <p:cNvSpPr>
            <a:spLocks noGrp="1"/>
          </p:cNvSpPr>
          <p:nvPr>
            <p:ph type="subTitle" idx="1"/>
          </p:nvPr>
        </p:nvSpPr>
        <p:spPr>
          <a:xfrm>
            <a:off x="5715000" y="381000"/>
            <a:ext cx="2133600" cy="1447800"/>
          </a:xfrm>
        </p:spPr>
        <p:txBody>
          <a:bodyPr>
            <a:normAutofit/>
          </a:bodyPr>
          <a:lstStyle/>
          <a:p>
            <a:r>
              <a:rPr lang="en-US" sz="4000" b="1" i="1" cap="small" dirty="0" smtClean="0">
                <a:effectLst>
                  <a:outerShdw blurRad="50800" dist="38100" algn="tr" rotWithShape="0">
                    <a:prstClr val="black">
                      <a:alpha val="40000"/>
                    </a:prstClr>
                  </a:outerShdw>
                </a:effectLst>
                <a:latin typeface="Viner Hand ITC" pitchFamily="66" charset="0"/>
              </a:rPr>
              <a:t>#8-15</a:t>
            </a:r>
            <a:endParaRPr lang="en-US" sz="4000" b="1" i="1" cap="small" dirty="0" smtClean="0">
              <a:effectLst>
                <a:outerShdw blurRad="50800" dist="38100" algn="tr" rotWithShape="0">
                  <a:prstClr val="black">
                    <a:alpha val="40000"/>
                  </a:prstClr>
                </a:outerShdw>
              </a:effectLst>
              <a:latin typeface="Viner Hand ITC" pitchFamily="66" charset="0"/>
            </a:endParaRPr>
          </a:p>
          <a:p>
            <a:endParaRPr lang="en-US" sz="4000" dirty="0">
              <a:latin typeface="Viner Hand ITC" pitchFamily="66" charset="0"/>
            </a:endParaRPr>
          </a:p>
        </p:txBody>
      </p:sp>
      <p:pic>
        <p:nvPicPr>
          <p:cNvPr id="5" name="Motorcycle_sphere_of_death_goes_wrong.wmv">
            <a:hlinkClick r:id="" action="ppaction://media"/>
          </p:cNvPr>
          <p:cNvPicPr>
            <a:picLocks noRot="1" noChangeAspect="1"/>
          </p:cNvPicPr>
          <p:nvPr>
            <a:videoFile r:link="rId1"/>
          </p:nvPr>
        </p:nvPicPr>
        <p:blipFill>
          <a:blip r:embed="rId3" cstate="print"/>
          <a:stretch>
            <a:fillRect/>
          </a:stretch>
        </p:blipFill>
        <p:spPr>
          <a:xfrm>
            <a:off x="1143000" y="1485900"/>
            <a:ext cx="6858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Guidance:</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Analysis </a:t>
            </a:r>
            <a:r>
              <a:rPr lang="en-US" sz="3200" dirty="0"/>
              <a:t>will be limited to basic geometric shapes </a:t>
            </a:r>
          </a:p>
          <a:p>
            <a:r>
              <a:rPr lang="en-US" sz="3200" dirty="0"/>
              <a:t>The equation for the moment of inertia of a specific shape will be provided when necessary </a:t>
            </a:r>
          </a:p>
          <a:p>
            <a:r>
              <a:rPr lang="en-US" sz="3200" dirty="0"/>
              <a:t>Graphs will be limited to angular displacement–time, angular velocity–time and </a:t>
            </a:r>
            <a:r>
              <a:rPr lang="en-US" sz="3200" dirty="0" smtClean="0"/>
              <a:t>torque–time</a:t>
            </a:r>
            <a:endParaRPr lang="en-US" sz="3200" dirty="0"/>
          </a:p>
        </p:txBody>
      </p:sp>
    </p:spTree>
    <p:extLst>
      <p:ext uri="{BB962C8B-B14F-4D97-AF65-F5344CB8AC3E}">
        <p14:creationId xmlns="" xmlns:p14="http://schemas.microsoft.com/office/powerpoint/2010/main" val="3931607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Tsokos Lsn 9-1 Lecture</Template>
  <TotalTime>1317</TotalTime>
  <Words>2109</Words>
  <Application>Microsoft Office PowerPoint</Application>
  <PresentationFormat>On-screen Show (4:3)</PresentationFormat>
  <Paragraphs>327</Paragraphs>
  <Slides>83</Slides>
  <Notes>0</Notes>
  <HiddenSlides>0</HiddenSlides>
  <MMClips>4</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Metro</vt:lpstr>
      <vt:lpstr>Equation</vt:lpstr>
      <vt:lpstr>Microsoft Equation 3.0</vt:lpstr>
      <vt:lpstr>Devil Physics Baddest Class on Campus </vt:lpstr>
      <vt:lpstr>Option B-1B: rotational dynamics</vt:lpstr>
      <vt:lpstr>Essential Idea: </vt:lpstr>
      <vt:lpstr>Nature Of Science: </vt:lpstr>
      <vt:lpstr>Theory Of Knowledge: </vt:lpstr>
      <vt:lpstr>Understandings: </vt:lpstr>
      <vt:lpstr>Applications And Skills: </vt:lpstr>
      <vt:lpstr>Applications And Skills: </vt:lpstr>
      <vt:lpstr>Guidance: </vt:lpstr>
      <vt:lpstr>Data Booklet Reference: </vt:lpstr>
      <vt:lpstr>Utilization: </vt:lpstr>
      <vt:lpstr>Aims: </vt:lpstr>
      <vt:lpstr>review</vt:lpstr>
      <vt:lpstr>Overview of Rotational Equations of Motion</vt:lpstr>
      <vt:lpstr>Kinematics</vt:lpstr>
      <vt:lpstr>Kinematics</vt:lpstr>
      <vt:lpstr>Torque</vt:lpstr>
      <vt:lpstr>Equilibrium</vt:lpstr>
      <vt:lpstr>Equilibrium</vt:lpstr>
      <vt:lpstr>Kinetic Energy of a Body</vt:lpstr>
      <vt:lpstr>Kinetic Energy of a Body</vt:lpstr>
      <vt:lpstr>Moment of Inertia</vt:lpstr>
      <vt:lpstr>Moment of Inertia</vt:lpstr>
      <vt:lpstr>Kinetic Energy of a Body</vt:lpstr>
      <vt:lpstr>Rolling Motion (Without Slipping)</vt:lpstr>
      <vt:lpstr>Rolling Motion (Without Slipping)</vt:lpstr>
      <vt:lpstr>Rolling Motion (Without Slipping)</vt:lpstr>
      <vt:lpstr>Rolling Motion (Without Slipping)</vt:lpstr>
      <vt:lpstr>Rolling Motion (Without Slipping)</vt:lpstr>
      <vt:lpstr>Rolling Motion (Without Slipping)</vt:lpstr>
      <vt:lpstr>Rolling Motion (Without Slipping)</vt:lpstr>
      <vt:lpstr>Rotational Kinetic Energy</vt:lpstr>
      <vt:lpstr>Rotational Kinetic Energy</vt:lpstr>
      <vt:lpstr>Total Kinetic Energy</vt:lpstr>
      <vt:lpstr>Sample Problem</vt:lpstr>
      <vt:lpstr>Sample Problem</vt:lpstr>
      <vt:lpstr>Sample Problem</vt:lpstr>
      <vt:lpstr>Question 1?</vt:lpstr>
      <vt:lpstr>Question 1?</vt:lpstr>
      <vt:lpstr>Question 2?</vt:lpstr>
      <vt:lpstr>Question 2?</vt:lpstr>
      <vt:lpstr>Question 3?</vt:lpstr>
      <vt:lpstr>Question 3?</vt:lpstr>
      <vt:lpstr>Work Done By Friction</vt:lpstr>
      <vt:lpstr>Work Done By Friction</vt:lpstr>
      <vt:lpstr>Conservation of Energy</vt:lpstr>
      <vt:lpstr>Conservation of Energy</vt:lpstr>
      <vt:lpstr>Conservation of Energy</vt:lpstr>
      <vt:lpstr>Conservation of Energy</vt:lpstr>
      <vt:lpstr>Conservation of Energy</vt:lpstr>
      <vt:lpstr>Conservation of Energy</vt:lpstr>
      <vt:lpstr>Work Done By Torque</vt:lpstr>
      <vt:lpstr>Work Done By Torque</vt:lpstr>
      <vt:lpstr>Work Done By Torque</vt:lpstr>
      <vt:lpstr>Work Done By Torque</vt:lpstr>
      <vt:lpstr>Work Done By Torque</vt:lpstr>
      <vt:lpstr>Work Done By Torque</vt:lpstr>
      <vt:lpstr>Power Generated By Torque</vt:lpstr>
      <vt:lpstr>Work, Energy and Power</vt:lpstr>
      <vt:lpstr>Moment of Inertia</vt:lpstr>
      <vt:lpstr>Moment of Inertia</vt:lpstr>
      <vt:lpstr>Moment of Inertia</vt:lpstr>
      <vt:lpstr>Moment of Inertia</vt:lpstr>
      <vt:lpstr>Angular momentum</vt:lpstr>
      <vt:lpstr>Angular Momentum</vt:lpstr>
      <vt:lpstr>Angular Momentum</vt:lpstr>
      <vt:lpstr>Angular Momentum</vt:lpstr>
      <vt:lpstr>Angular Momentum</vt:lpstr>
      <vt:lpstr>Conservation of Angular Momentum</vt:lpstr>
      <vt:lpstr>Conservation of Angular Momentum</vt:lpstr>
      <vt:lpstr>Conservation of Angular Momentum</vt:lpstr>
      <vt:lpstr>Conservation of Angular Momentum</vt:lpstr>
      <vt:lpstr>Conservation of Angular Momentum</vt:lpstr>
      <vt:lpstr>Summary Video: The Mechanical Universe-Angular Momentum</vt:lpstr>
      <vt:lpstr>Guidance: </vt:lpstr>
      <vt:lpstr>Understandings: </vt:lpstr>
      <vt:lpstr>Data Booklet Reference: </vt:lpstr>
      <vt:lpstr>Guidance: </vt:lpstr>
      <vt:lpstr>Applications And Skills: </vt:lpstr>
      <vt:lpstr>Applications And Skills: </vt:lpstr>
      <vt:lpstr>Essential Idea: </vt:lpstr>
      <vt:lpstr>Devil Physics IB Physics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Smith</dc:creator>
  <cp:lastModifiedBy>Kyle Smith</cp:lastModifiedBy>
  <cp:revision>103</cp:revision>
  <dcterms:created xsi:type="dcterms:W3CDTF">2010-06-22T12:18:14Z</dcterms:created>
  <dcterms:modified xsi:type="dcterms:W3CDTF">2016-03-15T08:37:40Z</dcterms:modified>
</cp:coreProperties>
</file>