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95" r:id="rId4"/>
    <p:sldId id="297" r:id="rId5"/>
    <p:sldId id="298" r:id="rId6"/>
    <p:sldId id="299" r:id="rId7"/>
    <p:sldId id="300" r:id="rId8"/>
    <p:sldId id="302" r:id="rId9"/>
    <p:sldId id="301" r:id="rId10"/>
    <p:sldId id="303" r:id="rId11"/>
    <p:sldId id="304" r:id="rId12"/>
    <p:sldId id="305" r:id="rId13"/>
    <p:sldId id="270" r:id="rId14"/>
    <p:sldId id="271" r:id="rId15"/>
    <p:sldId id="278" r:id="rId16"/>
    <p:sldId id="280" r:id="rId17"/>
    <p:sldId id="279" r:id="rId18"/>
    <p:sldId id="281" r:id="rId19"/>
    <p:sldId id="306" r:id="rId20"/>
    <p:sldId id="316" r:id="rId21"/>
    <p:sldId id="315" r:id="rId22"/>
    <p:sldId id="307" r:id="rId23"/>
    <p:sldId id="318" r:id="rId24"/>
    <p:sldId id="319" r:id="rId25"/>
    <p:sldId id="320" r:id="rId26"/>
    <p:sldId id="321" r:id="rId27"/>
    <p:sldId id="322" r:id="rId28"/>
    <p:sldId id="323" r:id="rId29"/>
    <p:sldId id="317" r:id="rId30"/>
    <p:sldId id="325" r:id="rId31"/>
    <p:sldId id="326" r:id="rId32"/>
    <p:sldId id="327" r:id="rId33"/>
    <p:sldId id="324" r:id="rId34"/>
    <p:sldId id="330" r:id="rId35"/>
    <p:sldId id="329" r:id="rId36"/>
    <p:sldId id="331" r:id="rId37"/>
    <p:sldId id="332" r:id="rId38"/>
    <p:sldId id="333" r:id="rId39"/>
    <p:sldId id="334" r:id="rId40"/>
    <p:sldId id="335" r:id="rId41"/>
    <p:sldId id="339" r:id="rId42"/>
    <p:sldId id="328" r:id="rId43"/>
    <p:sldId id="337" r:id="rId44"/>
    <p:sldId id="336" r:id="rId45"/>
    <p:sldId id="309" r:id="rId46"/>
    <p:sldId id="313" r:id="rId47"/>
    <p:sldId id="312" r:id="rId48"/>
    <p:sldId id="310" r:id="rId49"/>
    <p:sldId id="311" r:id="rId50"/>
    <p:sldId id="308" r:id="rId51"/>
    <p:sldId id="292" r:id="rId52"/>
    <p:sldId id="293"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403"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4AAD347D-5ACD-4C99-B74B-A9C85AD731AF}" type="datetimeFigureOut">
              <a:rPr lang="en-US" smtClean="0"/>
              <a:pPr/>
              <a:t>3/1/2016</a:t>
            </a:fld>
            <a:endParaRPr lang="en-US" dirty="0"/>
          </a:p>
        </p:txBody>
      </p:sp>
      <p:sp>
        <p:nvSpPr>
          <p:cNvPr id="17" name="Footer Placeholder 16"/>
          <p:cNvSpPr>
            <a:spLocks noGrp="1"/>
          </p:cNvSpPr>
          <p:nvPr>
            <p:ph type="ftr" sz="quarter" idx="11"/>
          </p:nvPr>
        </p:nvSpPr>
        <p:spPr/>
        <p:txBody>
          <a:bodyPr/>
          <a:lstStyle>
            <a:extLst/>
          </a:lstStyle>
          <a:p>
            <a:r>
              <a:rPr lang="en-US" b="1" i="1" cap="small" smtClean="0">
                <a:effectLst>
                  <a:outerShdw blurRad="50800" dist="38100" algn="tr" rotWithShape="0">
                    <a:prstClr val="black">
                      <a:alpha val="40000"/>
                    </a:prstClr>
                  </a:outerShdw>
                </a:effectLst>
              </a:rPr>
              <a:t> Devil Physics</a:t>
            </a:r>
            <a:endParaRPr lang="en-US" dirty="0"/>
          </a:p>
        </p:txBody>
      </p:sp>
      <p:sp>
        <p:nvSpPr>
          <p:cNvPr id="29" name="Slide Number Placeholder 28"/>
          <p:cNvSpPr>
            <a:spLocks noGrp="1"/>
          </p:cNvSpPr>
          <p:nvPr>
            <p:ph type="sldNum" sz="quarter" idx="12"/>
          </p:nvPr>
        </p:nvSpPr>
        <p:spPr/>
        <p:txBody>
          <a:bodyPr/>
          <a:lstStyle>
            <a:extLst/>
          </a:lstStyle>
          <a:p>
            <a:fld id="{D57F1E4F-1CFF-5643-939E-02111984F565}" type="slidenum">
              <a:rPr lang="en-US" smtClean="0"/>
              <a:pPr/>
              <a:t>‹#›</a:t>
            </a:fld>
            <a:endParaRPr lang="en-US" dirty="0"/>
          </a:p>
        </p:txBody>
      </p:sp>
      <p:sp>
        <p:nvSpPr>
          <p:cNvPr id="39" name="Rectangle 38"/>
          <p:cNvSpPr/>
          <p:nvPr/>
        </p:nvSpPr>
        <p:spPr>
          <a:xfrm>
            <a:off x="309559"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extLst>
      <p:ext uri="{BB962C8B-B14F-4D97-AF65-F5344CB8AC3E}">
        <p14:creationId xmlns:p14="http://schemas.microsoft.com/office/powerpoint/2010/main" xmlns="" val="870510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A250D1E-C506-4BFB-A516-E19E030201EF}" type="datetimeFigureOut">
              <a:rPr lang="en-US" smtClean="0"/>
              <a:pPr/>
              <a:t>3/1/2016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40CB2BC-7C22-49CA-82F3-9FABCBF15D90}" type="slidenum">
              <a:rPr lang="en-US" smtClean="0"/>
              <a:pPr/>
              <a:t>‹#›</a:t>
            </a:fld>
            <a:endParaRPr lang="en-US"/>
          </a:p>
        </p:txBody>
      </p:sp>
    </p:spTree>
    <p:extLst>
      <p:ext uri="{BB962C8B-B14F-4D97-AF65-F5344CB8AC3E}">
        <p14:creationId xmlns:p14="http://schemas.microsoft.com/office/powerpoint/2010/main" xmlns="" val="137391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A250D1E-C506-4BFB-A516-E19E030201EF}" type="datetimeFigureOut">
              <a:rPr lang="en-US" smtClean="0"/>
              <a:pPr/>
              <a:t>3/1/2016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40CB2BC-7C22-49CA-82F3-9FABCBF15D90}" type="slidenum">
              <a:rPr lang="en-US" smtClean="0"/>
              <a:pPr/>
              <a:t>‹#›</a:t>
            </a:fld>
            <a:endParaRPr lang="en-US"/>
          </a:p>
        </p:txBody>
      </p:sp>
    </p:spTree>
    <p:extLst>
      <p:ext uri="{BB962C8B-B14F-4D97-AF65-F5344CB8AC3E}">
        <p14:creationId xmlns:p14="http://schemas.microsoft.com/office/powerpoint/2010/main" xmlns="" val="2294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509A250-FF31-4206-8172-F9D3106AACB1}" type="datetimeFigureOut">
              <a:rPr lang="en-US" smtClean="0"/>
              <a:pPr/>
              <a:t>3/1/2016</a:t>
            </a:fld>
            <a:endParaRPr lang="en-US" dirty="0"/>
          </a:p>
        </p:txBody>
      </p:sp>
      <p:sp>
        <p:nvSpPr>
          <p:cNvPr id="5" name="Footer Placeholder 4"/>
          <p:cNvSpPr>
            <a:spLocks noGrp="1"/>
          </p:cNvSpPr>
          <p:nvPr>
            <p:ph type="ftr" sz="quarter" idx="11"/>
          </p:nvPr>
        </p:nvSpPr>
        <p:spPr/>
        <p:txBody>
          <a:bodyPr/>
          <a:lstStyle>
            <a:extLst/>
          </a:lstStyle>
          <a:p>
            <a:r>
              <a:rPr lang="en-US" b="1" i="1" cap="small" smtClean="0">
                <a:effectLst>
                  <a:outerShdw blurRad="50800" dist="38100" algn="tr" rotWithShape="0">
                    <a:prstClr val="black">
                      <a:alpha val="40000"/>
                    </a:prstClr>
                  </a:outerShdw>
                </a:effectLst>
              </a:rPr>
              <a:t> Devil Physics</a:t>
            </a:r>
            <a:endParaRPr lang="en-US" dirty="0"/>
          </a:p>
        </p:txBody>
      </p:sp>
      <p:sp>
        <p:nvSpPr>
          <p:cNvPr id="6" name="Slide Number Placeholder 5"/>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3196074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7" y="1"/>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6"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3"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2A250D1E-C506-4BFB-A516-E19E030201EF}" type="datetimeFigureOut">
              <a:rPr lang="en-US" smtClean="0"/>
              <a:pPr/>
              <a:t>3/1/2016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40CB2BC-7C22-49CA-82F3-9FABCBF15D90}" type="slidenum">
              <a:rPr lang="en-US" smtClean="0"/>
              <a:pPr/>
              <a:t>‹#›</a:t>
            </a:fld>
            <a:endParaRPr lang="en-US"/>
          </a:p>
        </p:txBody>
      </p:sp>
      <p:sp>
        <p:nvSpPr>
          <p:cNvPr id="7" name="Rectangle 6"/>
          <p:cNvSpPr/>
          <p:nvPr/>
        </p:nvSpPr>
        <p:spPr>
          <a:xfrm>
            <a:off x="363160" y="402266"/>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1"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1"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3"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9"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extLst>
      <p:ext uri="{BB962C8B-B14F-4D97-AF65-F5344CB8AC3E}">
        <p14:creationId xmlns:p14="http://schemas.microsoft.com/office/powerpoint/2010/main" xmlns="" val="4232049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3"/>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3"/>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A250D1E-C506-4BFB-A516-E19E030201EF}" type="datetimeFigureOut">
              <a:rPr lang="en-US" smtClean="0"/>
              <a:pPr/>
              <a:t>3/1/2016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40CB2BC-7C22-49CA-82F3-9FABCBF15D90}" type="slidenum">
              <a:rPr lang="en-US" smtClean="0"/>
              <a:pPr/>
              <a:t>‹#›</a:t>
            </a:fld>
            <a:endParaRPr lang="en-US"/>
          </a:p>
        </p:txBody>
      </p:sp>
    </p:spTree>
    <p:extLst>
      <p:ext uri="{BB962C8B-B14F-4D97-AF65-F5344CB8AC3E}">
        <p14:creationId xmlns:p14="http://schemas.microsoft.com/office/powerpoint/2010/main" xmlns="" val="3933013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7"/>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2"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2"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7"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796027F-7875-4030-9381-8BD8C4F21935}" type="datetimeFigureOut">
              <a:rPr lang="en-US" smtClean="0"/>
              <a:pPr/>
              <a:t>3/1/2016</a:t>
            </a:fld>
            <a:endParaRPr lang="en-US" dirty="0"/>
          </a:p>
        </p:txBody>
      </p:sp>
      <p:sp>
        <p:nvSpPr>
          <p:cNvPr id="8" name="Footer Placeholder 7"/>
          <p:cNvSpPr>
            <a:spLocks noGrp="1"/>
          </p:cNvSpPr>
          <p:nvPr>
            <p:ph type="ftr" sz="quarter" idx="11"/>
          </p:nvPr>
        </p:nvSpPr>
        <p:spPr/>
        <p:txBody>
          <a:bodyPr/>
          <a:lstStyle>
            <a:extLst/>
          </a:lstStyle>
          <a:p>
            <a:r>
              <a:rPr lang="en-US" b="1" i="1" cap="small" smtClean="0">
                <a:effectLst>
                  <a:outerShdw blurRad="50800" dist="38100" algn="tr" rotWithShape="0">
                    <a:prstClr val="black">
                      <a:alpha val="40000"/>
                    </a:prstClr>
                  </a:outerShdw>
                </a:effectLst>
              </a:rPr>
              <a:t> Devil Physics</a:t>
            </a:r>
            <a:endParaRPr lang="en-US" dirty="0"/>
          </a:p>
        </p:txBody>
      </p:sp>
      <p:sp>
        <p:nvSpPr>
          <p:cNvPr id="9" name="Slide Number Placeholder 8"/>
          <p:cNvSpPr>
            <a:spLocks noGrp="1"/>
          </p:cNvSpPr>
          <p:nvPr>
            <p:ph type="sldNum" sz="quarter" idx="12"/>
          </p:nvPr>
        </p:nvSpPr>
        <p:spPr/>
        <p:txBody>
          <a:bodyPr/>
          <a:lstStyle>
            <a:extLst/>
          </a:lstStyle>
          <a:p>
            <a:fld id="{D57F1E4F-1CFF-5643-939E-02111984F565}" type="slidenum">
              <a:rPr lang="en-US" smtClean="0"/>
              <a:pPr/>
              <a:t>‹#›</a:t>
            </a:fld>
            <a:endParaRPr lang="en-US" dirty="0"/>
          </a:p>
        </p:txBody>
      </p:sp>
      <p:sp>
        <p:nvSpPr>
          <p:cNvPr id="16" name="Rectangle 15"/>
          <p:cNvSpPr/>
          <p:nvPr/>
        </p:nvSpPr>
        <p:spPr>
          <a:xfrm>
            <a:off x="87791"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3"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5"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1"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extLst>
      <p:ext uri="{BB962C8B-B14F-4D97-AF65-F5344CB8AC3E}">
        <p14:creationId xmlns:p14="http://schemas.microsoft.com/office/powerpoint/2010/main" xmlns="" val="453034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4509A250-FF31-4206-8172-F9D3106AACB1}" type="datetimeFigureOut">
              <a:rPr lang="en-US" smtClean="0"/>
              <a:pPr/>
              <a:t>3/1/2016</a:t>
            </a:fld>
            <a:endParaRPr lang="en-US" dirty="0"/>
          </a:p>
        </p:txBody>
      </p:sp>
      <p:sp>
        <p:nvSpPr>
          <p:cNvPr id="4" name="Footer Placeholder 3"/>
          <p:cNvSpPr>
            <a:spLocks noGrp="1"/>
          </p:cNvSpPr>
          <p:nvPr>
            <p:ph type="ftr" sz="quarter" idx="11"/>
          </p:nvPr>
        </p:nvSpPr>
        <p:spPr/>
        <p:txBody>
          <a:bodyPr/>
          <a:lstStyle>
            <a:extLst/>
          </a:lstStyle>
          <a:p>
            <a:r>
              <a:rPr lang="en-US" b="1" i="1" cap="small" smtClean="0">
                <a:effectLst>
                  <a:outerShdw blurRad="50800" dist="38100" algn="tr" rotWithShape="0">
                    <a:prstClr val="black">
                      <a:alpha val="40000"/>
                    </a:prstClr>
                  </a:outerShdw>
                </a:effectLst>
              </a:rPr>
              <a:t> Devil Physics</a:t>
            </a:r>
            <a:endParaRPr lang="en-US" dirty="0"/>
          </a:p>
        </p:txBody>
      </p:sp>
      <p:sp>
        <p:nvSpPr>
          <p:cNvPr id="5" name="Slide Number Placeholder 4"/>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3212908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4509A250-FF31-4206-8172-F9D3106AACB1}" type="datetimeFigureOut">
              <a:rPr lang="en-US" smtClean="0"/>
              <a:pPr/>
              <a:t>3/1/2016</a:t>
            </a:fld>
            <a:endParaRPr lang="en-US" dirty="0"/>
          </a:p>
        </p:txBody>
      </p:sp>
      <p:sp>
        <p:nvSpPr>
          <p:cNvPr id="3" name="Footer Placeholder 2"/>
          <p:cNvSpPr>
            <a:spLocks noGrp="1"/>
          </p:cNvSpPr>
          <p:nvPr>
            <p:ph type="ftr" sz="quarter" idx="11"/>
          </p:nvPr>
        </p:nvSpPr>
        <p:spPr/>
        <p:txBody>
          <a:bodyPr/>
          <a:lstStyle>
            <a:extLst/>
          </a:lstStyle>
          <a:p>
            <a:r>
              <a:rPr lang="en-US" b="1" i="1" cap="small" smtClean="0">
                <a:effectLst>
                  <a:outerShdw blurRad="50800" dist="38100" algn="tr" rotWithShape="0">
                    <a:prstClr val="black">
                      <a:alpha val="40000"/>
                    </a:prstClr>
                  </a:outerShdw>
                </a:effectLst>
              </a:rPr>
              <a:t> Devil Physics</a:t>
            </a:r>
            <a:endParaRPr lang="en-US" dirty="0"/>
          </a:p>
        </p:txBody>
      </p:sp>
      <p:sp>
        <p:nvSpPr>
          <p:cNvPr id="4" name="Slide Number Placeholder 3"/>
          <p:cNvSpPr>
            <a:spLocks noGrp="1"/>
          </p:cNvSpPr>
          <p:nvPr>
            <p:ph type="sldNum" sz="quarter" idx="12"/>
          </p:nvPr>
        </p:nvSpPr>
        <p:spPr/>
        <p:txBody>
          <a:bodyPr/>
          <a:lstStyle>
            <a:extLst/>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20919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2A250D1E-C506-4BFB-A516-E19E030201EF}" type="datetimeFigureOut">
              <a:rPr lang="en-US" smtClean="0"/>
              <a:pPr/>
              <a:t>3/1/2016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40CB2BC-7C22-49CA-82F3-9FABCBF15D90}" type="slidenum">
              <a:rPr lang="en-US" smtClean="0"/>
              <a:pPr/>
              <a:t>‹#›</a:t>
            </a:fld>
            <a:endParaRPr lang="en-US"/>
          </a:p>
        </p:txBody>
      </p:sp>
    </p:spTree>
    <p:extLst>
      <p:ext uri="{BB962C8B-B14F-4D97-AF65-F5344CB8AC3E}">
        <p14:creationId xmlns:p14="http://schemas.microsoft.com/office/powerpoint/2010/main" xmlns="" val="1203271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2"/>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6" y="1885028"/>
            <a:ext cx="878262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4" y="1219200"/>
            <a:ext cx="132763" cy="128467"/>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3"/>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4" y="1371600"/>
            <a:ext cx="132763" cy="128467"/>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91" y="1474764"/>
            <a:ext cx="132763" cy="128467"/>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501"/>
            <a:ext cx="2133600" cy="365125"/>
          </a:xfrm>
        </p:spPr>
        <p:txBody>
          <a:bodyPr/>
          <a:lstStyle>
            <a:extLst/>
          </a:lstStyle>
          <a:p>
            <a:fld id="{2A250D1E-C506-4BFB-A516-E19E030201EF}" type="datetimeFigureOut">
              <a:rPr lang="en-US" smtClean="0"/>
              <a:pPr/>
              <a:t>3/1/2016</a:t>
            </a:fld>
            <a:endParaRPr lang="en-US"/>
          </a:p>
        </p:txBody>
      </p:sp>
      <p:sp>
        <p:nvSpPr>
          <p:cNvPr id="6" name="Footer Placeholder 5"/>
          <p:cNvSpPr>
            <a:spLocks noGrp="1"/>
          </p:cNvSpPr>
          <p:nvPr>
            <p:ph type="ftr" sz="quarter" idx="11"/>
          </p:nvPr>
        </p:nvSpPr>
        <p:spPr>
          <a:xfrm>
            <a:off x="914400" y="55501"/>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501"/>
            <a:ext cx="457200" cy="365125"/>
          </a:xfrm>
        </p:spPr>
        <p:txBody>
          <a:bodyPr/>
          <a:lstStyle>
            <a:extLst/>
          </a:lstStyle>
          <a:p>
            <a:fld id="{840CB2BC-7C22-49CA-82F3-9FABCBF15D90}" type="slidenum">
              <a:rPr lang="en-US" smtClean="0"/>
              <a:pPr/>
              <a:t>‹#›</a:t>
            </a:fld>
            <a:endParaRPr lang="en-US"/>
          </a:p>
        </p:txBody>
      </p:sp>
    </p:spTree>
    <p:extLst>
      <p:ext uri="{BB962C8B-B14F-4D97-AF65-F5344CB8AC3E}">
        <p14:creationId xmlns:p14="http://schemas.microsoft.com/office/powerpoint/2010/main" xmlns="" val="112645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9"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14" name="Date Placeholder 13"/>
          <p:cNvSpPr>
            <a:spLocks noGrp="1"/>
          </p:cNvSpPr>
          <p:nvPr>
            <p:ph type="dt" sz="half" idx="2"/>
          </p:nvPr>
        </p:nvSpPr>
        <p:spPr>
          <a:xfrm>
            <a:off x="6477000" y="6416677"/>
            <a:ext cx="2133600" cy="365125"/>
          </a:xfrm>
          <a:prstGeom prst="rect">
            <a:avLst/>
          </a:prstGeom>
        </p:spPr>
        <p:txBody>
          <a:bodyPr vert="horz" anchor="b"/>
          <a:lstStyle>
            <a:lvl1pPr algn="l" eaLnBrk="1" latinLnBrk="0" hangingPunct="1">
              <a:defRPr kumimoji="0" sz="1100">
                <a:solidFill>
                  <a:schemeClr val="tx2"/>
                </a:solidFill>
              </a:defRPr>
            </a:lvl1pPr>
            <a:extLst/>
          </a:lstStyle>
          <a:p>
            <a:fld id="{4AAD347D-5ACD-4C99-B74B-A9C85AD731AF}" type="datetimeFigureOut">
              <a:rPr lang="en-US" smtClean="0"/>
              <a:pPr/>
              <a:t>3/1/2016</a:t>
            </a:fld>
            <a:endParaRPr lang="en-US" dirty="0"/>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1100">
                <a:solidFill>
                  <a:schemeClr val="tx2"/>
                </a:solidFill>
              </a:defRPr>
            </a:lvl1pPr>
            <a:extLst/>
          </a:lstStyle>
          <a:p>
            <a:r>
              <a:rPr lang="en-US" b="1" i="1" cap="small" smtClean="0">
                <a:effectLst>
                  <a:outerShdw blurRad="50800" dist="38100" algn="tr" rotWithShape="0">
                    <a:prstClr val="black">
                      <a:alpha val="40000"/>
                    </a:prstClr>
                  </a:outerShdw>
                </a:effectLst>
              </a:rPr>
              <a:t> Devil Physics</a:t>
            </a:r>
            <a:endParaRPr lang="en-US" dirty="0"/>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1200">
                <a:solidFill>
                  <a:schemeClr val="tx2"/>
                </a:solidFill>
              </a:defRPr>
            </a:lvl1pPr>
            <a:extLst/>
          </a:lstStyle>
          <a:p>
            <a:fld id="{D57F1E4F-1CFF-5643-939E-02111984F565}" type="slidenum">
              <a:rPr lang="en-US" smtClean="0"/>
              <a:pPr/>
              <a:t>‹#›</a:t>
            </a:fld>
            <a:endParaRPr lang="en-US" dirty="0"/>
          </a:p>
        </p:txBody>
      </p:sp>
    </p:spTree>
    <p:extLst>
      <p:ext uri="{BB962C8B-B14F-4D97-AF65-F5344CB8AC3E}">
        <p14:creationId xmlns:p14="http://schemas.microsoft.com/office/powerpoint/2010/main" xmlns="" val="1262172912"/>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5.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5.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oleObject" Target="../embeddings/oleObject19.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oleObject" Target="../embeddings/oleObject27.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1.xml"/><Relationship Id="rId1" Type="http://schemas.openxmlformats.org/officeDocument/2006/relationships/video" Target="../media/media1.wmv"/><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600199"/>
          </a:xfrm>
        </p:spPr>
        <p:txBody>
          <a:bodyPr>
            <a:noAutofit/>
          </a:bodyPr>
          <a:lstStyle/>
          <a:p>
            <a:pPr algn="ctr"/>
            <a:r>
              <a:rPr lang="en-US" sz="4400" b="1" i="1" cap="small" dirty="0" smtClean="0">
                <a:effectLst>
                  <a:outerShdw blurRad="50800" dist="38100" algn="tr" rotWithShape="0">
                    <a:prstClr val="black">
                      <a:alpha val="40000"/>
                    </a:prstClr>
                  </a:outerShdw>
                </a:effectLst>
                <a:latin typeface="Pristina" pitchFamily="66" charset="0"/>
              </a:rPr>
              <a:t>Devil Physics</a:t>
            </a:r>
            <a:r>
              <a:rPr lang="en-US" sz="4400" dirty="0" smtClean="0">
                <a:latin typeface="Pristina" pitchFamily="66" charset="0"/>
              </a:rPr>
              <a:t/>
            </a:r>
            <a:br>
              <a:rPr lang="en-US" sz="4400" dirty="0" smtClean="0">
                <a:latin typeface="Pristina" pitchFamily="66" charset="0"/>
              </a:rPr>
            </a:br>
            <a:r>
              <a:rPr lang="en-US" sz="4400" i="1" cap="small" dirty="0" err="1">
                <a:effectLst>
                  <a:outerShdw blurRad="50800" dist="38100" algn="tr" rotWithShape="0">
                    <a:prstClr val="black">
                      <a:alpha val="40000"/>
                    </a:prstClr>
                  </a:outerShdw>
                </a:effectLst>
                <a:latin typeface="Pristina" pitchFamily="66" charset="0"/>
              </a:rPr>
              <a:t>Baddest</a:t>
            </a:r>
            <a:r>
              <a:rPr lang="en-US" sz="4400" i="1" cap="small" dirty="0">
                <a:effectLst>
                  <a:outerShdw blurRad="50800" dist="38100" algn="tr" rotWithShape="0">
                    <a:prstClr val="black">
                      <a:alpha val="40000"/>
                    </a:prstClr>
                  </a:outerShdw>
                </a:effectLst>
                <a:latin typeface="Pristina" pitchFamily="66" charset="0"/>
              </a:rPr>
              <a:t> Class on Campus</a:t>
            </a:r>
            <a:r>
              <a:rPr lang="en-US" sz="4400" dirty="0">
                <a:latin typeface="Pristina" pitchFamily="66" charset="0"/>
              </a:rPr>
              <a:t/>
            </a:r>
            <a:br>
              <a:rPr lang="en-US" sz="4400" dirty="0">
                <a:latin typeface="Pristina" pitchFamily="66" charset="0"/>
              </a:rPr>
            </a:br>
            <a:endParaRPr lang="en-US" sz="4400" dirty="0">
              <a:latin typeface="Pristina" pitchFamily="66" charset="0"/>
            </a:endParaRPr>
          </a:p>
        </p:txBody>
      </p:sp>
      <p:sp>
        <p:nvSpPr>
          <p:cNvPr id="3" name="Subtitle 2"/>
          <p:cNvSpPr>
            <a:spLocks noGrp="1"/>
          </p:cNvSpPr>
          <p:nvPr>
            <p:ph type="subTitle" idx="1"/>
          </p:nvPr>
        </p:nvSpPr>
        <p:spPr>
          <a:xfrm>
            <a:off x="304800" y="4800600"/>
            <a:ext cx="8610600" cy="1752600"/>
          </a:xfrm>
        </p:spPr>
        <p:txBody>
          <a:bodyPr>
            <a:normAutofit/>
          </a:bodyPr>
          <a:lstStyle/>
          <a:p>
            <a:pPr algn="ctr"/>
            <a:r>
              <a:rPr lang="en-US" sz="4000" b="1" i="1" cap="small" dirty="0">
                <a:effectLst>
                  <a:outerShdw blurRad="50800" dist="38100" algn="tr" rotWithShape="0">
                    <a:prstClr val="black">
                      <a:alpha val="40000"/>
                    </a:prstClr>
                  </a:outerShdw>
                </a:effectLst>
                <a:latin typeface="Pristina" pitchFamily="66" charset="0"/>
              </a:rPr>
              <a:t>IB </a:t>
            </a:r>
            <a:r>
              <a:rPr lang="en-US" sz="4000" b="1" i="1" cap="small" dirty="0" smtClean="0">
                <a:effectLst>
                  <a:outerShdw blurRad="50800" dist="38100" algn="tr" rotWithShape="0">
                    <a:prstClr val="black">
                      <a:alpha val="40000"/>
                    </a:prstClr>
                  </a:outerShdw>
                </a:effectLst>
                <a:latin typeface="Pristina" pitchFamily="66" charset="0"/>
              </a:rPr>
              <a:t>Physics</a:t>
            </a:r>
          </a:p>
          <a:p>
            <a:pPr algn="ctr"/>
            <a:endParaRPr lang="en-US" sz="4000" dirty="0">
              <a:latin typeface="Viner Hand ITC" pitchFamily="66" charset="0"/>
            </a:endParaRPr>
          </a:p>
        </p:txBody>
      </p:sp>
      <p:pic>
        <p:nvPicPr>
          <p:cNvPr id="4" name="Picture 3" descr="Devil%20Head.jpg"/>
          <p:cNvPicPr>
            <a:picLocks noChangeAspect="1"/>
          </p:cNvPicPr>
          <p:nvPr/>
        </p:nvPicPr>
        <p:blipFill>
          <a:blip r:embed="rId2" cstate="print"/>
          <a:stretch>
            <a:fillRect/>
          </a:stretch>
        </p:blipFill>
        <p:spPr>
          <a:xfrm>
            <a:off x="3124200" y="2050615"/>
            <a:ext cx="2667000" cy="253913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Data Booklet Reference:</a:t>
            </a:r>
            <a:br>
              <a:rPr lang="en-US" dirty="0"/>
            </a:b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sz="half" idx="1"/>
              </p:nvPr>
            </p:nvSpPr>
            <p:spPr/>
            <p:txBody>
              <a:bodyPr>
                <a:normAutofit/>
              </a:bodyPr>
              <a:lstStyle/>
              <a:p>
                <a14:m>
                  <m:oMath xmlns:m="http://schemas.openxmlformats.org/officeDocument/2006/math">
                    <m:r>
                      <m:rPr>
                        <m:sty m:val="p"/>
                      </m:rPr>
                      <a:rPr lang="en-US" sz="3600"/>
                      <m:t>Γ</m:t>
                    </m:r>
                    <m:r>
                      <a:rPr lang="en-US" sz="3600"/>
                      <m:t>=</m:t>
                    </m:r>
                    <m:r>
                      <a:rPr lang="en-US" sz="3600" i="1"/>
                      <m:t>𝐹𝑟</m:t>
                    </m:r>
                    <m:func>
                      <m:funcPr>
                        <m:ctrlPr>
                          <a:rPr lang="en-US" sz="3600" i="1"/>
                        </m:ctrlPr>
                      </m:funcPr>
                      <m:fName>
                        <m:r>
                          <m:rPr>
                            <m:sty m:val="p"/>
                          </m:rPr>
                          <a:rPr lang="en-US" sz="3600"/>
                          <m:t>sin</m:t>
                        </m:r>
                      </m:fName>
                      <m:e>
                        <m:r>
                          <a:rPr lang="en-US" sz="3600" i="1"/>
                          <m:t>𝜃</m:t>
                        </m:r>
                      </m:e>
                    </m:func>
                  </m:oMath>
                </a14:m>
                <a:endParaRPr lang="en-US" sz="3600" dirty="0"/>
              </a:p>
              <a:p>
                <a14:m>
                  <m:oMath xmlns:m="http://schemas.openxmlformats.org/officeDocument/2006/math">
                    <m:r>
                      <a:rPr lang="en-US" sz="3600" i="1"/>
                      <m:t>𝐼</m:t>
                    </m:r>
                    <m:r>
                      <a:rPr lang="en-US" sz="3600"/>
                      <m:t>=</m:t>
                    </m:r>
                    <m:r>
                      <a:rPr lang="en-US" sz="3600" i="1"/>
                      <m:t>𝑚</m:t>
                    </m:r>
                    <m:sSup>
                      <m:sSupPr>
                        <m:ctrlPr>
                          <a:rPr lang="en-US" sz="3600" i="1"/>
                        </m:ctrlPr>
                      </m:sSupPr>
                      <m:e>
                        <m:r>
                          <a:rPr lang="en-US" sz="3600" i="1"/>
                          <m:t>𝑟</m:t>
                        </m:r>
                      </m:e>
                      <m:sup>
                        <m:r>
                          <a:rPr lang="en-US" sz="3600"/>
                          <m:t>2</m:t>
                        </m:r>
                      </m:sup>
                    </m:sSup>
                  </m:oMath>
                </a14:m>
                <a:endParaRPr lang="en-US" sz="3600" dirty="0"/>
              </a:p>
              <a:p>
                <a14:m>
                  <m:oMath xmlns:m="http://schemas.openxmlformats.org/officeDocument/2006/math">
                    <m:r>
                      <m:rPr>
                        <m:sty m:val="p"/>
                      </m:rPr>
                      <a:rPr lang="en-US" sz="3600"/>
                      <m:t>Γ</m:t>
                    </m:r>
                    <m:r>
                      <a:rPr lang="en-US" sz="3600"/>
                      <m:t>=</m:t>
                    </m:r>
                    <m:r>
                      <a:rPr lang="en-US" sz="3600" i="1"/>
                      <m:t>𝐼</m:t>
                    </m:r>
                    <m:r>
                      <a:rPr lang="en-US" sz="3600" i="1"/>
                      <m:t>𝛼</m:t>
                    </m:r>
                  </m:oMath>
                </a14:m>
                <a:endParaRPr lang="en-US" sz="3600" dirty="0"/>
              </a:p>
              <a:p>
                <a14:m>
                  <m:oMath xmlns:m="http://schemas.openxmlformats.org/officeDocument/2006/math">
                    <m:r>
                      <m:rPr>
                        <m:sty m:val="p"/>
                      </m:rPr>
                      <a:rPr lang="en-US" sz="3600"/>
                      <m:t>ω</m:t>
                    </m:r>
                    <m:r>
                      <a:rPr lang="en-US" sz="3600"/>
                      <m:t>=2</m:t>
                    </m:r>
                    <m:r>
                      <m:rPr>
                        <m:sty m:val="p"/>
                      </m:rPr>
                      <a:rPr lang="en-US" sz="3600"/>
                      <m:t>πf</m:t>
                    </m:r>
                  </m:oMath>
                </a14:m>
                <a:endParaRPr lang="en-US" sz="3600" dirty="0"/>
              </a:p>
              <a:p>
                <a14:m>
                  <m:oMath xmlns:m="http://schemas.openxmlformats.org/officeDocument/2006/math">
                    <m:sSub>
                      <m:sSubPr>
                        <m:ctrlPr>
                          <a:rPr lang="en-US" sz="3600" i="1"/>
                        </m:ctrlPr>
                      </m:sSubPr>
                      <m:e>
                        <m:r>
                          <a:rPr lang="en-US" sz="3600" i="1"/>
                          <m:t>𝜔</m:t>
                        </m:r>
                      </m:e>
                      <m:sub>
                        <m:r>
                          <a:rPr lang="en-US" sz="3600" i="1"/>
                          <m:t>𝑓</m:t>
                        </m:r>
                      </m:sub>
                    </m:sSub>
                    <m:r>
                      <a:rPr lang="en-US" sz="3600"/>
                      <m:t>=</m:t>
                    </m:r>
                    <m:sSub>
                      <m:sSubPr>
                        <m:ctrlPr>
                          <a:rPr lang="en-US" sz="3600" i="1"/>
                        </m:ctrlPr>
                      </m:sSubPr>
                      <m:e>
                        <m:r>
                          <a:rPr lang="en-US" sz="3600" i="1"/>
                          <m:t>𝜔</m:t>
                        </m:r>
                      </m:e>
                      <m:sub>
                        <m:r>
                          <a:rPr lang="en-US" sz="3600" i="1"/>
                          <m:t>𝑖</m:t>
                        </m:r>
                      </m:sub>
                    </m:sSub>
                    <m:r>
                      <a:rPr lang="en-US" sz="3600"/>
                      <m:t>+</m:t>
                    </m:r>
                    <m:r>
                      <a:rPr lang="en-US" sz="3600" i="1"/>
                      <m:t>𝛼</m:t>
                    </m:r>
                    <m:r>
                      <a:rPr lang="en-US" sz="3600" i="1"/>
                      <m:t>𝑡</m:t>
                    </m:r>
                  </m:oMath>
                </a14:m>
                <a:endParaRPr lang="en-US" sz="3600" dirty="0"/>
              </a:p>
              <a:p>
                <a:endParaRPr lang="en-US" sz="3600"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4" name="Content Placeholder 3"/>
              <p:cNvSpPr>
                <a:spLocks noGrp="1"/>
              </p:cNvSpPr>
              <p:nvPr>
                <p:ph sz="half" idx="2"/>
              </p:nvPr>
            </p:nvSpPr>
            <p:spPr/>
            <p:txBody>
              <a:bodyPr>
                <a:normAutofit/>
              </a:bodyPr>
              <a:lstStyle/>
              <a:p>
                <a14:m>
                  <m:oMath xmlns:m="http://schemas.openxmlformats.org/officeDocument/2006/math">
                    <m:sSup>
                      <m:sSupPr>
                        <m:ctrlPr>
                          <a:rPr lang="en-US" sz="3600" i="1">
                            <a:latin typeface="Cambria Math" panose="02040503050406030204" pitchFamily="18" charset="0"/>
                          </a:rPr>
                        </m:ctrlPr>
                      </m:sSupPr>
                      <m:e>
                        <m:sSub>
                          <m:sSubPr>
                            <m:ctrlPr>
                              <a:rPr lang="en-US" sz="3600" i="1">
                                <a:latin typeface="Cambria Math" panose="02040503050406030204" pitchFamily="18" charset="0"/>
                              </a:rPr>
                            </m:ctrlPr>
                          </m:sSubPr>
                          <m:e>
                            <m:r>
                              <a:rPr lang="en-US" sz="3600" i="1">
                                <a:latin typeface="Cambria Math" panose="02040503050406030204" pitchFamily="18" charset="0"/>
                              </a:rPr>
                              <m:t>𝜔</m:t>
                            </m:r>
                          </m:e>
                          <m:sub>
                            <m:r>
                              <a:rPr lang="en-US" sz="3600" i="1">
                                <a:latin typeface="Cambria Math" panose="02040503050406030204" pitchFamily="18" charset="0"/>
                              </a:rPr>
                              <m:t>𝑓</m:t>
                            </m:r>
                          </m:sub>
                        </m:sSub>
                      </m:e>
                      <m:sup>
                        <m:r>
                          <a:rPr lang="en-US" sz="3600">
                            <a:latin typeface="Cambria Math" panose="02040503050406030204" pitchFamily="18" charset="0"/>
                          </a:rPr>
                          <m:t>2</m:t>
                        </m:r>
                      </m:sup>
                    </m:sSup>
                    <m:r>
                      <a:rPr lang="en-US" sz="3600">
                        <a:latin typeface="Cambria Math" panose="02040503050406030204" pitchFamily="18" charset="0"/>
                      </a:rPr>
                      <m:t>=</m:t>
                    </m:r>
                    <m:sSup>
                      <m:sSupPr>
                        <m:ctrlPr>
                          <a:rPr lang="en-US" sz="3600" i="1">
                            <a:latin typeface="Cambria Math" panose="02040503050406030204" pitchFamily="18" charset="0"/>
                          </a:rPr>
                        </m:ctrlPr>
                      </m:sSupPr>
                      <m:e>
                        <m:sSub>
                          <m:sSubPr>
                            <m:ctrlPr>
                              <a:rPr lang="en-US" sz="3600" i="1">
                                <a:latin typeface="Cambria Math" panose="02040503050406030204" pitchFamily="18" charset="0"/>
                              </a:rPr>
                            </m:ctrlPr>
                          </m:sSubPr>
                          <m:e>
                            <m:r>
                              <a:rPr lang="en-US" sz="3600" i="1">
                                <a:latin typeface="Cambria Math" panose="02040503050406030204" pitchFamily="18" charset="0"/>
                              </a:rPr>
                              <m:t>𝜔</m:t>
                            </m:r>
                          </m:e>
                          <m:sub>
                            <m:r>
                              <a:rPr lang="en-US" sz="3600" i="1">
                                <a:latin typeface="Cambria Math" panose="02040503050406030204" pitchFamily="18" charset="0"/>
                              </a:rPr>
                              <m:t>𝑖</m:t>
                            </m:r>
                          </m:sub>
                        </m:sSub>
                      </m:e>
                      <m:sup>
                        <m:r>
                          <a:rPr lang="en-US" sz="3600">
                            <a:latin typeface="Cambria Math" panose="02040503050406030204" pitchFamily="18" charset="0"/>
                          </a:rPr>
                          <m:t>2</m:t>
                        </m:r>
                      </m:sup>
                    </m:sSup>
                    <m:r>
                      <a:rPr lang="en-US" sz="3600">
                        <a:latin typeface="Cambria Math" panose="02040503050406030204" pitchFamily="18" charset="0"/>
                      </a:rPr>
                      <m:t>+2</m:t>
                    </m:r>
                    <m:r>
                      <a:rPr lang="en-US" sz="3600" i="1">
                        <a:latin typeface="Cambria Math" panose="02040503050406030204" pitchFamily="18" charset="0"/>
                      </a:rPr>
                      <m:t>𝛼𝜃</m:t>
                    </m:r>
                  </m:oMath>
                </a14:m>
                <a:endParaRPr lang="en-US" sz="3600" dirty="0"/>
              </a:p>
              <a:p>
                <a14:m>
                  <m:oMath xmlns:m="http://schemas.openxmlformats.org/officeDocument/2006/math">
                    <m:r>
                      <a:rPr lang="en-US" sz="3600" i="1">
                        <a:latin typeface="Cambria Math" panose="02040503050406030204" pitchFamily="18" charset="0"/>
                      </a:rPr>
                      <m:t>𝜃</m:t>
                    </m:r>
                    <m:r>
                      <a:rPr lang="en-US" sz="3600">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𝜔</m:t>
                        </m:r>
                      </m:e>
                      <m:sub>
                        <m:r>
                          <a:rPr lang="en-US" sz="3600" i="1">
                            <a:latin typeface="Cambria Math" panose="02040503050406030204" pitchFamily="18" charset="0"/>
                          </a:rPr>
                          <m:t>𝑖</m:t>
                        </m:r>
                      </m:sub>
                    </m:sSub>
                    <m:r>
                      <a:rPr lang="en-US" sz="3600" i="1">
                        <a:latin typeface="Cambria Math" panose="02040503050406030204" pitchFamily="18" charset="0"/>
                      </a:rPr>
                      <m:t>𝑡</m:t>
                    </m:r>
                    <m:r>
                      <a:rPr lang="en-US" sz="3600">
                        <a:latin typeface="Cambria Math" panose="02040503050406030204" pitchFamily="18" charset="0"/>
                      </a:rPr>
                      <m:t>+</m:t>
                    </m:r>
                    <m:f>
                      <m:fPr>
                        <m:ctrlPr>
                          <a:rPr lang="en-US" sz="3600" i="1">
                            <a:latin typeface="Cambria Math" panose="02040503050406030204" pitchFamily="18" charset="0"/>
                          </a:rPr>
                        </m:ctrlPr>
                      </m:fPr>
                      <m:num>
                        <m:r>
                          <a:rPr lang="en-US" sz="3600">
                            <a:latin typeface="Cambria Math" panose="02040503050406030204" pitchFamily="18" charset="0"/>
                          </a:rPr>
                          <m:t>1</m:t>
                        </m:r>
                      </m:num>
                      <m:den>
                        <m:r>
                          <a:rPr lang="en-US" sz="3600">
                            <a:latin typeface="Cambria Math" panose="02040503050406030204" pitchFamily="18" charset="0"/>
                          </a:rPr>
                          <m:t>2</m:t>
                        </m:r>
                      </m:den>
                    </m:f>
                    <m:r>
                      <a:rPr lang="en-US" sz="3600" i="1">
                        <a:latin typeface="Cambria Math" panose="02040503050406030204" pitchFamily="18" charset="0"/>
                      </a:rPr>
                      <m:t>𝛼</m:t>
                    </m:r>
                    <m:sSup>
                      <m:sSupPr>
                        <m:ctrlPr>
                          <a:rPr lang="en-US" sz="3600" i="1">
                            <a:latin typeface="Cambria Math" panose="02040503050406030204" pitchFamily="18" charset="0"/>
                          </a:rPr>
                        </m:ctrlPr>
                      </m:sSupPr>
                      <m:e>
                        <m:r>
                          <a:rPr lang="en-US" sz="3600" i="1">
                            <a:latin typeface="Cambria Math" panose="02040503050406030204" pitchFamily="18" charset="0"/>
                          </a:rPr>
                          <m:t>𝑡</m:t>
                        </m:r>
                      </m:e>
                      <m:sup>
                        <m:r>
                          <a:rPr lang="en-US" sz="3600">
                            <a:latin typeface="Cambria Math" panose="02040503050406030204" pitchFamily="18" charset="0"/>
                          </a:rPr>
                          <m:t>2</m:t>
                        </m:r>
                      </m:sup>
                    </m:sSup>
                  </m:oMath>
                </a14:m>
                <a:endParaRPr lang="en-US" sz="3600" dirty="0"/>
              </a:p>
              <a:p>
                <a14:m>
                  <m:oMath xmlns:m="http://schemas.openxmlformats.org/officeDocument/2006/math">
                    <m:r>
                      <a:rPr lang="en-US" sz="3600" i="1">
                        <a:latin typeface="Cambria Math" panose="02040503050406030204" pitchFamily="18" charset="0"/>
                      </a:rPr>
                      <m:t>𝐿</m:t>
                    </m:r>
                    <m:r>
                      <a:rPr lang="en-US" sz="3600">
                        <a:latin typeface="Cambria Math" panose="02040503050406030204" pitchFamily="18" charset="0"/>
                      </a:rPr>
                      <m:t>=</m:t>
                    </m:r>
                    <m:r>
                      <a:rPr lang="en-US" sz="3600" i="1">
                        <a:latin typeface="Cambria Math" panose="02040503050406030204" pitchFamily="18" charset="0"/>
                      </a:rPr>
                      <m:t>𝐼</m:t>
                    </m:r>
                    <m:r>
                      <a:rPr lang="en-US" sz="3600" i="1">
                        <a:latin typeface="Cambria Math" panose="02040503050406030204" pitchFamily="18" charset="0"/>
                      </a:rPr>
                      <m:t>𝜔</m:t>
                    </m:r>
                  </m:oMath>
                </a14:m>
                <a:endParaRPr lang="en-US" sz="3600" dirty="0"/>
              </a:p>
              <a:p>
                <a14:m>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𝐸</m:t>
                        </m:r>
                      </m:e>
                      <m:sub>
                        <m:sSub>
                          <m:sSubPr>
                            <m:ctrlPr>
                              <a:rPr lang="en-US" sz="3600" i="1">
                                <a:latin typeface="Cambria Math" panose="02040503050406030204" pitchFamily="18" charset="0"/>
                              </a:rPr>
                            </m:ctrlPr>
                          </m:sSubPr>
                          <m:e>
                            <m:r>
                              <a:rPr lang="en-US" sz="3600" i="1">
                                <a:latin typeface="Cambria Math" panose="02040503050406030204" pitchFamily="18" charset="0"/>
                              </a:rPr>
                              <m:t>𝐾</m:t>
                            </m:r>
                          </m:e>
                          <m:sub>
                            <m:r>
                              <a:rPr lang="en-US" sz="3600" i="1">
                                <a:latin typeface="Cambria Math" panose="02040503050406030204" pitchFamily="18" charset="0"/>
                              </a:rPr>
                              <m:t>𝑟𝑜𝑡</m:t>
                            </m:r>
                          </m:sub>
                        </m:sSub>
                      </m:sub>
                    </m:sSub>
                    <m:r>
                      <a:rPr lang="en-US" sz="3600">
                        <a:latin typeface="Cambria Math" panose="02040503050406030204" pitchFamily="18" charset="0"/>
                      </a:rPr>
                      <m:t>=</m:t>
                    </m:r>
                    <m:f>
                      <m:fPr>
                        <m:ctrlPr>
                          <a:rPr lang="en-US" sz="3600" i="1">
                            <a:latin typeface="Cambria Math" panose="02040503050406030204" pitchFamily="18" charset="0"/>
                          </a:rPr>
                        </m:ctrlPr>
                      </m:fPr>
                      <m:num>
                        <m:r>
                          <a:rPr lang="en-US" sz="3600">
                            <a:latin typeface="Cambria Math" panose="02040503050406030204" pitchFamily="18" charset="0"/>
                          </a:rPr>
                          <m:t>1</m:t>
                        </m:r>
                      </m:num>
                      <m:den>
                        <m:r>
                          <a:rPr lang="en-US" sz="3600">
                            <a:latin typeface="Cambria Math" panose="02040503050406030204" pitchFamily="18" charset="0"/>
                          </a:rPr>
                          <m:t>2</m:t>
                        </m:r>
                      </m:den>
                    </m:f>
                    <m:r>
                      <a:rPr lang="en-US" sz="3600" i="1">
                        <a:latin typeface="Cambria Math" panose="02040503050406030204" pitchFamily="18" charset="0"/>
                      </a:rPr>
                      <m:t>𝐼</m:t>
                    </m:r>
                    <m:sSup>
                      <m:sSupPr>
                        <m:ctrlPr>
                          <a:rPr lang="en-US" sz="3600" i="1">
                            <a:latin typeface="Cambria Math" panose="02040503050406030204" pitchFamily="18" charset="0"/>
                          </a:rPr>
                        </m:ctrlPr>
                      </m:sSupPr>
                      <m:e>
                        <m:r>
                          <a:rPr lang="en-US" sz="3600" i="1">
                            <a:latin typeface="Cambria Math" panose="02040503050406030204" pitchFamily="18" charset="0"/>
                          </a:rPr>
                          <m:t>𝜔</m:t>
                        </m:r>
                      </m:e>
                      <m:sup>
                        <m:r>
                          <a:rPr lang="en-US" sz="3600">
                            <a:latin typeface="Cambria Math" panose="02040503050406030204" pitchFamily="18" charset="0"/>
                          </a:rPr>
                          <m:t>2</m:t>
                        </m:r>
                      </m:sup>
                    </m:sSup>
                  </m:oMath>
                </a14:m>
                <a:endParaRPr lang="en-US" sz="3600" dirty="0"/>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blipFill rotWithShape="0">
                <a:blip r:embed="rId3"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xmlns="" val="279233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Utilization: </a:t>
            </a:r>
          </a:p>
        </p:txBody>
      </p:sp>
      <p:sp>
        <p:nvSpPr>
          <p:cNvPr id="3" name="Content Placeholder 2"/>
          <p:cNvSpPr>
            <a:spLocks noGrp="1"/>
          </p:cNvSpPr>
          <p:nvPr>
            <p:ph idx="1"/>
          </p:nvPr>
        </p:nvSpPr>
        <p:spPr/>
        <p:txBody>
          <a:bodyPr>
            <a:normAutofit/>
          </a:bodyPr>
          <a:lstStyle/>
          <a:p>
            <a:pPr lvl="0"/>
            <a:r>
              <a:rPr lang="en-US" sz="3200" dirty="0" smtClean="0"/>
              <a:t>Structural </a:t>
            </a:r>
            <a:r>
              <a:rPr lang="en-US" sz="3200" dirty="0"/>
              <a:t>design and civil engineering rely on the knowledge of how objects can move in all </a:t>
            </a:r>
            <a:r>
              <a:rPr lang="en-US" sz="3200" dirty="0" smtClean="0"/>
              <a:t>situations</a:t>
            </a:r>
            <a:endParaRPr lang="en-US" sz="3200" dirty="0"/>
          </a:p>
        </p:txBody>
      </p:sp>
    </p:spTree>
    <p:extLst>
      <p:ext uri="{BB962C8B-B14F-4D97-AF65-F5344CB8AC3E}">
        <p14:creationId xmlns:p14="http://schemas.microsoft.com/office/powerpoint/2010/main" xmlns="" val="2640570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Aims: </a:t>
            </a:r>
          </a:p>
        </p:txBody>
      </p:sp>
      <p:sp>
        <p:nvSpPr>
          <p:cNvPr id="3" name="Content Placeholder 2"/>
          <p:cNvSpPr>
            <a:spLocks noGrp="1"/>
          </p:cNvSpPr>
          <p:nvPr>
            <p:ph idx="1"/>
          </p:nvPr>
        </p:nvSpPr>
        <p:spPr/>
        <p:txBody>
          <a:bodyPr>
            <a:normAutofit/>
          </a:bodyPr>
          <a:lstStyle/>
          <a:p>
            <a:r>
              <a:rPr lang="en-US" sz="3200" dirty="0" smtClean="0"/>
              <a:t>Aim </a:t>
            </a:r>
            <a:r>
              <a:rPr lang="en-US" sz="3200" dirty="0"/>
              <a:t>7: technology has allowed for computer simulations that accurately model the complicated outcomes of actions on bodies</a:t>
            </a:r>
            <a:endParaRPr lang="en-US" dirty="0"/>
          </a:p>
        </p:txBody>
      </p:sp>
    </p:spTree>
    <p:extLst>
      <p:ext uri="{BB962C8B-B14F-4D97-AF65-F5344CB8AC3E}">
        <p14:creationId xmlns:p14="http://schemas.microsoft.com/office/powerpoint/2010/main" xmlns="" val="1761317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Circular Motion and Centripetal Acceleration</a:t>
            </a:r>
            <a:endParaRPr lang="en-US" dirty="0"/>
          </a:p>
        </p:txBody>
      </p:sp>
      <p:pic>
        <p:nvPicPr>
          <p:cNvPr id="6" name="Content Placeholder 5" descr="scan0001.jpg"/>
          <p:cNvPicPr>
            <a:picLocks noGrp="1" noChangeAspect="1"/>
          </p:cNvPicPr>
          <p:nvPr>
            <p:ph sz="half" idx="1"/>
          </p:nvPr>
        </p:nvPicPr>
        <p:blipFill>
          <a:blip r:embed="rId3" cstate="print"/>
          <a:srcRect r="4138" b="2083"/>
          <a:stretch>
            <a:fillRect/>
          </a:stretch>
        </p:blipFill>
        <p:spPr>
          <a:xfrm>
            <a:off x="457200" y="1905000"/>
            <a:ext cx="3733800" cy="3581400"/>
          </a:xfrm>
        </p:spPr>
      </p:pic>
      <p:sp>
        <p:nvSpPr>
          <p:cNvPr id="8" name="Content Placeholder 7"/>
          <p:cNvSpPr>
            <a:spLocks noGrp="1"/>
          </p:cNvSpPr>
          <p:nvPr>
            <p:ph sz="half" idx="2"/>
          </p:nvPr>
        </p:nvSpPr>
        <p:spPr>
          <a:xfrm>
            <a:off x="4648200" y="3581400"/>
            <a:ext cx="4267200" cy="2971800"/>
          </a:xfrm>
        </p:spPr>
        <p:txBody>
          <a:bodyPr>
            <a:normAutofit lnSpcReduction="10000"/>
          </a:bodyPr>
          <a:lstStyle/>
          <a:p>
            <a:r>
              <a:rPr lang="en-US" dirty="0" smtClean="0"/>
              <a:t>T is the period in seconds – the time it takes to make one revolution</a:t>
            </a:r>
          </a:p>
          <a:p>
            <a:r>
              <a:rPr lang="en-US" dirty="0" smtClean="0"/>
              <a:t>2</a:t>
            </a:r>
            <a:r>
              <a:rPr lang="el-GR" dirty="0" smtClean="0">
                <a:latin typeface="Times New Roman"/>
                <a:cs typeface="Times New Roman"/>
              </a:rPr>
              <a:t>π</a:t>
            </a:r>
            <a:r>
              <a:rPr lang="en-US" dirty="0" smtClean="0">
                <a:latin typeface="Times New Roman"/>
                <a:cs typeface="Times New Roman"/>
              </a:rPr>
              <a:t>R is the circumference or distance around the circle</a:t>
            </a:r>
            <a:endParaRPr lang="en-US" dirty="0"/>
          </a:p>
        </p:txBody>
      </p:sp>
      <p:graphicFrame>
        <p:nvGraphicFramePr>
          <p:cNvPr id="25604" name="Content Placeholder 6"/>
          <p:cNvGraphicFramePr>
            <a:graphicFrameLocks noChangeAspect="1"/>
          </p:cNvGraphicFramePr>
          <p:nvPr/>
        </p:nvGraphicFramePr>
        <p:xfrm>
          <a:off x="5334000" y="1524000"/>
          <a:ext cx="2590800" cy="1867402"/>
        </p:xfrm>
        <a:graphic>
          <a:graphicData uri="http://schemas.openxmlformats.org/presentationml/2006/ole">
            <p:oleObj spid="_x0000_s25615" name="Equation" r:id="rId4" imgW="545863" imgH="393529" progId="Equation.3">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Circular Motion and Centripetal Acceleration</a:t>
            </a:r>
            <a:endParaRPr lang="en-US" dirty="0"/>
          </a:p>
        </p:txBody>
      </p:sp>
      <p:pic>
        <p:nvPicPr>
          <p:cNvPr id="6" name="Content Placeholder 5" descr="scan0001.jpg"/>
          <p:cNvPicPr>
            <a:picLocks noGrp="1" noChangeAspect="1"/>
          </p:cNvPicPr>
          <p:nvPr>
            <p:ph sz="half" idx="1"/>
          </p:nvPr>
        </p:nvPicPr>
        <p:blipFill>
          <a:blip r:embed="rId3" cstate="print"/>
          <a:srcRect r="4401" b="2083"/>
          <a:stretch>
            <a:fillRect/>
          </a:stretch>
        </p:blipFill>
        <p:spPr>
          <a:xfrm>
            <a:off x="391239" y="1905000"/>
            <a:ext cx="3723561" cy="3581400"/>
          </a:xfrm>
        </p:spPr>
      </p:pic>
      <p:sp>
        <p:nvSpPr>
          <p:cNvPr id="8" name="Content Placeholder 7"/>
          <p:cNvSpPr>
            <a:spLocks noGrp="1"/>
          </p:cNvSpPr>
          <p:nvPr>
            <p:ph sz="half" idx="2"/>
          </p:nvPr>
        </p:nvSpPr>
        <p:spPr>
          <a:xfrm>
            <a:off x="4648200" y="3581400"/>
            <a:ext cx="4267200" cy="2971800"/>
          </a:xfrm>
        </p:spPr>
        <p:txBody>
          <a:bodyPr>
            <a:normAutofit/>
          </a:bodyPr>
          <a:lstStyle/>
          <a:p>
            <a:r>
              <a:rPr lang="en-US" dirty="0" smtClean="0"/>
              <a:t>Angular Speed</a:t>
            </a:r>
          </a:p>
          <a:p>
            <a:r>
              <a:rPr lang="en-US" dirty="0" smtClean="0"/>
              <a:t>In one period, the object will sweep out an angle of 2</a:t>
            </a:r>
            <a:r>
              <a:rPr lang="el-GR" dirty="0" smtClean="0">
                <a:latin typeface="Times New Roman"/>
                <a:cs typeface="Times New Roman"/>
              </a:rPr>
              <a:t>π</a:t>
            </a:r>
            <a:r>
              <a:rPr lang="en-US" dirty="0" smtClean="0">
                <a:latin typeface="Times New Roman"/>
                <a:cs typeface="Times New Roman"/>
              </a:rPr>
              <a:t> radians</a:t>
            </a:r>
          </a:p>
          <a:p>
            <a:r>
              <a:rPr lang="en-US" dirty="0" smtClean="0">
                <a:latin typeface="Times New Roman"/>
                <a:cs typeface="Times New Roman"/>
              </a:rPr>
              <a:t>Units are radians per second or just s</a:t>
            </a:r>
            <a:r>
              <a:rPr lang="en-US" baseline="30000" dirty="0" smtClean="0">
                <a:latin typeface="Times New Roman"/>
                <a:cs typeface="Times New Roman"/>
              </a:rPr>
              <a:t>-1</a:t>
            </a:r>
            <a:endParaRPr lang="en-US" dirty="0"/>
          </a:p>
        </p:txBody>
      </p:sp>
      <p:graphicFrame>
        <p:nvGraphicFramePr>
          <p:cNvPr id="25604" name="Content Placeholder 6"/>
          <p:cNvGraphicFramePr>
            <a:graphicFrameLocks noChangeAspect="1"/>
          </p:cNvGraphicFramePr>
          <p:nvPr/>
        </p:nvGraphicFramePr>
        <p:xfrm>
          <a:off x="5424488" y="1524000"/>
          <a:ext cx="2409825" cy="1866900"/>
        </p:xfrm>
        <a:graphic>
          <a:graphicData uri="http://schemas.openxmlformats.org/presentationml/2006/ole">
            <p:oleObj spid="_x0000_s26637" name="Equation" r:id="rId4" imgW="507780" imgH="393529" progId="Equation.3">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Circular Motion and Centripetal Acceleration</a:t>
            </a:r>
            <a:endParaRPr lang="en-US" dirty="0"/>
          </a:p>
        </p:txBody>
      </p:sp>
      <p:pic>
        <p:nvPicPr>
          <p:cNvPr id="9" name="Content Placeholder 8" descr="scan0004.jpg"/>
          <p:cNvPicPr>
            <a:picLocks noGrp="1" noChangeAspect="1"/>
          </p:cNvPicPr>
          <p:nvPr>
            <p:ph sz="half" idx="1"/>
          </p:nvPr>
        </p:nvPicPr>
        <p:blipFill>
          <a:blip r:embed="rId3" cstate="print"/>
          <a:stretch>
            <a:fillRect/>
          </a:stretch>
        </p:blipFill>
        <p:spPr>
          <a:xfrm>
            <a:off x="3054096" y="2693448"/>
            <a:ext cx="3346704" cy="2679192"/>
          </a:xfrm>
        </p:spPr>
      </p:pic>
      <p:graphicFrame>
        <p:nvGraphicFramePr>
          <p:cNvPr id="10" name="Object 9"/>
          <p:cNvGraphicFramePr>
            <a:graphicFrameLocks noChangeAspect="1"/>
          </p:cNvGraphicFramePr>
          <p:nvPr>
            <p:extLst>
              <p:ext uri="{D42A27DB-BD31-4B8C-83A1-F6EECF244321}">
                <p14:modId xmlns:p14="http://schemas.microsoft.com/office/powerpoint/2010/main" xmlns="" val="904068418"/>
              </p:ext>
            </p:extLst>
          </p:nvPr>
        </p:nvGraphicFramePr>
        <p:xfrm>
          <a:off x="425450" y="2460625"/>
          <a:ext cx="2171700" cy="3143250"/>
        </p:xfrm>
        <a:graphic>
          <a:graphicData uri="http://schemas.openxmlformats.org/presentationml/2006/ole">
            <p:oleObj spid="_x0000_s33816" name="Equation" r:id="rId4" imgW="736560" imgH="1066680" progId="Equation.3">
              <p:embed/>
            </p:oleObj>
          </a:graphicData>
        </a:graphic>
      </p:graphicFrame>
      <p:graphicFrame>
        <p:nvGraphicFramePr>
          <p:cNvPr id="33795" name="Object 3"/>
          <p:cNvGraphicFramePr>
            <a:graphicFrameLocks noChangeAspect="1"/>
          </p:cNvGraphicFramePr>
          <p:nvPr>
            <p:extLst>
              <p:ext uri="{D42A27DB-BD31-4B8C-83A1-F6EECF244321}">
                <p14:modId xmlns:p14="http://schemas.microsoft.com/office/powerpoint/2010/main" xmlns="" val="3682391002"/>
              </p:ext>
            </p:extLst>
          </p:nvPr>
        </p:nvGraphicFramePr>
        <p:xfrm>
          <a:off x="6934200" y="2498725"/>
          <a:ext cx="1947863" cy="3068638"/>
        </p:xfrm>
        <a:graphic>
          <a:graphicData uri="http://schemas.openxmlformats.org/presentationml/2006/ole">
            <p:oleObj spid="_x0000_s33817" name="Equation" r:id="rId5" imgW="660113" imgH="1040948" progId="Equation.3">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Circular Motion and Centripetal Acceleration</a:t>
            </a:r>
            <a:endParaRPr lang="en-US" dirty="0"/>
          </a:p>
        </p:txBody>
      </p:sp>
      <p:pic>
        <p:nvPicPr>
          <p:cNvPr id="8" name="Content Placeholder 7" descr="scan0005.jpg"/>
          <p:cNvPicPr>
            <a:picLocks noGrp="1" noChangeAspect="1"/>
          </p:cNvPicPr>
          <p:nvPr>
            <p:ph sz="half" idx="1"/>
          </p:nvPr>
        </p:nvPicPr>
        <p:blipFill>
          <a:blip r:embed="rId3" cstate="print"/>
          <a:stretch>
            <a:fillRect/>
          </a:stretch>
        </p:blipFill>
        <p:spPr>
          <a:xfrm>
            <a:off x="843090" y="2839752"/>
            <a:ext cx="3282696" cy="2386584"/>
          </a:xfrm>
        </p:spPr>
      </p:pic>
      <p:sp>
        <p:nvSpPr>
          <p:cNvPr id="6" name="Content Placeholder 5"/>
          <p:cNvSpPr>
            <a:spLocks noGrp="1"/>
          </p:cNvSpPr>
          <p:nvPr>
            <p:ph sz="half" idx="2"/>
          </p:nvPr>
        </p:nvSpPr>
        <p:spPr>
          <a:xfrm>
            <a:off x="4648200" y="1600200"/>
            <a:ext cx="4038600" cy="5029200"/>
          </a:xfrm>
        </p:spPr>
        <p:txBody>
          <a:bodyPr>
            <a:normAutofit/>
          </a:bodyPr>
          <a:lstStyle/>
          <a:p>
            <a:r>
              <a:rPr lang="en-US" dirty="0" smtClean="0"/>
              <a:t>A body moving along a circle of radius R with a speed v experiences centripetal acceleration that has magnitude given by</a:t>
            </a:r>
          </a:p>
          <a:p>
            <a:endParaRPr lang="en-US" dirty="0" smtClean="0"/>
          </a:p>
          <a:p>
            <a:endParaRPr lang="en-US" dirty="0" smtClean="0"/>
          </a:p>
          <a:p>
            <a:pPr indent="-1588">
              <a:buNone/>
            </a:pPr>
            <a:r>
              <a:rPr lang="en-US" dirty="0" smtClean="0"/>
              <a:t>and is directed toward the centre of the circle</a:t>
            </a:r>
            <a:endParaRPr lang="en-US" dirty="0"/>
          </a:p>
        </p:txBody>
      </p:sp>
      <p:graphicFrame>
        <p:nvGraphicFramePr>
          <p:cNvPr id="33795" name="Object 3"/>
          <p:cNvGraphicFramePr>
            <a:graphicFrameLocks noChangeAspect="1"/>
          </p:cNvGraphicFramePr>
          <p:nvPr/>
        </p:nvGraphicFramePr>
        <p:xfrm>
          <a:off x="6096000" y="4267200"/>
          <a:ext cx="1143000" cy="966581"/>
        </p:xfrm>
        <a:graphic>
          <a:graphicData uri="http://schemas.openxmlformats.org/presentationml/2006/ole">
            <p:oleObj spid="_x0000_s34830" name="Equation" r:id="rId4" imgW="495085" imgH="418918" progId="Equation.3">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Tangential Acceleration</a:t>
            </a:r>
            <a:endParaRPr lang="en-US" dirty="0"/>
          </a:p>
        </p:txBody>
      </p:sp>
      <p:sp>
        <p:nvSpPr>
          <p:cNvPr id="3" name="Content Placeholder 2"/>
          <p:cNvSpPr>
            <a:spLocks noGrp="1"/>
          </p:cNvSpPr>
          <p:nvPr>
            <p:ph sz="half" idx="1"/>
          </p:nvPr>
        </p:nvSpPr>
        <p:spPr/>
        <p:txBody>
          <a:bodyPr/>
          <a:lstStyle/>
          <a:p>
            <a:r>
              <a:rPr lang="en-US" dirty="0" smtClean="0"/>
              <a:t>If the magnitude of the velocity changes, we have tangential acceleration.</a:t>
            </a:r>
          </a:p>
          <a:p>
            <a:r>
              <a:rPr lang="en-US" dirty="0" smtClean="0"/>
              <a:t>This is a vector in the same direction as the velocity vector if speed is increasing, in the opposite direction if decreasing</a:t>
            </a:r>
            <a:endParaRPr lang="en-US" dirty="0"/>
          </a:p>
        </p:txBody>
      </p:sp>
      <p:graphicFrame>
        <p:nvGraphicFramePr>
          <p:cNvPr id="37890" name="Object 2"/>
          <p:cNvGraphicFramePr>
            <a:graphicFrameLocks noChangeAspect="1"/>
          </p:cNvGraphicFramePr>
          <p:nvPr/>
        </p:nvGraphicFramePr>
        <p:xfrm>
          <a:off x="5410200" y="2743200"/>
          <a:ext cx="2262188" cy="1752600"/>
        </p:xfrm>
        <a:graphic>
          <a:graphicData uri="http://schemas.openxmlformats.org/presentationml/2006/ole">
            <p:oleObj spid="_x0000_s37901" name="Equation" r:id="rId3" imgW="507780" imgH="393529" progId="Equation.3">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Tangential and Centripetal Acceleration</a:t>
            </a:r>
            <a:endParaRPr lang="en-US" dirty="0"/>
          </a:p>
        </p:txBody>
      </p:sp>
      <p:sp>
        <p:nvSpPr>
          <p:cNvPr id="3" name="Content Placeholder 2"/>
          <p:cNvSpPr>
            <a:spLocks noGrp="1"/>
          </p:cNvSpPr>
          <p:nvPr>
            <p:ph idx="1"/>
          </p:nvPr>
        </p:nvSpPr>
        <p:spPr>
          <a:xfrm>
            <a:off x="457200" y="2286000"/>
            <a:ext cx="8229600" cy="3840163"/>
          </a:xfrm>
        </p:spPr>
        <p:txBody>
          <a:bodyPr/>
          <a:lstStyle/>
          <a:p>
            <a:r>
              <a:rPr lang="en-US" dirty="0" smtClean="0"/>
              <a:t>When velocity direction and magnitude are changing, we have both centripetal acceleration and tangential acceleration</a:t>
            </a:r>
          </a:p>
          <a:p>
            <a:r>
              <a:rPr lang="en-US" dirty="0" smtClean="0"/>
              <a:t>The total acceleration is the vector sum of the vectors representing these accelerations</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Kinematics</a:t>
            </a:r>
            <a:endParaRPr lang="en-US" dirty="0"/>
          </a:p>
        </p:txBody>
      </p:sp>
      <p:sp>
        <p:nvSpPr>
          <p:cNvPr id="5" name="Text Placeholder 4"/>
          <p:cNvSpPr>
            <a:spLocks noGrp="1"/>
          </p:cNvSpPr>
          <p:nvPr>
            <p:ph type="body" idx="1"/>
          </p:nvPr>
        </p:nvSpPr>
        <p:spPr>
          <a:xfrm>
            <a:off x="228600" y="1809750"/>
            <a:ext cx="4268790" cy="639762"/>
          </a:xfrm>
        </p:spPr>
        <p:txBody>
          <a:bodyPr/>
          <a:lstStyle/>
          <a:p>
            <a:r>
              <a:rPr lang="en-US" u="sng" dirty="0" smtClean="0"/>
              <a:t>Linear</a:t>
            </a:r>
            <a:r>
              <a:rPr lang="en-US" dirty="0" smtClean="0"/>
              <a:t>	</a:t>
            </a:r>
            <a:endParaRPr lang="en-US" dirty="0"/>
          </a:p>
        </p:txBody>
      </p:sp>
      <p:sp>
        <p:nvSpPr>
          <p:cNvPr id="7" name="Text Placeholder 6"/>
          <p:cNvSpPr>
            <a:spLocks noGrp="1"/>
          </p:cNvSpPr>
          <p:nvPr>
            <p:ph type="body" sz="half" idx="3"/>
          </p:nvPr>
        </p:nvSpPr>
        <p:spPr/>
        <p:txBody>
          <a:bodyPr/>
          <a:lstStyle/>
          <a:p>
            <a:r>
              <a:rPr lang="en-US" u="sng" dirty="0" smtClean="0"/>
              <a:t>Rotational</a:t>
            </a:r>
            <a:endParaRPr lang="en-US" u="sng" dirty="0"/>
          </a:p>
        </p:txBody>
      </p:sp>
      <mc:AlternateContent xmlns:mc="http://schemas.openxmlformats.org/markup-compatibility/2006">
        <mc:Choice xmlns:a14="http://schemas.microsoft.com/office/drawing/2010/main" xmlns="" Requires="a14">
          <p:sp>
            <p:nvSpPr>
              <p:cNvPr id="6" name="Content Placeholder 5"/>
              <p:cNvSpPr>
                <a:spLocks noGrp="1"/>
              </p:cNvSpPr>
              <p:nvPr>
                <p:ph sz="quarter" idx="2"/>
              </p:nvPr>
            </p:nvSpPr>
            <p:spPr>
              <a:xfrm>
                <a:off x="228600" y="2459037"/>
                <a:ext cx="4268790" cy="3959352"/>
              </a:xfrm>
            </p:spPr>
            <p:txBody>
              <a:bodyPr>
                <a:normAutofit/>
              </a:bodyPr>
              <a:lstStyle/>
              <a:p>
                <a:pPr marL="68580" indent="0">
                  <a:buNone/>
                </a:pPr>
                <a:r>
                  <a:rPr lang="en-US" dirty="0" smtClean="0"/>
                  <a:t>Position:  x  (meters)</a:t>
                </a:r>
              </a:p>
              <a:p>
                <a:pPr marL="68580" indent="0">
                  <a:buNone/>
                </a:pPr>
                <a:r>
                  <a:rPr lang="en-US" dirty="0" smtClean="0"/>
                  <a:t>Velocity: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oMath>
                </a14:m>
                <a:r>
                  <a:rPr lang="en-US" dirty="0" smtClean="0"/>
                  <a:t>  (m/s)</a:t>
                </a:r>
              </a:p>
              <a:p>
                <a:pPr marL="68580" indent="0">
                  <a:buNone/>
                </a:pPr>
                <a:endParaRPr lang="en-US" dirty="0" smtClean="0"/>
              </a:p>
              <a:p>
                <a:pPr marL="68580" indent="0">
                  <a:buNone/>
                </a:pPr>
                <a:r>
                  <a:rPr lang="en-US" dirty="0" smtClean="0"/>
                  <a:t>Linear Acceleration: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den>
                    </m:f>
                  </m:oMath>
                </a14:m>
                <a:r>
                  <a:rPr lang="en-US" dirty="0" smtClean="0"/>
                  <a:t> </a:t>
                </a:r>
              </a:p>
              <a:p>
                <a:pPr marL="68580" indent="0">
                  <a:buNone/>
                </a:pPr>
                <a:r>
                  <a:rPr lang="en-US" dirty="0"/>
                  <a:t> </a:t>
                </a:r>
                <a:r>
                  <a:rPr lang="en-US" dirty="0" smtClean="0"/>
                  <a:t>        (m/s</a:t>
                </a:r>
                <a:r>
                  <a:rPr lang="en-US" baseline="30000" dirty="0" smtClean="0"/>
                  <a:t>2</a:t>
                </a:r>
                <a:r>
                  <a:rPr lang="en-US" dirty="0" smtClean="0"/>
                  <a:t>)</a:t>
                </a:r>
              </a:p>
              <a:p>
                <a:pPr marL="68580" indent="0">
                  <a:buNone/>
                </a:pPr>
                <a:r>
                  <a:rPr lang="en-US" dirty="0" smtClean="0"/>
                  <a:t>Radial Acceleration</a:t>
                </a:r>
                <a:r>
                  <a:rPr lang="en-US" dirty="0"/>
                  <a:t>: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𝑟</m:t>
                        </m:r>
                      </m:sub>
                    </m:sSub>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𝑟</m:t>
                        </m:r>
                      </m:den>
                    </m:f>
                  </m:oMath>
                </a14:m>
                <a:endParaRPr lang="en-US" dirty="0"/>
              </a:p>
              <a:p>
                <a:pPr marL="68580" indent="0">
                  <a:buNone/>
                </a:pPr>
                <a:endParaRPr lang="en-US" dirty="0"/>
              </a:p>
            </p:txBody>
          </p:sp>
        </mc:Choice>
        <mc:Fallback>
          <p:sp>
            <p:nvSpPr>
              <p:cNvPr id="6" name="Content Placeholder 5"/>
              <p:cNvSpPr>
                <a:spLocks noGrp="1" noRot="1" noChangeAspect="1" noMove="1" noResize="1" noEditPoints="1" noAdjustHandles="1" noChangeArrowheads="1" noChangeShapeType="1" noTextEdit="1"/>
              </p:cNvSpPr>
              <p:nvPr>
                <p:ph sz="quarter" idx="2"/>
              </p:nvPr>
            </p:nvSpPr>
            <p:spPr>
              <a:xfrm>
                <a:off x="228600" y="2459037"/>
                <a:ext cx="4268790" cy="3959352"/>
              </a:xfrm>
              <a:blipFill rotWithShape="0">
                <a:blip r:embed="rId2" cstate="print"/>
                <a:stretch>
                  <a:fillRect l="-714" t="-12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8" name="Content Placeholder 7"/>
              <p:cNvSpPr>
                <a:spLocks noGrp="1"/>
              </p:cNvSpPr>
              <p:nvPr>
                <p:ph sz="quarter" idx="4"/>
              </p:nvPr>
            </p:nvSpPr>
            <p:spPr>
              <a:xfrm>
                <a:off x="4645027" y="2459037"/>
                <a:ext cx="4270373" cy="3959352"/>
              </a:xfrm>
            </p:spPr>
            <p:txBody>
              <a:bodyPr/>
              <a:lstStyle/>
              <a:p>
                <a:pPr marL="68580" indent="0">
                  <a:buNone/>
                </a:pPr>
                <a:r>
                  <a:rPr lang="en-US" dirty="0" smtClean="0"/>
                  <a:t>Position:  </a:t>
                </a:r>
                <a:r>
                  <a:rPr lang="el-GR" dirty="0" smtClean="0"/>
                  <a:t>θ</a:t>
                </a:r>
                <a:r>
                  <a:rPr lang="en-US" dirty="0" smtClean="0"/>
                  <a:t>  (radians)</a:t>
                </a:r>
              </a:p>
              <a:p>
                <a:pPr marL="68580" indent="0">
                  <a:buNone/>
                </a:pPr>
                <a:r>
                  <a:rPr lang="en-US" dirty="0" smtClean="0"/>
                  <a:t>Angular Velocity:  </a:t>
                </a:r>
                <a14:m>
                  <m:oMath xmlns:m="http://schemas.openxmlformats.org/officeDocument/2006/math">
                    <m:r>
                      <a:rPr lang="en-US"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oMath>
                </a14:m>
                <a:r>
                  <a:rPr lang="en-US" dirty="0" smtClean="0"/>
                  <a:t> </a:t>
                </a:r>
                <a:r>
                  <a:rPr lang="en-US" sz="2200" dirty="0" smtClean="0"/>
                  <a:t>(rad/s)</a:t>
                </a:r>
              </a:p>
              <a:p>
                <a:pPr marL="68580" indent="0">
                  <a:buNone/>
                </a:pPr>
                <a:r>
                  <a:rPr lang="en-US" dirty="0"/>
                  <a:t> </a:t>
                </a:r>
                <a:r>
                  <a:rPr lang="en-US" dirty="0" smtClean="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𝑡𝑎𝑛</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𝑟</m:t>
                    </m:r>
                  </m:oMath>
                </a14:m>
                <a:endParaRPr lang="en-US" dirty="0" smtClean="0"/>
              </a:p>
              <a:p>
                <a:pPr marL="68580" indent="0">
                  <a:buNone/>
                </a:pPr>
                <a:r>
                  <a:rPr lang="en-US" dirty="0" smtClean="0"/>
                  <a:t>Angular </a:t>
                </a:r>
                <a:r>
                  <a:rPr lang="en-US" dirty="0" err="1" smtClean="0"/>
                  <a:t>Accl</a:t>
                </a:r>
                <a:r>
                  <a:rPr lang="en-US" dirty="0" smtClean="0"/>
                  <a:t>: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oMath>
                </a14:m>
                <a:r>
                  <a:rPr lang="en-US" dirty="0" smtClean="0"/>
                  <a:t>       (rad/s</a:t>
                </a:r>
                <a:r>
                  <a:rPr lang="en-US" baseline="30000" dirty="0" smtClean="0"/>
                  <a:t>2</a:t>
                </a:r>
                <a:r>
                  <a:rPr lang="en-US" dirty="0"/>
                  <a:t>)</a:t>
                </a:r>
                <a:endParaRPr lang="en-US" dirty="0" smtClean="0"/>
              </a:p>
              <a:p>
                <a:pPr marL="68580" indent="0">
                  <a:buNone/>
                </a:pPr>
                <a:r>
                  <a:rPr lang="en-US" dirty="0"/>
                  <a:t> </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𝑡𝑎𝑛</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𝑟</m:t>
                    </m:r>
                  </m:oMath>
                </a14:m>
                <a:endParaRPr lang="en-US" dirty="0" smtClean="0"/>
              </a:p>
              <a:p>
                <a:pPr marL="68580" indent="0">
                  <a:buNone/>
                </a:pPr>
                <a:r>
                  <a:rPr lang="en-US" dirty="0" smtClean="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𝑟</m:t>
                        </m:r>
                      </m:sub>
                    </m:sSub>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𝜔</m:t>
                        </m:r>
                      </m:e>
                      <m:sup>
                        <m:r>
                          <a:rPr lang="en-US" b="0" i="1" smtClean="0">
                            <a:latin typeface="Cambria Math" panose="02040503050406030204" pitchFamily="18" charset="0"/>
                          </a:rPr>
                          <m:t>2</m:t>
                        </m:r>
                      </m:sup>
                    </m:sSup>
                    <m:r>
                      <a:rPr lang="en-US" b="0" i="1" smtClean="0">
                        <a:latin typeface="Cambria Math" panose="02040503050406030204" pitchFamily="18" charset="0"/>
                      </a:rPr>
                      <m:t>𝑟</m:t>
                    </m:r>
                  </m:oMath>
                </a14:m>
                <a:endParaRPr lang="en-US" dirty="0"/>
              </a:p>
            </p:txBody>
          </p:sp>
        </mc:Choice>
        <mc:Fallback>
          <p:sp>
            <p:nvSpPr>
              <p:cNvPr id="8" name="Content Placeholder 7"/>
              <p:cNvSpPr>
                <a:spLocks noGrp="1" noRot="1" noChangeAspect="1" noMove="1" noResize="1" noEditPoints="1" noAdjustHandles="1" noChangeArrowheads="1" noChangeShapeType="1" noTextEdit="1"/>
              </p:cNvSpPr>
              <p:nvPr>
                <p:ph sz="quarter" idx="4"/>
              </p:nvPr>
            </p:nvSpPr>
            <p:spPr>
              <a:xfrm>
                <a:off x="4645027" y="2459037"/>
                <a:ext cx="4270373" cy="3959352"/>
              </a:xfrm>
              <a:blipFill rotWithShape="0">
                <a:blip r:embed="rId3" cstate="print"/>
                <a:stretch>
                  <a:fillRect l="-713" t="-1231" r="-1854"/>
                </a:stretch>
              </a:blipFill>
            </p:spPr>
            <p:txBody>
              <a:bodyPr/>
              <a:lstStyle/>
              <a:p>
                <a:r>
                  <a:rPr lang="en-US">
                    <a:noFill/>
                  </a:rPr>
                  <a:t> </a:t>
                </a:r>
              </a:p>
            </p:txBody>
          </p:sp>
        </mc:Fallback>
      </mc:AlternateContent>
    </p:spTree>
    <p:extLst>
      <p:ext uri="{BB962C8B-B14F-4D97-AF65-F5344CB8AC3E}">
        <p14:creationId xmlns:p14="http://schemas.microsoft.com/office/powerpoint/2010/main" xmlns="" val="673609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Option B-1A:</a:t>
            </a:r>
            <a:br>
              <a:rPr lang="en-US" dirty="0" smtClean="0"/>
            </a:br>
            <a:r>
              <a:rPr lang="en-US" dirty="0" smtClean="0"/>
              <a:t>rotational dynamics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Kinematics</a:t>
            </a:r>
            <a:endParaRPr lang="en-US" dirty="0"/>
          </a:p>
        </p:txBody>
      </p:sp>
      <p:sp>
        <p:nvSpPr>
          <p:cNvPr id="5" name="Text Placeholder 4"/>
          <p:cNvSpPr>
            <a:spLocks noGrp="1"/>
          </p:cNvSpPr>
          <p:nvPr>
            <p:ph type="body" idx="1"/>
          </p:nvPr>
        </p:nvSpPr>
        <p:spPr>
          <a:xfrm>
            <a:off x="228600" y="1809750"/>
            <a:ext cx="4268790" cy="639762"/>
          </a:xfrm>
        </p:spPr>
        <p:txBody>
          <a:bodyPr/>
          <a:lstStyle/>
          <a:p>
            <a:r>
              <a:rPr lang="en-US" u="sng" dirty="0" smtClean="0"/>
              <a:t>Linear</a:t>
            </a:r>
            <a:r>
              <a:rPr lang="en-US" dirty="0" smtClean="0"/>
              <a:t>	</a:t>
            </a:r>
            <a:endParaRPr lang="en-US" dirty="0"/>
          </a:p>
        </p:txBody>
      </p:sp>
      <p:sp>
        <p:nvSpPr>
          <p:cNvPr id="7" name="Text Placeholder 6"/>
          <p:cNvSpPr>
            <a:spLocks noGrp="1"/>
          </p:cNvSpPr>
          <p:nvPr>
            <p:ph type="body" sz="half" idx="3"/>
          </p:nvPr>
        </p:nvSpPr>
        <p:spPr/>
        <p:txBody>
          <a:bodyPr/>
          <a:lstStyle/>
          <a:p>
            <a:r>
              <a:rPr lang="en-US" u="sng" dirty="0" smtClean="0"/>
              <a:t>Rotational</a:t>
            </a:r>
            <a:endParaRPr lang="en-US" u="sng" dirty="0"/>
          </a:p>
        </p:txBody>
      </p:sp>
      <mc:AlternateContent xmlns:mc="http://schemas.openxmlformats.org/markup-compatibility/2006">
        <mc:Choice xmlns:a14="http://schemas.microsoft.com/office/drawing/2010/main" xmlns="" Requires="a14">
          <p:sp>
            <p:nvSpPr>
              <p:cNvPr id="6" name="Content Placeholder 5"/>
              <p:cNvSpPr>
                <a:spLocks noGrp="1"/>
              </p:cNvSpPr>
              <p:nvPr>
                <p:ph sz="quarter" idx="2"/>
              </p:nvPr>
            </p:nvSpPr>
            <p:spPr>
              <a:xfrm>
                <a:off x="228600" y="2459037"/>
                <a:ext cx="4268790" cy="3959352"/>
              </a:xfrm>
            </p:spPr>
            <p:txBody>
              <a:bodyPr>
                <a:normAutofit/>
              </a:bodyPr>
              <a:lstStyle/>
              <a:p>
                <a:pPr marL="68580" indent="0">
                  <a:buNone/>
                </a:pPr>
                <a:r>
                  <a:rPr lang="en-US" dirty="0" smtClean="0"/>
                  <a:t>Position:  x  (meters)</a:t>
                </a:r>
              </a:p>
              <a:p>
                <a:pPr marL="68580" indent="0">
                  <a:buNone/>
                </a:pPr>
                <a:r>
                  <a:rPr lang="en-US" dirty="0" smtClean="0"/>
                  <a:t>Velocity: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oMath>
                </a14:m>
                <a:r>
                  <a:rPr lang="en-US" dirty="0" smtClean="0"/>
                  <a:t>  (m/s)</a:t>
                </a:r>
              </a:p>
              <a:p>
                <a:pPr marL="68580" indent="0">
                  <a:buNone/>
                </a:pPr>
                <a:endParaRPr lang="en-US" dirty="0" smtClean="0"/>
              </a:p>
              <a:p>
                <a:pPr marL="68580" indent="0">
                  <a:buNone/>
                </a:pPr>
                <a:r>
                  <a:rPr lang="en-US" dirty="0" smtClean="0"/>
                  <a:t>Linear Acceleration: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den>
                    </m:f>
                  </m:oMath>
                </a14:m>
                <a:r>
                  <a:rPr lang="en-US" dirty="0" smtClean="0"/>
                  <a:t> </a:t>
                </a:r>
              </a:p>
              <a:p>
                <a:pPr marL="68580" indent="0">
                  <a:buNone/>
                </a:pPr>
                <a:r>
                  <a:rPr lang="en-US" dirty="0"/>
                  <a:t> </a:t>
                </a:r>
                <a:r>
                  <a:rPr lang="en-US" dirty="0" smtClean="0"/>
                  <a:t>        (m/s</a:t>
                </a:r>
                <a:r>
                  <a:rPr lang="en-US" baseline="30000" dirty="0" smtClean="0"/>
                  <a:t>2</a:t>
                </a:r>
                <a:r>
                  <a:rPr lang="en-US" dirty="0" smtClean="0"/>
                  <a:t>)</a:t>
                </a:r>
              </a:p>
              <a:p>
                <a:pPr marL="68580" indent="0">
                  <a:buNone/>
                </a:pPr>
                <a:r>
                  <a:rPr lang="en-US" dirty="0" smtClean="0"/>
                  <a:t>Radial Acceleration</a:t>
                </a:r>
                <a:r>
                  <a:rPr lang="en-US" dirty="0"/>
                  <a:t>: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𝑟</m:t>
                        </m:r>
                      </m:sub>
                    </m:sSub>
                    <m:r>
                      <a:rPr lang="en-US" i="1">
                        <a:latin typeface="Cambria Math" panose="02040503050406030204" pitchFamily="18" charset="0"/>
                      </a:rPr>
                      <m:t>=</m:t>
                    </m:r>
                    <m:f>
                      <m:fPr>
                        <m:ctrlPr>
                          <a:rPr lang="en-US" i="1">
                            <a:latin typeface="Cambria Math" panose="02040503050406030204" pitchFamily="18" charset="0"/>
                          </a:rPr>
                        </m:ctrlPr>
                      </m:fPr>
                      <m:num>
                        <m:sSup>
                          <m:sSupPr>
                            <m:ctrlPr>
                              <a:rPr lang="en-US"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𝑟</m:t>
                        </m:r>
                      </m:den>
                    </m:f>
                  </m:oMath>
                </a14:m>
                <a:endParaRPr lang="en-US" dirty="0"/>
              </a:p>
              <a:p>
                <a:pPr marL="68580" indent="0">
                  <a:buNone/>
                </a:pPr>
                <a:endParaRPr lang="en-US" dirty="0"/>
              </a:p>
            </p:txBody>
          </p:sp>
        </mc:Choice>
        <mc:Fallback>
          <p:sp>
            <p:nvSpPr>
              <p:cNvPr id="6" name="Content Placeholder 5"/>
              <p:cNvSpPr>
                <a:spLocks noGrp="1" noRot="1" noChangeAspect="1" noMove="1" noResize="1" noEditPoints="1" noAdjustHandles="1" noChangeArrowheads="1" noChangeShapeType="1" noTextEdit="1"/>
              </p:cNvSpPr>
              <p:nvPr>
                <p:ph sz="quarter" idx="2"/>
              </p:nvPr>
            </p:nvSpPr>
            <p:spPr>
              <a:xfrm>
                <a:off x="228600" y="2459037"/>
                <a:ext cx="4268790" cy="3959352"/>
              </a:xfrm>
              <a:blipFill rotWithShape="0">
                <a:blip r:embed="rId2" cstate="print"/>
                <a:stretch>
                  <a:fillRect l="-714" t="-12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8" name="Content Placeholder 7"/>
              <p:cNvSpPr>
                <a:spLocks noGrp="1"/>
              </p:cNvSpPr>
              <p:nvPr>
                <p:ph sz="quarter" idx="4"/>
              </p:nvPr>
            </p:nvSpPr>
            <p:spPr>
              <a:xfrm>
                <a:off x="4645027" y="2459037"/>
                <a:ext cx="4270373" cy="3959352"/>
              </a:xfrm>
            </p:spPr>
            <p:txBody>
              <a:bodyPr/>
              <a:lstStyle/>
              <a:p>
                <a:pPr marL="68580" indent="0">
                  <a:buNone/>
                </a:pPr>
                <a:r>
                  <a:rPr lang="en-US" dirty="0" smtClean="0"/>
                  <a:t>Position:  </a:t>
                </a:r>
                <a:r>
                  <a:rPr lang="el-GR" dirty="0" smtClean="0"/>
                  <a:t>θ</a:t>
                </a:r>
                <a:r>
                  <a:rPr lang="en-US" dirty="0" smtClean="0"/>
                  <a:t>  (radians)</a:t>
                </a:r>
              </a:p>
              <a:p>
                <a:pPr marL="68580" indent="0">
                  <a:buNone/>
                </a:pPr>
                <a:r>
                  <a:rPr lang="en-US" dirty="0" smtClean="0"/>
                  <a:t>Angular Velocity:  </a:t>
                </a:r>
                <a14:m>
                  <m:oMath xmlns:m="http://schemas.openxmlformats.org/officeDocument/2006/math">
                    <m:r>
                      <a:rPr lang="en-US"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oMath>
                </a14:m>
                <a:r>
                  <a:rPr lang="en-US" dirty="0" smtClean="0"/>
                  <a:t> </a:t>
                </a:r>
                <a:r>
                  <a:rPr lang="en-US" sz="2200" dirty="0" smtClean="0"/>
                  <a:t>(rad/s)</a:t>
                </a:r>
              </a:p>
              <a:p>
                <a:pPr marL="68580" indent="0">
                  <a:buNone/>
                </a:pPr>
                <a:r>
                  <a:rPr lang="en-US" dirty="0"/>
                  <a:t> </a:t>
                </a:r>
                <a:r>
                  <a:rPr lang="en-US" dirty="0" smtClean="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𝑡𝑎𝑛</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𝑟</m:t>
                    </m:r>
                  </m:oMath>
                </a14:m>
                <a:endParaRPr lang="en-US" dirty="0" smtClean="0"/>
              </a:p>
              <a:p>
                <a:pPr marL="68580" indent="0">
                  <a:buNone/>
                </a:pPr>
                <a:r>
                  <a:rPr lang="en-US" dirty="0" smtClean="0"/>
                  <a:t>Angular </a:t>
                </a:r>
                <a:r>
                  <a:rPr lang="en-US" dirty="0" err="1" smtClean="0"/>
                  <a:t>Accl</a:t>
                </a:r>
                <a:r>
                  <a:rPr lang="en-US" dirty="0" smtClean="0"/>
                  <a:t>:  </a:t>
                </a:r>
                <a14:m>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𝜔</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oMath>
                </a14:m>
                <a:r>
                  <a:rPr lang="en-US" dirty="0" smtClean="0"/>
                  <a:t>       (rad/s</a:t>
                </a:r>
                <a:r>
                  <a:rPr lang="en-US" baseline="30000" dirty="0" smtClean="0"/>
                  <a:t>2</a:t>
                </a:r>
                <a:r>
                  <a:rPr lang="en-US" dirty="0"/>
                  <a:t>)</a:t>
                </a:r>
                <a:endParaRPr lang="en-US" dirty="0" smtClean="0"/>
              </a:p>
              <a:p>
                <a:pPr marL="68580" indent="0">
                  <a:buNone/>
                </a:pPr>
                <a:r>
                  <a:rPr lang="en-US" dirty="0"/>
                  <a:t> </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𝑡𝑎𝑛</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𝑟</m:t>
                    </m:r>
                  </m:oMath>
                </a14:m>
                <a:endParaRPr lang="en-US" dirty="0" smtClean="0"/>
              </a:p>
              <a:p>
                <a:pPr marL="68580" indent="0">
                  <a:buNone/>
                </a:pPr>
                <a:r>
                  <a:rPr lang="en-US" dirty="0" smtClean="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𝑟</m:t>
                        </m:r>
                      </m:sub>
                    </m:sSub>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𝜔</m:t>
                        </m:r>
                      </m:e>
                      <m:sup>
                        <m:r>
                          <a:rPr lang="en-US" b="0" i="1" smtClean="0">
                            <a:latin typeface="Cambria Math" panose="02040503050406030204" pitchFamily="18" charset="0"/>
                          </a:rPr>
                          <m:t>2</m:t>
                        </m:r>
                      </m:sup>
                    </m:sSup>
                    <m:r>
                      <a:rPr lang="en-US" b="0" i="1" smtClean="0">
                        <a:latin typeface="Cambria Math" panose="02040503050406030204" pitchFamily="18" charset="0"/>
                      </a:rPr>
                      <m:t>𝑟</m:t>
                    </m:r>
                  </m:oMath>
                </a14:m>
                <a:endParaRPr lang="en-US" dirty="0"/>
              </a:p>
            </p:txBody>
          </p:sp>
        </mc:Choice>
        <mc:Fallback>
          <p:sp>
            <p:nvSpPr>
              <p:cNvPr id="8" name="Content Placeholder 7"/>
              <p:cNvSpPr>
                <a:spLocks noGrp="1" noRot="1" noChangeAspect="1" noMove="1" noResize="1" noEditPoints="1" noAdjustHandles="1" noChangeArrowheads="1" noChangeShapeType="1" noTextEdit="1"/>
              </p:cNvSpPr>
              <p:nvPr>
                <p:ph sz="quarter" idx="4"/>
              </p:nvPr>
            </p:nvSpPr>
            <p:spPr>
              <a:xfrm>
                <a:off x="4645027" y="2459037"/>
                <a:ext cx="4270373" cy="3959352"/>
              </a:xfrm>
              <a:blipFill rotWithShape="0">
                <a:blip r:embed="rId3" cstate="print"/>
                <a:stretch>
                  <a:fillRect l="-713" t="-1231" r="-1854"/>
                </a:stretch>
              </a:blipFill>
            </p:spPr>
            <p:txBody>
              <a:bodyPr/>
              <a:lstStyle/>
              <a:p>
                <a:r>
                  <a:rPr lang="en-US">
                    <a:noFill/>
                  </a:rPr>
                  <a:t> </a:t>
                </a:r>
              </a:p>
            </p:txBody>
          </p:sp>
        </mc:Fallback>
      </mc:AlternateContent>
      <p:sp>
        <p:nvSpPr>
          <p:cNvPr id="9" name="Oval 8"/>
          <p:cNvSpPr/>
          <p:nvPr/>
        </p:nvSpPr>
        <p:spPr>
          <a:xfrm>
            <a:off x="6934200" y="3505200"/>
            <a:ext cx="1676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477000" y="4495800"/>
            <a:ext cx="16764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73609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Kinematics</a:t>
            </a:r>
            <a:endParaRPr lang="en-US" dirty="0"/>
          </a:p>
        </p:txBody>
      </p:sp>
      <p:sp>
        <p:nvSpPr>
          <p:cNvPr id="5" name="Text Placeholder 4"/>
          <p:cNvSpPr>
            <a:spLocks noGrp="1"/>
          </p:cNvSpPr>
          <p:nvPr>
            <p:ph type="body" idx="1"/>
          </p:nvPr>
        </p:nvSpPr>
        <p:spPr>
          <a:xfrm>
            <a:off x="228600" y="1809750"/>
            <a:ext cx="4268790" cy="639762"/>
          </a:xfrm>
        </p:spPr>
        <p:txBody>
          <a:bodyPr/>
          <a:lstStyle/>
          <a:p>
            <a:r>
              <a:rPr lang="en-US" u="sng" dirty="0" smtClean="0"/>
              <a:t>Linear</a:t>
            </a:r>
            <a:r>
              <a:rPr lang="en-US" dirty="0" smtClean="0"/>
              <a:t>	</a:t>
            </a:r>
            <a:endParaRPr lang="en-US" dirty="0"/>
          </a:p>
        </p:txBody>
      </p:sp>
      <p:sp>
        <p:nvSpPr>
          <p:cNvPr id="7" name="Text Placeholder 6"/>
          <p:cNvSpPr>
            <a:spLocks noGrp="1"/>
          </p:cNvSpPr>
          <p:nvPr>
            <p:ph type="body" sz="half" idx="3"/>
          </p:nvPr>
        </p:nvSpPr>
        <p:spPr/>
        <p:txBody>
          <a:bodyPr/>
          <a:lstStyle/>
          <a:p>
            <a:r>
              <a:rPr lang="en-US" u="sng" dirty="0" smtClean="0"/>
              <a:t>Rotational</a:t>
            </a:r>
            <a:endParaRPr lang="en-US" u="sng" dirty="0"/>
          </a:p>
        </p:txBody>
      </p:sp>
      <p:graphicFrame>
        <p:nvGraphicFramePr>
          <p:cNvPr id="11" name="Object 10"/>
          <p:cNvGraphicFramePr>
            <a:graphicFrameLocks noChangeAspect="1"/>
          </p:cNvGraphicFramePr>
          <p:nvPr/>
        </p:nvGraphicFramePr>
        <p:xfrm>
          <a:off x="381000" y="2514600"/>
          <a:ext cx="2743200" cy="4073236"/>
        </p:xfrm>
        <a:graphic>
          <a:graphicData uri="http://schemas.openxmlformats.org/presentationml/2006/ole">
            <p:oleObj spid="_x0000_s55298" name="Equation" r:id="rId3" imgW="838080" imgH="1244520" progId="Equation.3">
              <p:embed/>
            </p:oleObj>
          </a:graphicData>
        </a:graphic>
      </p:graphicFrame>
      <p:graphicFrame>
        <p:nvGraphicFramePr>
          <p:cNvPr id="55299" name="Object 3"/>
          <p:cNvGraphicFramePr>
            <a:graphicFrameLocks noChangeAspect="1"/>
          </p:cNvGraphicFramePr>
          <p:nvPr/>
        </p:nvGraphicFramePr>
        <p:xfrm>
          <a:off x="4839468" y="2514599"/>
          <a:ext cx="2932932" cy="4038601"/>
        </p:xfrm>
        <a:graphic>
          <a:graphicData uri="http://schemas.openxmlformats.org/presentationml/2006/ole">
            <p:oleObj spid="_x0000_s55299" name="Equation" r:id="rId4" imgW="977760" imgH="1346040" progId="Equation.3">
              <p:embed/>
            </p:oleObj>
          </a:graphicData>
        </a:graphic>
      </p:graphicFrame>
    </p:spTree>
    <p:extLst>
      <p:ext uri="{BB962C8B-B14F-4D97-AF65-F5344CB8AC3E}">
        <p14:creationId xmlns:p14="http://schemas.microsoft.com/office/powerpoint/2010/main" xmlns="" val="673609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a:t>
            </a:r>
            <a:endParaRPr lang="en-US" dirty="0"/>
          </a:p>
        </p:txBody>
      </p:sp>
      <p:sp>
        <p:nvSpPr>
          <p:cNvPr id="3" name="Content Placeholder 2"/>
          <p:cNvSpPr>
            <a:spLocks noGrp="1"/>
          </p:cNvSpPr>
          <p:nvPr>
            <p:ph idx="1"/>
          </p:nvPr>
        </p:nvSpPr>
        <p:spPr/>
        <p:txBody>
          <a:bodyPr/>
          <a:lstStyle/>
          <a:p>
            <a:r>
              <a:rPr lang="en-US" dirty="0" smtClean="0">
                <a:solidFill>
                  <a:srgbClr val="FFFF00"/>
                </a:solidFill>
              </a:rPr>
              <a:t>What is the slope of an angle </a:t>
            </a:r>
            <a:r>
              <a:rPr lang="el-GR" dirty="0" smtClean="0">
                <a:solidFill>
                  <a:srgbClr val="FFFF00"/>
                </a:solidFill>
              </a:rPr>
              <a:t>θ</a:t>
            </a:r>
            <a:r>
              <a:rPr lang="en-US" dirty="0" smtClean="0">
                <a:solidFill>
                  <a:srgbClr val="FFFF00"/>
                </a:solidFill>
              </a:rPr>
              <a:t> versus time t graph?</a:t>
            </a:r>
          </a:p>
        </p:txBody>
      </p:sp>
    </p:spTree>
    <p:extLst>
      <p:ext uri="{BB962C8B-B14F-4D97-AF65-F5344CB8AC3E}">
        <p14:creationId xmlns:p14="http://schemas.microsoft.com/office/powerpoint/2010/main" xmlns="" val="134592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a:t>
            </a:r>
            <a:endParaRPr lang="en-US" dirty="0"/>
          </a:p>
        </p:txBody>
      </p:sp>
      <p:sp>
        <p:nvSpPr>
          <p:cNvPr id="3" name="Content Placeholder 2"/>
          <p:cNvSpPr>
            <a:spLocks noGrp="1"/>
          </p:cNvSpPr>
          <p:nvPr>
            <p:ph idx="1"/>
          </p:nvPr>
        </p:nvSpPr>
        <p:spPr/>
        <p:txBody>
          <a:bodyPr/>
          <a:lstStyle/>
          <a:p>
            <a:r>
              <a:rPr lang="en-US" dirty="0" smtClean="0">
                <a:solidFill>
                  <a:srgbClr val="FFFF00"/>
                </a:solidFill>
              </a:rPr>
              <a:t>What is the slope of an angle </a:t>
            </a:r>
            <a:r>
              <a:rPr lang="el-GR" dirty="0" smtClean="0">
                <a:solidFill>
                  <a:srgbClr val="FFFF00"/>
                </a:solidFill>
              </a:rPr>
              <a:t>θ</a:t>
            </a:r>
            <a:r>
              <a:rPr lang="en-US" dirty="0" smtClean="0">
                <a:solidFill>
                  <a:srgbClr val="FFFF00"/>
                </a:solidFill>
              </a:rPr>
              <a:t> versus time t graph?</a:t>
            </a:r>
          </a:p>
          <a:p>
            <a:pPr lvl="1"/>
            <a:r>
              <a:rPr lang="en-US" dirty="0" smtClean="0">
                <a:solidFill>
                  <a:srgbClr val="FF0000"/>
                </a:solidFill>
              </a:rPr>
              <a:t>Angular velocity</a:t>
            </a:r>
            <a:endParaRPr lang="en-US" dirty="0"/>
          </a:p>
        </p:txBody>
      </p:sp>
      <p:graphicFrame>
        <p:nvGraphicFramePr>
          <p:cNvPr id="57346" name="Object 2"/>
          <p:cNvGraphicFramePr>
            <a:graphicFrameLocks noChangeAspect="1"/>
          </p:cNvGraphicFramePr>
          <p:nvPr/>
        </p:nvGraphicFramePr>
        <p:xfrm>
          <a:off x="4343400" y="2743200"/>
          <a:ext cx="1511710" cy="1143000"/>
        </p:xfrm>
        <a:graphic>
          <a:graphicData uri="http://schemas.openxmlformats.org/presentationml/2006/ole">
            <p:oleObj spid="_x0000_s58370" name="Equation" r:id="rId3" imgW="520560" imgH="393480" progId="Equation.3">
              <p:embed/>
            </p:oleObj>
          </a:graphicData>
        </a:graphic>
      </p:graphicFrame>
    </p:spTree>
    <p:extLst>
      <p:ext uri="{BB962C8B-B14F-4D97-AF65-F5344CB8AC3E}">
        <p14:creationId xmlns:p14="http://schemas.microsoft.com/office/powerpoint/2010/main" xmlns="" val="1345926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a:t>
            </a:r>
            <a:endParaRPr lang="en-US" dirty="0"/>
          </a:p>
        </p:txBody>
      </p:sp>
      <p:sp>
        <p:nvSpPr>
          <p:cNvPr id="3" name="Content Placeholder 2"/>
          <p:cNvSpPr>
            <a:spLocks noGrp="1"/>
          </p:cNvSpPr>
          <p:nvPr>
            <p:ph idx="1"/>
          </p:nvPr>
        </p:nvSpPr>
        <p:spPr/>
        <p:txBody>
          <a:bodyPr/>
          <a:lstStyle/>
          <a:p>
            <a:r>
              <a:rPr lang="en-US" dirty="0" smtClean="0">
                <a:solidFill>
                  <a:srgbClr val="FFFF00"/>
                </a:solidFill>
              </a:rPr>
              <a:t>What is the slope of an angular velocity </a:t>
            </a:r>
            <a:r>
              <a:rPr lang="el-GR" dirty="0" smtClean="0">
                <a:solidFill>
                  <a:srgbClr val="FFFF00"/>
                </a:solidFill>
              </a:rPr>
              <a:t>ω</a:t>
            </a:r>
            <a:r>
              <a:rPr lang="en-US" dirty="0" smtClean="0">
                <a:solidFill>
                  <a:srgbClr val="FFFF00"/>
                </a:solidFill>
              </a:rPr>
              <a:t> versus time t graph?</a:t>
            </a:r>
          </a:p>
        </p:txBody>
      </p:sp>
    </p:spTree>
    <p:extLst>
      <p:ext uri="{BB962C8B-B14F-4D97-AF65-F5344CB8AC3E}">
        <p14:creationId xmlns:p14="http://schemas.microsoft.com/office/powerpoint/2010/main" xmlns="" val="1345926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a:t>
            </a:r>
            <a:endParaRPr lang="en-US" dirty="0"/>
          </a:p>
        </p:txBody>
      </p:sp>
      <p:sp>
        <p:nvSpPr>
          <p:cNvPr id="3" name="Content Placeholder 2"/>
          <p:cNvSpPr>
            <a:spLocks noGrp="1"/>
          </p:cNvSpPr>
          <p:nvPr>
            <p:ph idx="1"/>
          </p:nvPr>
        </p:nvSpPr>
        <p:spPr/>
        <p:txBody>
          <a:bodyPr/>
          <a:lstStyle/>
          <a:p>
            <a:r>
              <a:rPr lang="en-US" dirty="0" smtClean="0">
                <a:solidFill>
                  <a:srgbClr val="FFFF00"/>
                </a:solidFill>
              </a:rPr>
              <a:t>What is the slope of an angular velocity </a:t>
            </a:r>
            <a:r>
              <a:rPr lang="el-GR" dirty="0" smtClean="0">
                <a:solidFill>
                  <a:srgbClr val="FFFF00"/>
                </a:solidFill>
              </a:rPr>
              <a:t>ω</a:t>
            </a:r>
            <a:r>
              <a:rPr lang="en-US" dirty="0" smtClean="0">
                <a:solidFill>
                  <a:srgbClr val="FFFF00"/>
                </a:solidFill>
              </a:rPr>
              <a:t> versus time t graph?</a:t>
            </a:r>
          </a:p>
          <a:p>
            <a:pPr lvl="1"/>
            <a:r>
              <a:rPr lang="en-US" dirty="0" smtClean="0">
                <a:solidFill>
                  <a:srgbClr val="FF0000"/>
                </a:solidFill>
              </a:rPr>
              <a:t>Angular acceleration</a:t>
            </a:r>
            <a:endParaRPr lang="en-US" dirty="0"/>
          </a:p>
        </p:txBody>
      </p:sp>
      <p:graphicFrame>
        <p:nvGraphicFramePr>
          <p:cNvPr id="57346" name="Object 2"/>
          <p:cNvGraphicFramePr>
            <a:graphicFrameLocks noChangeAspect="1"/>
          </p:cNvGraphicFramePr>
          <p:nvPr/>
        </p:nvGraphicFramePr>
        <p:xfrm>
          <a:off x="6078538" y="2743200"/>
          <a:ext cx="1547812" cy="1143000"/>
        </p:xfrm>
        <a:graphic>
          <a:graphicData uri="http://schemas.openxmlformats.org/presentationml/2006/ole">
            <p:oleObj spid="_x0000_s60418" name="Equation" r:id="rId3" imgW="533160" imgH="393480" progId="Equation.3">
              <p:embed/>
            </p:oleObj>
          </a:graphicData>
        </a:graphic>
      </p:graphicFrame>
    </p:spTree>
    <p:extLst>
      <p:ext uri="{BB962C8B-B14F-4D97-AF65-F5344CB8AC3E}">
        <p14:creationId xmlns:p14="http://schemas.microsoft.com/office/powerpoint/2010/main" xmlns="" val="1345926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a:t>
            </a:r>
            <a:endParaRPr lang="en-US" dirty="0"/>
          </a:p>
        </p:txBody>
      </p:sp>
      <p:sp>
        <p:nvSpPr>
          <p:cNvPr id="3" name="Content Placeholder 2"/>
          <p:cNvSpPr>
            <a:spLocks noGrp="1"/>
          </p:cNvSpPr>
          <p:nvPr>
            <p:ph idx="1"/>
          </p:nvPr>
        </p:nvSpPr>
        <p:spPr/>
        <p:txBody>
          <a:bodyPr/>
          <a:lstStyle/>
          <a:p>
            <a:r>
              <a:rPr lang="en-US" dirty="0" smtClean="0">
                <a:solidFill>
                  <a:srgbClr val="FFFF00"/>
                </a:solidFill>
              </a:rPr>
              <a:t>What is the area under the curve of an angular velocity </a:t>
            </a:r>
            <a:r>
              <a:rPr lang="el-GR" dirty="0" smtClean="0">
                <a:solidFill>
                  <a:srgbClr val="FFFF00"/>
                </a:solidFill>
              </a:rPr>
              <a:t>ω</a:t>
            </a:r>
            <a:r>
              <a:rPr lang="en-US" dirty="0" smtClean="0">
                <a:solidFill>
                  <a:srgbClr val="FFFF00"/>
                </a:solidFill>
              </a:rPr>
              <a:t> versus time t graph?</a:t>
            </a:r>
          </a:p>
        </p:txBody>
      </p:sp>
    </p:spTree>
    <p:extLst>
      <p:ext uri="{BB962C8B-B14F-4D97-AF65-F5344CB8AC3E}">
        <p14:creationId xmlns:p14="http://schemas.microsoft.com/office/powerpoint/2010/main" xmlns="" val="1345926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a:t>
            </a:r>
            <a:endParaRPr lang="en-US" dirty="0"/>
          </a:p>
        </p:txBody>
      </p:sp>
      <p:sp>
        <p:nvSpPr>
          <p:cNvPr id="3" name="Content Placeholder 2"/>
          <p:cNvSpPr>
            <a:spLocks noGrp="1"/>
          </p:cNvSpPr>
          <p:nvPr>
            <p:ph idx="1"/>
          </p:nvPr>
        </p:nvSpPr>
        <p:spPr/>
        <p:txBody>
          <a:bodyPr/>
          <a:lstStyle/>
          <a:p>
            <a:r>
              <a:rPr lang="en-US" dirty="0" smtClean="0">
                <a:solidFill>
                  <a:srgbClr val="FFFF00"/>
                </a:solidFill>
              </a:rPr>
              <a:t>What is the area under the curve of an angular velocity </a:t>
            </a:r>
            <a:r>
              <a:rPr lang="el-GR" dirty="0" smtClean="0">
                <a:solidFill>
                  <a:srgbClr val="FFFF00"/>
                </a:solidFill>
              </a:rPr>
              <a:t>ω</a:t>
            </a:r>
            <a:r>
              <a:rPr lang="en-US" dirty="0" smtClean="0">
                <a:solidFill>
                  <a:srgbClr val="FFFF00"/>
                </a:solidFill>
              </a:rPr>
              <a:t> versus time t graph?</a:t>
            </a:r>
          </a:p>
          <a:p>
            <a:pPr lvl="1"/>
            <a:r>
              <a:rPr lang="en-US" dirty="0" smtClean="0">
                <a:solidFill>
                  <a:srgbClr val="FF0000"/>
                </a:solidFill>
              </a:rPr>
              <a:t>Angle turned</a:t>
            </a:r>
            <a:endParaRPr lang="en-US" dirty="0"/>
          </a:p>
        </p:txBody>
      </p:sp>
      <p:graphicFrame>
        <p:nvGraphicFramePr>
          <p:cNvPr id="57346" name="Object 2"/>
          <p:cNvGraphicFramePr>
            <a:graphicFrameLocks noChangeAspect="1"/>
          </p:cNvGraphicFramePr>
          <p:nvPr/>
        </p:nvGraphicFramePr>
        <p:xfrm>
          <a:off x="3989388" y="2995613"/>
          <a:ext cx="1809750" cy="746125"/>
        </p:xfrm>
        <a:graphic>
          <a:graphicData uri="http://schemas.openxmlformats.org/presentationml/2006/ole">
            <p:oleObj spid="_x0000_s62466" name="Equation" r:id="rId3" imgW="431640" imgH="177480" progId="Equation.3">
              <p:embed/>
            </p:oleObj>
          </a:graphicData>
        </a:graphic>
      </p:graphicFrame>
    </p:spTree>
    <p:extLst>
      <p:ext uri="{BB962C8B-B14F-4D97-AF65-F5344CB8AC3E}">
        <p14:creationId xmlns:p14="http://schemas.microsoft.com/office/powerpoint/2010/main" xmlns="" val="1345926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a:t>
            </a:r>
            <a:endParaRPr lang="en-US" dirty="0"/>
          </a:p>
        </p:txBody>
      </p:sp>
      <p:sp>
        <p:nvSpPr>
          <p:cNvPr id="3" name="Content Placeholder 2"/>
          <p:cNvSpPr>
            <a:spLocks noGrp="1"/>
          </p:cNvSpPr>
          <p:nvPr>
            <p:ph idx="1"/>
          </p:nvPr>
        </p:nvSpPr>
        <p:spPr/>
        <p:txBody>
          <a:bodyPr/>
          <a:lstStyle/>
          <a:p>
            <a:r>
              <a:rPr lang="en-US" dirty="0" smtClean="0">
                <a:solidFill>
                  <a:srgbClr val="FFFF00"/>
                </a:solidFill>
              </a:rPr>
              <a:t>What is the area under the curve of an angular acceleration </a:t>
            </a:r>
            <a:r>
              <a:rPr lang="el-GR" dirty="0" smtClean="0">
                <a:solidFill>
                  <a:srgbClr val="FFFF00"/>
                </a:solidFill>
              </a:rPr>
              <a:t>α</a:t>
            </a:r>
            <a:r>
              <a:rPr lang="en-US" dirty="0" smtClean="0">
                <a:solidFill>
                  <a:srgbClr val="FFFF00"/>
                </a:solidFill>
              </a:rPr>
              <a:t> versus time t graph?</a:t>
            </a:r>
          </a:p>
          <a:p>
            <a:pPr lvl="1"/>
            <a:r>
              <a:rPr lang="en-US" dirty="0" smtClean="0">
                <a:solidFill>
                  <a:srgbClr val="FF0000"/>
                </a:solidFill>
              </a:rPr>
              <a:t>Change in angular velocity</a:t>
            </a:r>
            <a:endParaRPr lang="en-US" dirty="0"/>
          </a:p>
        </p:txBody>
      </p:sp>
      <p:graphicFrame>
        <p:nvGraphicFramePr>
          <p:cNvPr id="57346" name="Object 2"/>
          <p:cNvGraphicFramePr>
            <a:graphicFrameLocks noChangeAspect="1"/>
          </p:cNvGraphicFramePr>
          <p:nvPr/>
        </p:nvGraphicFramePr>
        <p:xfrm>
          <a:off x="3724275" y="3810000"/>
          <a:ext cx="2287588" cy="746125"/>
        </p:xfrm>
        <a:graphic>
          <a:graphicData uri="http://schemas.openxmlformats.org/presentationml/2006/ole">
            <p:oleObj spid="_x0000_s63490" name="Equation" r:id="rId3" imgW="545760" imgH="177480" progId="Equation.3">
              <p:embed/>
            </p:oleObj>
          </a:graphicData>
        </a:graphic>
      </p:graphicFrame>
    </p:spTree>
    <p:extLst>
      <p:ext uri="{BB962C8B-B14F-4D97-AF65-F5344CB8AC3E}">
        <p14:creationId xmlns:p14="http://schemas.microsoft.com/office/powerpoint/2010/main" xmlns="" val="1345926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Torque</a:t>
            </a:r>
            <a:endParaRPr lang="en-US" dirty="0"/>
          </a:p>
        </p:txBody>
      </p:sp>
      <p:sp>
        <p:nvSpPr>
          <p:cNvPr id="3" name="Content Placeholder 2"/>
          <p:cNvSpPr>
            <a:spLocks noGrp="1"/>
          </p:cNvSpPr>
          <p:nvPr>
            <p:ph idx="1"/>
          </p:nvPr>
        </p:nvSpPr>
        <p:spPr/>
        <p:txBody>
          <a:bodyPr/>
          <a:lstStyle/>
          <a:p>
            <a:r>
              <a:rPr lang="en-US" dirty="0" smtClean="0"/>
              <a:t>The ability of a force to produce a rotation.</a:t>
            </a:r>
          </a:p>
          <a:p>
            <a:r>
              <a:rPr lang="en-US" dirty="0" smtClean="0"/>
              <a:t>It is equal to the force times the distance from the point of application of the force to the axis of rotation (</a:t>
            </a:r>
            <a:r>
              <a:rPr lang="en-US" b="1" i="1" dirty="0" smtClean="0"/>
              <a:t>moment arm</a:t>
            </a:r>
            <a:r>
              <a:rPr lang="en-US" dirty="0" smtClean="0"/>
              <a:t>)</a:t>
            </a:r>
            <a:endParaRPr lang="en-US" dirty="0"/>
          </a:p>
        </p:txBody>
      </p:sp>
      <p:graphicFrame>
        <p:nvGraphicFramePr>
          <p:cNvPr id="64514" name="Object 2"/>
          <p:cNvGraphicFramePr>
            <a:graphicFrameLocks noChangeAspect="1"/>
          </p:cNvGraphicFramePr>
          <p:nvPr/>
        </p:nvGraphicFramePr>
        <p:xfrm>
          <a:off x="5562600" y="4953000"/>
          <a:ext cx="1916112" cy="639762"/>
        </p:xfrm>
        <a:graphic>
          <a:graphicData uri="http://schemas.openxmlformats.org/presentationml/2006/ole">
            <p:oleObj spid="_x0000_s64514" name="Equation" r:id="rId3" imgW="457200" imgH="152280" progId="Equation.3">
              <p:embed/>
            </p:oleObj>
          </a:graphicData>
        </a:graphic>
      </p:graphicFrame>
      <p:sp>
        <p:nvSpPr>
          <p:cNvPr id="6" name="Rectangle 5"/>
          <p:cNvSpPr/>
          <p:nvPr/>
        </p:nvSpPr>
        <p:spPr>
          <a:xfrm>
            <a:off x="381000" y="5562600"/>
            <a:ext cx="3352800" cy="381000"/>
          </a:xfrm>
          <a:prstGeom prst="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Or 4"/>
          <p:cNvSpPr/>
          <p:nvPr/>
        </p:nvSpPr>
        <p:spPr>
          <a:xfrm>
            <a:off x="381000" y="5562600"/>
            <a:ext cx="381000" cy="381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3"/>
          </p:cNvCxnSpPr>
          <p:nvPr/>
        </p:nvCxnSpPr>
        <p:spPr>
          <a:xfrm flipV="1">
            <a:off x="3733800" y="4343400"/>
            <a:ext cx="0" cy="14097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 y="4953000"/>
            <a:ext cx="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 y="5181600"/>
            <a:ext cx="32004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28800" y="4724400"/>
            <a:ext cx="381000" cy="707886"/>
          </a:xfrm>
          <a:prstGeom prst="rect">
            <a:avLst/>
          </a:prstGeom>
          <a:solidFill>
            <a:schemeClr val="bg1"/>
          </a:solidFill>
        </p:spPr>
        <p:txBody>
          <a:bodyPr wrap="square" rtlCol="0">
            <a:spAutoFit/>
          </a:bodyPr>
          <a:lstStyle/>
          <a:p>
            <a:r>
              <a:rPr lang="en-US" sz="4000" b="1" dirty="0" smtClean="0"/>
              <a:t>r</a:t>
            </a:r>
            <a:endParaRPr lang="en-US" sz="4000" b="1" dirty="0"/>
          </a:p>
        </p:txBody>
      </p:sp>
      <p:sp>
        <p:nvSpPr>
          <p:cNvPr id="14" name="TextBox 13"/>
          <p:cNvSpPr txBox="1"/>
          <p:nvPr/>
        </p:nvSpPr>
        <p:spPr>
          <a:xfrm>
            <a:off x="3886200" y="4778514"/>
            <a:ext cx="381000" cy="707886"/>
          </a:xfrm>
          <a:prstGeom prst="rect">
            <a:avLst/>
          </a:prstGeom>
          <a:noFill/>
        </p:spPr>
        <p:txBody>
          <a:bodyPr wrap="square" rtlCol="0">
            <a:spAutoFit/>
          </a:bodyPr>
          <a:lstStyle/>
          <a:p>
            <a:r>
              <a:rPr lang="en-US" sz="4000" b="1" dirty="0" smtClean="0"/>
              <a:t>F</a:t>
            </a:r>
            <a:endParaRPr lang="en-US" sz="40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Idea: </a:t>
            </a:r>
          </a:p>
        </p:txBody>
      </p:sp>
      <p:sp>
        <p:nvSpPr>
          <p:cNvPr id="3" name="Content Placeholder 2"/>
          <p:cNvSpPr>
            <a:spLocks noGrp="1"/>
          </p:cNvSpPr>
          <p:nvPr>
            <p:ph idx="1"/>
          </p:nvPr>
        </p:nvSpPr>
        <p:spPr/>
        <p:txBody>
          <a:bodyPr>
            <a:normAutofit/>
          </a:bodyPr>
          <a:lstStyle/>
          <a:p>
            <a:pPr lvl="0"/>
            <a:r>
              <a:rPr lang="en-US" sz="3200" dirty="0" smtClean="0"/>
              <a:t>The </a:t>
            </a:r>
            <a:r>
              <a:rPr lang="en-US" sz="3200" dirty="0"/>
              <a:t>basic laws of mechanics have an extension when equivalent principles are applied to rotation. Actual objects have dimensions and they require the expansion of the point particle model to consider the possibility of different points on an object having different states of motion and/or different velocities</a:t>
            </a:r>
            <a:r>
              <a:rPr lang="en-US" sz="3200" dirty="0" smtClean="0"/>
              <a:t>.</a:t>
            </a:r>
            <a:endParaRPr lang="en-US" sz="3200" dirty="0"/>
          </a:p>
        </p:txBody>
      </p:sp>
    </p:spTree>
    <p:extLst>
      <p:ext uri="{BB962C8B-B14F-4D97-AF65-F5344CB8AC3E}">
        <p14:creationId xmlns:p14="http://schemas.microsoft.com/office/powerpoint/2010/main" xmlns="" val="3494822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Torque</a:t>
            </a:r>
            <a:endParaRPr lang="en-US" dirty="0"/>
          </a:p>
        </p:txBody>
      </p:sp>
      <p:sp>
        <p:nvSpPr>
          <p:cNvPr id="3" name="Content Placeholder 2"/>
          <p:cNvSpPr>
            <a:spLocks noGrp="1"/>
          </p:cNvSpPr>
          <p:nvPr>
            <p:ph idx="1"/>
          </p:nvPr>
        </p:nvSpPr>
        <p:spPr>
          <a:xfrm>
            <a:off x="381000" y="1371600"/>
            <a:ext cx="8305800" cy="4983960"/>
          </a:xfrm>
        </p:spPr>
        <p:txBody>
          <a:bodyPr/>
          <a:lstStyle/>
          <a:p>
            <a:r>
              <a:rPr lang="en-US" dirty="0" smtClean="0"/>
              <a:t>However, only the component of the force perpendicular to the moment arm produces torque</a:t>
            </a:r>
            <a:endParaRPr lang="en-US" dirty="0"/>
          </a:p>
        </p:txBody>
      </p:sp>
      <p:graphicFrame>
        <p:nvGraphicFramePr>
          <p:cNvPr id="64514" name="Object 2"/>
          <p:cNvGraphicFramePr>
            <a:graphicFrameLocks noChangeAspect="1"/>
          </p:cNvGraphicFramePr>
          <p:nvPr/>
        </p:nvGraphicFramePr>
        <p:xfrm>
          <a:off x="5257800" y="2630205"/>
          <a:ext cx="3140075" cy="1549683"/>
        </p:xfrm>
        <a:graphic>
          <a:graphicData uri="http://schemas.openxmlformats.org/presentationml/2006/ole">
            <p:oleObj spid="_x0000_s65538" name="Equation" r:id="rId3" imgW="876240" imgH="431640" progId="Equation.3">
              <p:embed/>
            </p:oleObj>
          </a:graphicData>
        </a:graphic>
      </p:graphicFrame>
      <p:sp>
        <p:nvSpPr>
          <p:cNvPr id="6" name="Rectangle 5"/>
          <p:cNvSpPr/>
          <p:nvPr/>
        </p:nvSpPr>
        <p:spPr>
          <a:xfrm>
            <a:off x="381000" y="5562600"/>
            <a:ext cx="3352800" cy="381000"/>
          </a:xfrm>
          <a:prstGeom prst="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Or 4"/>
          <p:cNvSpPr/>
          <p:nvPr/>
        </p:nvSpPr>
        <p:spPr>
          <a:xfrm>
            <a:off x="381000" y="5562600"/>
            <a:ext cx="381000" cy="381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3"/>
          </p:cNvCxnSpPr>
          <p:nvPr/>
        </p:nvCxnSpPr>
        <p:spPr>
          <a:xfrm flipV="1">
            <a:off x="3733800" y="4572000"/>
            <a:ext cx="1143000" cy="11811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 y="4953000"/>
            <a:ext cx="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0" y="5181600"/>
            <a:ext cx="31242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28800" y="4724400"/>
            <a:ext cx="381000" cy="707886"/>
          </a:xfrm>
          <a:prstGeom prst="rect">
            <a:avLst/>
          </a:prstGeom>
          <a:solidFill>
            <a:schemeClr val="bg1"/>
          </a:solidFill>
        </p:spPr>
        <p:txBody>
          <a:bodyPr wrap="square" rtlCol="0">
            <a:spAutoFit/>
          </a:bodyPr>
          <a:lstStyle/>
          <a:p>
            <a:r>
              <a:rPr lang="en-US" sz="4000" b="1" dirty="0" smtClean="0"/>
              <a:t>r</a:t>
            </a:r>
            <a:endParaRPr lang="en-US" sz="4000" b="1" dirty="0"/>
          </a:p>
        </p:txBody>
      </p:sp>
      <p:sp>
        <p:nvSpPr>
          <p:cNvPr id="14" name="TextBox 13"/>
          <p:cNvSpPr txBox="1"/>
          <p:nvPr/>
        </p:nvSpPr>
        <p:spPr>
          <a:xfrm>
            <a:off x="4191000" y="4114800"/>
            <a:ext cx="381000" cy="707886"/>
          </a:xfrm>
          <a:prstGeom prst="rect">
            <a:avLst/>
          </a:prstGeom>
          <a:noFill/>
        </p:spPr>
        <p:txBody>
          <a:bodyPr wrap="square" rtlCol="0">
            <a:spAutoFit/>
          </a:bodyPr>
          <a:lstStyle/>
          <a:p>
            <a:r>
              <a:rPr lang="en-US" sz="4000" b="1" dirty="0" smtClean="0"/>
              <a:t>F</a:t>
            </a:r>
            <a:endParaRPr lang="en-US" sz="4000" b="1" dirty="0"/>
          </a:p>
        </p:txBody>
      </p:sp>
      <p:cxnSp>
        <p:nvCxnSpPr>
          <p:cNvPr id="18" name="Straight Arrow Connector 17"/>
          <p:cNvCxnSpPr/>
          <p:nvPr/>
        </p:nvCxnSpPr>
        <p:spPr>
          <a:xfrm flipV="1">
            <a:off x="4876800" y="4572000"/>
            <a:ext cx="0" cy="1181100"/>
          </a:xfrm>
          <a:prstGeom prst="straightConnector1">
            <a:avLst/>
          </a:prstGeom>
          <a:ln w="57150">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05400" y="4800600"/>
            <a:ext cx="685800" cy="707886"/>
          </a:xfrm>
          <a:prstGeom prst="rect">
            <a:avLst/>
          </a:prstGeom>
          <a:noFill/>
        </p:spPr>
        <p:txBody>
          <a:bodyPr wrap="square" rtlCol="0">
            <a:spAutoFit/>
          </a:bodyPr>
          <a:lstStyle/>
          <a:p>
            <a:r>
              <a:rPr lang="en-US" sz="4000" b="1" dirty="0" smtClean="0"/>
              <a:t>F</a:t>
            </a:r>
            <a:r>
              <a:rPr lang="en-US" sz="4000" b="1" baseline="-25000" dirty="0" smtClean="0">
                <a:sym typeface="Symbol"/>
              </a:rPr>
              <a:t></a:t>
            </a:r>
            <a:endParaRPr lang="en-US" sz="4000" b="1" dirty="0"/>
          </a:p>
        </p:txBody>
      </p:sp>
      <p:sp>
        <p:nvSpPr>
          <p:cNvPr id="22" name="TextBox 21"/>
          <p:cNvSpPr txBox="1"/>
          <p:nvPr/>
        </p:nvSpPr>
        <p:spPr>
          <a:xfrm>
            <a:off x="4038600" y="5314146"/>
            <a:ext cx="381000" cy="477054"/>
          </a:xfrm>
          <a:prstGeom prst="rect">
            <a:avLst/>
          </a:prstGeom>
          <a:noFill/>
        </p:spPr>
        <p:txBody>
          <a:bodyPr wrap="square" rtlCol="0">
            <a:spAutoFit/>
          </a:bodyPr>
          <a:lstStyle/>
          <a:p>
            <a:r>
              <a:rPr lang="el-GR" sz="2500" dirty="0" smtClean="0"/>
              <a:t>θ</a:t>
            </a:r>
            <a:endParaRPr lang="en-US" sz="2500" dirty="0"/>
          </a:p>
        </p:txBody>
      </p:sp>
      <p:cxnSp>
        <p:nvCxnSpPr>
          <p:cNvPr id="23" name="Straight Arrow Connector 22"/>
          <p:cNvCxnSpPr/>
          <p:nvPr/>
        </p:nvCxnSpPr>
        <p:spPr>
          <a:xfrm flipV="1">
            <a:off x="576432" y="5715000"/>
            <a:ext cx="6052968" cy="32274"/>
          </a:xfrm>
          <a:prstGeom prst="straightConnector1">
            <a:avLst/>
          </a:prstGeom>
          <a:ln w="5715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6" idx="3"/>
          </p:cNvCxnSpPr>
          <p:nvPr/>
        </p:nvCxnSpPr>
        <p:spPr>
          <a:xfrm flipV="1">
            <a:off x="3733800" y="4038600"/>
            <a:ext cx="0" cy="1714500"/>
          </a:xfrm>
          <a:prstGeom prst="straightConnector1">
            <a:avLst/>
          </a:prstGeom>
          <a:ln w="5715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2064"/>
            <a:ext cx="8458200" cy="914400"/>
          </a:xfrm>
        </p:spPr>
        <p:txBody>
          <a:bodyPr/>
          <a:lstStyle/>
          <a:p>
            <a:r>
              <a:rPr lang="en-US" dirty="0" smtClean="0"/>
              <a:t>Torque</a:t>
            </a:r>
            <a:endParaRPr lang="en-US" dirty="0"/>
          </a:p>
        </p:txBody>
      </p:sp>
      <p:sp>
        <p:nvSpPr>
          <p:cNvPr id="3" name="Content Placeholder 2"/>
          <p:cNvSpPr>
            <a:spLocks noGrp="1"/>
          </p:cNvSpPr>
          <p:nvPr>
            <p:ph idx="1"/>
          </p:nvPr>
        </p:nvSpPr>
        <p:spPr>
          <a:xfrm>
            <a:off x="381000" y="1371600"/>
            <a:ext cx="8305800" cy="4983960"/>
          </a:xfrm>
        </p:spPr>
        <p:txBody>
          <a:bodyPr/>
          <a:lstStyle/>
          <a:p>
            <a:r>
              <a:rPr lang="en-US" dirty="0" smtClean="0"/>
              <a:t>You can also think of it as the force times the perpendicular distance</a:t>
            </a:r>
            <a:endParaRPr lang="en-US" dirty="0"/>
          </a:p>
        </p:txBody>
      </p:sp>
      <p:sp>
        <p:nvSpPr>
          <p:cNvPr id="6" name="Rectangle 5"/>
          <p:cNvSpPr/>
          <p:nvPr/>
        </p:nvSpPr>
        <p:spPr>
          <a:xfrm>
            <a:off x="304800" y="4343400"/>
            <a:ext cx="3352800" cy="381000"/>
          </a:xfrm>
          <a:prstGeom prst="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Or 4"/>
          <p:cNvSpPr/>
          <p:nvPr/>
        </p:nvSpPr>
        <p:spPr>
          <a:xfrm>
            <a:off x="304800" y="4343400"/>
            <a:ext cx="381000" cy="381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3"/>
          </p:cNvCxnSpPr>
          <p:nvPr/>
        </p:nvCxnSpPr>
        <p:spPr>
          <a:xfrm flipV="1">
            <a:off x="3657600" y="3352800"/>
            <a:ext cx="1143000" cy="11811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733800"/>
            <a:ext cx="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3962400"/>
            <a:ext cx="3200400" cy="0"/>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52600" y="3505200"/>
            <a:ext cx="381000" cy="707886"/>
          </a:xfrm>
          <a:prstGeom prst="rect">
            <a:avLst/>
          </a:prstGeom>
          <a:solidFill>
            <a:schemeClr val="bg1"/>
          </a:solidFill>
        </p:spPr>
        <p:txBody>
          <a:bodyPr wrap="square" rtlCol="0">
            <a:spAutoFit/>
          </a:bodyPr>
          <a:lstStyle/>
          <a:p>
            <a:r>
              <a:rPr lang="en-US" sz="4000" b="1" dirty="0" smtClean="0"/>
              <a:t>r</a:t>
            </a:r>
            <a:endParaRPr lang="en-US" sz="4000" b="1" dirty="0"/>
          </a:p>
        </p:txBody>
      </p:sp>
      <p:sp>
        <p:nvSpPr>
          <p:cNvPr id="14" name="TextBox 13"/>
          <p:cNvSpPr txBox="1"/>
          <p:nvPr/>
        </p:nvSpPr>
        <p:spPr>
          <a:xfrm>
            <a:off x="4114800" y="2895600"/>
            <a:ext cx="381000" cy="707886"/>
          </a:xfrm>
          <a:prstGeom prst="rect">
            <a:avLst/>
          </a:prstGeom>
          <a:noFill/>
        </p:spPr>
        <p:txBody>
          <a:bodyPr wrap="square" rtlCol="0">
            <a:spAutoFit/>
          </a:bodyPr>
          <a:lstStyle/>
          <a:p>
            <a:r>
              <a:rPr lang="en-US" sz="4000" b="1" dirty="0" smtClean="0"/>
              <a:t>F</a:t>
            </a:r>
            <a:endParaRPr lang="en-US" sz="4000" b="1" dirty="0"/>
          </a:p>
        </p:txBody>
      </p:sp>
      <p:cxnSp>
        <p:nvCxnSpPr>
          <p:cNvPr id="18" name="Straight Arrow Connector 17"/>
          <p:cNvCxnSpPr/>
          <p:nvPr/>
        </p:nvCxnSpPr>
        <p:spPr>
          <a:xfrm flipH="1" flipV="1">
            <a:off x="490368" y="4528074"/>
            <a:ext cx="1338432" cy="1567926"/>
          </a:xfrm>
          <a:prstGeom prst="straightConnector1">
            <a:avLst/>
          </a:prstGeom>
          <a:ln w="5715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 y="5257800"/>
            <a:ext cx="685800" cy="707886"/>
          </a:xfrm>
          <a:prstGeom prst="rect">
            <a:avLst/>
          </a:prstGeom>
          <a:noFill/>
        </p:spPr>
        <p:txBody>
          <a:bodyPr wrap="square" rtlCol="0">
            <a:spAutoFit/>
          </a:bodyPr>
          <a:lstStyle/>
          <a:p>
            <a:r>
              <a:rPr lang="en-US" sz="4000" b="1" dirty="0" smtClean="0"/>
              <a:t>r</a:t>
            </a:r>
            <a:r>
              <a:rPr lang="en-US" sz="4000" b="1" baseline="-25000" dirty="0" smtClean="0">
                <a:sym typeface="Symbol"/>
              </a:rPr>
              <a:t></a:t>
            </a:r>
            <a:endParaRPr lang="en-US" sz="4000" b="1" dirty="0"/>
          </a:p>
        </p:txBody>
      </p:sp>
      <p:sp>
        <p:nvSpPr>
          <p:cNvPr id="22" name="TextBox 21"/>
          <p:cNvSpPr txBox="1"/>
          <p:nvPr/>
        </p:nvSpPr>
        <p:spPr>
          <a:xfrm>
            <a:off x="3962400" y="4094946"/>
            <a:ext cx="381000" cy="477054"/>
          </a:xfrm>
          <a:prstGeom prst="rect">
            <a:avLst/>
          </a:prstGeom>
          <a:noFill/>
        </p:spPr>
        <p:txBody>
          <a:bodyPr wrap="square" rtlCol="0">
            <a:spAutoFit/>
          </a:bodyPr>
          <a:lstStyle/>
          <a:p>
            <a:r>
              <a:rPr lang="el-GR" sz="2500" dirty="0" smtClean="0"/>
              <a:t>θ</a:t>
            </a:r>
            <a:endParaRPr lang="en-US" sz="2500" dirty="0"/>
          </a:p>
        </p:txBody>
      </p:sp>
      <p:cxnSp>
        <p:nvCxnSpPr>
          <p:cNvPr id="23" name="Straight Arrow Connector 22"/>
          <p:cNvCxnSpPr/>
          <p:nvPr/>
        </p:nvCxnSpPr>
        <p:spPr>
          <a:xfrm flipV="1">
            <a:off x="500232" y="4495800"/>
            <a:ext cx="6052968" cy="32274"/>
          </a:xfrm>
          <a:prstGeom prst="straightConnector1">
            <a:avLst/>
          </a:prstGeom>
          <a:ln w="5715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6" idx="3"/>
          </p:cNvCxnSpPr>
          <p:nvPr/>
        </p:nvCxnSpPr>
        <p:spPr>
          <a:xfrm flipH="1">
            <a:off x="1295400" y="4533900"/>
            <a:ext cx="2362200" cy="2095500"/>
          </a:xfrm>
          <a:prstGeom prst="straightConnector1">
            <a:avLst/>
          </a:prstGeom>
          <a:ln w="5715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7587" name="Object 2"/>
          <p:cNvGraphicFramePr>
            <a:graphicFrameLocks noChangeAspect="1"/>
          </p:cNvGraphicFramePr>
          <p:nvPr/>
        </p:nvGraphicFramePr>
        <p:xfrm>
          <a:off x="5791200" y="2362200"/>
          <a:ext cx="3140075" cy="1549400"/>
        </p:xfrm>
        <a:graphic>
          <a:graphicData uri="http://schemas.openxmlformats.org/presentationml/2006/ole">
            <p:oleObj spid="_x0000_s67587" name="Equation" r:id="rId3" imgW="876240" imgH="431640" progId="Equation.3">
              <p:embed/>
            </p:oleObj>
          </a:graphicData>
        </a:graphic>
      </p:graphicFrame>
      <p:sp>
        <p:nvSpPr>
          <p:cNvPr id="25" name="TextBox 24"/>
          <p:cNvSpPr txBox="1"/>
          <p:nvPr/>
        </p:nvSpPr>
        <p:spPr>
          <a:xfrm>
            <a:off x="2667000" y="4648200"/>
            <a:ext cx="381000" cy="477054"/>
          </a:xfrm>
          <a:prstGeom prst="rect">
            <a:avLst/>
          </a:prstGeom>
          <a:noFill/>
        </p:spPr>
        <p:txBody>
          <a:bodyPr wrap="square" rtlCol="0">
            <a:spAutoFit/>
          </a:bodyPr>
          <a:lstStyle/>
          <a:p>
            <a:r>
              <a:rPr lang="el-GR" sz="2500" dirty="0" smtClean="0"/>
              <a:t>θ</a:t>
            </a:r>
            <a:endParaRPr lang="en-US" sz="2500" dirty="0"/>
          </a:p>
        </p:txBody>
      </p:sp>
      <p:cxnSp>
        <p:nvCxnSpPr>
          <p:cNvPr id="30" name="Straight Connector 29"/>
          <p:cNvCxnSpPr/>
          <p:nvPr/>
        </p:nvCxnSpPr>
        <p:spPr>
          <a:xfrm flipV="1">
            <a:off x="1676400" y="5638800"/>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V="1">
            <a:off x="1925622" y="5650452"/>
            <a:ext cx="228600" cy="228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657600" y="3200400"/>
            <a:ext cx="0" cy="1295400"/>
          </a:xfrm>
          <a:prstGeom prst="straightConnector1">
            <a:avLst/>
          </a:prstGeom>
          <a:ln w="57150">
            <a:solidFill>
              <a:srgbClr val="00B0F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Torque</a:t>
            </a:r>
            <a:endParaRPr lang="en-US" dirty="0"/>
          </a:p>
        </p:txBody>
      </p:sp>
      <p:sp>
        <p:nvSpPr>
          <p:cNvPr id="3" name="Content Placeholder 2"/>
          <p:cNvSpPr>
            <a:spLocks noGrp="1"/>
          </p:cNvSpPr>
          <p:nvPr>
            <p:ph idx="1"/>
          </p:nvPr>
        </p:nvSpPr>
        <p:spPr/>
        <p:txBody>
          <a:bodyPr/>
          <a:lstStyle/>
          <a:p>
            <a:r>
              <a:rPr lang="en-US" dirty="0" smtClean="0"/>
              <a:t>A force applied at the axis of rotation produces zero torque</a:t>
            </a:r>
            <a:endParaRPr lang="en-US" dirty="0"/>
          </a:p>
        </p:txBody>
      </p:sp>
      <p:graphicFrame>
        <p:nvGraphicFramePr>
          <p:cNvPr id="64514" name="Object 2"/>
          <p:cNvGraphicFramePr>
            <a:graphicFrameLocks noChangeAspect="1"/>
          </p:cNvGraphicFramePr>
          <p:nvPr/>
        </p:nvGraphicFramePr>
        <p:xfrm>
          <a:off x="3962400" y="3657600"/>
          <a:ext cx="2874963" cy="746125"/>
        </p:xfrm>
        <a:graphic>
          <a:graphicData uri="http://schemas.openxmlformats.org/presentationml/2006/ole">
            <p:oleObj spid="_x0000_s68610" name="Equation" r:id="rId3" imgW="685800" imgH="177480" progId="Equation.3">
              <p:embed/>
            </p:oleObj>
          </a:graphicData>
        </a:graphic>
      </p:graphicFrame>
      <p:sp>
        <p:nvSpPr>
          <p:cNvPr id="6" name="Rectangle 5"/>
          <p:cNvSpPr/>
          <p:nvPr/>
        </p:nvSpPr>
        <p:spPr>
          <a:xfrm>
            <a:off x="381000" y="5562600"/>
            <a:ext cx="3352800" cy="381000"/>
          </a:xfrm>
          <a:prstGeom prst="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Or 4"/>
          <p:cNvSpPr/>
          <p:nvPr/>
        </p:nvSpPr>
        <p:spPr>
          <a:xfrm>
            <a:off x="381000" y="5562600"/>
            <a:ext cx="381000" cy="3810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554916" y="4343400"/>
            <a:ext cx="0" cy="14097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 y="4648200"/>
            <a:ext cx="381000" cy="707886"/>
          </a:xfrm>
          <a:prstGeom prst="rect">
            <a:avLst/>
          </a:prstGeom>
          <a:noFill/>
        </p:spPr>
        <p:txBody>
          <a:bodyPr wrap="square" rtlCol="0">
            <a:spAutoFit/>
          </a:bodyPr>
          <a:lstStyle/>
          <a:p>
            <a:r>
              <a:rPr lang="en-US" sz="4000" b="1" dirty="0" smtClean="0"/>
              <a:t>F</a:t>
            </a:r>
            <a:endParaRPr lang="en-US" sz="4000"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Equilibrium</a:t>
            </a:r>
            <a:endParaRPr lang="en-US" dirty="0"/>
          </a:p>
        </p:txBody>
      </p:sp>
      <p:sp>
        <p:nvSpPr>
          <p:cNvPr id="3" name="Content Placeholder 2"/>
          <p:cNvSpPr>
            <a:spLocks noGrp="1"/>
          </p:cNvSpPr>
          <p:nvPr>
            <p:ph idx="1"/>
          </p:nvPr>
        </p:nvSpPr>
        <p:spPr/>
        <p:txBody>
          <a:bodyPr/>
          <a:lstStyle/>
          <a:p>
            <a:r>
              <a:rPr lang="en-US" dirty="0" smtClean="0"/>
              <a:t>Translational</a:t>
            </a:r>
          </a:p>
          <a:p>
            <a:pPr lvl="1"/>
            <a:r>
              <a:rPr lang="en-US" dirty="0" smtClean="0"/>
              <a:t>No movement in any direction or movement in a constant direction at constant velocity</a:t>
            </a:r>
          </a:p>
          <a:p>
            <a:pPr lvl="1"/>
            <a:r>
              <a:rPr lang="en-US" dirty="0" smtClean="0"/>
              <a:t>The net </a:t>
            </a:r>
            <a:r>
              <a:rPr lang="en-US" b="1" i="1" dirty="0" smtClean="0"/>
              <a:t>force</a:t>
            </a:r>
            <a:r>
              <a:rPr lang="en-US" dirty="0" smtClean="0"/>
              <a:t> on the body treated as a point mass is equal to zero.</a:t>
            </a:r>
          </a:p>
          <a:p>
            <a:pPr lvl="1"/>
            <a:r>
              <a:rPr lang="en-US" dirty="0" smtClean="0"/>
              <a:t>The net force acting on the center of mass is zero.</a:t>
            </a:r>
            <a:endParaRPr lang="en-US" dirty="0"/>
          </a:p>
        </p:txBody>
      </p:sp>
      <p:graphicFrame>
        <p:nvGraphicFramePr>
          <p:cNvPr id="69634" name="Object 2"/>
          <p:cNvGraphicFramePr>
            <a:graphicFrameLocks noChangeAspect="1"/>
          </p:cNvGraphicFramePr>
          <p:nvPr/>
        </p:nvGraphicFramePr>
        <p:xfrm>
          <a:off x="2286000" y="5029200"/>
          <a:ext cx="3513137" cy="958850"/>
        </p:xfrm>
        <a:graphic>
          <a:graphicData uri="http://schemas.openxmlformats.org/presentationml/2006/ole">
            <p:oleObj spid="_x0000_s69634" name="Equation" r:id="rId3" imgW="838080" imgH="228600" progId="Equation.3">
              <p:embed/>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Equilibrium</a:t>
            </a:r>
            <a:endParaRPr lang="en-US" dirty="0"/>
          </a:p>
        </p:txBody>
      </p:sp>
      <p:sp>
        <p:nvSpPr>
          <p:cNvPr id="3" name="Content Placeholder 2"/>
          <p:cNvSpPr>
            <a:spLocks noGrp="1"/>
          </p:cNvSpPr>
          <p:nvPr>
            <p:ph idx="1"/>
          </p:nvPr>
        </p:nvSpPr>
        <p:spPr>
          <a:xfrm>
            <a:off x="381000" y="1219200"/>
            <a:ext cx="8305800" cy="5136360"/>
          </a:xfrm>
        </p:spPr>
        <p:txBody>
          <a:bodyPr/>
          <a:lstStyle/>
          <a:p>
            <a:r>
              <a:rPr lang="en-US" dirty="0" smtClean="0"/>
              <a:t>Translational</a:t>
            </a:r>
            <a:endParaRPr lang="en-US" dirty="0"/>
          </a:p>
        </p:txBody>
      </p:sp>
      <p:graphicFrame>
        <p:nvGraphicFramePr>
          <p:cNvPr id="69634" name="Object 2"/>
          <p:cNvGraphicFramePr>
            <a:graphicFrameLocks noChangeAspect="1"/>
          </p:cNvGraphicFramePr>
          <p:nvPr/>
        </p:nvGraphicFramePr>
        <p:xfrm>
          <a:off x="457200" y="4960359"/>
          <a:ext cx="3325813" cy="1516641"/>
        </p:xfrm>
        <a:graphic>
          <a:graphicData uri="http://schemas.openxmlformats.org/presentationml/2006/ole">
            <p:oleObj spid="_x0000_s71682" name="Equation" r:id="rId3" imgW="1002960" imgH="457200" progId="Equation.3">
              <p:embed/>
            </p:oleObj>
          </a:graphicData>
        </a:graphic>
      </p:graphicFrame>
      <p:cxnSp>
        <p:nvCxnSpPr>
          <p:cNvPr id="6" name="Straight Connector 5"/>
          <p:cNvCxnSpPr/>
          <p:nvPr/>
        </p:nvCxnSpPr>
        <p:spPr>
          <a:xfrm>
            <a:off x="2057400" y="3429000"/>
            <a:ext cx="4953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Isosceles Triangle 6"/>
          <p:cNvSpPr/>
          <p:nvPr/>
        </p:nvSpPr>
        <p:spPr>
          <a:xfrm>
            <a:off x="4114800" y="3505200"/>
            <a:ext cx="914400" cy="1066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57400" y="2623968"/>
            <a:ext cx="990600" cy="762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09042" y="2623074"/>
            <a:ext cx="990600" cy="762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43000" y="3886200"/>
            <a:ext cx="914400" cy="523220"/>
          </a:xfrm>
          <a:prstGeom prst="rect">
            <a:avLst/>
          </a:prstGeom>
          <a:noFill/>
        </p:spPr>
        <p:txBody>
          <a:bodyPr wrap="square" rtlCol="0">
            <a:spAutoFit/>
          </a:bodyPr>
          <a:lstStyle/>
          <a:p>
            <a:r>
              <a:rPr lang="en-US" sz="2800" b="1" dirty="0" smtClean="0"/>
              <a:t>m</a:t>
            </a:r>
            <a:r>
              <a:rPr lang="en-US" sz="2800" b="1" baseline="-25000" dirty="0" smtClean="0"/>
              <a:t>1</a:t>
            </a:r>
            <a:r>
              <a:rPr lang="en-US" sz="2800" b="1" dirty="0" smtClean="0"/>
              <a:t>g</a:t>
            </a:r>
            <a:endParaRPr lang="en-US" sz="2800" b="1" dirty="0"/>
          </a:p>
        </p:txBody>
      </p:sp>
      <p:sp>
        <p:nvSpPr>
          <p:cNvPr id="15" name="TextBox 14"/>
          <p:cNvSpPr txBox="1"/>
          <p:nvPr/>
        </p:nvSpPr>
        <p:spPr>
          <a:xfrm>
            <a:off x="7315200" y="3886200"/>
            <a:ext cx="914400" cy="523220"/>
          </a:xfrm>
          <a:prstGeom prst="rect">
            <a:avLst/>
          </a:prstGeom>
          <a:noFill/>
        </p:spPr>
        <p:txBody>
          <a:bodyPr wrap="square" rtlCol="0">
            <a:spAutoFit/>
          </a:bodyPr>
          <a:lstStyle/>
          <a:p>
            <a:r>
              <a:rPr lang="en-US" sz="2800" b="1" dirty="0" smtClean="0"/>
              <a:t>m</a:t>
            </a:r>
            <a:r>
              <a:rPr lang="en-US" sz="2800" b="1" baseline="-25000" dirty="0" smtClean="0"/>
              <a:t>2</a:t>
            </a:r>
            <a:r>
              <a:rPr lang="en-US" sz="2800" b="1" dirty="0" smtClean="0"/>
              <a:t>g</a:t>
            </a:r>
            <a:endParaRPr lang="en-US" sz="2800" b="1" dirty="0"/>
          </a:p>
        </p:txBody>
      </p:sp>
      <p:cxnSp>
        <p:nvCxnSpPr>
          <p:cNvPr id="17" name="Straight Arrow Connector 16"/>
          <p:cNvCxnSpPr/>
          <p:nvPr/>
        </p:nvCxnSpPr>
        <p:spPr>
          <a:xfrm>
            <a:off x="2590800" y="3406590"/>
            <a:ext cx="0" cy="76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553200" y="3407484"/>
            <a:ext cx="0" cy="76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72000" y="1981200"/>
            <a:ext cx="0" cy="14038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86200" y="1905000"/>
            <a:ext cx="685800" cy="523220"/>
          </a:xfrm>
          <a:prstGeom prst="rect">
            <a:avLst/>
          </a:prstGeom>
          <a:noFill/>
        </p:spPr>
        <p:txBody>
          <a:bodyPr wrap="square" rtlCol="0">
            <a:spAutoFit/>
          </a:bodyPr>
          <a:lstStyle/>
          <a:p>
            <a:r>
              <a:rPr lang="en-US" sz="2800" b="1" dirty="0" smtClean="0"/>
              <a:t>F</a:t>
            </a:r>
            <a:r>
              <a:rPr lang="en-US" sz="2800" b="1" baseline="-25000" dirty="0" smtClean="0"/>
              <a:t>N</a:t>
            </a:r>
            <a:endParaRPr lang="en-US" sz="2800" b="1" dirty="0"/>
          </a:p>
        </p:txBody>
      </p:sp>
      <p:graphicFrame>
        <p:nvGraphicFramePr>
          <p:cNvPr id="71683" name="Object 2"/>
          <p:cNvGraphicFramePr>
            <a:graphicFrameLocks noChangeAspect="1"/>
          </p:cNvGraphicFramePr>
          <p:nvPr/>
        </p:nvGraphicFramePr>
        <p:xfrm>
          <a:off x="5926138" y="5330825"/>
          <a:ext cx="1684337" cy="758825"/>
        </p:xfrm>
        <a:graphic>
          <a:graphicData uri="http://schemas.openxmlformats.org/presentationml/2006/ole">
            <p:oleObj spid="_x0000_s71683" name="Equation" r:id="rId4" imgW="507960" imgH="228600" progId="Equation.3">
              <p:embed/>
            </p:oleObj>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Equilibrium</a:t>
            </a:r>
            <a:endParaRPr lang="en-US" dirty="0"/>
          </a:p>
        </p:txBody>
      </p:sp>
      <p:sp>
        <p:nvSpPr>
          <p:cNvPr id="3" name="Content Placeholder 2"/>
          <p:cNvSpPr>
            <a:spLocks noGrp="1"/>
          </p:cNvSpPr>
          <p:nvPr>
            <p:ph idx="1"/>
          </p:nvPr>
        </p:nvSpPr>
        <p:spPr/>
        <p:txBody>
          <a:bodyPr/>
          <a:lstStyle/>
          <a:p>
            <a:r>
              <a:rPr lang="en-US" dirty="0" smtClean="0"/>
              <a:t>Rotational</a:t>
            </a:r>
          </a:p>
          <a:p>
            <a:pPr lvl="1"/>
            <a:r>
              <a:rPr lang="en-US" dirty="0" smtClean="0"/>
              <a:t>No rotation of the body</a:t>
            </a:r>
          </a:p>
          <a:p>
            <a:pPr lvl="1"/>
            <a:r>
              <a:rPr lang="en-US" dirty="0" smtClean="0"/>
              <a:t>The net </a:t>
            </a:r>
            <a:r>
              <a:rPr lang="en-US" b="1" i="1" dirty="0" smtClean="0"/>
              <a:t>torque </a:t>
            </a:r>
            <a:r>
              <a:rPr lang="en-US" dirty="0" smtClean="0"/>
              <a:t>on the body is equal to zero.</a:t>
            </a:r>
            <a:endParaRPr lang="en-US" dirty="0"/>
          </a:p>
        </p:txBody>
      </p:sp>
      <p:graphicFrame>
        <p:nvGraphicFramePr>
          <p:cNvPr id="69634" name="Object 2"/>
          <p:cNvGraphicFramePr>
            <a:graphicFrameLocks noChangeAspect="1"/>
          </p:cNvGraphicFramePr>
          <p:nvPr/>
        </p:nvGraphicFramePr>
        <p:xfrm>
          <a:off x="2311400" y="3886200"/>
          <a:ext cx="3460750" cy="958850"/>
        </p:xfrm>
        <a:graphic>
          <a:graphicData uri="http://schemas.openxmlformats.org/presentationml/2006/ole">
            <p:oleObj spid="_x0000_s70658" name="Equation" r:id="rId3" imgW="825480" imgH="228600" progId="Equation.3">
              <p:embed/>
            </p:oleObj>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Equilibrium</a:t>
            </a:r>
            <a:endParaRPr lang="en-US" dirty="0"/>
          </a:p>
        </p:txBody>
      </p:sp>
      <p:sp>
        <p:nvSpPr>
          <p:cNvPr id="3" name="Content Placeholder 2"/>
          <p:cNvSpPr>
            <a:spLocks noGrp="1"/>
          </p:cNvSpPr>
          <p:nvPr>
            <p:ph idx="1"/>
          </p:nvPr>
        </p:nvSpPr>
        <p:spPr>
          <a:xfrm>
            <a:off x="381000" y="1219200"/>
            <a:ext cx="8305800" cy="5136360"/>
          </a:xfrm>
        </p:spPr>
        <p:txBody>
          <a:bodyPr/>
          <a:lstStyle/>
          <a:p>
            <a:r>
              <a:rPr lang="en-US" dirty="0" smtClean="0"/>
              <a:t>Rotational</a:t>
            </a:r>
            <a:endParaRPr lang="en-US" dirty="0"/>
          </a:p>
        </p:txBody>
      </p:sp>
      <p:graphicFrame>
        <p:nvGraphicFramePr>
          <p:cNvPr id="69634" name="Object 2"/>
          <p:cNvGraphicFramePr>
            <a:graphicFrameLocks noChangeAspect="1"/>
          </p:cNvGraphicFramePr>
          <p:nvPr/>
        </p:nvGraphicFramePr>
        <p:xfrm>
          <a:off x="709613" y="5002213"/>
          <a:ext cx="2820987" cy="1431925"/>
        </p:xfrm>
        <a:graphic>
          <a:graphicData uri="http://schemas.openxmlformats.org/presentationml/2006/ole">
            <p:oleObj spid="_x0000_s72706" name="Equation" r:id="rId3" imgW="850680" imgH="431640" progId="Equation.3">
              <p:embed/>
            </p:oleObj>
          </a:graphicData>
        </a:graphic>
      </p:graphicFrame>
      <p:cxnSp>
        <p:nvCxnSpPr>
          <p:cNvPr id="6" name="Straight Connector 5"/>
          <p:cNvCxnSpPr/>
          <p:nvPr/>
        </p:nvCxnSpPr>
        <p:spPr>
          <a:xfrm>
            <a:off x="2057400" y="3429000"/>
            <a:ext cx="4953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Isosceles Triangle 6"/>
          <p:cNvSpPr/>
          <p:nvPr/>
        </p:nvSpPr>
        <p:spPr>
          <a:xfrm>
            <a:off x="4114800" y="3505200"/>
            <a:ext cx="914400" cy="1066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57400" y="2623968"/>
            <a:ext cx="990600" cy="762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09042" y="2623074"/>
            <a:ext cx="990600" cy="7620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43000" y="3886200"/>
            <a:ext cx="914400" cy="523220"/>
          </a:xfrm>
          <a:prstGeom prst="rect">
            <a:avLst/>
          </a:prstGeom>
          <a:noFill/>
        </p:spPr>
        <p:txBody>
          <a:bodyPr wrap="square" rtlCol="0">
            <a:spAutoFit/>
          </a:bodyPr>
          <a:lstStyle/>
          <a:p>
            <a:r>
              <a:rPr lang="en-US" sz="2800" b="1" dirty="0" smtClean="0"/>
              <a:t>m</a:t>
            </a:r>
            <a:r>
              <a:rPr lang="en-US" sz="2800" b="1" baseline="-25000" dirty="0" smtClean="0"/>
              <a:t>1</a:t>
            </a:r>
            <a:r>
              <a:rPr lang="en-US" sz="2800" b="1" dirty="0" smtClean="0"/>
              <a:t>g</a:t>
            </a:r>
            <a:endParaRPr lang="en-US" sz="2800" b="1" dirty="0"/>
          </a:p>
        </p:txBody>
      </p:sp>
      <p:sp>
        <p:nvSpPr>
          <p:cNvPr id="15" name="TextBox 14"/>
          <p:cNvSpPr txBox="1"/>
          <p:nvPr/>
        </p:nvSpPr>
        <p:spPr>
          <a:xfrm>
            <a:off x="7315200" y="3886200"/>
            <a:ext cx="914400" cy="523220"/>
          </a:xfrm>
          <a:prstGeom prst="rect">
            <a:avLst/>
          </a:prstGeom>
          <a:noFill/>
        </p:spPr>
        <p:txBody>
          <a:bodyPr wrap="square" rtlCol="0">
            <a:spAutoFit/>
          </a:bodyPr>
          <a:lstStyle/>
          <a:p>
            <a:r>
              <a:rPr lang="en-US" sz="2800" b="1" dirty="0" smtClean="0"/>
              <a:t>m</a:t>
            </a:r>
            <a:r>
              <a:rPr lang="en-US" sz="2800" b="1" baseline="-25000" dirty="0" smtClean="0"/>
              <a:t>2</a:t>
            </a:r>
            <a:r>
              <a:rPr lang="en-US" sz="2800" b="1" dirty="0" smtClean="0"/>
              <a:t>g</a:t>
            </a:r>
            <a:endParaRPr lang="en-US" sz="2800" b="1" dirty="0"/>
          </a:p>
        </p:txBody>
      </p:sp>
      <p:cxnSp>
        <p:nvCxnSpPr>
          <p:cNvPr id="17" name="Straight Arrow Connector 16"/>
          <p:cNvCxnSpPr/>
          <p:nvPr/>
        </p:nvCxnSpPr>
        <p:spPr>
          <a:xfrm>
            <a:off x="2590800" y="3406590"/>
            <a:ext cx="0" cy="76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553200" y="3407484"/>
            <a:ext cx="0" cy="76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72000" y="1981200"/>
            <a:ext cx="0" cy="14038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86200" y="1905000"/>
            <a:ext cx="685800" cy="523220"/>
          </a:xfrm>
          <a:prstGeom prst="rect">
            <a:avLst/>
          </a:prstGeom>
          <a:noFill/>
        </p:spPr>
        <p:txBody>
          <a:bodyPr wrap="square" rtlCol="0">
            <a:spAutoFit/>
          </a:bodyPr>
          <a:lstStyle/>
          <a:p>
            <a:r>
              <a:rPr lang="en-US" sz="2800" b="1" dirty="0" smtClean="0"/>
              <a:t>F</a:t>
            </a:r>
            <a:r>
              <a:rPr lang="en-US" sz="2800" b="1" baseline="-25000" dirty="0" smtClean="0"/>
              <a:t>N</a:t>
            </a:r>
            <a:endParaRPr lang="en-US" sz="2800" b="1" dirty="0"/>
          </a:p>
        </p:txBody>
      </p:sp>
      <p:sp>
        <p:nvSpPr>
          <p:cNvPr id="16" name="Arc 15"/>
          <p:cNvSpPr/>
          <p:nvPr/>
        </p:nvSpPr>
        <p:spPr>
          <a:xfrm rot="2339640">
            <a:off x="6300035" y="2882310"/>
            <a:ext cx="1143000" cy="1295400"/>
          </a:xfrm>
          <a:prstGeom prst="arc">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9260360" flipH="1">
            <a:off x="1651836" y="2882311"/>
            <a:ext cx="1143000" cy="1295400"/>
          </a:xfrm>
          <a:prstGeom prst="arc">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lowchart: Or 18"/>
          <p:cNvSpPr/>
          <p:nvPr/>
        </p:nvSpPr>
        <p:spPr>
          <a:xfrm>
            <a:off x="4462632" y="3331284"/>
            <a:ext cx="228600" cy="2286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Energy of a Body</a:t>
            </a:r>
            <a:endParaRPr lang="en-US" dirty="0"/>
          </a:p>
        </p:txBody>
      </p:sp>
      <p:sp>
        <p:nvSpPr>
          <p:cNvPr id="3" name="Content Placeholder 2"/>
          <p:cNvSpPr>
            <a:spLocks noGrp="1"/>
          </p:cNvSpPr>
          <p:nvPr>
            <p:ph idx="1"/>
          </p:nvPr>
        </p:nvSpPr>
        <p:spPr/>
        <p:txBody>
          <a:bodyPr/>
          <a:lstStyle/>
          <a:p>
            <a:r>
              <a:rPr lang="en-US" dirty="0" smtClean="0"/>
              <a:t>Translational</a:t>
            </a:r>
            <a:endParaRPr lang="en-US" dirty="0"/>
          </a:p>
        </p:txBody>
      </p:sp>
      <p:cxnSp>
        <p:nvCxnSpPr>
          <p:cNvPr id="5" name="Straight Connector 4"/>
          <p:cNvCxnSpPr/>
          <p:nvPr/>
        </p:nvCxnSpPr>
        <p:spPr>
          <a:xfrm>
            <a:off x="381000" y="4343400"/>
            <a:ext cx="4267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33400" y="3015726"/>
            <a:ext cx="1219200" cy="1295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752600" y="3657600"/>
            <a:ext cx="1600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2200" y="3124200"/>
            <a:ext cx="685800" cy="523220"/>
          </a:xfrm>
          <a:prstGeom prst="rect">
            <a:avLst/>
          </a:prstGeom>
          <a:noFill/>
        </p:spPr>
        <p:txBody>
          <a:bodyPr wrap="square" rtlCol="0">
            <a:spAutoFit/>
          </a:bodyPr>
          <a:lstStyle/>
          <a:p>
            <a:r>
              <a:rPr lang="en-US" sz="2800" b="1" dirty="0" smtClean="0"/>
              <a:t>v</a:t>
            </a:r>
            <a:endParaRPr lang="en-US" sz="2800" b="1" dirty="0"/>
          </a:p>
        </p:txBody>
      </p:sp>
      <p:graphicFrame>
        <p:nvGraphicFramePr>
          <p:cNvPr id="73730" name="Object 2"/>
          <p:cNvGraphicFramePr>
            <a:graphicFrameLocks noChangeAspect="1"/>
          </p:cNvGraphicFramePr>
          <p:nvPr/>
        </p:nvGraphicFramePr>
        <p:xfrm>
          <a:off x="4552950" y="1863725"/>
          <a:ext cx="3194050" cy="1652588"/>
        </p:xfrm>
        <a:graphic>
          <a:graphicData uri="http://schemas.openxmlformats.org/presentationml/2006/ole">
            <p:oleObj spid="_x0000_s73730" name="Equation" r:id="rId3" imgW="761760" imgH="393480" progId="Equation.3">
              <p:embed/>
            </p:oleObj>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Energy of a Body</a:t>
            </a:r>
            <a:endParaRPr lang="en-US" dirty="0"/>
          </a:p>
        </p:txBody>
      </p:sp>
      <p:sp>
        <p:nvSpPr>
          <p:cNvPr id="3" name="Content Placeholder 2"/>
          <p:cNvSpPr>
            <a:spLocks noGrp="1"/>
          </p:cNvSpPr>
          <p:nvPr>
            <p:ph idx="1"/>
          </p:nvPr>
        </p:nvSpPr>
        <p:spPr>
          <a:xfrm>
            <a:off x="914400" y="1783560"/>
            <a:ext cx="7772400" cy="5074440"/>
          </a:xfrm>
        </p:spPr>
        <p:txBody>
          <a:bodyPr>
            <a:normAutofit/>
          </a:bodyPr>
          <a:lstStyle/>
          <a:p>
            <a:r>
              <a:rPr lang="en-US" dirty="0" smtClean="0"/>
              <a:t>Rotational</a:t>
            </a:r>
          </a:p>
          <a:p>
            <a:endParaRPr lang="en-US" dirty="0" smtClean="0"/>
          </a:p>
          <a:p>
            <a:endParaRPr lang="en-US" dirty="0" smtClean="0"/>
          </a:p>
          <a:p>
            <a:endParaRPr lang="en-US" dirty="0" smtClean="0"/>
          </a:p>
          <a:p>
            <a:endParaRPr lang="en-US" dirty="0" smtClean="0"/>
          </a:p>
          <a:p>
            <a:endParaRPr lang="en-US" dirty="0" smtClean="0"/>
          </a:p>
          <a:p>
            <a:r>
              <a:rPr lang="en-US" b="1" i="1" dirty="0" smtClean="0">
                <a:solidFill>
                  <a:srgbClr val="FFFF00"/>
                </a:solidFill>
              </a:rPr>
              <a:t>Not that easy</a:t>
            </a:r>
          </a:p>
          <a:p>
            <a:pPr lvl="1"/>
            <a:r>
              <a:rPr lang="en-US" b="1" i="1" dirty="0" smtClean="0">
                <a:solidFill>
                  <a:srgbClr val="FFFF00"/>
                </a:solidFill>
              </a:rPr>
              <a:t>What mass?</a:t>
            </a:r>
          </a:p>
          <a:p>
            <a:pPr lvl="1"/>
            <a:r>
              <a:rPr lang="en-US" b="1" i="1" dirty="0" smtClean="0">
                <a:solidFill>
                  <a:srgbClr val="FFFF00"/>
                </a:solidFill>
              </a:rPr>
              <a:t>What r?</a:t>
            </a:r>
            <a:endParaRPr lang="en-US" b="1" i="1" dirty="0">
              <a:solidFill>
                <a:srgbClr val="FFFF00"/>
              </a:solidFill>
            </a:endParaRPr>
          </a:p>
        </p:txBody>
      </p:sp>
      <p:cxnSp>
        <p:nvCxnSpPr>
          <p:cNvPr id="5" name="Straight Connector 4"/>
          <p:cNvCxnSpPr/>
          <p:nvPr/>
        </p:nvCxnSpPr>
        <p:spPr>
          <a:xfrm>
            <a:off x="381000" y="4343400"/>
            <a:ext cx="4267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33400" y="3015726"/>
            <a:ext cx="1219200" cy="1295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14400" y="2286000"/>
            <a:ext cx="685800" cy="523220"/>
          </a:xfrm>
          <a:prstGeom prst="rect">
            <a:avLst/>
          </a:prstGeom>
          <a:noFill/>
        </p:spPr>
        <p:txBody>
          <a:bodyPr wrap="square" rtlCol="0">
            <a:spAutoFit/>
          </a:bodyPr>
          <a:lstStyle/>
          <a:p>
            <a:r>
              <a:rPr lang="el-GR" sz="2800" b="1" dirty="0" smtClean="0"/>
              <a:t>ω</a:t>
            </a:r>
            <a:endParaRPr lang="en-US" sz="2800" b="1" dirty="0"/>
          </a:p>
        </p:txBody>
      </p:sp>
      <p:graphicFrame>
        <p:nvGraphicFramePr>
          <p:cNvPr id="73730" name="Object 2"/>
          <p:cNvGraphicFramePr>
            <a:graphicFrameLocks noChangeAspect="1"/>
          </p:cNvGraphicFramePr>
          <p:nvPr/>
        </p:nvGraphicFramePr>
        <p:xfrm>
          <a:off x="5638800" y="1447800"/>
          <a:ext cx="2911475" cy="3234972"/>
        </p:xfrm>
        <a:graphic>
          <a:graphicData uri="http://schemas.openxmlformats.org/presentationml/2006/ole">
            <p:oleObj spid="_x0000_s74754" name="Equation" r:id="rId3" imgW="927000" imgH="1028520" progId="Equation.3">
              <p:embed/>
            </p:oleObj>
          </a:graphicData>
        </a:graphic>
      </p:graphicFrame>
      <p:sp>
        <p:nvSpPr>
          <p:cNvPr id="9" name="Arc 8"/>
          <p:cNvSpPr/>
          <p:nvPr/>
        </p:nvSpPr>
        <p:spPr>
          <a:xfrm rot="18944891">
            <a:off x="594628" y="2756765"/>
            <a:ext cx="1143000" cy="1295400"/>
          </a:xfrm>
          <a:prstGeom prst="arc">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Kinetic Energy of a Body</a:t>
            </a:r>
            <a:endParaRPr lang="en-US" dirty="0"/>
          </a:p>
        </p:txBody>
      </p:sp>
      <p:sp>
        <p:nvSpPr>
          <p:cNvPr id="3" name="Content Placeholder 2"/>
          <p:cNvSpPr>
            <a:spLocks noGrp="1"/>
          </p:cNvSpPr>
          <p:nvPr>
            <p:ph idx="1"/>
          </p:nvPr>
        </p:nvSpPr>
        <p:spPr>
          <a:xfrm>
            <a:off x="914400" y="1783560"/>
            <a:ext cx="7772400" cy="5074440"/>
          </a:xfrm>
        </p:spPr>
        <p:txBody>
          <a:bodyPr>
            <a:normAutofit/>
          </a:bodyPr>
          <a:lstStyle/>
          <a:p>
            <a:r>
              <a:rPr lang="en-US" dirty="0" smtClean="0"/>
              <a:t>Rotational</a:t>
            </a:r>
          </a:p>
          <a:p>
            <a:endParaRPr lang="en-US" dirty="0" smtClean="0"/>
          </a:p>
          <a:p>
            <a:endParaRPr lang="en-US" dirty="0" smtClean="0"/>
          </a:p>
          <a:p>
            <a:endParaRPr lang="en-US" dirty="0" smtClean="0"/>
          </a:p>
          <a:p>
            <a:endParaRPr lang="en-US" dirty="0" smtClean="0"/>
          </a:p>
          <a:p>
            <a:endParaRPr lang="en-US" dirty="0" smtClean="0"/>
          </a:p>
          <a:p>
            <a:r>
              <a:rPr lang="en-US" b="1" i="1" dirty="0" smtClean="0">
                <a:solidFill>
                  <a:srgbClr val="FFFF00"/>
                </a:solidFill>
              </a:rPr>
              <a:t>There has to be a better way</a:t>
            </a:r>
            <a:endParaRPr lang="en-US" b="1" i="1" dirty="0" smtClean="0">
              <a:solidFill>
                <a:srgbClr val="FFFF00"/>
              </a:solidFill>
            </a:endParaRPr>
          </a:p>
        </p:txBody>
      </p:sp>
      <p:cxnSp>
        <p:nvCxnSpPr>
          <p:cNvPr id="5" name="Straight Connector 4"/>
          <p:cNvCxnSpPr/>
          <p:nvPr/>
        </p:nvCxnSpPr>
        <p:spPr>
          <a:xfrm>
            <a:off x="381000" y="4343400"/>
            <a:ext cx="42672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33400" y="3015726"/>
            <a:ext cx="1219200" cy="12954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14400" y="2286000"/>
            <a:ext cx="685800" cy="523220"/>
          </a:xfrm>
          <a:prstGeom prst="rect">
            <a:avLst/>
          </a:prstGeom>
          <a:noFill/>
        </p:spPr>
        <p:txBody>
          <a:bodyPr wrap="square" rtlCol="0">
            <a:spAutoFit/>
          </a:bodyPr>
          <a:lstStyle/>
          <a:p>
            <a:r>
              <a:rPr lang="el-GR" sz="2800" b="1" dirty="0" smtClean="0"/>
              <a:t>ω</a:t>
            </a:r>
            <a:endParaRPr lang="en-US" sz="2800" b="1" dirty="0"/>
          </a:p>
        </p:txBody>
      </p:sp>
      <p:graphicFrame>
        <p:nvGraphicFramePr>
          <p:cNvPr id="73730" name="Object 2"/>
          <p:cNvGraphicFramePr>
            <a:graphicFrameLocks noChangeAspect="1"/>
          </p:cNvGraphicFramePr>
          <p:nvPr/>
        </p:nvGraphicFramePr>
        <p:xfrm>
          <a:off x="3733800" y="1752600"/>
          <a:ext cx="4876800" cy="1992094"/>
        </p:xfrm>
        <a:graphic>
          <a:graphicData uri="http://schemas.openxmlformats.org/presentationml/2006/ole">
            <p:oleObj spid="_x0000_s75778" name="Equation" r:id="rId3" imgW="1930320" imgH="787320" progId="Equation.3">
              <p:embed/>
            </p:oleObj>
          </a:graphicData>
        </a:graphic>
      </p:graphicFrame>
      <p:sp>
        <p:nvSpPr>
          <p:cNvPr id="9" name="Arc 8"/>
          <p:cNvSpPr/>
          <p:nvPr/>
        </p:nvSpPr>
        <p:spPr>
          <a:xfrm rot="18944891">
            <a:off x="594628" y="2756765"/>
            <a:ext cx="1143000" cy="1295400"/>
          </a:xfrm>
          <a:prstGeom prst="arc">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lowchart: Or 10"/>
          <p:cNvSpPr/>
          <p:nvPr/>
        </p:nvSpPr>
        <p:spPr>
          <a:xfrm>
            <a:off x="1033632" y="3581400"/>
            <a:ext cx="228600" cy="228600"/>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762000" y="3200400"/>
            <a:ext cx="360596" cy="414478"/>
            <a:chOff x="762000" y="3200400"/>
            <a:chExt cx="360596" cy="414478"/>
          </a:xfrm>
        </p:grpSpPr>
        <p:sp>
          <p:nvSpPr>
            <p:cNvPr id="12" name="Oval 11"/>
            <p:cNvSpPr/>
            <p:nvPr/>
          </p:nvSpPr>
          <p:spPr>
            <a:xfrm>
              <a:off x="762000" y="3276600"/>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12" idx="5"/>
              <a:endCxn id="11" idx="1"/>
            </p:cNvCxnSpPr>
            <p:nvPr/>
          </p:nvCxnSpPr>
          <p:spPr>
            <a:xfrm>
              <a:off x="892082" y="3406682"/>
              <a:ext cx="175028" cy="2081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930984" y="3183816"/>
              <a:ext cx="175028" cy="208196"/>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rot="5909133">
            <a:off x="1281834" y="3368415"/>
            <a:ext cx="360596" cy="414478"/>
            <a:chOff x="762000" y="3200400"/>
            <a:chExt cx="360596" cy="414478"/>
          </a:xfrm>
        </p:grpSpPr>
        <p:sp>
          <p:nvSpPr>
            <p:cNvPr id="19" name="Oval 18"/>
            <p:cNvSpPr/>
            <p:nvPr/>
          </p:nvSpPr>
          <p:spPr>
            <a:xfrm>
              <a:off x="762000" y="3276600"/>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9" idx="5"/>
            </p:cNvCxnSpPr>
            <p:nvPr/>
          </p:nvCxnSpPr>
          <p:spPr>
            <a:xfrm>
              <a:off x="892082" y="3406682"/>
              <a:ext cx="175028" cy="2081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930984" y="3183816"/>
              <a:ext cx="175028" cy="208196"/>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rot="13878224">
            <a:off x="856167" y="3796843"/>
            <a:ext cx="360596" cy="414478"/>
            <a:chOff x="762000" y="3200400"/>
            <a:chExt cx="360596" cy="414478"/>
          </a:xfrm>
        </p:grpSpPr>
        <p:sp>
          <p:nvSpPr>
            <p:cNvPr id="23" name="Oval 22"/>
            <p:cNvSpPr/>
            <p:nvPr/>
          </p:nvSpPr>
          <p:spPr>
            <a:xfrm>
              <a:off x="762000" y="3276600"/>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a:stCxn id="23" idx="5"/>
            </p:cNvCxnSpPr>
            <p:nvPr/>
          </p:nvCxnSpPr>
          <p:spPr>
            <a:xfrm>
              <a:off x="892082" y="3406682"/>
              <a:ext cx="175028" cy="2081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930984" y="3183816"/>
              <a:ext cx="175028" cy="208196"/>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 Of Science: </a:t>
            </a:r>
          </a:p>
        </p:txBody>
      </p:sp>
      <p:sp>
        <p:nvSpPr>
          <p:cNvPr id="3" name="Content Placeholder 2"/>
          <p:cNvSpPr>
            <a:spLocks noGrp="1"/>
          </p:cNvSpPr>
          <p:nvPr>
            <p:ph idx="1"/>
          </p:nvPr>
        </p:nvSpPr>
        <p:spPr/>
        <p:txBody>
          <a:bodyPr>
            <a:normAutofit/>
          </a:bodyPr>
          <a:lstStyle/>
          <a:p>
            <a:pPr lvl="0"/>
            <a:r>
              <a:rPr lang="en-US" sz="3200" dirty="0" smtClean="0"/>
              <a:t>Modelling</a:t>
            </a:r>
            <a:r>
              <a:rPr lang="en-US" sz="3200" dirty="0"/>
              <a:t>: The use of models has different purposes and has allowed scientists to identify, simplify and </a:t>
            </a:r>
            <a:r>
              <a:rPr lang="en-US" sz="3200" dirty="0" err="1"/>
              <a:t>analyse</a:t>
            </a:r>
            <a:r>
              <a:rPr lang="en-US" sz="3200" dirty="0"/>
              <a:t> a problem within a given context to tackle it successfully. The extension of the point particle model to actually consider the dimensions of an object led to many groundbreaking developments in engineering</a:t>
            </a:r>
            <a:r>
              <a:rPr lang="en-US" sz="3200" dirty="0" smtClean="0"/>
              <a:t>.</a:t>
            </a:r>
            <a:endParaRPr lang="en-US" sz="3200" dirty="0"/>
          </a:p>
        </p:txBody>
      </p:sp>
    </p:spTree>
    <p:extLst>
      <p:ext uri="{BB962C8B-B14F-4D97-AF65-F5344CB8AC3E}">
        <p14:creationId xmlns:p14="http://schemas.microsoft.com/office/powerpoint/2010/main" xmlns="" val="3366981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 of Inertia</a:t>
            </a:r>
            <a:endParaRPr lang="en-US" dirty="0"/>
          </a:p>
        </p:txBody>
      </p:sp>
      <p:sp>
        <p:nvSpPr>
          <p:cNvPr id="3" name="Content Placeholder 2"/>
          <p:cNvSpPr>
            <a:spLocks noGrp="1"/>
          </p:cNvSpPr>
          <p:nvPr>
            <p:ph idx="1"/>
          </p:nvPr>
        </p:nvSpPr>
        <p:spPr>
          <a:xfrm>
            <a:off x="533400" y="1447800"/>
            <a:ext cx="8153400" cy="5181600"/>
          </a:xfrm>
        </p:spPr>
        <p:txBody>
          <a:bodyPr>
            <a:normAutofit/>
          </a:bodyPr>
          <a:lstStyle/>
          <a:p>
            <a:r>
              <a:rPr lang="en-US" i="1" dirty="0" smtClean="0"/>
              <a:t>The moment of inertia, otherwise known as the angular mass or rotational inertia, of a rigid body determines the torque needed for a desired angular acceleration about a rotational axis. It depends on the body's mass distribution and the axis chosen, with larger moments requiring more torque to change the body's rotation. It is an extensive (additive) property: the moment of inertia of a composite system is the sum of the moments of inertia of its component subsystems (all taken about the same axis).</a:t>
            </a:r>
            <a:endParaRPr lang="en-US" i="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 of Inertia</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r>
              <a:rPr lang="en-US" dirty="0" smtClean="0"/>
              <a:t>This works for a single point mass, but not much else</a:t>
            </a:r>
            <a:endParaRPr lang="en-US" dirty="0"/>
          </a:p>
        </p:txBody>
      </p:sp>
      <p:graphicFrame>
        <p:nvGraphicFramePr>
          <p:cNvPr id="76802" name="Object 2"/>
          <p:cNvGraphicFramePr>
            <a:graphicFrameLocks noChangeAspect="1"/>
          </p:cNvGraphicFramePr>
          <p:nvPr/>
        </p:nvGraphicFramePr>
        <p:xfrm>
          <a:off x="2209800" y="1676400"/>
          <a:ext cx="3261445" cy="1306512"/>
        </p:xfrm>
        <a:graphic>
          <a:graphicData uri="http://schemas.openxmlformats.org/presentationml/2006/ole">
            <p:oleObj spid="_x0000_s77826" name="Equation" r:id="rId3" imgW="634680" imgH="253800" progId="Equation.3">
              <p:embed/>
            </p:oleObj>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3810000" cy="3429000"/>
          </a:xfrm>
        </p:spPr>
        <p:txBody>
          <a:bodyPr/>
          <a:lstStyle/>
          <a:p>
            <a:r>
              <a:rPr lang="en-US" dirty="0" smtClean="0"/>
              <a:t>Moment of Inertia</a:t>
            </a:r>
            <a:endParaRPr lang="en-US" dirty="0"/>
          </a:p>
        </p:txBody>
      </p:sp>
      <p:pic>
        <p:nvPicPr>
          <p:cNvPr id="4" name="Content Placeholder 3" descr="scan0001.jpg"/>
          <p:cNvPicPr>
            <a:picLocks noGrp="1" noChangeAspect="1"/>
          </p:cNvPicPr>
          <p:nvPr>
            <p:ph idx="1"/>
          </p:nvPr>
        </p:nvPicPr>
        <p:blipFill>
          <a:blip r:embed="rId2" cstate="print"/>
          <a:stretch>
            <a:fillRect/>
          </a:stretch>
        </p:blipFill>
        <p:spPr>
          <a:xfrm>
            <a:off x="4343400" y="-177"/>
            <a:ext cx="4569641" cy="6859771"/>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Guidance:</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Analysis </a:t>
            </a:r>
            <a:r>
              <a:rPr lang="en-US" sz="3200" dirty="0"/>
              <a:t>will be limited to basic geometric shapes </a:t>
            </a:r>
          </a:p>
          <a:p>
            <a:r>
              <a:rPr lang="en-US" sz="3200" b="1" i="1" dirty="0">
                <a:solidFill>
                  <a:srgbClr val="FFFF00"/>
                </a:solidFill>
              </a:rPr>
              <a:t>The equation for the moment of inertia of a specific shape will be provided when necessary </a:t>
            </a:r>
          </a:p>
          <a:p>
            <a:r>
              <a:rPr lang="en-US" sz="3200" dirty="0"/>
              <a:t>Graphs will be limited to angular displacement–time, angular velocity–time and </a:t>
            </a:r>
            <a:r>
              <a:rPr lang="en-US" sz="3200" dirty="0" smtClean="0"/>
              <a:t>torque–time</a:t>
            </a:r>
            <a:endParaRPr lang="en-US" sz="3200" dirty="0"/>
          </a:p>
        </p:txBody>
      </p:sp>
    </p:spTree>
    <p:extLst>
      <p:ext uri="{BB962C8B-B14F-4D97-AF65-F5344CB8AC3E}">
        <p14:creationId xmlns:p14="http://schemas.microsoft.com/office/powerpoint/2010/main" xmlns="" val="2696997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 of Inertia</a:t>
            </a:r>
            <a:endParaRPr lang="en-US" dirty="0"/>
          </a:p>
        </p:txBody>
      </p:sp>
      <p:sp>
        <p:nvSpPr>
          <p:cNvPr id="3" name="Content Placeholder 2"/>
          <p:cNvSpPr>
            <a:spLocks noGrp="1"/>
          </p:cNvSpPr>
          <p:nvPr>
            <p:ph idx="1"/>
          </p:nvPr>
        </p:nvSpPr>
        <p:spPr>
          <a:xfrm>
            <a:off x="914400" y="1524000"/>
            <a:ext cx="7772400" cy="4572000"/>
          </a:xfrm>
        </p:spPr>
        <p:txBody>
          <a:bodyPr/>
          <a:lstStyle/>
          <a:p>
            <a:endParaRPr lang="en-US" dirty="0" smtClean="0"/>
          </a:p>
          <a:p>
            <a:endParaRPr lang="en-US" dirty="0" smtClean="0"/>
          </a:p>
          <a:p>
            <a:endParaRPr lang="en-US" dirty="0" smtClean="0"/>
          </a:p>
          <a:p>
            <a:r>
              <a:rPr lang="en-US" dirty="0" smtClean="0"/>
              <a:t>This makes rotational kinetic energy much easier</a:t>
            </a:r>
            <a:endParaRPr lang="en-US" dirty="0"/>
          </a:p>
        </p:txBody>
      </p:sp>
      <p:graphicFrame>
        <p:nvGraphicFramePr>
          <p:cNvPr id="76802" name="Object 2"/>
          <p:cNvGraphicFramePr>
            <a:graphicFrameLocks noChangeAspect="1"/>
          </p:cNvGraphicFramePr>
          <p:nvPr/>
        </p:nvGraphicFramePr>
        <p:xfrm>
          <a:off x="2209800" y="1676400"/>
          <a:ext cx="3261445" cy="1306512"/>
        </p:xfrm>
        <a:graphic>
          <a:graphicData uri="http://schemas.openxmlformats.org/presentationml/2006/ole">
            <p:oleObj spid="_x0000_s76802" name="Equation" r:id="rId3" imgW="634680" imgH="253800" progId="Equation.3">
              <p:embed/>
            </p:oleObj>
          </a:graphicData>
        </a:graphic>
      </p:graphicFrame>
      <p:graphicFrame>
        <p:nvGraphicFramePr>
          <p:cNvPr id="76803" name="Object 2"/>
          <p:cNvGraphicFramePr>
            <a:graphicFrameLocks noChangeAspect="1"/>
          </p:cNvGraphicFramePr>
          <p:nvPr/>
        </p:nvGraphicFramePr>
        <p:xfrm>
          <a:off x="3657600" y="3886200"/>
          <a:ext cx="3823054" cy="2667000"/>
        </p:xfrm>
        <a:graphic>
          <a:graphicData uri="http://schemas.openxmlformats.org/presentationml/2006/ole">
            <p:oleObj spid="_x0000_s76803" name="Equation" r:id="rId4" imgW="1130040" imgH="787320" progId="Equation.3">
              <p:embed/>
            </p:oleObj>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Understandings:</a:t>
            </a:r>
            <a:br>
              <a:rPr lang="en-US" dirty="0"/>
            </a:br>
            <a:endParaRPr lang="en-US" dirty="0"/>
          </a:p>
        </p:txBody>
      </p:sp>
      <p:sp>
        <p:nvSpPr>
          <p:cNvPr id="3" name="Content Placeholder 2"/>
          <p:cNvSpPr>
            <a:spLocks noGrp="1"/>
          </p:cNvSpPr>
          <p:nvPr>
            <p:ph idx="1"/>
          </p:nvPr>
        </p:nvSpPr>
        <p:spPr>
          <a:xfrm>
            <a:off x="914400" y="1426464"/>
            <a:ext cx="7772400" cy="5202936"/>
          </a:xfrm>
        </p:spPr>
        <p:txBody>
          <a:bodyPr>
            <a:normAutofit/>
          </a:bodyPr>
          <a:lstStyle/>
          <a:p>
            <a:r>
              <a:rPr lang="en-US" sz="3200" dirty="0" smtClean="0"/>
              <a:t>Torque </a:t>
            </a:r>
            <a:endParaRPr lang="en-US" sz="3200" dirty="0"/>
          </a:p>
          <a:p>
            <a:r>
              <a:rPr lang="en-US" sz="3200" dirty="0"/>
              <a:t>Moment of inertia </a:t>
            </a:r>
          </a:p>
          <a:p>
            <a:r>
              <a:rPr lang="en-US" sz="3200" dirty="0"/>
              <a:t>Rotational and translational equilibrium </a:t>
            </a:r>
          </a:p>
          <a:p>
            <a:r>
              <a:rPr lang="en-US" sz="3200" dirty="0"/>
              <a:t>Angular acceleration </a:t>
            </a:r>
          </a:p>
          <a:p>
            <a:r>
              <a:rPr lang="en-US" sz="3200" dirty="0"/>
              <a:t>Equations of rotational motion for uniform angular acceleration </a:t>
            </a:r>
          </a:p>
          <a:p>
            <a:r>
              <a:rPr lang="en-US" sz="3200" dirty="0"/>
              <a:t>Newton’s second law applied to angular motion </a:t>
            </a:r>
          </a:p>
          <a:p>
            <a:r>
              <a:rPr lang="en-US" sz="3200" dirty="0"/>
              <a:t>Conservation of angular </a:t>
            </a:r>
            <a:r>
              <a:rPr lang="en-US" sz="3200" dirty="0" smtClean="0"/>
              <a:t>momentum</a:t>
            </a:r>
            <a:endParaRPr lang="en-US" sz="3200" dirty="0"/>
          </a:p>
        </p:txBody>
      </p:sp>
    </p:spTree>
    <p:extLst>
      <p:ext uri="{BB962C8B-B14F-4D97-AF65-F5344CB8AC3E}">
        <p14:creationId xmlns:p14="http://schemas.microsoft.com/office/powerpoint/2010/main" xmlns="" val="1657900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Data Booklet Reference:</a:t>
            </a:r>
            <a:br>
              <a:rPr lang="en-US" dirty="0"/>
            </a:br>
            <a:endParaRPr lang="en-US" dirty="0"/>
          </a:p>
        </p:txBody>
      </p:sp>
      <mc:AlternateContent xmlns:mc="http://schemas.openxmlformats.org/markup-compatibility/2006">
        <mc:Choice xmlns:a14="http://schemas.microsoft.com/office/drawing/2010/main" xmlns="" Requires="a14">
          <p:sp>
            <p:nvSpPr>
              <p:cNvPr id="3" name="Content Placeholder 2"/>
              <p:cNvSpPr>
                <a:spLocks noGrp="1"/>
              </p:cNvSpPr>
              <p:nvPr>
                <p:ph sz="half" idx="1"/>
              </p:nvPr>
            </p:nvSpPr>
            <p:spPr/>
            <p:txBody>
              <a:bodyPr>
                <a:normAutofit/>
              </a:bodyPr>
              <a:lstStyle/>
              <a:p>
                <a14:m>
                  <m:oMath xmlns:m="http://schemas.openxmlformats.org/officeDocument/2006/math">
                    <m:r>
                      <m:rPr>
                        <m:sty m:val="p"/>
                      </m:rPr>
                      <a:rPr lang="en-US" sz="3600"/>
                      <m:t>Γ</m:t>
                    </m:r>
                    <m:r>
                      <a:rPr lang="en-US" sz="3600"/>
                      <m:t>=</m:t>
                    </m:r>
                    <m:r>
                      <a:rPr lang="en-US" sz="3600" i="1"/>
                      <m:t>𝐹𝑟</m:t>
                    </m:r>
                    <m:func>
                      <m:funcPr>
                        <m:ctrlPr>
                          <a:rPr lang="en-US" sz="3600" i="1"/>
                        </m:ctrlPr>
                      </m:funcPr>
                      <m:fName>
                        <m:r>
                          <m:rPr>
                            <m:sty m:val="p"/>
                          </m:rPr>
                          <a:rPr lang="en-US" sz="3600"/>
                          <m:t>sin</m:t>
                        </m:r>
                      </m:fName>
                      <m:e>
                        <m:r>
                          <a:rPr lang="en-US" sz="3600" i="1"/>
                          <m:t>𝜃</m:t>
                        </m:r>
                      </m:e>
                    </m:func>
                  </m:oMath>
                </a14:m>
                <a:endParaRPr lang="en-US" sz="3600" dirty="0"/>
              </a:p>
              <a:p>
                <a14:m>
                  <m:oMath xmlns:m="http://schemas.openxmlformats.org/officeDocument/2006/math">
                    <m:r>
                      <a:rPr lang="en-US" sz="3600" i="1"/>
                      <m:t>𝐼</m:t>
                    </m:r>
                    <m:r>
                      <a:rPr lang="en-US" sz="3600"/>
                      <m:t>=</m:t>
                    </m:r>
                    <m:r>
                      <a:rPr lang="en-US" sz="3600" i="1"/>
                      <m:t>𝑚</m:t>
                    </m:r>
                    <m:sSup>
                      <m:sSupPr>
                        <m:ctrlPr>
                          <a:rPr lang="en-US" sz="3600" i="1"/>
                        </m:ctrlPr>
                      </m:sSupPr>
                      <m:e>
                        <m:r>
                          <a:rPr lang="en-US" sz="3600" i="1"/>
                          <m:t>𝑟</m:t>
                        </m:r>
                      </m:e>
                      <m:sup>
                        <m:r>
                          <a:rPr lang="en-US" sz="3600"/>
                          <m:t>2</m:t>
                        </m:r>
                      </m:sup>
                    </m:sSup>
                  </m:oMath>
                </a14:m>
                <a:endParaRPr lang="en-US" sz="3600" dirty="0"/>
              </a:p>
              <a:p>
                <a14:m>
                  <m:oMath xmlns:m="http://schemas.openxmlformats.org/officeDocument/2006/math">
                    <m:r>
                      <m:rPr>
                        <m:sty m:val="p"/>
                      </m:rPr>
                      <a:rPr lang="en-US" sz="3600"/>
                      <m:t>Γ</m:t>
                    </m:r>
                    <m:r>
                      <a:rPr lang="en-US" sz="3600"/>
                      <m:t>=</m:t>
                    </m:r>
                    <m:r>
                      <a:rPr lang="en-US" sz="3600" i="1"/>
                      <m:t>𝐼</m:t>
                    </m:r>
                    <m:r>
                      <a:rPr lang="en-US" sz="3600" i="1"/>
                      <m:t>𝛼</m:t>
                    </m:r>
                  </m:oMath>
                </a14:m>
                <a:endParaRPr lang="en-US" sz="3600" dirty="0"/>
              </a:p>
              <a:p>
                <a14:m>
                  <m:oMath xmlns:m="http://schemas.openxmlformats.org/officeDocument/2006/math">
                    <m:r>
                      <m:rPr>
                        <m:sty m:val="p"/>
                      </m:rPr>
                      <a:rPr lang="en-US" sz="3600"/>
                      <m:t>ω</m:t>
                    </m:r>
                    <m:r>
                      <a:rPr lang="en-US" sz="3600"/>
                      <m:t>=2</m:t>
                    </m:r>
                    <m:r>
                      <m:rPr>
                        <m:sty m:val="p"/>
                      </m:rPr>
                      <a:rPr lang="en-US" sz="3600"/>
                      <m:t>πf</m:t>
                    </m:r>
                  </m:oMath>
                </a14:m>
                <a:endParaRPr lang="en-US" sz="3600" dirty="0"/>
              </a:p>
              <a:p>
                <a14:m>
                  <m:oMath xmlns:m="http://schemas.openxmlformats.org/officeDocument/2006/math">
                    <m:sSub>
                      <m:sSubPr>
                        <m:ctrlPr>
                          <a:rPr lang="en-US" sz="3600" i="1"/>
                        </m:ctrlPr>
                      </m:sSubPr>
                      <m:e>
                        <m:r>
                          <a:rPr lang="en-US" sz="3600" i="1"/>
                          <m:t>𝜔</m:t>
                        </m:r>
                      </m:e>
                      <m:sub>
                        <m:r>
                          <a:rPr lang="en-US" sz="3600" i="1"/>
                          <m:t>𝑓</m:t>
                        </m:r>
                      </m:sub>
                    </m:sSub>
                    <m:r>
                      <a:rPr lang="en-US" sz="3600"/>
                      <m:t>=</m:t>
                    </m:r>
                    <m:sSub>
                      <m:sSubPr>
                        <m:ctrlPr>
                          <a:rPr lang="en-US" sz="3600" i="1"/>
                        </m:ctrlPr>
                      </m:sSubPr>
                      <m:e>
                        <m:r>
                          <a:rPr lang="en-US" sz="3600" i="1"/>
                          <m:t>𝜔</m:t>
                        </m:r>
                      </m:e>
                      <m:sub>
                        <m:r>
                          <a:rPr lang="en-US" sz="3600" i="1"/>
                          <m:t>𝑖</m:t>
                        </m:r>
                      </m:sub>
                    </m:sSub>
                    <m:r>
                      <a:rPr lang="en-US" sz="3600"/>
                      <m:t>+</m:t>
                    </m:r>
                    <m:r>
                      <a:rPr lang="en-US" sz="3600" i="1"/>
                      <m:t>𝛼</m:t>
                    </m:r>
                    <m:r>
                      <a:rPr lang="en-US" sz="3600" i="1"/>
                      <m:t>𝑡</m:t>
                    </m:r>
                  </m:oMath>
                </a14:m>
                <a:endParaRPr lang="en-US" sz="3600" dirty="0"/>
              </a:p>
              <a:p>
                <a:endParaRPr lang="en-US" sz="3600" dirty="0"/>
              </a:p>
            </p:txBody>
          </p:sp>
        </mc:Choice>
        <mc:Fallback>
          <p:sp>
            <p:nvSpPr>
              <p:cNvPr id="3" name="Content Placeholder 2"/>
              <p:cNvSpPr>
                <a:spLocks noGrp="1" noRot="1" noChangeAspect="1" noMove="1" noResize="1" noEditPoints="1" noAdjustHandles="1" noChangeArrowheads="1" noChangeShapeType="1" noTextEdit="1"/>
              </p:cNvSpPr>
              <p:nvPr>
                <p:ph sz="half" idx="1"/>
              </p:nvPr>
            </p:nvSpPr>
            <p:spPr>
              <a:blipFill rotWithShape="0">
                <a:blip r:embed="rId2"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4" name="Content Placeholder 3"/>
              <p:cNvSpPr>
                <a:spLocks noGrp="1"/>
              </p:cNvSpPr>
              <p:nvPr>
                <p:ph sz="half" idx="2"/>
              </p:nvPr>
            </p:nvSpPr>
            <p:spPr/>
            <p:txBody>
              <a:bodyPr>
                <a:normAutofit/>
              </a:bodyPr>
              <a:lstStyle/>
              <a:p>
                <a14:m>
                  <m:oMath xmlns:m="http://schemas.openxmlformats.org/officeDocument/2006/math">
                    <m:sSup>
                      <m:sSupPr>
                        <m:ctrlPr>
                          <a:rPr lang="en-US" sz="3600" i="1">
                            <a:latin typeface="Cambria Math" panose="02040503050406030204" pitchFamily="18" charset="0"/>
                          </a:rPr>
                        </m:ctrlPr>
                      </m:sSupPr>
                      <m:e>
                        <m:sSub>
                          <m:sSubPr>
                            <m:ctrlPr>
                              <a:rPr lang="en-US" sz="3600" i="1">
                                <a:latin typeface="Cambria Math" panose="02040503050406030204" pitchFamily="18" charset="0"/>
                              </a:rPr>
                            </m:ctrlPr>
                          </m:sSubPr>
                          <m:e>
                            <m:r>
                              <a:rPr lang="en-US" sz="3600" i="1">
                                <a:latin typeface="Cambria Math" panose="02040503050406030204" pitchFamily="18" charset="0"/>
                              </a:rPr>
                              <m:t>𝜔</m:t>
                            </m:r>
                          </m:e>
                          <m:sub>
                            <m:r>
                              <a:rPr lang="en-US" sz="3600" i="1">
                                <a:latin typeface="Cambria Math" panose="02040503050406030204" pitchFamily="18" charset="0"/>
                              </a:rPr>
                              <m:t>𝑓</m:t>
                            </m:r>
                          </m:sub>
                        </m:sSub>
                      </m:e>
                      <m:sup>
                        <m:r>
                          <a:rPr lang="en-US" sz="3600">
                            <a:latin typeface="Cambria Math" panose="02040503050406030204" pitchFamily="18" charset="0"/>
                          </a:rPr>
                          <m:t>2</m:t>
                        </m:r>
                      </m:sup>
                    </m:sSup>
                    <m:r>
                      <a:rPr lang="en-US" sz="3600">
                        <a:latin typeface="Cambria Math" panose="02040503050406030204" pitchFamily="18" charset="0"/>
                      </a:rPr>
                      <m:t>=</m:t>
                    </m:r>
                    <m:sSup>
                      <m:sSupPr>
                        <m:ctrlPr>
                          <a:rPr lang="en-US" sz="3600" i="1">
                            <a:latin typeface="Cambria Math" panose="02040503050406030204" pitchFamily="18" charset="0"/>
                          </a:rPr>
                        </m:ctrlPr>
                      </m:sSupPr>
                      <m:e>
                        <m:sSub>
                          <m:sSubPr>
                            <m:ctrlPr>
                              <a:rPr lang="en-US" sz="3600" i="1">
                                <a:latin typeface="Cambria Math" panose="02040503050406030204" pitchFamily="18" charset="0"/>
                              </a:rPr>
                            </m:ctrlPr>
                          </m:sSubPr>
                          <m:e>
                            <m:r>
                              <a:rPr lang="en-US" sz="3600" i="1">
                                <a:latin typeface="Cambria Math" panose="02040503050406030204" pitchFamily="18" charset="0"/>
                              </a:rPr>
                              <m:t>𝜔</m:t>
                            </m:r>
                          </m:e>
                          <m:sub>
                            <m:r>
                              <a:rPr lang="en-US" sz="3600" i="1">
                                <a:latin typeface="Cambria Math" panose="02040503050406030204" pitchFamily="18" charset="0"/>
                              </a:rPr>
                              <m:t>𝑖</m:t>
                            </m:r>
                          </m:sub>
                        </m:sSub>
                      </m:e>
                      <m:sup>
                        <m:r>
                          <a:rPr lang="en-US" sz="3600">
                            <a:latin typeface="Cambria Math" panose="02040503050406030204" pitchFamily="18" charset="0"/>
                          </a:rPr>
                          <m:t>2</m:t>
                        </m:r>
                      </m:sup>
                    </m:sSup>
                    <m:r>
                      <a:rPr lang="en-US" sz="3600">
                        <a:latin typeface="Cambria Math" panose="02040503050406030204" pitchFamily="18" charset="0"/>
                      </a:rPr>
                      <m:t>+2</m:t>
                    </m:r>
                    <m:r>
                      <a:rPr lang="en-US" sz="3600" i="1">
                        <a:latin typeface="Cambria Math" panose="02040503050406030204" pitchFamily="18" charset="0"/>
                      </a:rPr>
                      <m:t>𝛼𝜃</m:t>
                    </m:r>
                  </m:oMath>
                </a14:m>
                <a:endParaRPr lang="en-US" sz="3600" dirty="0"/>
              </a:p>
              <a:p>
                <a14:m>
                  <m:oMath xmlns:m="http://schemas.openxmlformats.org/officeDocument/2006/math">
                    <m:r>
                      <a:rPr lang="en-US" sz="3600" i="1">
                        <a:latin typeface="Cambria Math" panose="02040503050406030204" pitchFamily="18" charset="0"/>
                      </a:rPr>
                      <m:t>𝜃</m:t>
                    </m:r>
                    <m:r>
                      <a:rPr lang="en-US" sz="3600">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𝜔</m:t>
                        </m:r>
                      </m:e>
                      <m:sub>
                        <m:r>
                          <a:rPr lang="en-US" sz="3600" i="1">
                            <a:latin typeface="Cambria Math" panose="02040503050406030204" pitchFamily="18" charset="0"/>
                          </a:rPr>
                          <m:t>𝑖</m:t>
                        </m:r>
                      </m:sub>
                    </m:sSub>
                    <m:r>
                      <a:rPr lang="en-US" sz="3600" i="1">
                        <a:latin typeface="Cambria Math" panose="02040503050406030204" pitchFamily="18" charset="0"/>
                      </a:rPr>
                      <m:t>𝑡</m:t>
                    </m:r>
                    <m:r>
                      <a:rPr lang="en-US" sz="3600">
                        <a:latin typeface="Cambria Math" panose="02040503050406030204" pitchFamily="18" charset="0"/>
                      </a:rPr>
                      <m:t>+</m:t>
                    </m:r>
                    <m:f>
                      <m:fPr>
                        <m:ctrlPr>
                          <a:rPr lang="en-US" sz="3600" i="1">
                            <a:latin typeface="Cambria Math" panose="02040503050406030204" pitchFamily="18" charset="0"/>
                          </a:rPr>
                        </m:ctrlPr>
                      </m:fPr>
                      <m:num>
                        <m:r>
                          <a:rPr lang="en-US" sz="3600">
                            <a:latin typeface="Cambria Math" panose="02040503050406030204" pitchFamily="18" charset="0"/>
                          </a:rPr>
                          <m:t>1</m:t>
                        </m:r>
                      </m:num>
                      <m:den>
                        <m:r>
                          <a:rPr lang="en-US" sz="3600">
                            <a:latin typeface="Cambria Math" panose="02040503050406030204" pitchFamily="18" charset="0"/>
                          </a:rPr>
                          <m:t>2</m:t>
                        </m:r>
                      </m:den>
                    </m:f>
                    <m:r>
                      <a:rPr lang="en-US" sz="3600" i="1">
                        <a:latin typeface="Cambria Math" panose="02040503050406030204" pitchFamily="18" charset="0"/>
                      </a:rPr>
                      <m:t>𝛼</m:t>
                    </m:r>
                    <m:sSup>
                      <m:sSupPr>
                        <m:ctrlPr>
                          <a:rPr lang="en-US" sz="3600" i="1">
                            <a:latin typeface="Cambria Math" panose="02040503050406030204" pitchFamily="18" charset="0"/>
                          </a:rPr>
                        </m:ctrlPr>
                      </m:sSupPr>
                      <m:e>
                        <m:r>
                          <a:rPr lang="en-US" sz="3600" i="1">
                            <a:latin typeface="Cambria Math" panose="02040503050406030204" pitchFamily="18" charset="0"/>
                          </a:rPr>
                          <m:t>𝑡</m:t>
                        </m:r>
                      </m:e>
                      <m:sup>
                        <m:r>
                          <a:rPr lang="en-US" sz="3600">
                            <a:latin typeface="Cambria Math" panose="02040503050406030204" pitchFamily="18" charset="0"/>
                          </a:rPr>
                          <m:t>2</m:t>
                        </m:r>
                      </m:sup>
                    </m:sSup>
                  </m:oMath>
                </a14:m>
                <a:endParaRPr lang="en-US" sz="3600" dirty="0"/>
              </a:p>
              <a:p>
                <a14:m>
                  <m:oMath xmlns:m="http://schemas.openxmlformats.org/officeDocument/2006/math">
                    <m:r>
                      <a:rPr lang="en-US" sz="3600" i="1">
                        <a:latin typeface="Cambria Math" panose="02040503050406030204" pitchFamily="18" charset="0"/>
                      </a:rPr>
                      <m:t>𝐿</m:t>
                    </m:r>
                    <m:r>
                      <a:rPr lang="en-US" sz="3600">
                        <a:latin typeface="Cambria Math" panose="02040503050406030204" pitchFamily="18" charset="0"/>
                      </a:rPr>
                      <m:t>=</m:t>
                    </m:r>
                    <m:r>
                      <a:rPr lang="en-US" sz="3600" i="1">
                        <a:latin typeface="Cambria Math" panose="02040503050406030204" pitchFamily="18" charset="0"/>
                      </a:rPr>
                      <m:t>𝐼</m:t>
                    </m:r>
                    <m:r>
                      <a:rPr lang="en-US" sz="3600" i="1">
                        <a:latin typeface="Cambria Math" panose="02040503050406030204" pitchFamily="18" charset="0"/>
                      </a:rPr>
                      <m:t>𝜔</m:t>
                    </m:r>
                  </m:oMath>
                </a14:m>
                <a:endParaRPr lang="en-US" sz="3600" dirty="0"/>
              </a:p>
              <a:p>
                <a14:m>
                  <m:oMath xmlns:m="http://schemas.openxmlformats.org/officeDocument/2006/math">
                    <m:sSub>
                      <m:sSubPr>
                        <m:ctrlPr>
                          <a:rPr lang="en-US" sz="3600" i="1">
                            <a:latin typeface="Cambria Math" panose="02040503050406030204" pitchFamily="18" charset="0"/>
                          </a:rPr>
                        </m:ctrlPr>
                      </m:sSubPr>
                      <m:e>
                        <m:r>
                          <a:rPr lang="en-US" sz="3600" i="1">
                            <a:latin typeface="Cambria Math" panose="02040503050406030204" pitchFamily="18" charset="0"/>
                          </a:rPr>
                          <m:t>𝐸</m:t>
                        </m:r>
                      </m:e>
                      <m:sub>
                        <m:sSub>
                          <m:sSubPr>
                            <m:ctrlPr>
                              <a:rPr lang="en-US" sz="3600" i="1">
                                <a:latin typeface="Cambria Math" panose="02040503050406030204" pitchFamily="18" charset="0"/>
                              </a:rPr>
                            </m:ctrlPr>
                          </m:sSubPr>
                          <m:e>
                            <m:r>
                              <a:rPr lang="en-US" sz="3600" i="1">
                                <a:latin typeface="Cambria Math" panose="02040503050406030204" pitchFamily="18" charset="0"/>
                              </a:rPr>
                              <m:t>𝐾</m:t>
                            </m:r>
                          </m:e>
                          <m:sub>
                            <m:r>
                              <a:rPr lang="en-US" sz="3600" i="1">
                                <a:latin typeface="Cambria Math" panose="02040503050406030204" pitchFamily="18" charset="0"/>
                              </a:rPr>
                              <m:t>𝑟𝑜𝑡</m:t>
                            </m:r>
                          </m:sub>
                        </m:sSub>
                      </m:sub>
                    </m:sSub>
                    <m:r>
                      <a:rPr lang="en-US" sz="3600">
                        <a:latin typeface="Cambria Math" panose="02040503050406030204" pitchFamily="18" charset="0"/>
                      </a:rPr>
                      <m:t>=</m:t>
                    </m:r>
                    <m:f>
                      <m:fPr>
                        <m:ctrlPr>
                          <a:rPr lang="en-US" sz="3600" i="1">
                            <a:latin typeface="Cambria Math" panose="02040503050406030204" pitchFamily="18" charset="0"/>
                          </a:rPr>
                        </m:ctrlPr>
                      </m:fPr>
                      <m:num>
                        <m:r>
                          <a:rPr lang="en-US" sz="3600">
                            <a:latin typeface="Cambria Math" panose="02040503050406030204" pitchFamily="18" charset="0"/>
                          </a:rPr>
                          <m:t>1</m:t>
                        </m:r>
                      </m:num>
                      <m:den>
                        <m:r>
                          <a:rPr lang="en-US" sz="3600">
                            <a:latin typeface="Cambria Math" panose="02040503050406030204" pitchFamily="18" charset="0"/>
                          </a:rPr>
                          <m:t>2</m:t>
                        </m:r>
                      </m:den>
                    </m:f>
                    <m:r>
                      <a:rPr lang="en-US" sz="3600" i="1">
                        <a:latin typeface="Cambria Math" panose="02040503050406030204" pitchFamily="18" charset="0"/>
                      </a:rPr>
                      <m:t>𝐼</m:t>
                    </m:r>
                    <m:sSup>
                      <m:sSupPr>
                        <m:ctrlPr>
                          <a:rPr lang="en-US" sz="3600" i="1">
                            <a:latin typeface="Cambria Math" panose="02040503050406030204" pitchFamily="18" charset="0"/>
                          </a:rPr>
                        </m:ctrlPr>
                      </m:sSupPr>
                      <m:e>
                        <m:r>
                          <a:rPr lang="en-US" sz="3600" i="1">
                            <a:latin typeface="Cambria Math" panose="02040503050406030204" pitchFamily="18" charset="0"/>
                          </a:rPr>
                          <m:t>𝜔</m:t>
                        </m:r>
                      </m:e>
                      <m:sup>
                        <m:r>
                          <a:rPr lang="en-US" sz="3600">
                            <a:latin typeface="Cambria Math" panose="02040503050406030204" pitchFamily="18" charset="0"/>
                          </a:rPr>
                          <m:t>2</m:t>
                        </m:r>
                      </m:sup>
                    </m:sSup>
                  </m:oMath>
                </a14:m>
                <a:endParaRPr lang="en-US" sz="3600" dirty="0"/>
              </a:p>
            </p:txBody>
          </p:sp>
        </mc:Choice>
        <mc:Fallback>
          <p:sp>
            <p:nvSpPr>
              <p:cNvPr id="4" name="Content Placeholder 3"/>
              <p:cNvSpPr>
                <a:spLocks noGrp="1" noRot="1" noChangeAspect="1" noMove="1" noResize="1" noEditPoints="1" noAdjustHandles="1" noChangeArrowheads="1" noChangeShapeType="1" noTextEdit="1"/>
              </p:cNvSpPr>
              <p:nvPr>
                <p:ph sz="half" idx="2"/>
              </p:nvPr>
            </p:nvSpPr>
            <p:spPr>
              <a:blipFill rotWithShape="0">
                <a:blip r:embed="rId3" cstate="print"/>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xmlns="" val="2955230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Guidance:</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Analysis </a:t>
            </a:r>
            <a:r>
              <a:rPr lang="en-US" sz="3200" dirty="0"/>
              <a:t>will be limited to basic geometric shapes </a:t>
            </a:r>
          </a:p>
          <a:p>
            <a:r>
              <a:rPr lang="en-US" sz="3200" dirty="0"/>
              <a:t>The equation for the moment of inertia of a specific shape will be provided when necessary </a:t>
            </a:r>
          </a:p>
          <a:p>
            <a:r>
              <a:rPr lang="en-US" sz="3200" dirty="0"/>
              <a:t>Graphs will be limited to angular displacement–time, angular velocity–time and </a:t>
            </a:r>
            <a:r>
              <a:rPr lang="en-US" sz="3200" dirty="0" smtClean="0"/>
              <a:t>torque–time</a:t>
            </a:r>
            <a:endParaRPr lang="en-US" sz="3200" dirty="0"/>
          </a:p>
        </p:txBody>
      </p:sp>
    </p:spTree>
    <p:extLst>
      <p:ext uri="{BB962C8B-B14F-4D97-AF65-F5344CB8AC3E}">
        <p14:creationId xmlns:p14="http://schemas.microsoft.com/office/powerpoint/2010/main" xmlns="" val="2696997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Calculating </a:t>
            </a:r>
            <a:r>
              <a:rPr lang="en-US" sz="3200" dirty="0"/>
              <a:t>torque for single forces and couples </a:t>
            </a:r>
          </a:p>
          <a:p>
            <a:r>
              <a:rPr lang="en-US" sz="3200" dirty="0"/>
              <a:t>Solving problems involving moment of inertia, torque and angular acceleration </a:t>
            </a:r>
          </a:p>
          <a:p>
            <a:r>
              <a:rPr lang="en-US" sz="3200" dirty="0"/>
              <a:t>Solving problems in which objects are in both rotational and translational </a:t>
            </a:r>
            <a:r>
              <a:rPr lang="en-US" sz="3200" dirty="0" smtClean="0"/>
              <a:t>equilibrium</a:t>
            </a:r>
            <a:endParaRPr lang="en-US" sz="3200" dirty="0"/>
          </a:p>
        </p:txBody>
      </p:sp>
    </p:spTree>
    <p:extLst>
      <p:ext uri="{BB962C8B-B14F-4D97-AF65-F5344CB8AC3E}">
        <p14:creationId xmlns:p14="http://schemas.microsoft.com/office/powerpoint/2010/main" xmlns="" val="213756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Solving </a:t>
            </a:r>
            <a:r>
              <a:rPr lang="en-US" sz="3200" dirty="0"/>
              <a:t>problems using rotational quantities analogous to linear quantities </a:t>
            </a:r>
          </a:p>
          <a:p>
            <a:r>
              <a:rPr lang="en-US" sz="3200" dirty="0" smtClean="0"/>
              <a:t>Sketching </a:t>
            </a:r>
            <a:r>
              <a:rPr lang="en-US" sz="3200" dirty="0"/>
              <a:t>and interpreting graphs of rotational motion </a:t>
            </a:r>
          </a:p>
          <a:p>
            <a:r>
              <a:rPr lang="en-US" sz="3200" dirty="0" smtClean="0"/>
              <a:t>Solving </a:t>
            </a:r>
            <a:r>
              <a:rPr lang="en-US" sz="3200" dirty="0"/>
              <a:t>problems involving rolling without </a:t>
            </a:r>
            <a:r>
              <a:rPr lang="en-US" sz="3200" dirty="0" smtClean="0"/>
              <a:t>slipping</a:t>
            </a:r>
            <a:endParaRPr lang="en-US" sz="3200" dirty="0"/>
          </a:p>
        </p:txBody>
      </p:sp>
    </p:spTree>
    <p:extLst>
      <p:ext uri="{BB962C8B-B14F-4D97-AF65-F5344CB8AC3E}">
        <p14:creationId xmlns:p14="http://schemas.microsoft.com/office/powerpoint/2010/main" xmlns="" val="104245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Theory Of Knowledge:</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Models </a:t>
            </a:r>
            <a:r>
              <a:rPr lang="en-US" sz="3200" dirty="0"/>
              <a:t>are always valid within a context and they are modified, expanded or replaced when that context is altered or considered differently. </a:t>
            </a:r>
          </a:p>
          <a:p>
            <a:r>
              <a:rPr lang="en-US" sz="3200" dirty="0"/>
              <a:t>Are there examples of unchanging models in the natural sciences or in any other areas of knowledge</a:t>
            </a:r>
            <a:r>
              <a:rPr lang="en-US" sz="3200" dirty="0" smtClean="0"/>
              <a:t>?</a:t>
            </a:r>
            <a:endParaRPr lang="en-US" sz="3200" dirty="0"/>
          </a:p>
        </p:txBody>
      </p:sp>
    </p:spTree>
    <p:extLst>
      <p:ext uri="{BB962C8B-B14F-4D97-AF65-F5344CB8AC3E}">
        <p14:creationId xmlns:p14="http://schemas.microsoft.com/office/powerpoint/2010/main" xmlns="" val="3740641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Idea: </a:t>
            </a:r>
          </a:p>
        </p:txBody>
      </p:sp>
      <p:sp>
        <p:nvSpPr>
          <p:cNvPr id="3" name="Content Placeholder 2"/>
          <p:cNvSpPr>
            <a:spLocks noGrp="1"/>
          </p:cNvSpPr>
          <p:nvPr>
            <p:ph idx="1"/>
          </p:nvPr>
        </p:nvSpPr>
        <p:spPr/>
        <p:txBody>
          <a:bodyPr>
            <a:normAutofit/>
          </a:bodyPr>
          <a:lstStyle/>
          <a:p>
            <a:pPr lvl="0"/>
            <a:r>
              <a:rPr lang="en-US" sz="3200" dirty="0" smtClean="0"/>
              <a:t>The </a:t>
            </a:r>
            <a:r>
              <a:rPr lang="en-US" sz="3200" dirty="0"/>
              <a:t>basic laws of mechanics have an extension when equivalent principles are applied to rotation. Actual objects have dimensions and they require the expansion of the point particle model to consider the possibility of different points on an object having different states of motion and/or different velocities</a:t>
            </a:r>
            <a:r>
              <a:rPr lang="en-US" sz="3200" dirty="0" smtClean="0"/>
              <a:t>.</a:t>
            </a:r>
            <a:endParaRPr lang="en-US" sz="3200" dirty="0"/>
          </a:p>
        </p:txBody>
      </p:sp>
    </p:spTree>
    <p:extLst>
      <p:ext uri="{BB962C8B-B14F-4D97-AF65-F5344CB8AC3E}">
        <p14:creationId xmlns:p14="http://schemas.microsoft.com/office/powerpoint/2010/main" xmlns="" val="13118089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1"/>
            <a:ext cx="7772400" cy="1600199"/>
          </a:xfrm>
        </p:spPr>
        <p:txBody>
          <a:bodyPr>
            <a:normAutofit/>
          </a:bodyPr>
          <a:lstStyle/>
          <a:p>
            <a:pPr algn="ctr"/>
            <a:r>
              <a:rPr lang="en-US" b="1" i="1" cap="small" dirty="0" smtClean="0">
                <a:effectLst>
                  <a:outerShdw blurRad="50800" dist="38100" algn="tr" rotWithShape="0">
                    <a:prstClr val="black">
                      <a:alpha val="40000"/>
                    </a:prstClr>
                  </a:outerShdw>
                </a:effectLst>
                <a:latin typeface="Viner Hand ITC" pitchFamily="66" charset="0"/>
              </a:rPr>
              <a:t>Devil Physics</a:t>
            </a:r>
            <a:r>
              <a:rPr lang="en-US" dirty="0" smtClean="0">
                <a:latin typeface="Viner Hand ITC" pitchFamily="66" charset="0"/>
              </a:rPr>
              <a:t/>
            </a:r>
            <a:br>
              <a:rPr lang="en-US" dirty="0" smtClean="0">
                <a:latin typeface="Viner Hand ITC" pitchFamily="66" charset="0"/>
              </a:rPr>
            </a:br>
            <a:r>
              <a:rPr lang="en-US" b="1" i="1" cap="small" dirty="0" smtClean="0">
                <a:effectLst>
                  <a:outerShdw blurRad="50800" dist="38100" algn="tr" rotWithShape="0">
                    <a:prstClr val="black">
                      <a:alpha val="40000"/>
                    </a:prstClr>
                  </a:outerShdw>
                </a:effectLst>
                <a:latin typeface="Viner Hand ITC" pitchFamily="66" charset="0"/>
              </a:rPr>
              <a:t>IB Physics</a:t>
            </a:r>
            <a:endParaRPr lang="en-US" dirty="0">
              <a:latin typeface="Viner Hand ITC" pitchFamily="66" charset="0"/>
            </a:endParaRPr>
          </a:p>
        </p:txBody>
      </p:sp>
      <p:sp>
        <p:nvSpPr>
          <p:cNvPr id="3" name="Subtitle 2"/>
          <p:cNvSpPr>
            <a:spLocks noGrp="1"/>
          </p:cNvSpPr>
          <p:nvPr>
            <p:ph type="subTitle" idx="1"/>
          </p:nvPr>
        </p:nvSpPr>
        <p:spPr>
          <a:xfrm>
            <a:off x="304800" y="4800600"/>
            <a:ext cx="8610600" cy="1752600"/>
          </a:xfrm>
        </p:spPr>
        <p:txBody>
          <a:bodyPr>
            <a:normAutofit/>
          </a:bodyPr>
          <a:lstStyle/>
          <a:p>
            <a:pPr algn="ctr"/>
            <a:r>
              <a:rPr lang="en-US" sz="4000" b="1" i="1" cap="small" dirty="0" smtClean="0">
                <a:effectLst>
                  <a:outerShdw blurRad="50800" dist="38100" algn="tr" rotWithShape="0">
                    <a:prstClr val="black">
                      <a:alpha val="40000"/>
                    </a:prstClr>
                  </a:outerShdw>
                </a:effectLst>
                <a:latin typeface="Viner Hand ITC" pitchFamily="66" charset="0"/>
              </a:rPr>
              <a:t>Questions?</a:t>
            </a:r>
          </a:p>
          <a:p>
            <a:pPr algn="ctr"/>
            <a:endParaRPr lang="en-US" sz="4000" dirty="0">
              <a:latin typeface="Viner Hand ITC" pitchFamily="66" charset="0"/>
            </a:endParaRPr>
          </a:p>
        </p:txBody>
      </p:sp>
      <p:pic>
        <p:nvPicPr>
          <p:cNvPr id="4" name="Picture 3" descr="Devil%20Head.jpg"/>
          <p:cNvPicPr>
            <a:picLocks noChangeAspect="1"/>
          </p:cNvPicPr>
          <p:nvPr/>
        </p:nvPicPr>
        <p:blipFill>
          <a:blip r:embed="rId2" cstate="print"/>
          <a:stretch>
            <a:fillRect/>
          </a:stretch>
        </p:blipFill>
        <p:spPr>
          <a:xfrm>
            <a:off x="3644900" y="2546350"/>
            <a:ext cx="1854200" cy="17653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57200"/>
            <a:ext cx="7772400" cy="1676399"/>
          </a:xfrm>
        </p:spPr>
        <p:txBody>
          <a:bodyPr>
            <a:normAutofit/>
          </a:bodyPr>
          <a:lstStyle/>
          <a:p>
            <a:r>
              <a:rPr lang="en-US" sz="6000" b="1" i="1" cap="small" dirty="0" smtClean="0">
                <a:effectLst>
                  <a:outerShdw blurRad="50800" dist="38100" algn="tr" rotWithShape="0">
                    <a:prstClr val="black">
                      <a:alpha val="40000"/>
                    </a:prstClr>
                  </a:outerShdw>
                </a:effectLst>
                <a:latin typeface="Viner Hand ITC" pitchFamily="66" charset="0"/>
              </a:rPr>
              <a:t>Homework</a:t>
            </a:r>
            <a:endParaRPr lang="en-US" sz="6000" dirty="0">
              <a:latin typeface="Viner Hand ITC" pitchFamily="66" charset="0"/>
            </a:endParaRPr>
          </a:p>
        </p:txBody>
      </p:sp>
      <p:sp>
        <p:nvSpPr>
          <p:cNvPr id="3" name="Subtitle 2"/>
          <p:cNvSpPr>
            <a:spLocks noGrp="1"/>
          </p:cNvSpPr>
          <p:nvPr>
            <p:ph type="subTitle" idx="1"/>
          </p:nvPr>
        </p:nvSpPr>
        <p:spPr>
          <a:xfrm>
            <a:off x="6781800" y="228600"/>
            <a:ext cx="2133600" cy="1447800"/>
          </a:xfrm>
        </p:spPr>
        <p:txBody>
          <a:bodyPr>
            <a:normAutofit/>
          </a:bodyPr>
          <a:lstStyle/>
          <a:p>
            <a:r>
              <a:rPr lang="en-US" sz="4000" b="1" i="1" cap="small" dirty="0" smtClean="0">
                <a:effectLst>
                  <a:outerShdw blurRad="50800" dist="38100" algn="tr" rotWithShape="0">
                    <a:prstClr val="black">
                      <a:alpha val="40000"/>
                    </a:prstClr>
                  </a:outerShdw>
                </a:effectLst>
                <a:latin typeface="Viner Hand ITC" pitchFamily="66" charset="0"/>
              </a:rPr>
              <a:t>#</a:t>
            </a:r>
            <a:r>
              <a:rPr lang="en-US" sz="4000" b="1" i="1" cap="small" dirty="0" smtClean="0">
                <a:effectLst>
                  <a:outerShdw blurRad="50800" dist="38100" algn="tr" rotWithShape="0">
                    <a:prstClr val="black">
                      <a:alpha val="40000"/>
                    </a:prstClr>
                  </a:outerShdw>
                </a:effectLst>
                <a:latin typeface="Viner Hand ITC" pitchFamily="66" charset="0"/>
              </a:rPr>
              <a:t>1-7</a:t>
            </a:r>
            <a:endParaRPr lang="en-US" sz="4000" b="1" i="1" cap="small" dirty="0" smtClean="0">
              <a:effectLst>
                <a:outerShdw blurRad="50800" dist="38100" algn="tr" rotWithShape="0">
                  <a:prstClr val="black">
                    <a:alpha val="40000"/>
                  </a:prstClr>
                </a:outerShdw>
              </a:effectLst>
              <a:latin typeface="Viner Hand ITC" pitchFamily="66" charset="0"/>
            </a:endParaRPr>
          </a:p>
          <a:p>
            <a:endParaRPr lang="en-US" sz="4000" dirty="0">
              <a:latin typeface="Viner Hand ITC" pitchFamily="66" charset="0"/>
            </a:endParaRPr>
          </a:p>
        </p:txBody>
      </p:sp>
      <p:pic>
        <p:nvPicPr>
          <p:cNvPr id="4" name="Motorcycle_sphere_of_death_goes_wrong">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295400" y="1485900"/>
            <a:ext cx="6553200" cy="49149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Understandings:</a:t>
            </a:r>
            <a:br>
              <a:rPr lang="en-US" dirty="0"/>
            </a:br>
            <a:endParaRPr lang="en-US" dirty="0"/>
          </a:p>
        </p:txBody>
      </p:sp>
      <p:sp>
        <p:nvSpPr>
          <p:cNvPr id="3" name="Content Placeholder 2"/>
          <p:cNvSpPr>
            <a:spLocks noGrp="1"/>
          </p:cNvSpPr>
          <p:nvPr>
            <p:ph idx="1"/>
          </p:nvPr>
        </p:nvSpPr>
        <p:spPr>
          <a:xfrm>
            <a:off x="914400" y="1426464"/>
            <a:ext cx="7772400" cy="5202936"/>
          </a:xfrm>
        </p:spPr>
        <p:txBody>
          <a:bodyPr>
            <a:normAutofit/>
          </a:bodyPr>
          <a:lstStyle/>
          <a:p>
            <a:r>
              <a:rPr lang="en-US" sz="3200" dirty="0" smtClean="0"/>
              <a:t>Torque </a:t>
            </a:r>
            <a:endParaRPr lang="en-US" sz="3200" dirty="0"/>
          </a:p>
          <a:p>
            <a:r>
              <a:rPr lang="en-US" sz="3200" dirty="0"/>
              <a:t>Moment of inertia </a:t>
            </a:r>
          </a:p>
          <a:p>
            <a:r>
              <a:rPr lang="en-US" sz="3200" dirty="0"/>
              <a:t>Rotational and translational equilibrium </a:t>
            </a:r>
          </a:p>
          <a:p>
            <a:r>
              <a:rPr lang="en-US" sz="3200" dirty="0"/>
              <a:t>Angular acceleration </a:t>
            </a:r>
          </a:p>
          <a:p>
            <a:r>
              <a:rPr lang="en-US" sz="3200" dirty="0"/>
              <a:t>Equations of rotational motion for uniform angular acceleration </a:t>
            </a:r>
          </a:p>
          <a:p>
            <a:r>
              <a:rPr lang="en-US" sz="3200" dirty="0"/>
              <a:t>Newton’s second law applied to angular motion </a:t>
            </a:r>
          </a:p>
          <a:p>
            <a:r>
              <a:rPr lang="en-US" sz="3200" dirty="0"/>
              <a:t>Conservation of angular </a:t>
            </a:r>
            <a:r>
              <a:rPr lang="en-US" sz="3200" dirty="0" smtClean="0"/>
              <a:t>momentum</a:t>
            </a:r>
            <a:endParaRPr lang="en-US" sz="3200" dirty="0"/>
          </a:p>
        </p:txBody>
      </p:sp>
    </p:spTree>
    <p:extLst>
      <p:ext uri="{BB962C8B-B14F-4D97-AF65-F5344CB8AC3E}">
        <p14:creationId xmlns:p14="http://schemas.microsoft.com/office/powerpoint/2010/main" xmlns="" val="4184933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Calculating </a:t>
            </a:r>
            <a:r>
              <a:rPr lang="en-US" sz="3200" dirty="0"/>
              <a:t>torque for single forces and couples </a:t>
            </a:r>
          </a:p>
          <a:p>
            <a:r>
              <a:rPr lang="en-US" sz="3200" dirty="0"/>
              <a:t>Solving problems involving moment of inertia, torque and angular acceleration </a:t>
            </a:r>
          </a:p>
          <a:p>
            <a:r>
              <a:rPr lang="en-US" sz="3200" dirty="0"/>
              <a:t>Solving problems in which objects are in both rotational and translational </a:t>
            </a:r>
            <a:r>
              <a:rPr lang="en-US" sz="3200" dirty="0" smtClean="0"/>
              <a:t>equilibrium</a:t>
            </a:r>
            <a:endParaRPr lang="en-US" sz="3200" dirty="0"/>
          </a:p>
        </p:txBody>
      </p:sp>
    </p:spTree>
    <p:extLst>
      <p:ext uri="{BB962C8B-B14F-4D97-AF65-F5344CB8AC3E}">
        <p14:creationId xmlns:p14="http://schemas.microsoft.com/office/powerpoint/2010/main" xmlns="" val="849546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Applications And Skills: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Solving </a:t>
            </a:r>
            <a:r>
              <a:rPr lang="en-US" sz="3200" dirty="0"/>
              <a:t>problems using rotational quantities analogous to linear quantities </a:t>
            </a:r>
          </a:p>
          <a:p>
            <a:r>
              <a:rPr lang="en-US" sz="3200" dirty="0" smtClean="0"/>
              <a:t>Sketching </a:t>
            </a:r>
            <a:r>
              <a:rPr lang="en-US" sz="3200" dirty="0"/>
              <a:t>and interpreting graphs of rotational motion </a:t>
            </a:r>
          </a:p>
          <a:p>
            <a:r>
              <a:rPr lang="en-US" sz="3200" dirty="0" smtClean="0"/>
              <a:t>Solving </a:t>
            </a:r>
            <a:r>
              <a:rPr lang="en-US" sz="3200" dirty="0"/>
              <a:t>problems involving rolling without </a:t>
            </a:r>
            <a:r>
              <a:rPr lang="en-US" sz="3200" dirty="0" smtClean="0"/>
              <a:t>slipping</a:t>
            </a:r>
            <a:endParaRPr lang="en-US" sz="3200" dirty="0"/>
          </a:p>
        </p:txBody>
      </p:sp>
    </p:spTree>
    <p:extLst>
      <p:ext uri="{BB962C8B-B14F-4D97-AF65-F5344CB8AC3E}">
        <p14:creationId xmlns:p14="http://schemas.microsoft.com/office/powerpoint/2010/main" xmlns="" val="907676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Guidance:</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Analysis </a:t>
            </a:r>
            <a:r>
              <a:rPr lang="en-US" sz="3200" dirty="0"/>
              <a:t>will be limited to basic geometric shapes </a:t>
            </a:r>
          </a:p>
          <a:p>
            <a:r>
              <a:rPr lang="en-US" sz="3200" dirty="0"/>
              <a:t>The equation for the moment of inertia of a specific shape will be provided when necessary </a:t>
            </a:r>
          </a:p>
          <a:p>
            <a:r>
              <a:rPr lang="en-US" sz="3200" dirty="0"/>
              <a:t>Graphs will be limited to angular displacement–time, angular velocity–time and </a:t>
            </a:r>
            <a:r>
              <a:rPr lang="en-US" sz="3200" dirty="0" smtClean="0"/>
              <a:t>torque–time</a:t>
            </a:r>
            <a:endParaRPr lang="en-US" sz="3200" dirty="0"/>
          </a:p>
        </p:txBody>
      </p:sp>
    </p:spTree>
    <p:extLst>
      <p:ext uri="{BB962C8B-B14F-4D97-AF65-F5344CB8AC3E}">
        <p14:creationId xmlns:p14="http://schemas.microsoft.com/office/powerpoint/2010/main" xmlns="" val="39316074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Tsokos Lsn 9-1 Lecture</Template>
  <TotalTime>1211</TotalTime>
  <Words>1195</Words>
  <Application>Microsoft Office PowerPoint</Application>
  <PresentationFormat>On-screen Show (4:3)</PresentationFormat>
  <Paragraphs>196</Paragraphs>
  <Slides>52</Slides>
  <Notes>0</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55" baseType="lpstr">
      <vt:lpstr>Metro</vt:lpstr>
      <vt:lpstr>Equation</vt:lpstr>
      <vt:lpstr>Microsoft Equation 3.0</vt:lpstr>
      <vt:lpstr>Devil Physics Baddest Class on Campus </vt:lpstr>
      <vt:lpstr>Option B-1A: rotational dynamics</vt:lpstr>
      <vt:lpstr>Essential Idea: </vt:lpstr>
      <vt:lpstr>Nature Of Science: </vt:lpstr>
      <vt:lpstr>Theory Of Knowledge: </vt:lpstr>
      <vt:lpstr>Understandings: </vt:lpstr>
      <vt:lpstr>Applications And Skills: </vt:lpstr>
      <vt:lpstr>Applications And Skills: </vt:lpstr>
      <vt:lpstr>Guidance: </vt:lpstr>
      <vt:lpstr>Data Booklet Reference: </vt:lpstr>
      <vt:lpstr>Utilization: </vt:lpstr>
      <vt:lpstr>Aims: </vt:lpstr>
      <vt:lpstr>Circular Motion and Centripetal Acceleration</vt:lpstr>
      <vt:lpstr>Circular Motion and Centripetal Acceleration</vt:lpstr>
      <vt:lpstr>Circular Motion and Centripetal Acceleration</vt:lpstr>
      <vt:lpstr>Circular Motion and Centripetal Acceleration</vt:lpstr>
      <vt:lpstr>Tangential Acceleration</vt:lpstr>
      <vt:lpstr>Tangential and Centripetal Acceleration</vt:lpstr>
      <vt:lpstr>Kinematics</vt:lpstr>
      <vt:lpstr>Kinematics</vt:lpstr>
      <vt:lpstr>Kinematics</vt:lpstr>
      <vt:lpstr>Kinematics</vt:lpstr>
      <vt:lpstr>Kinematics</vt:lpstr>
      <vt:lpstr>Kinematics</vt:lpstr>
      <vt:lpstr>Kinematics</vt:lpstr>
      <vt:lpstr>Kinematics</vt:lpstr>
      <vt:lpstr>Kinematics</vt:lpstr>
      <vt:lpstr>Kinematics</vt:lpstr>
      <vt:lpstr>Torque</vt:lpstr>
      <vt:lpstr>Torque</vt:lpstr>
      <vt:lpstr>Torque</vt:lpstr>
      <vt:lpstr>Torque</vt:lpstr>
      <vt:lpstr>Equilibrium</vt:lpstr>
      <vt:lpstr>Equilibrium</vt:lpstr>
      <vt:lpstr>Equilibrium</vt:lpstr>
      <vt:lpstr>Equilibrium</vt:lpstr>
      <vt:lpstr>Kinetic Energy of a Body</vt:lpstr>
      <vt:lpstr>Kinetic Energy of a Body</vt:lpstr>
      <vt:lpstr>Kinetic Energy of a Body</vt:lpstr>
      <vt:lpstr>Moment of Inertia</vt:lpstr>
      <vt:lpstr>Moment of Inertia</vt:lpstr>
      <vt:lpstr>Moment of Inertia</vt:lpstr>
      <vt:lpstr>Guidance: </vt:lpstr>
      <vt:lpstr>Moment of Inertia</vt:lpstr>
      <vt:lpstr>Understandings: </vt:lpstr>
      <vt:lpstr>Data Booklet Reference: </vt:lpstr>
      <vt:lpstr>Guidance: </vt:lpstr>
      <vt:lpstr>Applications And Skills: </vt:lpstr>
      <vt:lpstr>Applications And Skills: </vt:lpstr>
      <vt:lpstr>Essential Idea: </vt:lpstr>
      <vt:lpstr>Devil Physics IB Physics</vt:lpstr>
      <vt:lpstr>Homework</vt:lpstr>
    </vt:vector>
  </TitlesOfParts>
  <Company>pcsb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Kyle Smith</dc:creator>
  <cp:lastModifiedBy>Kyle Smith</cp:lastModifiedBy>
  <cp:revision>87</cp:revision>
  <dcterms:created xsi:type="dcterms:W3CDTF">2010-06-22T12:18:14Z</dcterms:created>
  <dcterms:modified xsi:type="dcterms:W3CDTF">2016-03-01T10:30:12Z</dcterms:modified>
</cp:coreProperties>
</file>