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84" r:id="rId4"/>
    <p:sldId id="363" r:id="rId5"/>
    <p:sldId id="366" r:id="rId6"/>
    <p:sldId id="367" r:id="rId7"/>
    <p:sldId id="368" r:id="rId8"/>
    <p:sldId id="369" r:id="rId9"/>
    <p:sldId id="370" r:id="rId10"/>
    <p:sldId id="372" r:id="rId11"/>
    <p:sldId id="371" r:id="rId12"/>
    <p:sldId id="374" r:id="rId13"/>
    <p:sldId id="375" r:id="rId14"/>
    <p:sldId id="373" r:id="rId15"/>
    <p:sldId id="376" r:id="rId16"/>
    <p:sldId id="377" r:id="rId17"/>
    <p:sldId id="378" r:id="rId18"/>
    <p:sldId id="257" r:id="rId19"/>
    <p:sldId id="260" r:id="rId20"/>
    <p:sldId id="379" r:id="rId21"/>
    <p:sldId id="381" r:id="rId22"/>
    <p:sldId id="383" r:id="rId23"/>
    <p:sldId id="382" r:id="rId24"/>
    <p:sldId id="269" r:id="rId25"/>
    <p:sldId id="270" r:id="rId26"/>
    <p:sldId id="271" r:id="rId27"/>
    <p:sldId id="385" r:id="rId28"/>
    <p:sldId id="272" r:id="rId29"/>
    <p:sldId id="274" r:id="rId30"/>
    <p:sldId id="273" r:id="rId31"/>
    <p:sldId id="275" r:id="rId32"/>
    <p:sldId id="276" r:id="rId33"/>
    <p:sldId id="277" r:id="rId34"/>
    <p:sldId id="278" r:id="rId35"/>
    <p:sldId id="279" r:id="rId36"/>
    <p:sldId id="280" r:id="rId37"/>
    <p:sldId id="281" r:id="rId38"/>
    <p:sldId id="282" r:id="rId39"/>
    <p:sldId id="387" r:id="rId40"/>
    <p:sldId id="386" r:id="rId41"/>
    <p:sldId id="355" r:id="rId42"/>
    <p:sldId id="283" r:id="rId43"/>
    <p:sldId id="284" r:id="rId44"/>
    <p:sldId id="285" r:id="rId45"/>
    <p:sldId id="286" r:id="rId46"/>
    <p:sldId id="287" r:id="rId47"/>
    <p:sldId id="288" r:id="rId48"/>
    <p:sldId id="289" r:id="rId49"/>
    <p:sldId id="290" r:id="rId50"/>
    <p:sldId id="291" r:id="rId51"/>
    <p:sldId id="357" r:id="rId52"/>
    <p:sldId id="292" r:id="rId53"/>
    <p:sldId id="293" r:id="rId54"/>
    <p:sldId id="294" r:id="rId55"/>
    <p:sldId id="295" r:id="rId56"/>
    <p:sldId id="301" r:id="rId57"/>
    <p:sldId id="356" r:id="rId58"/>
    <p:sldId id="302" r:id="rId59"/>
    <p:sldId id="303" r:id="rId60"/>
    <p:sldId id="304" r:id="rId61"/>
    <p:sldId id="305" r:id="rId62"/>
    <p:sldId id="307" r:id="rId63"/>
    <p:sldId id="388" r:id="rId64"/>
    <p:sldId id="306"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61" r:id="rId89"/>
    <p:sldId id="362" r:id="rId90"/>
    <p:sldId id="390" r:id="rId91"/>
    <p:sldId id="391" r:id="rId92"/>
    <p:sldId id="392" r:id="rId93"/>
    <p:sldId id="393" r:id="rId94"/>
    <p:sldId id="394" r:id="rId95"/>
    <p:sldId id="389" r:id="rId96"/>
    <p:sldId id="263" r:id="rId97"/>
    <p:sldId id="268"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2/18/2016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2/18/2016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2/18/2016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Greenhouse%20Gases%20and%20Evidence%20for%20the%20Enhanced%20Greenhouse%20Effect.wmv" TargetMode="External"/><Relationship Id="rId2" Type="http://schemas.openxmlformats.org/officeDocument/2006/relationships/slideLayout" Target="../slideLayouts/slideLayout2.xml"/><Relationship Id="rId1" Type="http://schemas.openxmlformats.org/officeDocument/2006/relationships/video" Target="file:///F:\Tsokos%20Chapter%208\Lesson%208-2\Greenhouse%20Gases%20and%20Evidence%20for%20the%20Enhanced%20Greenhouse%20Effect.wmv"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6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Viner Hand ITC" pitchFamily="66" charset="0"/>
              </a:rPr>
              <a:t/>
            </a:r>
            <a:br>
              <a:rPr lang="en-US" dirty="0" smtClean="0">
                <a:latin typeface="Viner Hand ITC" pitchFamily="66" charset="0"/>
              </a:rPr>
            </a:b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2800" dirty="0" smtClean="0">
                <a:latin typeface="Pristina" pitchFamily="66" charset="0"/>
              </a:rPr>
              <a:t>IB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Describing </a:t>
            </a:r>
            <a:r>
              <a:rPr lang="en-US" sz="3200" dirty="0" smtClean="0"/>
              <a:t>the effects of the Earth’s atmosphere on the mean surface temperature </a:t>
            </a:r>
          </a:p>
          <a:p>
            <a:r>
              <a:rPr lang="en-US" sz="3200" dirty="0" smtClean="0"/>
              <a:t>Solving problems involving </a:t>
            </a:r>
            <a:r>
              <a:rPr lang="en-US" sz="3200" dirty="0" err="1" smtClean="0"/>
              <a:t>albedo</a:t>
            </a:r>
            <a:r>
              <a:rPr lang="en-US" sz="3200" dirty="0" smtClean="0"/>
              <a:t>, emissivity, solar constant and the Earth’s average </a:t>
            </a:r>
            <a:r>
              <a:rPr lang="en-US" sz="3200" dirty="0" smtClean="0"/>
              <a:t>temperature</a:t>
            </a:r>
            <a:endParaRPr lang="en-US" sz="32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Discussion </a:t>
            </a:r>
            <a:r>
              <a:rPr lang="en-US" sz="3200" dirty="0" smtClean="0"/>
              <a:t>of conduction and convection will be qualitative only </a:t>
            </a:r>
          </a:p>
          <a:p>
            <a:r>
              <a:rPr lang="en-US" sz="3200" dirty="0" smtClean="0"/>
              <a:t>Discussion of conduction is limited to intermolecular and electron collisions </a:t>
            </a:r>
          </a:p>
          <a:p>
            <a:r>
              <a:rPr lang="en-US" sz="3200" dirty="0" smtClean="0"/>
              <a:t>Discussion of convection is limited to simple gas or liquid transfer via density differences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a:t>
            </a:r>
            <a:r>
              <a:rPr lang="en-US" sz="3200" dirty="0" smtClean="0"/>
              <a:t>absorption of infrared radiation by greenhouse gases should be described in terms of the molecular energy levels and the subsequent emission of radiation in all directions </a:t>
            </a:r>
          </a:p>
          <a:p>
            <a:r>
              <a:rPr lang="en-US" sz="3200" dirty="0" smtClean="0"/>
              <a:t>The greenhouse gases to be considered are CH4, H2O, CO2 and N2O. It is sufficient for students to know that each has both natural and man-made origins.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Earth’s </a:t>
            </a:r>
            <a:r>
              <a:rPr lang="en-US" sz="3200" dirty="0" err="1" smtClean="0"/>
              <a:t>albedo</a:t>
            </a:r>
            <a:r>
              <a:rPr lang="en-US" sz="3200" dirty="0" smtClean="0"/>
              <a:t> varies daily and is dependent on season (cloud formations) and latitude. The global annual mean </a:t>
            </a:r>
            <a:r>
              <a:rPr lang="en-US" sz="3200" dirty="0" err="1" smtClean="0"/>
              <a:t>albedo</a:t>
            </a:r>
            <a:r>
              <a:rPr lang="en-US" sz="3200" dirty="0" smtClean="0"/>
              <a:t> will be taken to be 0.3 (30%) for Earth</a:t>
            </a:r>
            <a:r>
              <a:rPr lang="en-US" sz="3200" dirty="0" smtClean="0"/>
              <a:t>.</a:t>
            </a:r>
            <a:endParaRPr lang="en-US" sz="32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ChangeAspect="1"/>
          </p:cNvGraphicFramePr>
          <p:nvPr>
            <p:ph idx="1"/>
          </p:nvPr>
        </p:nvGraphicFramePr>
        <p:xfrm>
          <a:off x="1066800" y="1676400"/>
          <a:ext cx="5862637" cy="4064000"/>
        </p:xfrm>
        <a:graphic>
          <a:graphicData uri="http://schemas.openxmlformats.org/presentationml/2006/ole">
            <p:oleObj spid="_x0000_s88066" name="Equation" r:id="rId3" imgW="2234880" imgH="154908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Climate </a:t>
            </a:r>
            <a:r>
              <a:rPr lang="en-US" sz="3200" dirty="0" smtClean="0"/>
              <a:t>models and the variation in detail/processes included </a:t>
            </a:r>
          </a:p>
          <a:p>
            <a:r>
              <a:rPr lang="en-US" sz="3200" dirty="0" smtClean="0"/>
              <a:t>Environmental chemistry (see Chemistry option topic C) </a:t>
            </a:r>
          </a:p>
          <a:p>
            <a:r>
              <a:rPr lang="en-US" sz="3200" dirty="0" smtClean="0"/>
              <a:t>Climate change (see Biology sub-topic 4.4 and Environmental systems and societies topics 5 and 6) </a:t>
            </a:r>
          </a:p>
          <a:p>
            <a:r>
              <a:rPr lang="en-US" sz="3200" dirty="0" smtClean="0"/>
              <a:t>The normal distribution curve is explored in Mathematical studies SL sub-topic </a:t>
            </a:r>
            <a:r>
              <a:rPr lang="en-US" sz="3200" dirty="0" smtClean="0"/>
              <a:t>4.1</a:t>
            </a:r>
            <a:endParaRPr lang="en-US" sz="32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a:t>
            </a:r>
            <a:r>
              <a:rPr lang="en-US" sz="3200" dirty="0" smtClean="0"/>
              <a:t>4: this topic gives students the opportunity to understand the wide range of scientific analysis behind climate change issues </a:t>
            </a:r>
          </a:p>
          <a:p>
            <a:r>
              <a:rPr lang="en-US" sz="3200" dirty="0" smtClean="0"/>
              <a:t>Aim 6: simulations of energy exchange in the Earth surface–atmosphere system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Aim </a:t>
            </a:r>
            <a:r>
              <a:rPr lang="en-US" sz="3200" dirty="0" smtClean="0"/>
              <a:t>8: while science has the ability to </a:t>
            </a:r>
            <a:r>
              <a:rPr lang="en-US" sz="3200" dirty="0" err="1" smtClean="0"/>
              <a:t>analyse</a:t>
            </a:r>
            <a:r>
              <a:rPr lang="en-US" sz="3200" dirty="0" smtClean="0"/>
              <a:t> and possibly help solve climate change issues, students should be aware of the impact of science on the initiation of conditions that allowed climate change due to human contributions to occur. Students should also be aware of the way science can be used to promote the interests of one side of the debate on climate change (or, conversely, to hinder debate</a:t>
            </a:r>
            <a:r>
              <a:rPr lang="en-US" sz="3200"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Introductory Video</a:t>
            </a:r>
            <a:endParaRPr lang="en-US" dirty="0"/>
          </a:p>
        </p:txBody>
      </p:sp>
      <p:pic>
        <p:nvPicPr>
          <p:cNvPr id="5" name="Greenhouse Gases and Evidence for the Enhanced Greenhouse Effect.wmv">
            <a:hlinkClick r:id="" action="ppaction://media"/>
          </p:cNvPr>
          <p:cNvPicPr>
            <a:picLocks noGrp="1" noRot="1" noChangeAspect="1"/>
          </p:cNvPicPr>
          <p:nvPr>
            <p:ph idx="1"/>
            <a:videoFile r:link="rId1"/>
          </p:nvPr>
        </p:nvPicPr>
        <p:blipFill>
          <a:blip r:embed="rId4" cstate="print"/>
          <a:stretch>
            <a:fillRect/>
          </a:stretch>
        </p:blipFill>
        <p:spPr>
          <a:xfrm>
            <a:off x="1143000" y="1327150"/>
            <a:ext cx="7086600" cy="53149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Activity Questions?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Tsokos Lesson </a:t>
            </a:r>
            <a:r>
              <a:rPr lang="en-US" dirty="0" smtClean="0"/>
              <a:t>8-2</a:t>
            </a:r>
            <a:br>
              <a:rPr lang="en-US" dirty="0" smtClean="0"/>
            </a:br>
            <a:r>
              <a:rPr lang="en-US" dirty="0" smtClean="0"/>
              <a:t>Thermal energy transfer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Energy Transfer</a:t>
            </a:r>
            <a:endParaRPr lang="en-US" dirty="0"/>
          </a:p>
        </p:txBody>
      </p:sp>
      <p:sp>
        <p:nvSpPr>
          <p:cNvPr id="3" name="Content Placeholder 2"/>
          <p:cNvSpPr>
            <a:spLocks noGrp="1"/>
          </p:cNvSpPr>
          <p:nvPr>
            <p:ph idx="1"/>
          </p:nvPr>
        </p:nvSpPr>
        <p:spPr/>
        <p:txBody>
          <a:bodyPr/>
          <a:lstStyle/>
          <a:p>
            <a:r>
              <a:rPr lang="en-US" dirty="0" smtClean="0"/>
              <a:t>Three Types:</a:t>
            </a:r>
          </a:p>
          <a:p>
            <a:pPr lvl="1"/>
            <a:r>
              <a:rPr lang="en-US" dirty="0" smtClean="0"/>
              <a:t>Conduction</a:t>
            </a:r>
          </a:p>
          <a:p>
            <a:pPr lvl="1"/>
            <a:r>
              <a:rPr lang="en-US" dirty="0" smtClean="0"/>
              <a:t>Convection</a:t>
            </a:r>
          </a:p>
          <a:p>
            <a:pPr lvl="1"/>
            <a:r>
              <a:rPr lang="en-US" dirty="0" smtClean="0"/>
              <a:t>Radiation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Energy Transfer</a:t>
            </a:r>
            <a:endParaRPr lang="en-US" dirty="0"/>
          </a:p>
        </p:txBody>
      </p:sp>
      <p:sp>
        <p:nvSpPr>
          <p:cNvPr id="3" name="Content Placeholder 2"/>
          <p:cNvSpPr>
            <a:spLocks noGrp="1"/>
          </p:cNvSpPr>
          <p:nvPr>
            <p:ph idx="1"/>
          </p:nvPr>
        </p:nvSpPr>
        <p:spPr/>
        <p:txBody>
          <a:bodyPr/>
          <a:lstStyle/>
          <a:p>
            <a:r>
              <a:rPr lang="en-US" dirty="0" smtClean="0"/>
              <a:t>Three Types:</a:t>
            </a:r>
          </a:p>
          <a:p>
            <a:pPr lvl="1"/>
            <a:r>
              <a:rPr lang="en-US" dirty="0" smtClean="0"/>
              <a:t>Conduction:  high temperature on one side of a solid mean electrons have higher kinetic energy and molecules a higher </a:t>
            </a:r>
            <a:r>
              <a:rPr lang="en-US" dirty="0" err="1" smtClean="0"/>
              <a:t>vibrational</a:t>
            </a:r>
            <a:r>
              <a:rPr lang="en-US" dirty="0" smtClean="0"/>
              <a:t> energy.  Electrons pass kinetic energy through collisions, molecules by ‘tugging’ along molecular bonds</a:t>
            </a:r>
          </a:p>
          <a:p>
            <a:pPr lvl="1"/>
            <a:r>
              <a:rPr lang="en-US" dirty="0" smtClean="0"/>
              <a:t>Convection</a:t>
            </a:r>
          </a:p>
          <a:p>
            <a:pPr lvl="1"/>
            <a:r>
              <a:rPr lang="en-US" dirty="0" smtClean="0"/>
              <a:t>Radiation</a:t>
            </a:r>
            <a:endParaRPr lang="en-US" dirty="0"/>
          </a:p>
        </p:txBody>
      </p:sp>
      <p:graphicFrame>
        <p:nvGraphicFramePr>
          <p:cNvPr id="89090" name="Content Placeholder 3"/>
          <p:cNvGraphicFramePr>
            <a:graphicFrameLocks noChangeAspect="1"/>
          </p:cNvGraphicFramePr>
          <p:nvPr/>
        </p:nvGraphicFramePr>
        <p:xfrm>
          <a:off x="4648200" y="4800600"/>
          <a:ext cx="3404418" cy="1600200"/>
        </p:xfrm>
        <a:graphic>
          <a:graphicData uri="http://schemas.openxmlformats.org/presentationml/2006/ole">
            <p:oleObj spid="_x0000_s89090" name="Equation" r:id="rId3" imgW="838080" imgH="393480"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Energy Transfer</a:t>
            </a:r>
            <a:endParaRPr lang="en-US" dirty="0"/>
          </a:p>
        </p:txBody>
      </p:sp>
      <p:sp>
        <p:nvSpPr>
          <p:cNvPr id="3" name="Content Placeholder 2"/>
          <p:cNvSpPr>
            <a:spLocks noGrp="1"/>
          </p:cNvSpPr>
          <p:nvPr>
            <p:ph idx="1"/>
          </p:nvPr>
        </p:nvSpPr>
        <p:spPr/>
        <p:txBody>
          <a:bodyPr/>
          <a:lstStyle/>
          <a:p>
            <a:r>
              <a:rPr lang="en-US" dirty="0" smtClean="0"/>
              <a:t>Three Types:</a:t>
            </a:r>
          </a:p>
          <a:p>
            <a:pPr lvl="1"/>
            <a:r>
              <a:rPr lang="en-US" dirty="0" smtClean="0"/>
              <a:t>Conduction</a:t>
            </a:r>
          </a:p>
          <a:p>
            <a:pPr lvl="1"/>
            <a:r>
              <a:rPr lang="en-US" dirty="0" smtClean="0"/>
              <a:t>Convection:  heat transfer through a liquid or gas due to expansion</a:t>
            </a:r>
          </a:p>
          <a:p>
            <a:pPr lvl="1"/>
            <a:r>
              <a:rPr lang="en-US" dirty="0" smtClean="0"/>
              <a:t>Radiation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Energy Transfer</a:t>
            </a:r>
            <a:endParaRPr lang="en-US" dirty="0"/>
          </a:p>
        </p:txBody>
      </p:sp>
      <p:sp>
        <p:nvSpPr>
          <p:cNvPr id="3" name="Content Placeholder 2"/>
          <p:cNvSpPr>
            <a:spLocks noGrp="1"/>
          </p:cNvSpPr>
          <p:nvPr>
            <p:ph idx="1"/>
          </p:nvPr>
        </p:nvSpPr>
        <p:spPr/>
        <p:txBody>
          <a:bodyPr/>
          <a:lstStyle/>
          <a:p>
            <a:r>
              <a:rPr lang="en-US" dirty="0" smtClean="0"/>
              <a:t>Three Types:</a:t>
            </a:r>
          </a:p>
          <a:p>
            <a:pPr lvl="1"/>
            <a:r>
              <a:rPr lang="en-US" dirty="0" smtClean="0"/>
              <a:t>Conduction</a:t>
            </a:r>
          </a:p>
          <a:p>
            <a:pPr lvl="1"/>
            <a:r>
              <a:rPr lang="en-US" dirty="0" smtClean="0"/>
              <a:t>Convection</a:t>
            </a:r>
          </a:p>
          <a:p>
            <a:pPr lvl="1"/>
            <a:r>
              <a:rPr lang="en-US" dirty="0" smtClean="0"/>
              <a:t>Radiation:   </a:t>
            </a:r>
            <a:r>
              <a:rPr lang="en-US" dirty="0" smtClean="0"/>
              <a:t>only transfer method that doesn’t require a medium, it involves the </a:t>
            </a:r>
            <a:r>
              <a:rPr lang="en-US" dirty="0" err="1" smtClean="0"/>
              <a:t>emittance</a:t>
            </a:r>
            <a:r>
              <a:rPr lang="en-US" dirty="0" smtClean="0"/>
              <a:t> and absorption of electromagnetic energy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Body Law</a:t>
            </a:r>
            <a:endParaRPr lang="en-US" dirty="0"/>
          </a:p>
        </p:txBody>
      </p:sp>
      <p:sp>
        <p:nvSpPr>
          <p:cNvPr id="3" name="Content Placeholder 2"/>
          <p:cNvSpPr>
            <a:spLocks noGrp="1"/>
          </p:cNvSpPr>
          <p:nvPr>
            <p:ph idx="1"/>
          </p:nvPr>
        </p:nvSpPr>
        <p:spPr/>
        <p:txBody>
          <a:bodyPr/>
          <a:lstStyle/>
          <a:p>
            <a:r>
              <a:rPr lang="en-US" dirty="0" smtClean="0"/>
              <a:t>All bodies that are kept at some absolute (Kelvin) temperature radiate energy in the form of electromagnetic waves</a:t>
            </a:r>
          </a:p>
          <a:p>
            <a:r>
              <a:rPr lang="en-US" dirty="0" smtClean="0"/>
              <a:t>The power radiated by a body is governed by the Stefan-Boltzmann Law</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Stefan-Boltzmann Law</a:t>
            </a:r>
            <a:endParaRPr lang="en-US" dirty="0"/>
          </a:p>
        </p:txBody>
      </p:sp>
      <p:sp>
        <p:nvSpPr>
          <p:cNvPr id="3" name="Content Placeholder 2"/>
          <p:cNvSpPr>
            <a:spLocks noGrp="1"/>
          </p:cNvSpPr>
          <p:nvPr>
            <p:ph idx="1"/>
          </p:nvPr>
        </p:nvSpPr>
        <p:spPr>
          <a:xfrm>
            <a:off x="914400" y="1371600"/>
            <a:ext cx="7772400" cy="4983960"/>
          </a:xfrm>
        </p:spPr>
        <p:txBody>
          <a:bodyPr/>
          <a:lstStyle/>
          <a:p>
            <a:r>
              <a:rPr lang="en-US" dirty="0" smtClean="0"/>
              <a:t>The amount of energy per second (power) radiated by a body depends on its surface area </a:t>
            </a:r>
            <a:r>
              <a:rPr lang="en-US" i="1" dirty="0" smtClean="0"/>
              <a:t>A</a:t>
            </a:r>
            <a:r>
              <a:rPr lang="en-US" dirty="0" smtClean="0"/>
              <a:t>, absolute (Kelvin) temperature </a:t>
            </a:r>
            <a:r>
              <a:rPr lang="en-US" i="1" dirty="0" smtClean="0"/>
              <a:t>T</a:t>
            </a:r>
            <a:r>
              <a:rPr lang="en-US" dirty="0" smtClean="0"/>
              <a:t>, and the properties of the surface (emissivity, </a:t>
            </a:r>
            <a:r>
              <a:rPr lang="en-US" i="1" dirty="0" smtClean="0"/>
              <a:t>e</a:t>
            </a:r>
            <a:r>
              <a:rPr lang="en-US" dirty="0" smtClean="0"/>
              <a:t>)</a:t>
            </a:r>
          </a:p>
          <a:p>
            <a:endParaRPr lang="en-US" dirty="0" smtClean="0"/>
          </a:p>
          <a:p>
            <a:endParaRPr lang="en-US" dirty="0" smtClean="0"/>
          </a:p>
          <a:p>
            <a:r>
              <a:rPr lang="en-US" dirty="0" smtClean="0"/>
              <a:t>This is the Stefan-Boltzmann Law</a:t>
            </a:r>
          </a:p>
          <a:p>
            <a:r>
              <a:rPr lang="el-GR" dirty="0" smtClean="0"/>
              <a:t>σ</a:t>
            </a:r>
            <a:r>
              <a:rPr lang="en-US" dirty="0" smtClean="0"/>
              <a:t> is the Stefan-Boltzmann constant</a:t>
            </a:r>
            <a:endParaRPr lang="en-US" dirty="0"/>
          </a:p>
        </p:txBody>
      </p:sp>
      <p:graphicFrame>
        <p:nvGraphicFramePr>
          <p:cNvPr id="4" name="Object 3"/>
          <p:cNvGraphicFramePr>
            <a:graphicFrameLocks noChangeAspect="1"/>
          </p:cNvGraphicFramePr>
          <p:nvPr/>
        </p:nvGraphicFramePr>
        <p:xfrm>
          <a:off x="1828800" y="3505200"/>
          <a:ext cx="2667000" cy="762000"/>
        </p:xfrm>
        <a:graphic>
          <a:graphicData uri="http://schemas.openxmlformats.org/presentationml/2006/ole">
            <p:oleObj spid="_x0000_s1028" name="Equation" r:id="rId3" imgW="710891" imgH="203112" progId="Equation.3">
              <p:embed/>
            </p:oleObj>
          </a:graphicData>
        </a:graphic>
      </p:graphicFrame>
      <p:graphicFrame>
        <p:nvGraphicFramePr>
          <p:cNvPr id="1027" name="Object 3"/>
          <p:cNvGraphicFramePr>
            <a:graphicFrameLocks noChangeAspect="1"/>
          </p:cNvGraphicFramePr>
          <p:nvPr/>
        </p:nvGraphicFramePr>
        <p:xfrm>
          <a:off x="1828800" y="5663287"/>
          <a:ext cx="5299074" cy="737513"/>
        </p:xfrm>
        <a:graphic>
          <a:graphicData uri="http://schemas.openxmlformats.org/presentationml/2006/ole">
            <p:oleObj spid="_x0000_s1029" name="Equation" r:id="rId4" imgW="1459866" imgH="203112"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7772400" cy="914400"/>
          </a:xfrm>
        </p:spPr>
        <p:txBody>
          <a:bodyPr/>
          <a:lstStyle/>
          <a:p>
            <a:r>
              <a:rPr lang="en-US" dirty="0" smtClean="0"/>
              <a:t>Emissivity</a:t>
            </a:r>
            <a:endParaRPr lang="en-US" dirty="0"/>
          </a:p>
        </p:txBody>
      </p:sp>
      <p:sp>
        <p:nvSpPr>
          <p:cNvPr id="3" name="Content Placeholder 2"/>
          <p:cNvSpPr>
            <a:spLocks noGrp="1"/>
          </p:cNvSpPr>
          <p:nvPr>
            <p:ph idx="1"/>
          </p:nvPr>
        </p:nvSpPr>
        <p:spPr>
          <a:xfrm>
            <a:off x="914400" y="2286000"/>
            <a:ext cx="7772400" cy="4069560"/>
          </a:xfrm>
        </p:spPr>
        <p:txBody>
          <a:bodyPr/>
          <a:lstStyle/>
          <a:p>
            <a:r>
              <a:rPr lang="en-US" dirty="0" smtClean="0"/>
              <a:t>Dimensionless number from 0 to 1 that states a surface’s ability to radiate energy</a:t>
            </a:r>
          </a:p>
          <a:p>
            <a:r>
              <a:rPr lang="en-US" dirty="0" smtClean="0"/>
              <a:t>For a theoretical perfect emitter, a </a:t>
            </a:r>
            <a:r>
              <a:rPr lang="en-US" i="1" dirty="0" smtClean="0"/>
              <a:t>black body</a:t>
            </a:r>
            <a:r>
              <a:rPr lang="en-US" dirty="0" smtClean="0"/>
              <a:t>, e = 1</a:t>
            </a:r>
          </a:p>
          <a:p>
            <a:r>
              <a:rPr lang="en-US" dirty="0" smtClean="0"/>
              <a:t>Dark and dull surfaces will have a higher emissivity</a:t>
            </a:r>
          </a:p>
          <a:p>
            <a:r>
              <a:rPr lang="en-US" dirty="0" smtClean="0"/>
              <a:t>Light and shiny surfaces will have a lower emissivity</a:t>
            </a:r>
          </a:p>
          <a:p>
            <a:endParaRPr lang="en-US" dirty="0"/>
          </a:p>
        </p:txBody>
      </p:sp>
      <p:pic>
        <p:nvPicPr>
          <p:cNvPr id="4" name="Picture 3" descr="Sample emissivity values.jpg"/>
          <p:cNvPicPr>
            <a:picLocks noChangeAspect="1"/>
          </p:cNvPicPr>
          <p:nvPr/>
        </p:nvPicPr>
        <p:blipFill>
          <a:blip r:embed="rId2" cstate="print"/>
          <a:stretch>
            <a:fillRect/>
          </a:stretch>
        </p:blipFill>
        <p:spPr>
          <a:xfrm>
            <a:off x="4407558" y="228600"/>
            <a:ext cx="4468218" cy="2057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descr="C:\Users\tanke_000\AppData\Local\Microsoft\Windows\INetCache\IE\41LJNG44\flames_gif_by_retsamys-d5eg9qg[1].gif"/>
          <p:cNvPicPr>
            <a:picLocks noChangeAspect="1" noChangeArrowheads="1" noCrop="1"/>
          </p:cNvPicPr>
          <p:nvPr/>
        </p:nvPicPr>
        <p:blipFill>
          <a:blip r:embed="rId2" cstate="print"/>
          <a:srcRect/>
          <a:stretch>
            <a:fillRect/>
          </a:stretch>
        </p:blipFill>
        <p:spPr bwMode="auto">
          <a:xfrm>
            <a:off x="838200" y="1752600"/>
            <a:ext cx="4572000" cy="3429000"/>
          </a:xfrm>
          <a:prstGeom prst="rect">
            <a:avLst/>
          </a:prstGeom>
          <a:noFill/>
        </p:spPr>
      </p:pic>
      <p:sp>
        <p:nvSpPr>
          <p:cNvPr id="2" name="Title 1"/>
          <p:cNvSpPr>
            <a:spLocks noGrp="1"/>
          </p:cNvSpPr>
          <p:nvPr>
            <p:ph type="ctrTitle"/>
          </p:nvPr>
        </p:nvSpPr>
        <p:spPr/>
        <p:txBody>
          <a:bodyPr/>
          <a:lstStyle/>
          <a:p>
            <a:r>
              <a:rPr lang="en-US" dirty="0" smtClean="0">
                <a:solidFill>
                  <a:srgbClr val="FF0000"/>
                </a:solidFill>
              </a:rPr>
              <a:t>Emissivity demo</a:t>
            </a: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Power</a:t>
            </a:r>
            <a:endParaRPr lang="en-US" dirty="0"/>
          </a:p>
        </p:txBody>
      </p:sp>
      <p:sp>
        <p:nvSpPr>
          <p:cNvPr id="3" name="Content Placeholder 2"/>
          <p:cNvSpPr>
            <a:spLocks noGrp="1"/>
          </p:cNvSpPr>
          <p:nvPr>
            <p:ph idx="1"/>
          </p:nvPr>
        </p:nvSpPr>
        <p:spPr/>
        <p:txBody>
          <a:bodyPr/>
          <a:lstStyle/>
          <a:p>
            <a:r>
              <a:rPr lang="en-US" dirty="0" smtClean="0"/>
              <a:t>A body that radiates power will also absorb power with the same emissivity values</a:t>
            </a:r>
          </a:p>
          <a:p>
            <a:r>
              <a:rPr lang="en-US" dirty="0" smtClean="0"/>
              <a:t>Net power is the difference between the two</a:t>
            </a:r>
          </a:p>
          <a:p>
            <a:r>
              <a:rPr lang="en-US" dirty="0" smtClean="0"/>
              <a:t>At equilibrium, </a:t>
            </a:r>
            <a:r>
              <a:rPr lang="en-US" dirty="0" err="1" smtClean="0"/>
              <a:t>P</a:t>
            </a:r>
            <a:r>
              <a:rPr lang="en-US" baseline="-25000" dirty="0" err="1" smtClean="0"/>
              <a:t>net</a:t>
            </a:r>
            <a:r>
              <a:rPr lang="en-US" dirty="0" smtClean="0"/>
              <a:t> = 0 and the body loses as much energy as it gains, the temperature remains constant and equal to its surroundings</a:t>
            </a:r>
            <a:endParaRPr lang="en-US" dirty="0"/>
          </a:p>
        </p:txBody>
      </p:sp>
      <p:graphicFrame>
        <p:nvGraphicFramePr>
          <p:cNvPr id="2050" name="Object 2"/>
          <p:cNvGraphicFramePr>
            <a:graphicFrameLocks noChangeAspect="1"/>
          </p:cNvGraphicFramePr>
          <p:nvPr/>
        </p:nvGraphicFramePr>
        <p:xfrm>
          <a:off x="1447800" y="5343525"/>
          <a:ext cx="6953250" cy="904875"/>
        </p:xfrm>
        <a:graphic>
          <a:graphicData uri="http://schemas.openxmlformats.org/presentationml/2006/ole">
            <p:oleObj spid="_x0000_s2051" name="Equation" r:id="rId3" imgW="1854200" imgH="2413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Power</a:t>
            </a:r>
            <a:endParaRPr lang="en-US" dirty="0"/>
          </a:p>
        </p:txBody>
      </p:sp>
      <p:sp>
        <p:nvSpPr>
          <p:cNvPr id="3" name="Content Placeholder 2"/>
          <p:cNvSpPr>
            <a:spLocks noGrp="1"/>
          </p:cNvSpPr>
          <p:nvPr>
            <p:ph idx="1"/>
          </p:nvPr>
        </p:nvSpPr>
        <p:spPr/>
        <p:txBody>
          <a:bodyPr/>
          <a:lstStyle/>
          <a:p>
            <a:r>
              <a:rPr lang="en-US" dirty="0" smtClean="0"/>
              <a:t>At equilibrium, </a:t>
            </a:r>
            <a:r>
              <a:rPr lang="en-US" dirty="0" err="1" smtClean="0"/>
              <a:t>Pnet</a:t>
            </a:r>
            <a:r>
              <a:rPr lang="en-US" dirty="0" smtClean="0"/>
              <a:t> = 0 and the </a:t>
            </a:r>
            <a:r>
              <a:rPr lang="en-US" dirty="0" smtClean="0"/>
              <a:t>earth </a:t>
            </a:r>
            <a:r>
              <a:rPr lang="en-US" dirty="0" smtClean="0"/>
              <a:t>as a </a:t>
            </a:r>
            <a:r>
              <a:rPr lang="en-US" b="1" i="1" dirty="0" smtClean="0"/>
              <a:t>system</a:t>
            </a:r>
            <a:r>
              <a:rPr lang="en-US" dirty="0" smtClean="0"/>
              <a:t> maintains constant </a:t>
            </a:r>
            <a:r>
              <a:rPr lang="en-US" b="1" i="1" dirty="0" smtClean="0"/>
              <a:t>average</a:t>
            </a:r>
            <a:r>
              <a:rPr lang="en-US" dirty="0" smtClean="0"/>
              <a:t> temperature</a:t>
            </a:r>
            <a:endParaRPr lang="en-US" dirty="0" smtClean="0"/>
          </a:p>
          <a:p>
            <a:r>
              <a:rPr lang="en-US" dirty="0" smtClean="0"/>
              <a:t>If the power absorbed is greater than the power radiated, the earth system increases in temperature</a:t>
            </a:r>
            <a:endParaRPr lang="en-US" dirty="0"/>
          </a:p>
        </p:txBody>
      </p:sp>
      <p:graphicFrame>
        <p:nvGraphicFramePr>
          <p:cNvPr id="2050" name="Object 2"/>
          <p:cNvGraphicFramePr>
            <a:graphicFrameLocks noChangeAspect="1"/>
          </p:cNvGraphicFramePr>
          <p:nvPr/>
        </p:nvGraphicFramePr>
        <p:xfrm>
          <a:off x="1447800" y="5343525"/>
          <a:ext cx="6953250" cy="904875"/>
        </p:xfrm>
        <a:graphic>
          <a:graphicData uri="http://schemas.openxmlformats.org/presentationml/2006/ole">
            <p:oleObj spid="_x0000_s24579" name="Equation" r:id="rId3" imgW="1854200" imgH="2413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descr="C:\Users\tanke_000\AppData\Local\Microsoft\Windows\INetCache\IE\41LJNG44\flames_gif_by_retsamys-d5eg9qg[1].gif"/>
          <p:cNvPicPr>
            <a:picLocks noChangeAspect="1" noChangeArrowheads="1" noCrop="1"/>
          </p:cNvPicPr>
          <p:nvPr/>
        </p:nvPicPr>
        <p:blipFill>
          <a:blip r:embed="rId2" cstate="print"/>
          <a:srcRect/>
          <a:stretch>
            <a:fillRect/>
          </a:stretch>
        </p:blipFill>
        <p:spPr bwMode="auto">
          <a:xfrm>
            <a:off x="838200" y="1752600"/>
            <a:ext cx="4572000" cy="3429000"/>
          </a:xfrm>
          <a:prstGeom prst="rect">
            <a:avLst/>
          </a:prstGeom>
          <a:noFill/>
        </p:spPr>
      </p:pic>
      <p:sp>
        <p:nvSpPr>
          <p:cNvPr id="2" name="Title 1"/>
          <p:cNvSpPr>
            <a:spLocks noGrp="1"/>
          </p:cNvSpPr>
          <p:nvPr>
            <p:ph type="ctrTitle"/>
          </p:nvPr>
        </p:nvSpPr>
        <p:spPr/>
        <p:txBody>
          <a:bodyPr/>
          <a:lstStyle/>
          <a:p>
            <a:r>
              <a:rPr lang="en-US" dirty="0" smtClean="0">
                <a:solidFill>
                  <a:srgbClr val="FF0000"/>
                </a:solidFill>
              </a:rPr>
              <a:t>Emissivity demo</a:t>
            </a: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914400"/>
          </a:xfrm>
        </p:spPr>
        <p:txBody>
          <a:bodyPr/>
          <a:lstStyle/>
          <a:p>
            <a:r>
              <a:rPr lang="en-US" dirty="0" smtClean="0"/>
              <a:t>Emitted Radiation Wavelength</a:t>
            </a:r>
            <a:endParaRPr lang="en-US" dirty="0"/>
          </a:p>
        </p:txBody>
      </p:sp>
      <p:sp>
        <p:nvSpPr>
          <p:cNvPr id="3" name="Content Placeholder 2"/>
          <p:cNvSpPr>
            <a:spLocks noGrp="1"/>
          </p:cNvSpPr>
          <p:nvPr>
            <p:ph idx="1"/>
          </p:nvPr>
        </p:nvSpPr>
        <p:spPr>
          <a:xfrm>
            <a:off x="152400" y="990600"/>
            <a:ext cx="8763000" cy="5364960"/>
          </a:xfrm>
        </p:spPr>
        <p:txBody>
          <a:bodyPr/>
          <a:lstStyle/>
          <a:p>
            <a:r>
              <a:rPr lang="en-US" dirty="0" smtClean="0"/>
              <a:t>Black-body radiation is emitted over an infinite range of wavelengths, BUT</a:t>
            </a:r>
          </a:p>
          <a:p>
            <a:r>
              <a:rPr lang="en-US" dirty="0" smtClean="0"/>
              <a:t>Most is emitted at a specific wavelength </a:t>
            </a:r>
            <a:r>
              <a:rPr lang="en-US" dirty="0" smtClean="0"/>
              <a:t>depending </a:t>
            </a:r>
            <a:r>
              <a:rPr lang="en-US" dirty="0" smtClean="0"/>
              <a:t>on the body’s temperature</a:t>
            </a:r>
          </a:p>
          <a:p>
            <a:r>
              <a:rPr lang="en-US" dirty="0" smtClean="0"/>
              <a:t>Higher temperature, </a:t>
            </a:r>
            <a:r>
              <a:rPr lang="en-US" dirty="0" smtClean="0"/>
              <a:t>                                                           lower wavelength,                                                                      higher frequency</a:t>
            </a:r>
            <a:endParaRPr lang="en-US" dirty="0"/>
          </a:p>
        </p:txBody>
      </p:sp>
      <p:pic>
        <p:nvPicPr>
          <p:cNvPr id="4" name="Picture 3" descr="Black-body spectra by temperature.jpg"/>
          <p:cNvPicPr>
            <a:picLocks noChangeAspect="1"/>
          </p:cNvPicPr>
          <p:nvPr/>
        </p:nvPicPr>
        <p:blipFill>
          <a:blip r:embed="rId2" cstate="print"/>
          <a:stretch>
            <a:fillRect/>
          </a:stretch>
        </p:blipFill>
        <p:spPr>
          <a:xfrm>
            <a:off x="4155749" y="3048000"/>
            <a:ext cx="4784035" cy="35052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Emitted Radiation Wavelength</a:t>
            </a:r>
            <a:endParaRPr lang="en-US" dirty="0"/>
          </a:p>
        </p:txBody>
      </p:sp>
      <p:sp>
        <p:nvSpPr>
          <p:cNvPr id="3" name="Content Placeholder 2"/>
          <p:cNvSpPr>
            <a:spLocks noGrp="1"/>
          </p:cNvSpPr>
          <p:nvPr>
            <p:ph idx="1"/>
          </p:nvPr>
        </p:nvSpPr>
        <p:spPr>
          <a:xfrm>
            <a:off x="0" y="1143000"/>
            <a:ext cx="8839200" cy="5212560"/>
          </a:xfrm>
        </p:spPr>
        <p:txBody>
          <a:bodyPr/>
          <a:lstStyle/>
          <a:p>
            <a:r>
              <a:rPr lang="en-US" dirty="0" smtClean="0"/>
              <a:t>Most of the energy emitted is an infrared wavelength</a:t>
            </a:r>
          </a:p>
          <a:p>
            <a:r>
              <a:rPr lang="en-US" dirty="0" smtClean="0"/>
              <a:t>That is why we associate emitted radiation with heat</a:t>
            </a:r>
            <a:endParaRPr lang="en-US" dirty="0"/>
          </a:p>
        </p:txBody>
      </p:sp>
      <p:pic>
        <p:nvPicPr>
          <p:cNvPr id="4" name="Picture 3" descr="Black-body spectra by temperature.jpg"/>
          <p:cNvPicPr>
            <a:picLocks noChangeAspect="1"/>
          </p:cNvPicPr>
          <p:nvPr/>
        </p:nvPicPr>
        <p:blipFill>
          <a:blip r:embed="rId2" cstate="print"/>
          <a:stretch>
            <a:fillRect/>
          </a:stretch>
        </p:blipFill>
        <p:spPr>
          <a:xfrm>
            <a:off x="3733800" y="2738842"/>
            <a:ext cx="5205985" cy="381435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Wien’s Law</a:t>
            </a:r>
            <a:endParaRPr lang="en-US" dirty="0"/>
          </a:p>
        </p:txBody>
      </p:sp>
      <p:sp>
        <p:nvSpPr>
          <p:cNvPr id="3" name="Content Placeholder 2"/>
          <p:cNvSpPr>
            <a:spLocks noGrp="1"/>
          </p:cNvSpPr>
          <p:nvPr>
            <p:ph idx="1"/>
          </p:nvPr>
        </p:nvSpPr>
        <p:spPr>
          <a:xfrm>
            <a:off x="304800" y="1600200"/>
            <a:ext cx="5257800" cy="4755360"/>
          </a:xfrm>
        </p:spPr>
        <p:txBody>
          <a:bodyPr/>
          <a:lstStyle/>
          <a:p>
            <a:r>
              <a:rPr lang="en-US" dirty="0" smtClean="0"/>
              <a:t>The relationship between the peak temperature and the peak wavelength (wavelength at which most of the energy is emitted) is given by</a:t>
            </a:r>
            <a:endParaRPr lang="en-US" dirty="0"/>
          </a:p>
        </p:txBody>
      </p:sp>
      <p:pic>
        <p:nvPicPr>
          <p:cNvPr id="4" name="Picture 3" descr="Black-body spectra by temperature.jpg"/>
          <p:cNvPicPr>
            <a:picLocks noChangeAspect="1"/>
          </p:cNvPicPr>
          <p:nvPr/>
        </p:nvPicPr>
        <p:blipFill>
          <a:blip r:embed="rId3" cstate="print"/>
          <a:stretch>
            <a:fillRect/>
          </a:stretch>
        </p:blipFill>
        <p:spPr>
          <a:xfrm>
            <a:off x="5222797" y="3829812"/>
            <a:ext cx="3716987" cy="2723388"/>
          </a:xfrm>
          <a:prstGeom prst="rect">
            <a:avLst/>
          </a:prstGeom>
        </p:spPr>
      </p:pic>
      <p:graphicFrame>
        <p:nvGraphicFramePr>
          <p:cNvPr id="25602" name="Object 2"/>
          <p:cNvGraphicFramePr>
            <a:graphicFrameLocks noChangeAspect="1"/>
          </p:cNvGraphicFramePr>
          <p:nvPr/>
        </p:nvGraphicFramePr>
        <p:xfrm>
          <a:off x="171450" y="4953000"/>
          <a:ext cx="4857750" cy="762000"/>
        </p:xfrm>
        <a:graphic>
          <a:graphicData uri="http://schemas.openxmlformats.org/presentationml/2006/ole">
            <p:oleObj spid="_x0000_s25603" name="Equation" r:id="rId4" imgW="1295400" imgH="20320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914400"/>
          </a:xfrm>
        </p:spPr>
        <p:txBody>
          <a:bodyPr/>
          <a:lstStyle/>
          <a:p>
            <a:r>
              <a:rPr lang="en-US" sz="3600" dirty="0" smtClean="0"/>
              <a:t>Emitted Radiation </a:t>
            </a:r>
            <a:r>
              <a:rPr lang="en-US" sz="3600" dirty="0" err="1" smtClean="0"/>
              <a:t>vs</a:t>
            </a:r>
            <a:r>
              <a:rPr lang="en-US" sz="3600" dirty="0" smtClean="0"/>
              <a:t> Emissivity</a:t>
            </a:r>
            <a:endParaRPr lang="en-US" sz="3600" dirty="0"/>
          </a:p>
        </p:txBody>
      </p:sp>
      <p:sp>
        <p:nvSpPr>
          <p:cNvPr id="3" name="Content Placeholder 2"/>
          <p:cNvSpPr>
            <a:spLocks noGrp="1"/>
          </p:cNvSpPr>
          <p:nvPr>
            <p:ph idx="1"/>
          </p:nvPr>
        </p:nvSpPr>
        <p:spPr>
          <a:xfrm>
            <a:off x="304800" y="3886200"/>
            <a:ext cx="8229600" cy="2743200"/>
          </a:xfrm>
        </p:spPr>
        <p:txBody>
          <a:bodyPr>
            <a:normAutofit/>
          </a:bodyPr>
          <a:lstStyle/>
          <a:p>
            <a:r>
              <a:rPr lang="en-US" dirty="0" smtClean="0"/>
              <a:t>Graph of </a:t>
            </a:r>
            <a:r>
              <a:rPr lang="en-US" dirty="0" smtClean="0"/>
              <a:t>intensity </a:t>
            </a:r>
            <a:r>
              <a:rPr lang="en-US" dirty="0" smtClean="0"/>
              <a:t>versus wavelength for bodies with the same temperature, but different values of emissivity</a:t>
            </a:r>
          </a:p>
          <a:p>
            <a:r>
              <a:rPr lang="en-US" dirty="0" smtClean="0"/>
              <a:t>Peak of the curve remains the same, but </a:t>
            </a:r>
            <a:r>
              <a:rPr lang="en-US" dirty="0" smtClean="0"/>
              <a:t>slope of </a:t>
            </a:r>
            <a:r>
              <a:rPr lang="en-US" dirty="0" smtClean="0"/>
              <a:t>the curve increases with increased emissivity</a:t>
            </a:r>
            <a:endParaRPr lang="en-US" dirty="0"/>
          </a:p>
        </p:txBody>
      </p:sp>
      <p:pic>
        <p:nvPicPr>
          <p:cNvPr id="4" name="Picture 3" descr="Black-body spectra by temperature.jpg"/>
          <p:cNvPicPr>
            <a:picLocks noChangeAspect="1"/>
          </p:cNvPicPr>
          <p:nvPr/>
        </p:nvPicPr>
        <p:blipFill>
          <a:blip r:embed="rId2" cstate="print"/>
          <a:stretch>
            <a:fillRect/>
          </a:stretch>
        </p:blipFill>
        <p:spPr>
          <a:xfrm>
            <a:off x="2209800" y="1066800"/>
            <a:ext cx="3641270" cy="272338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Radiation</a:t>
            </a:r>
            <a:endParaRPr lang="en-US" dirty="0"/>
          </a:p>
        </p:txBody>
      </p:sp>
      <p:sp>
        <p:nvSpPr>
          <p:cNvPr id="3" name="Content Placeholder 2"/>
          <p:cNvSpPr>
            <a:spLocks noGrp="1"/>
          </p:cNvSpPr>
          <p:nvPr>
            <p:ph idx="1"/>
          </p:nvPr>
        </p:nvSpPr>
        <p:spPr>
          <a:xfrm>
            <a:off x="914400" y="1783560"/>
            <a:ext cx="7772400" cy="4845840"/>
          </a:xfrm>
        </p:spPr>
        <p:txBody>
          <a:bodyPr>
            <a:normAutofit/>
          </a:bodyPr>
          <a:lstStyle/>
          <a:p>
            <a:r>
              <a:rPr lang="en-US" dirty="0" smtClean="0"/>
              <a:t>Sun is considered a perfect emitter, i.e. a black-body</a:t>
            </a:r>
          </a:p>
          <a:p>
            <a:r>
              <a:rPr lang="en-US" dirty="0" smtClean="0"/>
              <a:t>Sun’s power output is 3.9 x 10</a:t>
            </a:r>
            <a:r>
              <a:rPr lang="en-US" baseline="30000" dirty="0" smtClean="0"/>
              <a:t>26</a:t>
            </a:r>
            <a:r>
              <a:rPr lang="en-US" dirty="0" smtClean="0"/>
              <a:t> W</a:t>
            </a:r>
          </a:p>
          <a:p>
            <a:r>
              <a:rPr lang="en-US" dirty="0" smtClean="0"/>
              <a:t>The earth receives only a small fraction of this power equal to </a:t>
            </a:r>
          </a:p>
          <a:p>
            <a:endParaRPr lang="en-US" dirty="0" smtClean="0"/>
          </a:p>
          <a:p>
            <a:endParaRPr lang="en-US" dirty="0" smtClean="0"/>
          </a:p>
          <a:p>
            <a:r>
              <a:rPr lang="en-US" dirty="0" smtClean="0"/>
              <a:t>Where </a:t>
            </a:r>
            <a:r>
              <a:rPr lang="en-US" i="1" dirty="0" smtClean="0"/>
              <a:t>a</a:t>
            </a:r>
            <a:r>
              <a:rPr lang="en-US" dirty="0" smtClean="0"/>
              <a:t> is the area used to collect the power and d is the earth-to-sun distance</a:t>
            </a:r>
          </a:p>
        </p:txBody>
      </p:sp>
      <p:graphicFrame>
        <p:nvGraphicFramePr>
          <p:cNvPr id="26626" name="Object 2"/>
          <p:cNvGraphicFramePr>
            <a:graphicFrameLocks noChangeAspect="1"/>
          </p:cNvGraphicFramePr>
          <p:nvPr/>
        </p:nvGraphicFramePr>
        <p:xfrm>
          <a:off x="4724400" y="3962400"/>
          <a:ext cx="1428750" cy="1476375"/>
        </p:xfrm>
        <a:graphic>
          <a:graphicData uri="http://schemas.openxmlformats.org/presentationml/2006/ole">
            <p:oleObj spid="_x0000_s26627" name="Equation" r:id="rId3" imgW="380835" imgH="393529"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a:t>
            </a:r>
            <a:endParaRPr lang="en-US" dirty="0"/>
          </a:p>
        </p:txBody>
      </p:sp>
      <p:sp>
        <p:nvSpPr>
          <p:cNvPr id="3" name="Content Placeholder 2"/>
          <p:cNvSpPr>
            <a:spLocks noGrp="1"/>
          </p:cNvSpPr>
          <p:nvPr>
            <p:ph idx="1"/>
          </p:nvPr>
        </p:nvSpPr>
        <p:spPr/>
        <p:txBody>
          <a:bodyPr/>
          <a:lstStyle/>
          <a:p>
            <a:r>
              <a:rPr lang="en-US" dirty="0" smtClean="0"/>
              <a:t>Power of radiation received per unit area of the receiver</a:t>
            </a:r>
            <a:endParaRPr lang="en-US" dirty="0"/>
          </a:p>
        </p:txBody>
      </p:sp>
      <p:graphicFrame>
        <p:nvGraphicFramePr>
          <p:cNvPr id="27650" name="Object 2"/>
          <p:cNvGraphicFramePr>
            <a:graphicFrameLocks noChangeAspect="1"/>
          </p:cNvGraphicFramePr>
          <p:nvPr/>
        </p:nvGraphicFramePr>
        <p:xfrm>
          <a:off x="4295775" y="3962400"/>
          <a:ext cx="2286000" cy="1476375"/>
        </p:xfrm>
        <a:graphic>
          <a:graphicData uri="http://schemas.openxmlformats.org/presentationml/2006/ole">
            <p:oleObj spid="_x0000_s27651" name="Equation" r:id="rId3" imgW="609336" imgH="393529" progId="Equation.3">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914400"/>
          </a:xfrm>
        </p:spPr>
        <p:txBody>
          <a:bodyPr/>
          <a:lstStyle/>
          <a:p>
            <a:r>
              <a:rPr lang="en-US" dirty="0" smtClean="0"/>
              <a:t>Solar Constant</a:t>
            </a:r>
            <a:endParaRPr lang="en-US" dirty="0"/>
          </a:p>
        </p:txBody>
      </p:sp>
      <p:sp>
        <p:nvSpPr>
          <p:cNvPr id="3" name="Content Placeholder 2"/>
          <p:cNvSpPr>
            <a:spLocks noGrp="1"/>
          </p:cNvSpPr>
          <p:nvPr>
            <p:ph idx="1"/>
          </p:nvPr>
        </p:nvSpPr>
        <p:spPr>
          <a:xfrm>
            <a:off x="304800" y="990600"/>
            <a:ext cx="8534400" cy="5867400"/>
          </a:xfrm>
        </p:spPr>
        <p:txBody>
          <a:bodyPr>
            <a:normAutofit/>
          </a:bodyPr>
          <a:lstStyle/>
          <a:p>
            <a:r>
              <a:rPr lang="en-US" dirty="0" smtClean="0"/>
              <a:t>Substituting values into the intensity equation we get</a:t>
            </a:r>
          </a:p>
          <a:p>
            <a:endParaRPr lang="en-US" dirty="0" smtClean="0"/>
          </a:p>
          <a:p>
            <a:pPr>
              <a:buNone/>
            </a:pPr>
            <a:endParaRPr lang="en-US" dirty="0" smtClean="0"/>
          </a:p>
          <a:p>
            <a:pPr>
              <a:buNone/>
            </a:pPr>
            <a:endParaRPr lang="en-US" dirty="0" smtClean="0"/>
          </a:p>
          <a:p>
            <a:endParaRPr lang="en-US" dirty="0" smtClean="0"/>
          </a:p>
          <a:p>
            <a:endParaRPr lang="en-US" dirty="0" smtClean="0"/>
          </a:p>
          <a:p>
            <a:r>
              <a:rPr lang="en-US" dirty="0" smtClean="0"/>
              <a:t>Which is the </a:t>
            </a:r>
            <a:r>
              <a:rPr lang="en-US" b="1" i="1" dirty="0" smtClean="0"/>
              <a:t>solar constant</a:t>
            </a:r>
            <a:r>
              <a:rPr lang="en-US" dirty="0" smtClean="0"/>
              <a:t>, S</a:t>
            </a:r>
          </a:p>
          <a:p>
            <a:r>
              <a:rPr lang="en-US" dirty="0" smtClean="0"/>
              <a:t>S ≈ 1400 Wm</a:t>
            </a:r>
            <a:r>
              <a:rPr lang="en-US" baseline="30000" dirty="0" smtClean="0"/>
              <a:t>-2</a:t>
            </a:r>
            <a:r>
              <a:rPr lang="en-US" dirty="0" smtClean="0"/>
              <a:t> </a:t>
            </a:r>
            <a:endParaRPr lang="en-US" dirty="0" smtClean="0"/>
          </a:p>
          <a:p>
            <a:r>
              <a:rPr lang="en-US" b="1" i="1" dirty="0" smtClean="0">
                <a:solidFill>
                  <a:srgbClr val="FFFF00"/>
                </a:solidFill>
              </a:rPr>
              <a:t>This is the intensity of the sun reaching the earth’s atmosphere, NOT the surface!</a:t>
            </a:r>
            <a:endParaRPr lang="en-US" b="1" i="1" dirty="0">
              <a:solidFill>
                <a:srgbClr val="FFFF00"/>
              </a:solidFill>
            </a:endParaRPr>
          </a:p>
        </p:txBody>
      </p:sp>
      <p:graphicFrame>
        <p:nvGraphicFramePr>
          <p:cNvPr id="27650" name="Object 2"/>
          <p:cNvGraphicFramePr>
            <a:graphicFrameLocks noChangeAspect="1"/>
          </p:cNvGraphicFramePr>
          <p:nvPr/>
        </p:nvGraphicFramePr>
        <p:xfrm>
          <a:off x="1752600" y="1676400"/>
          <a:ext cx="7007225" cy="2919412"/>
        </p:xfrm>
        <a:graphic>
          <a:graphicData uri="http://schemas.openxmlformats.org/presentationml/2006/ole">
            <p:oleObj spid="_x0000_s28675" name="Equation" r:id="rId3" imgW="2133600" imgH="88900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Constant</a:t>
            </a:r>
            <a:endParaRPr lang="en-US" dirty="0"/>
          </a:p>
        </p:txBody>
      </p:sp>
      <p:sp>
        <p:nvSpPr>
          <p:cNvPr id="3" name="Content Placeholder 2"/>
          <p:cNvSpPr>
            <a:spLocks noGrp="1"/>
          </p:cNvSpPr>
          <p:nvPr>
            <p:ph idx="1"/>
          </p:nvPr>
        </p:nvSpPr>
        <p:spPr>
          <a:xfrm>
            <a:off x="914400" y="1600200"/>
            <a:ext cx="7924800" cy="5257800"/>
          </a:xfrm>
        </p:spPr>
        <p:txBody>
          <a:bodyPr>
            <a:normAutofit/>
          </a:bodyPr>
          <a:lstStyle/>
          <a:p>
            <a:r>
              <a:rPr lang="en-US" dirty="0" smtClean="0"/>
              <a:t>If intensity is power per unit area, then power received is equal to intensity times the area of the receiver</a:t>
            </a:r>
            <a:endParaRPr lang="en-US" dirty="0"/>
          </a:p>
        </p:txBody>
      </p:sp>
      <p:graphicFrame>
        <p:nvGraphicFramePr>
          <p:cNvPr id="27650" name="Object 2"/>
          <p:cNvGraphicFramePr>
            <a:graphicFrameLocks noChangeAspect="1"/>
          </p:cNvGraphicFramePr>
          <p:nvPr/>
        </p:nvGraphicFramePr>
        <p:xfrm>
          <a:off x="4227512" y="3128962"/>
          <a:ext cx="2325688" cy="2967038"/>
        </p:xfrm>
        <a:graphic>
          <a:graphicData uri="http://schemas.openxmlformats.org/presentationml/2006/ole">
            <p:oleObj spid="_x0000_s29699" name="Equation" r:id="rId3" imgW="457200" imgH="58392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Albedo</a:t>
            </a:r>
            <a:endParaRPr lang="en-US"/>
          </a:p>
        </p:txBody>
      </p:sp>
      <p:sp>
        <p:nvSpPr>
          <p:cNvPr id="3" name="Content Placeholder 2"/>
          <p:cNvSpPr>
            <a:spLocks noGrp="1"/>
          </p:cNvSpPr>
          <p:nvPr>
            <p:ph idx="1"/>
          </p:nvPr>
        </p:nvSpPr>
        <p:spPr/>
        <p:txBody>
          <a:bodyPr>
            <a:normAutofit lnSpcReduction="10000"/>
          </a:bodyPr>
          <a:lstStyle/>
          <a:p>
            <a:r>
              <a:rPr lang="en-US" dirty="0" smtClean="0"/>
              <a:t>Ratio of radiation power reflected to the power incident on a body</a:t>
            </a:r>
          </a:p>
          <a:p>
            <a:endParaRPr lang="en-US" dirty="0" smtClean="0"/>
          </a:p>
          <a:p>
            <a:endParaRPr lang="en-US" dirty="0" smtClean="0"/>
          </a:p>
          <a:p>
            <a:endParaRPr lang="en-US" dirty="0" smtClean="0"/>
          </a:p>
          <a:p>
            <a:r>
              <a:rPr lang="en-US" dirty="0" smtClean="0"/>
              <a:t>Light-colored, shiny objects have a high </a:t>
            </a:r>
            <a:r>
              <a:rPr lang="en-US" dirty="0" err="1" smtClean="0"/>
              <a:t>albedo</a:t>
            </a:r>
            <a:r>
              <a:rPr lang="en-US" dirty="0" smtClean="0"/>
              <a:t>, dark and dull objects have low </a:t>
            </a:r>
            <a:r>
              <a:rPr lang="en-US" dirty="0" err="1" smtClean="0"/>
              <a:t>albedo</a:t>
            </a:r>
            <a:endParaRPr lang="en-US" dirty="0" smtClean="0"/>
          </a:p>
          <a:p>
            <a:r>
              <a:rPr lang="en-US" b="1" i="1" dirty="0" smtClean="0"/>
              <a:t>The earth as a whole has an average </a:t>
            </a:r>
            <a:r>
              <a:rPr lang="en-US" b="1" i="1" dirty="0" err="1" smtClean="0"/>
              <a:t>albedo</a:t>
            </a:r>
            <a:r>
              <a:rPr lang="en-US" b="1" i="1" dirty="0" smtClean="0"/>
              <a:t> of 0.3</a:t>
            </a:r>
            <a:endParaRPr lang="en-US" b="1" i="1" dirty="0"/>
          </a:p>
        </p:txBody>
      </p:sp>
      <p:graphicFrame>
        <p:nvGraphicFramePr>
          <p:cNvPr id="33794" name="Object 2"/>
          <p:cNvGraphicFramePr>
            <a:graphicFrameLocks noChangeAspect="1"/>
          </p:cNvGraphicFramePr>
          <p:nvPr/>
        </p:nvGraphicFramePr>
        <p:xfrm>
          <a:off x="1447800" y="2895600"/>
          <a:ext cx="6872288" cy="1257434"/>
        </p:xfrm>
        <a:graphic>
          <a:graphicData uri="http://schemas.openxmlformats.org/presentationml/2006/ole">
            <p:oleObj spid="_x0000_s33795" name="Equation" r:id="rId3" imgW="2286000" imgH="41910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7772400" cy="914400"/>
          </a:xfrm>
        </p:spPr>
        <p:txBody>
          <a:bodyPr/>
          <a:lstStyle/>
          <a:p>
            <a:r>
              <a:rPr lang="en-US" dirty="0" smtClean="0"/>
              <a:t>Emissivity</a:t>
            </a:r>
            <a:endParaRPr lang="en-US" dirty="0"/>
          </a:p>
        </p:txBody>
      </p:sp>
      <p:sp>
        <p:nvSpPr>
          <p:cNvPr id="3" name="Content Placeholder 2"/>
          <p:cNvSpPr>
            <a:spLocks noGrp="1"/>
          </p:cNvSpPr>
          <p:nvPr>
            <p:ph idx="1"/>
          </p:nvPr>
        </p:nvSpPr>
        <p:spPr>
          <a:xfrm>
            <a:off x="914400" y="2286000"/>
            <a:ext cx="7772400" cy="4069560"/>
          </a:xfrm>
        </p:spPr>
        <p:txBody>
          <a:bodyPr/>
          <a:lstStyle/>
          <a:p>
            <a:r>
              <a:rPr lang="en-US" dirty="0" smtClean="0"/>
              <a:t>Dimensionless number from 0 to 1 that states a surface’s ability to radiate energy</a:t>
            </a:r>
          </a:p>
          <a:p>
            <a:r>
              <a:rPr lang="en-US" dirty="0" smtClean="0"/>
              <a:t>For a theoretical perfect emitter, a </a:t>
            </a:r>
            <a:r>
              <a:rPr lang="en-US" i="1" dirty="0" smtClean="0"/>
              <a:t>black body</a:t>
            </a:r>
            <a:r>
              <a:rPr lang="en-US" dirty="0" smtClean="0"/>
              <a:t>, e = 1</a:t>
            </a:r>
          </a:p>
          <a:p>
            <a:r>
              <a:rPr lang="en-US" dirty="0" smtClean="0"/>
              <a:t>Dark and dull surfaces will have a higher emissivity</a:t>
            </a:r>
          </a:p>
          <a:p>
            <a:r>
              <a:rPr lang="en-US" dirty="0" smtClean="0"/>
              <a:t>Light and shiny surfaces will have a lower emissivity</a:t>
            </a:r>
          </a:p>
          <a:p>
            <a:endParaRPr lang="en-US" dirty="0"/>
          </a:p>
        </p:txBody>
      </p:sp>
      <p:pic>
        <p:nvPicPr>
          <p:cNvPr id="4" name="Picture 3" descr="Sample emissivity values.jpg"/>
          <p:cNvPicPr>
            <a:picLocks noChangeAspect="1"/>
          </p:cNvPicPr>
          <p:nvPr/>
        </p:nvPicPr>
        <p:blipFill>
          <a:blip r:embed="rId2" cstate="print"/>
          <a:stretch>
            <a:fillRect/>
          </a:stretch>
        </p:blipFill>
        <p:spPr>
          <a:xfrm>
            <a:off x="4407558" y="228600"/>
            <a:ext cx="4468218" cy="2057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For </a:t>
            </a:r>
            <a:r>
              <a:rPr lang="en-US" sz="3200" dirty="0" smtClean="0"/>
              <a:t>simplified modeling purposes the Earth can be treated as a black-body radiator and the atmosphere treated as a grey-body</a:t>
            </a:r>
            <a:r>
              <a:rPr lang="en-US" sz="3200" dirty="0" smtClean="0"/>
              <a:t>.</a:t>
            </a:r>
            <a:endParaRPr lang="en-US" sz="32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descr="C:\Users\tanke_000\AppData\Local\Microsoft\Windows\INetCache\IE\41LJNG44\flames_gif_by_retsamys-d5eg9qg[1].gif"/>
          <p:cNvPicPr>
            <a:picLocks noChangeAspect="1" noChangeArrowheads="1" noCrop="1"/>
          </p:cNvPicPr>
          <p:nvPr/>
        </p:nvPicPr>
        <p:blipFill>
          <a:blip r:embed="rId2" cstate="print"/>
          <a:srcRect/>
          <a:stretch>
            <a:fillRect/>
          </a:stretch>
        </p:blipFill>
        <p:spPr bwMode="auto">
          <a:xfrm>
            <a:off x="838200" y="1752600"/>
            <a:ext cx="4572000" cy="3429000"/>
          </a:xfrm>
          <a:prstGeom prst="rect">
            <a:avLst/>
          </a:prstGeom>
          <a:noFill/>
        </p:spPr>
      </p:pic>
      <p:sp>
        <p:nvSpPr>
          <p:cNvPr id="2" name="Title 1"/>
          <p:cNvSpPr>
            <a:spLocks noGrp="1"/>
          </p:cNvSpPr>
          <p:nvPr>
            <p:ph type="ctrTitle"/>
          </p:nvPr>
        </p:nvSpPr>
        <p:spPr/>
        <p:txBody>
          <a:bodyPr/>
          <a:lstStyle/>
          <a:p>
            <a:r>
              <a:rPr lang="en-US" dirty="0" smtClean="0">
                <a:solidFill>
                  <a:srgbClr val="FF0000"/>
                </a:solidFill>
              </a:rPr>
              <a:t>Emissivity demo</a:t>
            </a:r>
            <a:endParaRPr lang="en-US"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dirty="0" smtClean="0">
                <a:solidFill>
                  <a:srgbClr val="FFFF00"/>
                </a:solidFill>
              </a:rPr>
              <a:t>Intermediate Summary</a:t>
            </a:r>
            <a:endParaRPr lang="en-US" dirty="0">
              <a:solidFill>
                <a:srgbClr val="FFFF00"/>
              </a:solidFill>
            </a:endParaRPr>
          </a:p>
        </p:txBody>
      </p:sp>
      <p:sp>
        <p:nvSpPr>
          <p:cNvPr id="3" name="Content Placeholder 2"/>
          <p:cNvSpPr>
            <a:spLocks noGrp="1"/>
          </p:cNvSpPr>
          <p:nvPr>
            <p:ph idx="1"/>
          </p:nvPr>
        </p:nvSpPr>
        <p:spPr>
          <a:xfrm>
            <a:off x="914400" y="1219200"/>
            <a:ext cx="7772400" cy="5136360"/>
          </a:xfrm>
        </p:spPr>
        <p:txBody>
          <a:bodyPr/>
          <a:lstStyle/>
          <a:p>
            <a:r>
              <a:rPr lang="en-US" dirty="0" smtClean="0"/>
              <a:t>A portion of the Sun’s power reaches the earth</a:t>
            </a:r>
          </a:p>
          <a:p>
            <a:r>
              <a:rPr lang="en-US" dirty="0" smtClean="0"/>
              <a:t>Part of that power is reflected, part is absorbed (≈ 30%/70%)</a:t>
            </a:r>
          </a:p>
          <a:p>
            <a:r>
              <a:rPr lang="en-US" dirty="0" smtClean="0"/>
              <a:t>When a body absorbs energy, the kinetic energy of its molecules increases and temperature increases</a:t>
            </a:r>
          </a:p>
          <a:p>
            <a:r>
              <a:rPr lang="en-US" dirty="0" smtClean="0"/>
              <a:t>All bodies emit black body radiation which is proportional to </a:t>
            </a:r>
            <a:r>
              <a:rPr lang="en-US" dirty="0" smtClean="0"/>
              <a:t>temperature</a:t>
            </a:r>
          </a:p>
          <a:p>
            <a:r>
              <a:rPr lang="en-US" dirty="0" smtClean="0"/>
              <a:t>Constant temperature occurs when </a:t>
            </a:r>
            <a:r>
              <a:rPr lang="en-US" dirty="0" err="1" smtClean="0"/>
              <a:t>P</a:t>
            </a:r>
            <a:r>
              <a:rPr lang="en-US" baseline="-25000" dirty="0" err="1" smtClean="0"/>
              <a:t>net</a:t>
            </a:r>
            <a:r>
              <a:rPr lang="en-US" dirty="0" smtClean="0"/>
              <a:t> = 0</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Reaching the Earth</a:t>
            </a:r>
            <a:endParaRPr lang="en-US" dirty="0"/>
          </a:p>
        </p:txBody>
      </p:sp>
      <p:sp>
        <p:nvSpPr>
          <p:cNvPr id="3" name="Content Placeholder 2"/>
          <p:cNvSpPr>
            <a:spLocks noGrp="1"/>
          </p:cNvSpPr>
          <p:nvPr>
            <p:ph idx="1"/>
          </p:nvPr>
        </p:nvSpPr>
        <p:spPr>
          <a:xfrm>
            <a:off x="304800" y="1783560"/>
            <a:ext cx="8382000" cy="4572000"/>
          </a:xfrm>
        </p:spPr>
        <p:txBody>
          <a:bodyPr/>
          <a:lstStyle/>
          <a:p>
            <a:r>
              <a:rPr lang="en-US" dirty="0" smtClean="0"/>
              <a:t>The solar constant, </a:t>
            </a:r>
          </a:p>
          <a:p>
            <a:pPr marL="395288" indent="0">
              <a:buNone/>
            </a:pPr>
            <a:r>
              <a:rPr lang="en-US" dirty="0" smtClean="0"/>
              <a:t>S = 1400 W/m</a:t>
            </a:r>
            <a:r>
              <a:rPr lang="en-US" baseline="30000" dirty="0" smtClean="0"/>
              <a:t>2</a:t>
            </a:r>
            <a:r>
              <a:rPr lang="en-US" dirty="0" smtClean="0"/>
              <a:t>, is the </a:t>
            </a:r>
          </a:p>
          <a:p>
            <a:pPr marL="395288" indent="0">
              <a:buNone/>
            </a:pPr>
            <a:r>
              <a:rPr lang="en-US" dirty="0" smtClean="0"/>
              <a:t>amount of solar power</a:t>
            </a:r>
          </a:p>
          <a:p>
            <a:pPr marL="395288" indent="0">
              <a:buNone/>
            </a:pPr>
            <a:r>
              <a:rPr lang="en-US" dirty="0" smtClean="0"/>
              <a:t>striking a given area of </a:t>
            </a:r>
          </a:p>
          <a:p>
            <a:pPr marL="395288" indent="0">
              <a:buNone/>
            </a:pPr>
            <a:r>
              <a:rPr lang="en-US" dirty="0" smtClean="0"/>
              <a:t>the atmosphere</a:t>
            </a:r>
          </a:p>
          <a:p>
            <a:pPr marL="395288" indent="-395288"/>
            <a:r>
              <a:rPr lang="en-US" dirty="0" smtClean="0"/>
              <a:t>At any given time, the area of the earth’s surface exposed to this radiation is equal to the area of a circle, </a:t>
            </a:r>
            <a:r>
              <a:rPr lang="el-GR" dirty="0" smtClean="0">
                <a:cs typeface="Times New Roman"/>
              </a:rPr>
              <a:t>π</a:t>
            </a:r>
            <a:r>
              <a:rPr lang="en-US" dirty="0" smtClean="0">
                <a:cs typeface="Times New Roman"/>
              </a:rPr>
              <a:t>R</a:t>
            </a:r>
            <a:r>
              <a:rPr lang="en-US" baseline="30000" dirty="0" smtClean="0">
                <a:cs typeface="Times New Roman"/>
              </a:rPr>
              <a:t>2</a:t>
            </a:r>
            <a:r>
              <a:rPr lang="en-US" dirty="0" smtClean="0">
                <a:cs typeface="Times New Roman"/>
              </a:rPr>
              <a:t>, using the radius of the earth</a:t>
            </a:r>
            <a:endParaRPr lang="en-US" dirty="0"/>
          </a:p>
        </p:txBody>
      </p:sp>
      <p:pic>
        <p:nvPicPr>
          <p:cNvPr id="5" name="Picture 4" descr="radiation reaching earth.jpg"/>
          <p:cNvPicPr>
            <a:picLocks noChangeAspect="1"/>
          </p:cNvPicPr>
          <p:nvPr/>
        </p:nvPicPr>
        <p:blipFill>
          <a:blip r:embed="rId2" cstate="print"/>
          <a:stretch>
            <a:fillRect/>
          </a:stretch>
        </p:blipFill>
        <p:spPr>
          <a:xfrm>
            <a:off x="4722028" y="1600200"/>
            <a:ext cx="4246712" cy="25908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Reaching the Earth</a:t>
            </a:r>
            <a:endParaRPr lang="en-US" dirty="0"/>
          </a:p>
        </p:txBody>
      </p:sp>
      <p:sp>
        <p:nvSpPr>
          <p:cNvPr id="3" name="Content Placeholder 2"/>
          <p:cNvSpPr>
            <a:spLocks noGrp="1"/>
          </p:cNvSpPr>
          <p:nvPr>
            <p:ph idx="1"/>
          </p:nvPr>
        </p:nvSpPr>
        <p:spPr>
          <a:xfrm>
            <a:off x="304800" y="1295400"/>
            <a:ext cx="8382000" cy="5334000"/>
          </a:xfrm>
        </p:spPr>
        <p:txBody>
          <a:bodyPr>
            <a:normAutofit lnSpcReduction="10000"/>
          </a:bodyPr>
          <a:lstStyle/>
          <a:p>
            <a:r>
              <a:rPr lang="en-US" dirty="0" smtClean="0"/>
              <a:t>The total surface area</a:t>
            </a:r>
          </a:p>
          <a:p>
            <a:pPr marL="411163" indent="-12700">
              <a:buNone/>
            </a:pPr>
            <a:r>
              <a:rPr lang="en-US" dirty="0" smtClean="0"/>
              <a:t>of  a sphere is 4</a:t>
            </a:r>
            <a:r>
              <a:rPr lang="el-GR" dirty="0" smtClean="0"/>
              <a:t>π</a:t>
            </a:r>
            <a:r>
              <a:rPr lang="en-US" dirty="0" smtClean="0"/>
              <a:t>R</a:t>
            </a:r>
            <a:r>
              <a:rPr lang="en-US" baseline="30000" dirty="0" smtClean="0"/>
              <a:t>2</a:t>
            </a:r>
            <a:r>
              <a:rPr lang="en-US" dirty="0" smtClean="0"/>
              <a:t>, so</a:t>
            </a:r>
          </a:p>
          <a:p>
            <a:pPr marL="411163" indent="-12700">
              <a:buNone/>
            </a:pPr>
            <a:r>
              <a:rPr lang="en-US" dirty="0" smtClean="0"/>
              <a:t>the ‘exposure’ area is</a:t>
            </a:r>
          </a:p>
          <a:p>
            <a:pPr marL="411163" indent="-12700">
              <a:buNone/>
            </a:pPr>
            <a:r>
              <a:rPr lang="en-US" dirty="0" smtClean="0"/>
              <a:t>only 1/4</a:t>
            </a:r>
            <a:r>
              <a:rPr lang="en-US" baseline="30000" dirty="0" smtClean="0"/>
              <a:t>th</a:t>
            </a:r>
            <a:r>
              <a:rPr lang="en-US" dirty="0" smtClean="0"/>
              <a:t> the surface</a:t>
            </a:r>
          </a:p>
          <a:p>
            <a:pPr marL="411163" indent="-12700">
              <a:buNone/>
            </a:pPr>
            <a:r>
              <a:rPr lang="en-US" dirty="0" smtClean="0"/>
              <a:t>area of the earth</a:t>
            </a:r>
          </a:p>
          <a:p>
            <a:pPr marL="411163" indent="-411163"/>
            <a:r>
              <a:rPr lang="en-US" dirty="0" smtClean="0"/>
              <a:t>Therefore, the radiation</a:t>
            </a:r>
          </a:p>
          <a:p>
            <a:pPr marL="411163" indent="-12700">
              <a:buNone/>
            </a:pPr>
            <a:r>
              <a:rPr lang="en-US" dirty="0" smtClean="0"/>
              <a:t>received per square </a:t>
            </a:r>
          </a:p>
          <a:p>
            <a:pPr marL="411163" indent="-12700">
              <a:buNone/>
            </a:pPr>
            <a:r>
              <a:rPr lang="en-US" dirty="0" smtClean="0"/>
              <a:t>meter on the surface of </a:t>
            </a:r>
          </a:p>
          <a:p>
            <a:pPr marL="411163" indent="-12700">
              <a:buNone/>
            </a:pPr>
            <a:r>
              <a:rPr lang="en-US" dirty="0" smtClean="0"/>
              <a:t>the earth at any given </a:t>
            </a:r>
          </a:p>
          <a:p>
            <a:pPr marL="411163" indent="-12700">
              <a:buNone/>
            </a:pPr>
            <a:r>
              <a:rPr lang="en-US" dirty="0" smtClean="0"/>
              <a:t>time is,</a:t>
            </a:r>
            <a:endParaRPr lang="en-US" dirty="0"/>
          </a:p>
        </p:txBody>
      </p:sp>
      <p:pic>
        <p:nvPicPr>
          <p:cNvPr id="5" name="Picture 4" descr="radiation reaching earth.jpg"/>
          <p:cNvPicPr>
            <a:picLocks noChangeAspect="1"/>
          </p:cNvPicPr>
          <p:nvPr/>
        </p:nvPicPr>
        <p:blipFill>
          <a:blip r:embed="rId3" cstate="print"/>
          <a:stretch>
            <a:fillRect/>
          </a:stretch>
        </p:blipFill>
        <p:spPr>
          <a:xfrm>
            <a:off x="4722028" y="1219200"/>
            <a:ext cx="4246712" cy="2590800"/>
          </a:xfrm>
          <a:prstGeom prst="rect">
            <a:avLst/>
          </a:prstGeom>
        </p:spPr>
      </p:pic>
      <p:graphicFrame>
        <p:nvGraphicFramePr>
          <p:cNvPr id="34818" name="Object 2"/>
          <p:cNvGraphicFramePr>
            <a:graphicFrameLocks noChangeAspect="1"/>
          </p:cNvGraphicFramePr>
          <p:nvPr/>
        </p:nvGraphicFramePr>
        <p:xfrm>
          <a:off x="5410200" y="5257800"/>
          <a:ext cx="2825750" cy="1181100"/>
        </p:xfrm>
        <a:graphic>
          <a:graphicData uri="http://schemas.openxmlformats.org/presentationml/2006/ole">
            <p:oleObj spid="_x0000_s34819" name="Equation" r:id="rId4" imgW="939392" imgH="393529"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Reaching the Earth</a:t>
            </a:r>
            <a:endParaRPr lang="en-US" dirty="0"/>
          </a:p>
        </p:txBody>
      </p:sp>
      <p:sp>
        <p:nvSpPr>
          <p:cNvPr id="3" name="Content Placeholder 2"/>
          <p:cNvSpPr>
            <a:spLocks noGrp="1"/>
          </p:cNvSpPr>
          <p:nvPr>
            <p:ph idx="1"/>
          </p:nvPr>
        </p:nvSpPr>
        <p:spPr>
          <a:xfrm>
            <a:off x="152400" y="1295400"/>
            <a:ext cx="8534400" cy="5334000"/>
          </a:xfrm>
        </p:spPr>
        <p:txBody>
          <a:bodyPr>
            <a:normAutofit/>
          </a:bodyPr>
          <a:lstStyle/>
          <a:p>
            <a:pPr marL="411163" indent="-411163"/>
            <a:r>
              <a:rPr lang="en-US" dirty="0" smtClean="0"/>
              <a:t>Since 30% of this energy</a:t>
            </a:r>
          </a:p>
          <a:p>
            <a:pPr marL="411163" indent="-12700">
              <a:buNone/>
            </a:pPr>
            <a:r>
              <a:rPr lang="en-US" dirty="0" smtClean="0"/>
              <a:t>is reflected (</a:t>
            </a:r>
            <a:r>
              <a:rPr lang="en-US" dirty="0" err="1" smtClean="0"/>
              <a:t>albedo</a:t>
            </a:r>
            <a:r>
              <a:rPr lang="en-US" dirty="0" smtClean="0"/>
              <a:t> = 0.3,</a:t>
            </a:r>
          </a:p>
          <a:p>
            <a:pPr marL="411163" indent="-12700">
              <a:buNone/>
            </a:pPr>
            <a:r>
              <a:rPr lang="en-US" dirty="0" smtClean="0"/>
              <a:t>the actual radiation the </a:t>
            </a:r>
          </a:p>
          <a:p>
            <a:pPr marL="411163" indent="-12700">
              <a:buNone/>
            </a:pPr>
            <a:r>
              <a:rPr lang="en-US" dirty="0" smtClean="0"/>
              <a:t>Earth’s surface receives</a:t>
            </a:r>
          </a:p>
          <a:p>
            <a:pPr marL="411163" indent="-12700">
              <a:buNone/>
            </a:pPr>
            <a:r>
              <a:rPr lang="en-US" dirty="0" smtClean="0"/>
              <a:t>at any given moment is</a:t>
            </a:r>
          </a:p>
          <a:p>
            <a:pPr marL="411163" indent="-12700">
              <a:buNone/>
            </a:pPr>
            <a:endParaRPr lang="en-US" dirty="0" smtClean="0"/>
          </a:p>
          <a:p>
            <a:pPr marL="411163" indent="-411163"/>
            <a:endParaRPr lang="en-US" dirty="0"/>
          </a:p>
        </p:txBody>
      </p:sp>
      <p:pic>
        <p:nvPicPr>
          <p:cNvPr id="5" name="Picture 4" descr="radiation reaching earth.jpg"/>
          <p:cNvPicPr>
            <a:picLocks noChangeAspect="1"/>
          </p:cNvPicPr>
          <p:nvPr/>
        </p:nvPicPr>
        <p:blipFill>
          <a:blip r:embed="rId3" cstate="print"/>
          <a:stretch>
            <a:fillRect/>
          </a:stretch>
        </p:blipFill>
        <p:spPr>
          <a:xfrm>
            <a:off x="4722028" y="1219200"/>
            <a:ext cx="4246712" cy="2590800"/>
          </a:xfrm>
          <a:prstGeom prst="rect">
            <a:avLst/>
          </a:prstGeom>
        </p:spPr>
      </p:pic>
      <p:graphicFrame>
        <p:nvGraphicFramePr>
          <p:cNvPr id="35843" name="Object 2"/>
          <p:cNvGraphicFramePr>
            <a:graphicFrameLocks noChangeAspect="1"/>
          </p:cNvGraphicFramePr>
          <p:nvPr/>
        </p:nvGraphicFramePr>
        <p:xfrm>
          <a:off x="2428875" y="4724400"/>
          <a:ext cx="4200525" cy="609600"/>
        </p:xfrm>
        <a:graphic>
          <a:graphicData uri="http://schemas.openxmlformats.org/presentationml/2006/ole">
            <p:oleObj spid="_x0000_s35844" name="Equation" r:id="rId4" imgW="1396394" imgH="203112"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a:t>
            </a:r>
            <a:endParaRPr lang="en-US" dirty="0"/>
          </a:p>
        </p:txBody>
      </p:sp>
      <p:sp>
        <p:nvSpPr>
          <p:cNvPr id="3" name="Content Placeholder 2"/>
          <p:cNvSpPr>
            <a:spLocks noGrp="1"/>
          </p:cNvSpPr>
          <p:nvPr>
            <p:ph idx="1"/>
          </p:nvPr>
        </p:nvSpPr>
        <p:spPr/>
        <p:txBody>
          <a:bodyPr/>
          <a:lstStyle/>
          <a:p>
            <a:r>
              <a:rPr lang="en-US" dirty="0" smtClean="0"/>
              <a:t>The earth has a more or less constant average temperature and behaves like a black body</a:t>
            </a:r>
          </a:p>
          <a:p>
            <a:r>
              <a:rPr lang="en-US" dirty="0" smtClean="0"/>
              <a:t>Therefore, the energy input to the earth must equal (balance) the energy radiated into space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a:t>
            </a:r>
            <a:endParaRPr lang="en-US" dirty="0"/>
          </a:p>
        </p:txBody>
      </p:sp>
      <p:sp>
        <p:nvSpPr>
          <p:cNvPr id="3" name="Content Placeholder 2"/>
          <p:cNvSpPr>
            <a:spLocks noGrp="1"/>
          </p:cNvSpPr>
          <p:nvPr>
            <p:ph idx="1"/>
          </p:nvPr>
        </p:nvSpPr>
        <p:spPr/>
        <p:txBody>
          <a:bodyPr/>
          <a:lstStyle/>
          <a:p>
            <a:r>
              <a:rPr lang="en-US" dirty="0" smtClean="0"/>
              <a:t>Simplified Energy Diagram</a:t>
            </a:r>
            <a:endParaRPr lang="en-US" dirty="0"/>
          </a:p>
        </p:txBody>
      </p:sp>
      <p:pic>
        <p:nvPicPr>
          <p:cNvPr id="4" name="Picture 3" descr="energy diagram.jpg"/>
          <p:cNvPicPr>
            <a:picLocks noChangeAspect="1"/>
          </p:cNvPicPr>
          <p:nvPr/>
        </p:nvPicPr>
        <p:blipFill>
          <a:blip r:embed="rId2" cstate="print"/>
          <a:stretch>
            <a:fillRect/>
          </a:stretch>
        </p:blipFill>
        <p:spPr>
          <a:xfrm>
            <a:off x="685800" y="2514600"/>
            <a:ext cx="7693572" cy="36576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a:t>
            </a:r>
            <a:endParaRPr lang="en-US" dirty="0"/>
          </a:p>
        </p:txBody>
      </p:sp>
      <p:sp>
        <p:nvSpPr>
          <p:cNvPr id="3" name="Content Placeholder 2"/>
          <p:cNvSpPr>
            <a:spLocks noGrp="1"/>
          </p:cNvSpPr>
          <p:nvPr>
            <p:ph idx="1"/>
          </p:nvPr>
        </p:nvSpPr>
        <p:spPr/>
        <p:txBody>
          <a:bodyPr/>
          <a:lstStyle/>
          <a:p>
            <a:r>
              <a:rPr lang="en-US" dirty="0" smtClean="0"/>
              <a:t>Problems with the Simplified Energy Diagram</a:t>
            </a:r>
          </a:p>
          <a:p>
            <a:pPr lvl="1"/>
            <a:r>
              <a:rPr lang="en-US" dirty="0" smtClean="0"/>
              <a:t>Not all of the earth’s radiated energy escapes the atmosphere</a:t>
            </a:r>
          </a:p>
          <a:p>
            <a:pPr lvl="1"/>
            <a:r>
              <a:rPr lang="en-US" dirty="0" smtClean="0"/>
              <a:t>Some of the energy is absorbed by the atmosphere and re-radiated back toward the earth (this is the greenhouse effect)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Balance</a:t>
            </a:r>
            <a:endParaRPr lang="en-US" dirty="0"/>
          </a:p>
        </p:txBody>
      </p:sp>
      <p:sp>
        <p:nvSpPr>
          <p:cNvPr id="3" name="Content Placeholder 2"/>
          <p:cNvSpPr>
            <a:spLocks noGrp="1"/>
          </p:cNvSpPr>
          <p:nvPr>
            <p:ph idx="1"/>
          </p:nvPr>
        </p:nvSpPr>
        <p:spPr/>
        <p:txBody>
          <a:bodyPr/>
          <a:lstStyle/>
          <a:p>
            <a:r>
              <a:rPr lang="en-US" dirty="0" smtClean="0"/>
              <a:t>Problems with the Simplified Energy Diagram</a:t>
            </a:r>
          </a:p>
          <a:p>
            <a:pPr lvl="1"/>
            <a:r>
              <a:rPr lang="en-US" dirty="0" smtClean="0"/>
              <a:t>Model fails to consider other interactions with the atmosphere:</a:t>
            </a:r>
          </a:p>
          <a:p>
            <a:pPr lvl="2"/>
            <a:r>
              <a:rPr lang="en-US" dirty="0" smtClean="0"/>
              <a:t>Latent heat flows</a:t>
            </a:r>
          </a:p>
          <a:p>
            <a:pPr lvl="2"/>
            <a:r>
              <a:rPr lang="en-US" dirty="0" smtClean="0"/>
              <a:t>Thermal energy flows in oceans by currents</a:t>
            </a:r>
          </a:p>
          <a:p>
            <a:pPr lvl="2"/>
            <a:r>
              <a:rPr lang="en-US" dirty="0" smtClean="0"/>
              <a:t>Thermal energy transfers (essentially conduction) between the surface and the atmosphere due to temperature differences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sp>
        <p:nvSpPr>
          <p:cNvPr id="3" name="Content Placeholder 2"/>
          <p:cNvSpPr>
            <a:spLocks noGrp="1"/>
          </p:cNvSpPr>
          <p:nvPr>
            <p:ph idx="1"/>
          </p:nvPr>
        </p:nvSpPr>
        <p:spPr/>
        <p:txBody>
          <a:bodyPr/>
          <a:lstStyle/>
          <a:p>
            <a:r>
              <a:rPr lang="en-US" dirty="0" smtClean="0"/>
              <a:t>Most of the solar radiation reaching earth is in the visible wavelength band</a:t>
            </a:r>
          </a:p>
          <a:p>
            <a:r>
              <a:rPr lang="en-US" dirty="0" smtClean="0"/>
              <a:t>The atmosphere only reflects about 30% of this</a:t>
            </a:r>
          </a:p>
          <a:p>
            <a:r>
              <a:rPr lang="en-US" dirty="0" smtClean="0"/>
              <a:t>The average temperature of the earth’s surface is 288K</a:t>
            </a:r>
          </a:p>
          <a:p>
            <a:r>
              <a:rPr lang="en-US" dirty="0" smtClean="0"/>
              <a:t>Using Wien’s Law, the radiation emitted by the earth is in the infrared wavelength range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Science: </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200" b="1" i="1" dirty="0" smtClean="0"/>
              <a:t>Simple </a:t>
            </a:r>
            <a:r>
              <a:rPr lang="en-US" sz="3200" b="1" i="1" dirty="0" smtClean="0"/>
              <a:t>and complex modeling: </a:t>
            </a:r>
            <a:r>
              <a:rPr lang="en-US" sz="3200" dirty="0" smtClean="0"/>
              <a:t>The kinetic theory of gases is a simple mathematical model that produces a good approximation of the behavior of real gases. Scientists are also attempting to model the Earth’s climate, which is a far more complex system. Advances in data availability and the ability to include more processes in the models together with continued testing and scientific debate on the various models will improve the ability to predict climate change more accurately</a:t>
            </a:r>
            <a:r>
              <a:rPr lang="en-US" sz="3200" dirty="0" smtClean="0"/>
              <a:t>.</a:t>
            </a:r>
            <a:endParaRPr lang="en-US" sz="32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Remember from the photoelectric effect and quantum physics that energy is dependent on wavelength and molecular energy absorption and emission are dependent on energy levels</a:t>
            </a:r>
          </a:p>
          <a:p>
            <a:r>
              <a:rPr lang="en-US" dirty="0" smtClean="0">
                <a:solidFill>
                  <a:srgbClr val="FF0000"/>
                </a:solidFill>
              </a:rPr>
              <a:t>Certain gases in the atmosphere (</a:t>
            </a:r>
            <a:r>
              <a:rPr lang="en-US" b="1" i="1" dirty="0" smtClean="0">
                <a:solidFill>
                  <a:srgbClr val="FF0000"/>
                </a:solidFill>
              </a:rPr>
              <a:t>greenhouse gases</a:t>
            </a:r>
            <a:r>
              <a:rPr lang="en-US" dirty="0" smtClean="0">
                <a:solidFill>
                  <a:srgbClr val="FF0000"/>
                </a:solidFill>
              </a:rPr>
              <a:t>) will allow the sun’s visible light to pass through, but will absorb the earth’s radiated infrared energy (emission/absorption spectrum)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sp>
        <p:nvSpPr>
          <p:cNvPr id="3" name="Content Placeholder 2"/>
          <p:cNvSpPr>
            <a:spLocks noGrp="1"/>
          </p:cNvSpPr>
          <p:nvPr>
            <p:ph idx="1"/>
          </p:nvPr>
        </p:nvSpPr>
        <p:spPr/>
        <p:txBody>
          <a:bodyPr/>
          <a:lstStyle/>
          <a:p>
            <a:r>
              <a:rPr lang="en-US" dirty="0" smtClean="0"/>
              <a:t>The absorbed energy is quickly re-radiated in all directions (as from a sphere)</a:t>
            </a:r>
          </a:p>
          <a:p>
            <a:r>
              <a:rPr lang="en-US" dirty="0" smtClean="0"/>
              <a:t>Some of that energy is re-radiated back to the earth’s surface providing added warmth</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sp>
        <p:nvSpPr>
          <p:cNvPr id="3" name="Content Placeholder 2"/>
          <p:cNvSpPr>
            <a:spLocks noGrp="1"/>
          </p:cNvSpPr>
          <p:nvPr>
            <p:ph idx="1"/>
          </p:nvPr>
        </p:nvSpPr>
        <p:spPr/>
        <p:txBody>
          <a:bodyPr/>
          <a:lstStyle/>
          <a:p>
            <a:r>
              <a:rPr lang="en-US" dirty="0" smtClean="0"/>
              <a:t>The Greenhouse Effect is a good thing</a:t>
            </a:r>
          </a:p>
          <a:p>
            <a:pPr lvl="1"/>
            <a:r>
              <a:rPr lang="en-US" dirty="0" smtClean="0"/>
              <a:t>With the greenhouse effect the average temperature is 288 K / 15°C / 59°F</a:t>
            </a:r>
          </a:p>
          <a:p>
            <a:pPr lvl="1"/>
            <a:r>
              <a:rPr lang="en-US" dirty="0" smtClean="0"/>
              <a:t>Without the greenhouse effect the average temperature is estimated to be 256 K / -17°C / 1°F</a:t>
            </a:r>
          </a:p>
          <a:p>
            <a:r>
              <a:rPr lang="en-US" dirty="0" smtClean="0"/>
              <a:t>Primary greenhouse gases are water </a:t>
            </a:r>
            <a:r>
              <a:rPr lang="en-US" dirty="0" err="1" smtClean="0"/>
              <a:t>vapour</a:t>
            </a:r>
            <a:r>
              <a:rPr lang="en-US" dirty="0" smtClean="0"/>
              <a:t>, carbon dioxide, methane and nitrous oxide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sp>
        <p:nvSpPr>
          <p:cNvPr id="3" name="Content Placeholder 2"/>
          <p:cNvSpPr>
            <a:spLocks noGrp="1"/>
          </p:cNvSpPr>
          <p:nvPr>
            <p:ph idx="1"/>
          </p:nvPr>
        </p:nvSpPr>
        <p:spPr/>
        <p:txBody>
          <a:bodyPr/>
          <a:lstStyle/>
          <a:p>
            <a:r>
              <a:rPr lang="en-US" dirty="0" smtClean="0"/>
              <a:t>Energy Diagram Including Greenhouse Effect</a:t>
            </a:r>
            <a:endParaRPr lang="en-US" dirty="0"/>
          </a:p>
        </p:txBody>
      </p:sp>
      <p:pic>
        <p:nvPicPr>
          <p:cNvPr id="4" name="Picture 3" descr="simplified energy flow diagram.jpg"/>
          <p:cNvPicPr>
            <a:picLocks noChangeAspect="1"/>
          </p:cNvPicPr>
          <p:nvPr/>
        </p:nvPicPr>
        <p:blipFill>
          <a:blip r:embed="rId2" cstate="print"/>
          <a:stretch>
            <a:fillRect/>
          </a:stretch>
        </p:blipFill>
        <p:spPr>
          <a:xfrm>
            <a:off x="457200" y="2644901"/>
            <a:ext cx="8294470" cy="3477999"/>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sp>
        <p:nvSpPr>
          <p:cNvPr id="3" name="Content Placeholder 2"/>
          <p:cNvSpPr>
            <a:spLocks noGrp="1"/>
          </p:cNvSpPr>
          <p:nvPr>
            <p:ph idx="1"/>
          </p:nvPr>
        </p:nvSpPr>
        <p:spPr/>
        <p:txBody>
          <a:bodyPr/>
          <a:lstStyle/>
          <a:p>
            <a:r>
              <a:rPr lang="en-US" dirty="0" smtClean="0"/>
              <a:t>Even this diagram doesn’t include:</a:t>
            </a:r>
          </a:p>
          <a:p>
            <a:pPr lvl="1"/>
            <a:r>
              <a:rPr lang="en-US" dirty="0" smtClean="0"/>
              <a:t>Latent heat flows</a:t>
            </a:r>
          </a:p>
          <a:p>
            <a:pPr lvl="1"/>
            <a:r>
              <a:rPr lang="en-US" dirty="0" smtClean="0"/>
              <a:t>Thermal energy flows in oceans by currents</a:t>
            </a:r>
          </a:p>
          <a:p>
            <a:pPr lvl="1"/>
            <a:r>
              <a:rPr lang="en-US" dirty="0" smtClean="0"/>
              <a:t>Thermal energy transfers (essentially conduction) between the surface and the atmosphere due to temperature differences</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sp>
        <p:nvSpPr>
          <p:cNvPr id="3" name="Content Placeholder 2"/>
          <p:cNvSpPr>
            <a:spLocks noGrp="1"/>
          </p:cNvSpPr>
          <p:nvPr>
            <p:ph idx="1"/>
          </p:nvPr>
        </p:nvSpPr>
        <p:spPr>
          <a:xfrm>
            <a:off x="914400" y="1371600"/>
            <a:ext cx="7772400" cy="4983960"/>
          </a:xfrm>
        </p:spPr>
        <p:txBody>
          <a:bodyPr/>
          <a:lstStyle/>
          <a:p>
            <a:r>
              <a:rPr lang="en-US" dirty="0" smtClean="0"/>
              <a:t>All-Encompassing Energy Diagram</a:t>
            </a:r>
            <a:endParaRPr lang="en-US" dirty="0"/>
          </a:p>
        </p:txBody>
      </p:sp>
      <p:pic>
        <p:nvPicPr>
          <p:cNvPr id="4" name="Picture 3" descr="simplified energy flow diagram.jpg"/>
          <p:cNvPicPr>
            <a:picLocks noChangeAspect="1"/>
          </p:cNvPicPr>
          <p:nvPr/>
        </p:nvPicPr>
        <p:blipFill>
          <a:blip r:embed="rId2" cstate="print"/>
          <a:stretch>
            <a:fillRect/>
          </a:stretch>
        </p:blipFill>
        <p:spPr>
          <a:xfrm>
            <a:off x="304800" y="2362200"/>
            <a:ext cx="8610600" cy="427621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Greenhouse Effect</a:t>
            </a:r>
            <a:endParaRPr lang="en-US" dirty="0"/>
          </a:p>
        </p:txBody>
      </p:sp>
      <p:sp>
        <p:nvSpPr>
          <p:cNvPr id="3" name="Content Placeholder 2"/>
          <p:cNvSpPr>
            <a:spLocks noGrp="1"/>
          </p:cNvSpPr>
          <p:nvPr>
            <p:ph idx="1"/>
          </p:nvPr>
        </p:nvSpPr>
        <p:spPr/>
        <p:txBody>
          <a:bodyPr/>
          <a:lstStyle/>
          <a:p>
            <a:r>
              <a:rPr lang="en-US" dirty="0" smtClean="0"/>
              <a:t>Unlike laundry detergent, enhanced is not necessarily better</a:t>
            </a:r>
          </a:p>
          <a:p>
            <a:r>
              <a:rPr lang="en-US" dirty="0" smtClean="0"/>
              <a:t>Greenhouse gases keep the earth warm and toasty, but if we increase the amount of greenhouse gases, the place gets downright hot</a:t>
            </a:r>
          </a:p>
          <a:p>
            <a:r>
              <a:rPr lang="en-US" dirty="0" smtClean="0"/>
              <a:t>More greenhouse gases means more energy radiated from the atmosphere back to the earth which means higher temperatures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Greenhouse Effect</a:t>
            </a:r>
            <a:endParaRPr lang="en-US" dirty="0"/>
          </a:p>
        </p:txBody>
      </p:sp>
      <p:sp>
        <p:nvSpPr>
          <p:cNvPr id="3" name="Content Placeholder 2"/>
          <p:cNvSpPr>
            <a:spLocks noGrp="1"/>
          </p:cNvSpPr>
          <p:nvPr>
            <p:ph idx="1"/>
          </p:nvPr>
        </p:nvSpPr>
        <p:spPr/>
        <p:txBody>
          <a:bodyPr/>
          <a:lstStyle/>
          <a:p>
            <a:r>
              <a:rPr lang="en-US" dirty="0" smtClean="0"/>
              <a:t>Greenhouse gases have natural as well as </a:t>
            </a:r>
            <a:r>
              <a:rPr lang="en-US" b="1" i="1" dirty="0" smtClean="0"/>
              <a:t>anthropogenic</a:t>
            </a:r>
            <a:r>
              <a:rPr lang="en-US" dirty="0" smtClean="0"/>
              <a:t>  (geek speak for </a:t>
            </a:r>
            <a:r>
              <a:rPr lang="en-US" i="1" dirty="0" smtClean="0"/>
              <a:t>man-made</a:t>
            </a:r>
            <a:r>
              <a:rPr lang="en-US" dirty="0" smtClean="0"/>
              <a:t>) sources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Greenhouse Effect</a:t>
            </a:r>
            <a:endParaRPr lang="en-US" dirty="0"/>
          </a:p>
        </p:txBody>
      </p:sp>
      <p:pic>
        <p:nvPicPr>
          <p:cNvPr id="5" name="Content Placeholder 4" descr="Sources of greenhouse gases.jpg"/>
          <p:cNvPicPr>
            <a:picLocks noGrp="1" noChangeAspect="1"/>
          </p:cNvPicPr>
          <p:nvPr>
            <p:ph idx="1"/>
          </p:nvPr>
        </p:nvPicPr>
        <p:blipFill>
          <a:blip r:embed="rId2" cstate="print"/>
          <a:stretch>
            <a:fillRect/>
          </a:stretch>
        </p:blipFill>
        <p:spPr>
          <a:xfrm>
            <a:off x="87205" y="1752600"/>
            <a:ext cx="8904395" cy="45720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Greenhouse Effect</a:t>
            </a:r>
            <a:endParaRPr lang="en-US" dirty="0"/>
          </a:p>
        </p:txBody>
      </p:sp>
      <p:sp>
        <p:nvSpPr>
          <p:cNvPr id="4" name="Content Placeholder 3"/>
          <p:cNvSpPr>
            <a:spLocks noGrp="1"/>
          </p:cNvSpPr>
          <p:nvPr>
            <p:ph idx="1"/>
          </p:nvPr>
        </p:nvSpPr>
        <p:spPr/>
        <p:txBody>
          <a:bodyPr/>
          <a:lstStyle/>
          <a:p>
            <a:r>
              <a:rPr lang="en-US" dirty="0" smtClean="0"/>
              <a:t>On the upside, there are </a:t>
            </a:r>
            <a:r>
              <a:rPr lang="en-US" b="1" i="1" dirty="0" smtClean="0"/>
              <a:t>sinks</a:t>
            </a:r>
            <a:r>
              <a:rPr lang="en-US" dirty="0" smtClean="0"/>
              <a:t> (mechanisms for removal) for greenhouse gases</a:t>
            </a:r>
          </a:p>
          <a:p>
            <a:pPr lvl="1"/>
            <a:r>
              <a:rPr lang="en-US" dirty="0" smtClean="0"/>
              <a:t>Carbon dioxide absorbed by plants during photosynthesis and dissolved in oceans</a:t>
            </a:r>
          </a:p>
          <a:p>
            <a:pPr lvl="1"/>
            <a:r>
              <a:rPr lang="en-US" dirty="0" smtClean="0"/>
              <a:t>Methane is destroyed in lower atmosphere by chemical reactions with hydroxyl radicals</a:t>
            </a:r>
          </a:p>
          <a:p>
            <a:pPr lvl="1"/>
            <a:r>
              <a:rPr lang="en-US" dirty="0" smtClean="0"/>
              <a:t>Nitrous oxide destroyed in the atmosphere by photochemical reactions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International-Mindedness: </a:t>
            </a:r>
            <a:endParaRPr lang="en-US" dirty="0"/>
          </a:p>
        </p:txBody>
      </p:sp>
      <p:sp>
        <p:nvSpPr>
          <p:cNvPr id="3" name="Content Placeholder 2"/>
          <p:cNvSpPr>
            <a:spLocks noGrp="1"/>
          </p:cNvSpPr>
          <p:nvPr>
            <p:ph idx="1"/>
          </p:nvPr>
        </p:nvSpPr>
        <p:spPr/>
        <p:txBody>
          <a:bodyPr>
            <a:normAutofit lnSpcReduction="10000"/>
          </a:bodyPr>
          <a:lstStyle/>
          <a:p>
            <a:pPr lvl="0"/>
            <a:r>
              <a:rPr lang="en-US" sz="3200" dirty="0" smtClean="0"/>
              <a:t>The </a:t>
            </a:r>
            <a:r>
              <a:rPr lang="en-US" sz="3200" dirty="0" smtClean="0"/>
              <a:t>concern over the possible impact of climate change has resulted in an abundance of international press coverage, many political discussions within and between nations, and the consideration of people, corporations, and the environment when deciding on future plans for our planet. IB graduates should be aware of the science behind many of these scenarios</a:t>
            </a:r>
            <a:r>
              <a:rPr lang="en-US" sz="3200" dirty="0" smtClean="0"/>
              <a:t>.</a:t>
            </a:r>
            <a:endParaRPr lang="en-US" sz="32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Mechanism of Photon Absorption</a:t>
            </a:r>
            <a:endParaRPr lang="en-US" sz="3600" dirty="0"/>
          </a:p>
        </p:txBody>
      </p:sp>
      <p:sp>
        <p:nvSpPr>
          <p:cNvPr id="3" name="Content Placeholder 2"/>
          <p:cNvSpPr>
            <a:spLocks noGrp="1"/>
          </p:cNvSpPr>
          <p:nvPr>
            <p:ph idx="1"/>
          </p:nvPr>
        </p:nvSpPr>
        <p:spPr>
          <a:xfrm>
            <a:off x="381000" y="1371600"/>
            <a:ext cx="4800600" cy="5181600"/>
          </a:xfrm>
        </p:spPr>
        <p:txBody>
          <a:bodyPr>
            <a:normAutofit/>
          </a:bodyPr>
          <a:lstStyle/>
          <a:p>
            <a:r>
              <a:rPr lang="en-US" dirty="0" smtClean="0"/>
              <a:t>Energy of molecules due to their </a:t>
            </a:r>
            <a:r>
              <a:rPr lang="en-US" dirty="0" err="1" smtClean="0"/>
              <a:t>vibrational</a:t>
            </a:r>
            <a:r>
              <a:rPr lang="en-US" dirty="0" smtClean="0"/>
              <a:t> and rotational motion is quantized like the energy levels of electrons</a:t>
            </a:r>
          </a:p>
          <a:p>
            <a:r>
              <a:rPr lang="en-US" dirty="0" smtClean="0"/>
              <a:t>In greenhouse gases, the energy levels of the molecules corresponds to the energies of the infrared photons</a:t>
            </a:r>
            <a:endParaRPr lang="en-US" dirty="0"/>
          </a:p>
        </p:txBody>
      </p:sp>
      <p:pic>
        <p:nvPicPr>
          <p:cNvPr id="4" name="Picture 3" descr="energy levels of a diatomic molecule.jpg"/>
          <p:cNvPicPr>
            <a:picLocks noChangeAspect="1"/>
          </p:cNvPicPr>
          <p:nvPr/>
        </p:nvPicPr>
        <p:blipFill>
          <a:blip r:embed="rId2" cstate="print"/>
          <a:stretch>
            <a:fillRect/>
          </a:stretch>
        </p:blipFill>
        <p:spPr>
          <a:xfrm>
            <a:off x="5304435" y="1371600"/>
            <a:ext cx="3572865" cy="517855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Mechanism of Photon Absorption</a:t>
            </a:r>
            <a:endParaRPr lang="en-US" sz="3600" dirty="0"/>
          </a:p>
        </p:txBody>
      </p:sp>
      <p:sp>
        <p:nvSpPr>
          <p:cNvPr id="3" name="Content Placeholder 2"/>
          <p:cNvSpPr>
            <a:spLocks noGrp="1"/>
          </p:cNvSpPr>
          <p:nvPr>
            <p:ph idx="1"/>
          </p:nvPr>
        </p:nvSpPr>
        <p:spPr>
          <a:xfrm>
            <a:off x="381000" y="1371600"/>
            <a:ext cx="4800600" cy="5334000"/>
          </a:xfrm>
        </p:spPr>
        <p:txBody>
          <a:bodyPr>
            <a:normAutofit/>
          </a:bodyPr>
          <a:lstStyle/>
          <a:p>
            <a:r>
              <a:rPr lang="en-US" dirty="0" smtClean="0"/>
              <a:t>Molecules will absorb these photons and be excited to higher energy levels</a:t>
            </a:r>
          </a:p>
          <a:p>
            <a:r>
              <a:rPr lang="en-US" dirty="0" smtClean="0"/>
              <a:t>GG molecules, however, are a lot like an IB student on a Saturday morning, i.e. they prefer the lower energy state and emit the photon back out into the atmosphere</a:t>
            </a:r>
            <a:endParaRPr lang="en-US" dirty="0"/>
          </a:p>
        </p:txBody>
      </p:sp>
      <p:pic>
        <p:nvPicPr>
          <p:cNvPr id="4" name="Picture 3" descr="energy levels of a diatomic molecule.jpg"/>
          <p:cNvPicPr>
            <a:picLocks noChangeAspect="1"/>
          </p:cNvPicPr>
          <p:nvPr/>
        </p:nvPicPr>
        <p:blipFill>
          <a:blip r:embed="rId2" cstate="print"/>
          <a:stretch>
            <a:fillRect/>
          </a:stretch>
        </p:blipFill>
        <p:spPr>
          <a:xfrm>
            <a:off x="5304435" y="1371600"/>
            <a:ext cx="3572865" cy="5178552"/>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Mechanism of Photon Absorption</a:t>
            </a:r>
            <a:endParaRPr lang="en-US" sz="3600" dirty="0"/>
          </a:p>
        </p:txBody>
      </p:sp>
      <p:sp>
        <p:nvSpPr>
          <p:cNvPr id="3" name="Content Placeholder 2"/>
          <p:cNvSpPr>
            <a:spLocks noGrp="1"/>
          </p:cNvSpPr>
          <p:nvPr>
            <p:ph idx="1"/>
          </p:nvPr>
        </p:nvSpPr>
        <p:spPr/>
        <p:txBody>
          <a:bodyPr>
            <a:normAutofit/>
          </a:bodyPr>
          <a:lstStyle/>
          <a:p>
            <a:r>
              <a:rPr lang="en-US" dirty="0" smtClean="0"/>
              <a:t>The atoms of a GG molecule can be thought of as being connected by bi-directional springs</a:t>
            </a:r>
          </a:p>
          <a:p>
            <a:r>
              <a:rPr lang="en-US" dirty="0" smtClean="0"/>
              <a:t>The molecules oscillate back and forth at their </a:t>
            </a:r>
            <a:r>
              <a:rPr lang="en-US" b="1" i="1" dirty="0" smtClean="0"/>
              <a:t>natural frequency</a:t>
            </a:r>
          </a:p>
          <a:p>
            <a:r>
              <a:rPr lang="en-US" dirty="0" smtClean="0"/>
              <a:t>Photons traveling (wave properties) with a frequency close to the natural frequency of a molecule will be absorbed</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50"/>
                </a:solidFill>
              </a:rPr>
              <a:t>Remaining slides are Extended information –   time permitting</a:t>
            </a:r>
            <a:endParaRPr lang="en-US" dirty="0">
              <a:solidFill>
                <a:srgbClr val="00B05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Transmittance Curves</a:t>
            </a:r>
            <a:endParaRPr lang="en-US" dirty="0"/>
          </a:p>
        </p:txBody>
      </p:sp>
      <p:sp>
        <p:nvSpPr>
          <p:cNvPr id="3" name="Content Placeholder 2"/>
          <p:cNvSpPr>
            <a:spLocks noGrp="1"/>
          </p:cNvSpPr>
          <p:nvPr>
            <p:ph idx="1"/>
          </p:nvPr>
        </p:nvSpPr>
        <p:spPr/>
        <p:txBody>
          <a:bodyPr/>
          <a:lstStyle/>
          <a:p>
            <a:r>
              <a:rPr lang="en-US" dirty="0" smtClean="0"/>
              <a:t>Transmittance curves show what percent of radiation will be transmitted through a gas without absorption for a given wavelength</a:t>
            </a:r>
            <a:endParaRPr lang="en-US" dirty="0"/>
          </a:p>
        </p:txBody>
      </p:sp>
      <p:pic>
        <p:nvPicPr>
          <p:cNvPr id="4" name="Picture 3" descr="typical gas transmittance curve.jpg"/>
          <p:cNvPicPr>
            <a:picLocks noChangeAspect="1"/>
          </p:cNvPicPr>
          <p:nvPr/>
        </p:nvPicPr>
        <p:blipFill>
          <a:blip r:embed="rId2" cstate="print"/>
          <a:stretch>
            <a:fillRect/>
          </a:stretch>
        </p:blipFill>
        <p:spPr>
          <a:xfrm>
            <a:off x="2209800" y="3429000"/>
            <a:ext cx="4977560" cy="29718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dirty="0" smtClean="0"/>
              <a:t>Transmittance Curves</a:t>
            </a:r>
            <a:endParaRPr lang="en-US" dirty="0"/>
          </a:p>
        </p:txBody>
      </p:sp>
      <p:sp>
        <p:nvSpPr>
          <p:cNvPr id="3" name="Content Placeholder 2"/>
          <p:cNvSpPr>
            <a:spLocks noGrp="1"/>
          </p:cNvSpPr>
          <p:nvPr>
            <p:ph idx="1"/>
          </p:nvPr>
        </p:nvSpPr>
        <p:spPr>
          <a:xfrm>
            <a:off x="228600" y="1066800"/>
            <a:ext cx="8610600" cy="5060160"/>
          </a:xfrm>
        </p:spPr>
        <p:txBody>
          <a:bodyPr/>
          <a:lstStyle/>
          <a:p>
            <a:r>
              <a:rPr lang="en-US" dirty="0" smtClean="0"/>
              <a:t>This curve shows the sun’s intensity that is incident on the atmosphere (dotted line) and what is actually observed on the earth surface (solid line)</a:t>
            </a:r>
            <a:endParaRPr lang="en-US" dirty="0"/>
          </a:p>
        </p:txBody>
      </p:sp>
      <p:pic>
        <p:nvPicPr>
          <p:cNvPr id="4" name="Picture 3" descr="typical gas transmittance curve.jpg"/>
          <p:cNvPicPr>
            <a:picLocks noChangeAspect="1"/>
          </p:cNvPicPr>
          <p:nvPr/>
        </p:nvPicPr>
        <p:blipFill>
          <a:blip r:embed="rId2" cstate="print"/>
          <a:stretch>
            <a:fillRect/>
          </a:stretch>
        </p:blipFill>
        <p:spPr>
          <a:xfrm>
            <a:off x="1143000" y="2783641"/>
            <a:ext cx="6781800" cy="3921959"/>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r>
              <a:rPr lang="en-US" dirty="0" smtClean="0"/>
              <a:t>Transmittance Curves</a:t>
            </a:r>
            <a:endParaRPr lang="en-US" dirty="0"/>
          </a:p>
        </p:txBody>
      </p:sp>
      <p:sp>
        <p:nvSpPr>
          <p:cNvPr id="3" name="Content Placeholder 2"/>
          <p:cNvSpPr>
            <a:spLocks noGrp="1"/>
          </p:cNvSpPr>
          <p:nvPr>
            <p:ph idx="1"/>
          </p:nvPr>
        </p:nvSpPr>
        <p:spPr>
          <a:xfrm>
            <a:off x="228600" y="914400"/>
            <a:ext cx="8610600" cy="5060160"/>
          </a:xfrm>
        </p:spPr>
        <p:txBody>
          <a:bodyPr/>
          <a:lstStyle/>
          <a:p>
            <a:r>
              <a:rPr lang="en-US" dirty="0" smtClean="0"/>
              <a:t>This curve shows the transmittance of the earth’s infrared radiation and the gases that absorb the energy at various wavelengths</a:t>
            </a:r>
            <a:endParaRPr lang="en-US" dirty="0"/>
          </a:p>
        </p:txBody>
      </p:sp>
      <p:pic>
        <p:nvPicPr>
          <p:cNvPr id="4" name="Picture 3" descr="typical gas transmittance curve.jpg"/>
          <p:cNvPicPr>
            <a:picLocks noChangeAspect="1"/>
          </p:cNvPicPr>
          <p:nvPr/>
        </p:nvPicPr>
        <p:blipFill>
          <a:blip r:embed="rId2" cstate="print"/>
          <a:stretch>
            <a:fillRect/>
          </a:stretch>
        </p:blipFill>
        <p:spPr>
          <a:xfrm>
            <a:off x="140894" y="2514601"/>
            <a:ext cx="8774506" cy="4222112"/>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Heat Capacity (C</a:t>
            </a:r>
            <a:r>
              <a:rPr lang="en-US" baseline="-25000" dirty="0" smtClean="0"/>
              <a:t>S</a:t>
            </a:r>
            <a:r>
              <a:rPr lang="en-US" dirty="0" smtClean="0"/>
              <a:t>)</a:t>
            </a:r>
            <a:endParaRPr lang="en-US" dirty="0"/>
          </a:p>
        </p:txBody>
      </p:sp>
      <p:sp>
        <p:nvSpPr>
          <p:cNvPr id="3" name="Content Placeholder 2"/>
          <p:cNvSpPr>
            <a:spLocks noGrp="1"/>
          </p:cNvSpPr>
          <p:nvPr>
            <p:ph idx="1"/>
          </p:nvPr>
        </p:nvSpPr>
        <p:spPr/>
        <p:txBody>
          <a:bodyPr/>
          <a:lstStyle/>
          <a:p>
            <a:r>
              <a:rPr lang="en-US" dirty="0" smtClean="0"/>
              <a:t>The energy required to increase the temperature of </a:t>
            </a:r>
            <a:r>
              <a:rPr lang="en-US" b="1" dirty="0" smtClean="0">
                <a:solidFill>
                  <a:srgbClr val="FFFF00"/>
                </a:solidFill>
              </a:rPr>
              <a:t>1 m</a:t>
            </a:r>
            <a:r>
              <a:rPr lang="en-US" b="1" baseline="30000" dirty="0" smtClean="0">
                <a:solidFill>
                  <a:srgbClr val="FFFF00"/>
                </a:solidFill>
              </a:rPr>
              <a:t>2</a:t>
            </a:r>
            <a:r>
              <a:rPr lang="en-US" b="1" dirty="0" smtClean="0">
                <a:solidFill>
                  <a:srgbClr val="FFFF00"/>
                </a:solidFill>
              </a:rPr>
              <a:t> </a:t>
            </a:r>
            <a:r>
              <a:rPr lang="en-US" dirty="0" smtClean="0"/>
              <a:t>of a surface by 1 K</a:t>
            </a:r>
            <a:endParaRPr lang="en-US" dirty="0"/>
          </a:p>
        </p:txBody>
      </p:sp>
      <p:graphicFrame>
        <p:nvGraphicFramePr>
          <p:cNvPr id="39938" name="Object 2"/>
          <p:cNvGraphicFramePr>
            <a:graphicFrameLocks noChangeAspect="1"/>
          </p:cNvGraphicFramePr>
          <p:nvPr/>
        </p:nvGraphicFramePr>
        <p:xfrm>
          <a:off x="2590800" y="3124200"/>
          <a:ext cx="3168650" cy="3352800"/>
        </p:xfrm>
        <a:graphic>
          <a:graphicData uri="http://schemas.openxmlformats.org/presentationml/2006/ole">
            <p:oleObj spid="_x0000_s39939" name="Equation" r:id="rId3" imgW="1054100" imgH="1117600" progId="Equation.3">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a:t>
            </a:r>
            <a:endParaRPr lang="en-US" dirty="0"/>
          </a:p>
        </p:txBody>
      </p:sp>
      <p:sp>
        <p:nvSpPr>
          <p:cNvPr id="3" name="Content Placeholder 2"/>
          <p:cNvSpPr>
            <a:spLocks noGrp="1"/>
          </p:cNvSpPr>
          <p:nvPr>
            <p:ph idx="1"/>
          </p:nvPr>
        </p:nvSpPr>
        <p:spPr>
          <a:xfrm>
            <a:off x="914400" y="1524000"/>
            <a:ext cx="7772400" cy="4831560"/>
          </a:xfrm>
        </p:spPr>
        <p:txBody>
          <a:bodyPr/>
          <a:lstStyle/>
          <a:p>
            <a:r>
              <a:rPr lang="en-US" dirty="0" smtClean="0"/>
              <a:t>Graph below shows deviation of the earth’s global average surface temperature from the </a:t>
            </a:r>
            <a:r>
              <a:rPr lang="en-US" b="1" i="1" dirty="0" smtClean="0"/>
              <a:t>expected long-term average</a:t>
            </a:r>
            <a:endParaRPr lang="en-US" b="1" i="1" dirty="0"/>
          </a:p>
        </p:txBody>
      </p:sp>
      <p:pic>
        <p:nvPicPr>
          <p:cNvPr id="4" name="Picture 3" descr="deviation of earth global average temperature.jpg"/>
          <p:cNvPicPr>
            <a:picLocks noChangeAspect="1"/>
          </p:cNvPicPr>
          <p:nvPr/>
        </p:nvPicPr>
        <p:blipFill>
          <a:blip r:embed="rId2" cstate="print"/>
          <a:stretch>
            <a:fillRect/>
          </a:stretch>
        </p:blipFill>
        <p:spPr>
          <a:xfrm>
            <a:off x="381000" y="3276600"/>
            <a:ext cx="8382000" cy="33528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a:t>
            </a:r>
            <a:endParaRPr lang="en-US" dirty="0"/>
          </a:p>
        </p:txBody>
      </p:sp>
      <p:sp>
        <p:nvSpPr>
          <p:cNvPr id="3" name="Content Placeholder 2"/>
          <p:cNvSpPr>
            <a:spLocks noGrp="1"/>
          </p:cNvSpPr>
          <p:nvPr>
            <p:ph idx="1"/>
          </p:nvPr>
        </p:nvSpPr>
        <p:spPr>
          <a:xfrm>
            <a:off x="914400" y="1524000"/>
            <a:ext cx="7772400" cy="4831560"/>
          </a:xfrm>
        </p:spPr>
        <p:txBody>
          <a:bodyPr>
            <a:normAutofit lnSpcReduction="10000"/>
          </a:bodyPr>
          <a:lstStyle/>
          <a:p>
            <a:r>
              <a:rPr lang="en-US" dirty="0" smtClean="0"/>
              <a:t>The </a:t>
            </a:r>
            <a:r>
              <a:rPr lang="en-US" dirty="0" smtClean="0"/>
              <a:t>graph shows </a:t>
            </a:r>
            <a:r>
              <a:rPr lang="en-US" dirty="0" smtClean="0"/>
              <a:t>that concentrations of carbon monoxide, methane, and nitrous oxide in the atmosphere have shown a dramatic increase</a:t>
            </a:r>
          </a:p>
          <a:p>
            <a:r>
              <a:rPr lang="en-US" dirty="0" smtClean="0"/>
              <a:t>This corresponds to the temperature increases shown in the previous slide</a:t>
            </a:r>
          </a:p>
          <a:p>
            <a:r>
              <a:rPr lang="en-US" dirty="0" smtClean="0"/>
              <a:t>This data is supported by analysis of ice cores from Antarctica and Greenland that show a correlation between greenhouse gas concentrations and atmospheric temperature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Theory Of Knowledge: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a:t>
            </a:r>
            <a:r>
              <a:rPr lang="en-US" sz="3200" dirty="0" smtClean="0"/>
              <a:t>debate about global warming illustrates the difficulties that arise when scientists cannot always agree on the interpretation of the data, especially as the solution would involve large-scale action through international government cooperation. </a:t>
            </a:r>
          </a:p>
          <a:p>
            <a:r>
              <a:rPr lang="en-US" sz="3200" dirty="0" smtClean="0"/>
              <a:t>When scientists disagree, how do we decide between competing theories</a:t>
            </a:r>
            <a:r>
              <a:rPr lang="en-US" sz="3200" dirty="0" smtClean="0"/>
              <a:t>?</a:t>
            </a:r>
            <a:endParaRPr lang="en-US" sz="3200"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a:t>
            </a:r>
            <a:endParaRPr lang="en-US" dirty="0"/>
          </a:p>
        </p:txBody>
      </p:sp>
      <p:sp>
        <p:nvSpPr>
          <p:cNvPr id="3" name="Content Placeholder 2"/>
          <p:cNvSpPr>
            <a:spLocks noGrp="1"/>
          </p:cNvSpPr>
          <p:nvPr>
            <p:ph idx="1"/>
          </p:nvPr>
        </p:nvSpPr>
        <p:spPr>
          <a:xfrm>
            <a:off x="914400" y="1524000"/>
            <a:ext cx="7772400" cy="4831560"/>
          </a:xfrm>
        </p:spPr>
        <p:txBody>
          <a:bodyPr>
            <a:normAutofit/>
          </a:bodyPr>
          <a:lstStyle/>
          <a:p>
            <a:r>
              <a:rPr lang="en-US" dirty="0" smtClean="0"/>
              <a:t>The graph below shows global average temperatures and CO2 concentrations over the last 400,000 years relative to present temperatures and levels</a:t>
            </a:r>
            <a:endParaRPr lang="en-US" dirty="0"/>
          </a:p>
        </p:txBody>
      </p:sp>
      <p:pic>
        <p:nvPicPr>
          <p:cNvPr id="4" name="Picture 3" descr="Changes in CO2 and temperature.jpg"/>
          <p:cNvPicPr>
            <a:picLocks noChangeAspect="1"/>
          </p:cNvPicPr>
          <p:nvPr/>
        </p:nvPicPr>
        <p:blipFill>
          <a:blip r:embed="rId2" cstate="print"/>
          <a:stretch>
            <a:fillRect/>
          </a:stretch>
        </p:blipFill>
        <p:spPr>
          <a:xfrm>
            <a:off x="762000" y="3505200"/>
            <a:ext cx="7620000" cy="3237424"/>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 - Questions</a:t>
            </a:r>
            <a:endParaRPr lang="en-US" dirty="0"/>
          </a:p>
        </p:txBody>
      </p:sp>
      <p:sp>
        <p:nvSpPr>
          <p:cNvPr id="3" name="Content Placeholder 2"/>
          <p:cNvSpPr>
            <a:spLocks noGrp="1"/>
          </p:cNvSpPr>
          <p:nvPr>
            <p:ph idx="1"/>
          </p:nvPr>
        </p:nvSpPr>
        <p:spPr>
          <a:xfrm>
            <a:off x="914400" y="1524000"/>
            <a:ext cx="7772400" cy="4831560"/>
          </a:xfrm>
        </p:spPr>
        <p:txBody>
          <a:bodyPr>
            <a:normAutofit/>
          </a:bodyPr>
          <a:lstStyle/>
          <a:p>
            <a:r>
              <a:rPr lang="en-US" i="1" dirty="0" smtClean="0">
                <a:solidFill>
                  <a:srgbClr val="FFFF00"/>
                </a:solidFill>
              </a:rPr>
              <a:t>What is the best estimate for the temperature increase over a given period of time?</a:t>
            </a:r>
          </a:p>
          <a:p>
            <a:r>
              <a:rPr lang="en-US" i="1" dirty="0" smtClean="0">
                <a:solidFill>
                  <a:srgbClr val="FFFF00"/>
                </a:solidFill>
              </a:rPr>
              <a:t>What will be the effects of a higher temperature on the amount of rainfall?</a:t>
            </a:r>
          </a:p>
          <a:p>
            <a:r>
              <a:rPr lang="en-US" i="1" dirty="0" smtClean="0">
                <a:solidFill>
                  <a:srgbClr val="FFFF00"/>
                </a:solidFill>
              </a:rPr>
              <a:t>How much ice will melt?</a:t>
            </a:r>
          </a:p>
          <a:p>
            <a:r>
              <a:rPr lang="en-US" i="1" dirty="0" smtClean="0">
                <a:solidFill>
                  <a:srgbClr val="FFFF00"/>
                </a:solidFill>
              </a:rPr>
              <a:t>What will be the rise in sea level?</a:t>
            </a:r>
          </a:p>
          <a:p>
            <a:r>
              <a:rPr lang="en-US" i="1" dirty="0" smtClean="0">
                <a:solidFill>
                  <a:srgbClr val="FFFF00"/>
                </a:solidFill>
              </a:rPr>
              <a:t>Will there be areas of extra dryness and drought and if so, where will they be?</a:t>
            </a:r>
            <a:endParaRPr lang="en-US" i="1" dirty="0">
              <a:solidFill>
                <a:srgbClr val="FFFF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 - Questions</a:t>
            </a:r>
            <a:endParaRPr lang="en-US" dirty="0"/>
          </a:p>
        </p:txBody>
      </p:sp>
      <p:sp>
        <p:nvSpPr>
          <p:cNvPr id="3" name="Content Placeholder 2"/>
          <p:cNvSpPr>
            <a:spLocks noGrp="1"/>
          </p:cNvSpPr>
          <p:nvPr>
            <p:ph idx="1"/>
          </p:nvPr>
        </p:nvSpPr>
        <p:spPr>
          <a:xfrm>
            <a:off x="914400" y="1524000"/>
            <a:ext cx="7772400" cy="5105400"/>
          </a:xfrm>
        </p:spPr>
        <p:txBody>
          <a:bodyPr>
            <a:normAutofit/>
          </a:bodyPr>
          <a:lstStyle/>
          <a:p>
            <a:r>
              <a:rPr lang="en-US" i="1" dirty="0" smtClean="0">
                <a:solidFill>
                  <a:srgbClr val="FFFF00"/>
                </a:solidFill>
              </a:rPr>
              <a:t>Will the temperature of the oceans be affected and if so, by how much?</a:t>
            </a:r>
          </a:p>
          <a:p>
            <a:r>
              <a:rPr lang="en-US" i="1" dirty="0" smtClean="0">
                <a:solidFill>
                  <a:srgbClr val="FFFF00"/>
                </a:solidFill>
              </a:rPr>
              <a:t>Will ocean currents be affected and if so, how?</a:t>
            </a:r>
          </a:p>
          <a:p>
            <a:r>
              <a:rPr lang="en-US" i="1" dirty="0" smtClean="0">
                <a:solidFill>
                  <a:srgbClr val="FFFF00"/>
                </a:solidFill>
              </a:rPr>
              <a:t>Will there be periods of extreme climate variability?</a:t>
            </a:r>
          </a:p>
          <a:p>
            <a:r>
              <a:rPr lang="en-US" i="1" dirty="0" smtClean="0">
                <a:solidFill>
                  <a:srgbClr val="FFFF00"/>
                </a:solidFill>
              </a:rPr>
              <a:t>Will the frequency and intensity of tropical storms increase?</a:t>
            </a:r>
          </a:p>
          <a:p>
            <a:r>
              <a:rPr lang="en-US" i="1" dirty="0" smtClean="0">
                <a:solidFill>
                  <a:srgbClr val="FFFF00"/>
                </a:solidFill>
              </a:rPr>
              <a:t>What is the effect of </a:t>
            </a:r>
            <a:r>
              <a:rPr lang="en-US" i="1" dirty="0" err="1" smtClean="0">
                <a:solidFill>
                  <a:srgbClr val="FFFF00"/>
                </a:solidFill>
              </a:rPr>
              <a:t>sulphate</a:t>
            </a:r>
            <a:r>
              <a:rPr lang="en-US" i="1" dirty="0" smtClean="0">
                <a:solidFill>
                  <a:srgbClr val="FFFF00"/>
                </a:solidFill>
              </a:rPr>
              <a:t> aerosols in the atmosphere?  Do they offset global warming?</a:t>
            </a:r>
            <a:endParaRPr lang="en-US" i="1" dirty="0">
              <a:solidFill>
                <a:srgbClr val="FFFF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 - Questions</a:t>
            </a:r>
            <a:endParaRPr lang="en-US" dirty="0"/>
          </a:p>
        </p:txBody>
      </p:sp>
      <p:sp>
        <p:nvSpPr>
          <p:cNvPr id="3" name="Content Placeholder 2"/>
          <p:cNvSpPr>
            <a:spLocks noGrp="1"/>
          </p:cNvSpPr>
          <p:nvPr>
            <p:ph idx="1"/>
          </p:nvPr>
        </p:nvSpPr>
        <p:spPr>
          <a:xfrm>
            <a:off x="914400" y="1524000"/>
            <a:ext cx="7772400" cy="5105400"/>
          </a:xfrm>
        </p:spPr>
        <p:txBody>
          <a:bodyPr>
            <a:normAutofit/>
          </a:bodyPr>
          <a:lstStyle/>
          <a:p>
            <a:r>
              <a:rPr lang="en-US" i="1" dirty="0" smtClean="0">
                <a:solidFill>
                  <a:srgbClr val="FFFF00"/>
                </a:solidFill>
              </a:rPr>
              <a:t>What are the feedback mechanisms affecting global climate?</a:t>
            </a:r>
          </a:p>
          <a:p>
            <a:r>
              <a:rPr lang="en-US" i="1" dirty="0" smtClean="0">
                <a:solidFill>
                  <a:srgbClr val="FFFF00"/>
                </a:solidFill>
              </a:rPr>
              <a:t>Can the observed temperature increase be blamed on greenhouse gases exclusively?</a:t>
            </a:r>
          </a:p>
          <a:p>
            <a:r>
              <a:rPr lang="en-US" i="1" dirty="0" smtClean="0">
                <a:solidFill>
                  <a:srgbClr val="FFFF00"/>
                </a:solidFill>
              </a:rPr>
              <a:t>Given the long lifetime of carbon dioxide in the atmosphere, can the process of global warming be reversed even if present emissions are drastically reduced?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 - Questions</a:t>
            </a:r>
            <a:endParaRPr lang="en-US" dirty="0"/>
          </a:p>
        </p:txBody>
      </p:sp>
      <p:sp>
        <p:nvSpPr>
          <p:cNvPr id="3" name="Content Placeholder 2"/>
          <p:cNvSpPr>
            <a:spLocks noGrp="1"/>
          </p:cNvSpPr>
          <p:nvPr>
            <p:ph idx="1"/>
          </p:nvPr>
        </p:nvSpPr>
        <p:spPr>
          <a:xfrm>
            <a:off x="914400" y="1524000"/>
            <a:ext cx="7772400" cy="5105400"/>
          </a:xfrm>
        </p:spPr>
        <p:txBody>
          <a:bodyPr>
            <a:normAutofit/>
          </a:bodyPr>
          <a:lstStyle/>
          <a:p>
            <a:r>
              <a:rPr lang="en-US" i="1" dirty="0" smtClean="0">
                <a:solidFill>
                  <a:srgbClr val="FFFF00"/>
                </a:solidFill>
              </a:rPr>
              <a:t>What are the ecological implications of the expected changes in the habitats of many species?</a:t>
            </a:r>
          </a:p>
          <a:p>
            <a:r>
              <a:rPr lang="en-US" i="1" dirty="0" smtClean="0">
                <a:solidFill>
                  <a:srgbClr val="FFFF00"/>
                </a:solidFill>
              </a:rPr>
              <a:t>What will be the effects on agriculture?</a:t>
            </a:r>
          </a:p>
          <a:p>
            <a:r>
              <a:rPr lang="en-US" i="1" dirty="0" smtClean="0">
                <a:solidFill>
                  <a:srgbClr val="FFFF00"/>
                </a:solidFill>
              </a:rPr>
              <a:t>Will there be more diseases?</a:t>
            </a:r>
          </a:p>
          <a:p>
            <a:r>
              <a:rPr lang="en-US" i="1" dirty="0" smtClean="0">
                <a:solidFill>
                  <a:srgbClr val="FFFF00"/>
                </a:solidFill>
              </a:rPr>
              <a:t>What are the social and economic effects of all of the above?</a:t>
            </a:r>
          </a:p>
          <a:p>
            <a:r>
              <a:rPr lang="en-US" i="1" dirty="0" smtClean="0">
                <a:solidFill>
                  <a:srgbClr val="FFFF00"/>
                </a:solidFill>
              </a:rPr>
              <a:t>Will it be enough to keep people from Ohio from coming to Florida to complain?</a:t>
            </a:r>
            <a:endParaRPr lang="en-US" i="1" dirty="0">
              <a:solidFill>
                <a:srgbClr val="FFFF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 – Other Possibilities</a:t>
            </a:r>
            <a:endParaRPr lang="en-US" dirty="0"/>
          </a:p>
        </p:txBody>
      </p:sp>
      <p:sp>
        <p:nvSpPr>
          <p:cNvPr id="3" name="Content Placeholder 2"/>
          <p:cNvSpPr>
            <a:spLocks noGrp="1"/>
          </p:cNvSpPr>
          <p:nvPr>
            <p:ph idx="1"/>
          </p:nvPr>
        </p:nvSpPr>
        <p:spPr>
          <a:xfrm>
            <a:off x="914400" y="1905000"/>
            <a:ext cx="7772400" cy="4724400"/>
          </a:xfrm>
        </p:spPr>
        <p:txBody>
          <a:bodyPr>
            <a:normAutofit/>
          </a:bodyPr>
          <a:lstStyle/>
          <a:p>
            <a:r>
              <a:rPr lang="en-US" dirty="0" smtClean="0"/>
              <a:t>Increased solar activity</a:t>
            </a:r>
          </a:p>
          <a:p>
            <a:r>
              <a:rPr lang="en-US" dirty="0" smtClean="0"/>
              <a:t>Increased greenhouse gases due to volcanic activity</a:t>
            </a:r>
          </a:p>
          <a:p>
            <a:r>
              <a:rPr lang="en-US" dirty="0" smtClean="0"/>
              <a:t>Changes in the earth’s orbit (both eccentricity and tilt)</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 – Other Possibilities</a:t>
            </a:r>
            <a:endParaRPr lang="en-US" dirty="0"/>
          </a:p>
        </p:txBody>
      </p:sp>
      <p:sp>
        <p:nvSpPr>
          <p:cNvPr id="3" name="Content Placeholder 2"/>
          <p:cNvSpPr>
            <a:spLocks noGrp="1"/>
          </p:cNvSpPr>
          <p:nvPr>
            <p:ph idx="1"/>
          </p:nvPr>
        </p:nvSpPr>
        <p:spPr>
          <a:xfrm>
            <a:off x="914400" y="1905000"/>
            <a:ext cx="7772400" cy="4724400"/>
          </a:xfrm>
        </p:spPr>
        <p:txBody>
          <a:bodyPr>
            <a:normAutofit/>
          </a:bodyPr>
          <a:lstStyle/>
          <a:p>
            <a:r>
              <a:rPr lang="en-US" dirty="0" smtClean="0"/>
              <a:t>Spike in the cycle</a:t>
            </a:r>
            <a:endParaRPr lang="en-US" dirty="0"/>
          </a:p>
        </p:txBody>
      </p:sp>
      <p:pic>
        <p:nvPicPr>
          <p:cNvPr id="4" name="Picture 3" descr="Changes in CO2 and temperature.jpg"/>
          <p:cNvPicPr>
            <a:picLocks noChangeAspect="1"/>
          </p:cNvPicPr>
          <p:nvPr/>
        </p:nvPicPr>
        <p:blipFill>
          <a:blip r:embed="rId2" cstate="print"/>
          <a:stretch>
            <a:fillRect/>
          </a:stretch>
        </p:blipFill>
        <p:spPr>
          <a:xfrm>
            <a:off x="762000" y="3505200"/>
            <a:ext cx="7620000" cy="3237424"/>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 Level</a:t>
            </a:r>
            <a:endParaRPr lang="en-US"/>
          </a:p>
        </p:txBody>
      </p:sp>
      <p:sp>
        <p:nvSpPr>
          <p:cNvPr id="3" name="Content Placeholder 2"/>
          <p:cNvSpPr>
            <a:spLocks noGrp="1"/>
          </p:cNvSpPr>
          <p:nvPr>
            <p:ph idx="1"/>
          </p:nvPr>
        </p:nvSpPr>
        <p:spPr/>
        <p:txBody>
          <a:bodyPr/>
          <a:lstStyle/>
          <a:p>
            <a:r>
              <a:rPr lang="en-US" dirty="0" smtClean="0"/>
              <a:t>Sea level varies naturally due to:</a:t>
            </a:r>
          </a:p>
          <a:p>
            <a:pPr lvl="1"/>
            <a:r>
              <a:rPr lang="en-US" dirty="0" smtClean="0"/>
              <a:t>Atmospheric pressure</a:t>
            </a:r>
          </a:p>
          <a:p>
            <a:pPr lvl="1"/>
            <a:r>
              <a:rPr lang="en-US" dirty="0" smtClean="0"/>
              <a:t>Plate tectonic movements</a:t>
            </a:r>
          </a:p>
          <a:p>
            <a:pPr lvl="1"/>
            <a:r>
              <a:rPr lang="en-US" dirty="0" smtClean="0"/>
              <a:t>Wind</a:t>
            </a:r>
          </a:p>
          <a:p>
            <a:pPr lvl="1"/>
            <a:r>
              <a:rPr lang="en-US" dirty="0" smtClean="0"/>
              <a:t>Tides</a:t>
            </a:r>
          </a:p>
          <a:p>
            <a:pPr lvl="1"/>
            <a:r>
              <a:rPr lang="en-US" dirty="0" smtClean="0"/>
              <a:t>River flow</a:t>
            </a:r>
          </a:p>
          <a:p>
            <a:pPr lvl="1"/>
            <a:r>
              <a:rPr lang="en-US" dirty="0" smtClean="0"/>
              <a:t>Changes in salinity</a:t>
            </a:r>
          </a:p>
          <a:p>
            <a:pPr lvl="1"/>
            <a:r>
              <a:rPr lang="en-US" dirty="0" smtClean="0"/>
              <a:t>Etc.</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 Level</a:t>
            </a:r>
            <a:endParaRPr lang="en-US"/>
          </a:p>
        </p:txBody>
      </p:sp>
      <p:sp>
        <p:nvSpPr>
          <p:cNvPr id="3" name="Content Placeholder 2"/>
          <p:cNvSpPr>
            <a:spLocks noGrp="1"/>
          </p:cNvSpPr>
          <p:nvPr>
            <p:ph idx="1"/>
          </p:nvPr>
        </p:nvSpPr>
        <p:spPr/>
        <p:txBody>
          <a:bodyPr/>
          <a:lstStyle/>
          <a:p>
            <a:r>
              <a:rPr lang="en-US" b="1" i="1" dirty="0" smtClean="0"/>
              <a:t>Changes in sea level affect the amount of water that can evaporate and the amount of thermal energy that can be exchanged with the atmosphere.</a:t>
            </a:r>
          </a:p>
          <a:p>
            <a:r>
              <a:rPr lang="en-US" b="1" i="1" dirty="0" smtClean="0"/>
              <a:t>In addition, changes in sea level affect ocean currents.</a:t>
            </a:r>
          </a:p>
          <a:p>
            <a:r>
              <a:rPr lang="en-US" b="1" i="1" dirty="0" smtClean="0"/>
              <a:t>The presence of these currents is vital in transferring thermal energy from the warm tropics to colder regions.</a:t>
            </a:r>
            <a:endParaRPr lang="en-US" b="1" i="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Melting Ice</a:t>
            </a:r>
            <a:endParaRPr lang="en-US"/>
          </a:p>
        </p:txBody>
      </p:sp>
      <p:sp>
        <p:nvSpPr>
          <p:cNvPr id="3" name="Content Placeholder 2"/>
          <p:cNvSpPr>
            <a:spLocks noGrp="1"/>
          </p:cNvSpPr>
          <p:nvPr>
            <p:ph idx="1"/>
          </p:nvPr>
        </p:nvSpPr>
        <p:spPr/>
        <p:txBody>
          <a:bodyPr/>
          <a:lstStyle/>
          <a:p>
            <a:r>
              <a:rPr lang="en-US" dirty="0" smtClean="0"/>
              <a:t>Important to distinguish between land ice and sea ice</a:t>
            </a:r>
          </a:p>
          <a:p>
            <a:pPr lvl="1"/>
            <a:r>
              <a:rPr lang="en-US" dirty="0" smtClean="0"/>
              <a:t>Melting sea ice will not change sea levels (thanks Mr. Archimedes)</a:t>
            </a:r>
          </a:p>
          <a:p>
            <a:pPr lvl="1"/>
            <a:r>
              <a:rPr lang="en-US" dirty="0" smtClean="0"/>
              <a:t>Land ice will result in an increase in sea level</a:t>
            </a:r>
          </a:p>
          <a:p>
            <a:r>
              <a:rPr lang="en-US" dirty="0" smtClean="0"/>
              <a:t>Overall, warmer temperatures result in a rise in sea level due to melted land ice and the expansion of water due to warmer temperatures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Conduction</a:t>
            </a:r>
            <a:r>
              <a:rPr lang="en-US" sz="3200" dirty="0" smtClean="0"/>
              <a:t>, convection and thermal radiation </a:t>
            </a:r>
          </a:p>
          <a:p>
            <a:r>
              <a:rPr lang="en-US" sz="3200" dirty="0" smtClean="0"/>
              <a:t>Black-body radiation </a:t>
            </a:r>
          </a:p>
          <a:p>
            <a:r>
              <a:rPr lang="en-US" sz="3200" dirty="0" err="1" smtClean="0"/>
              <a:t>Albedo</a:t>
            </a:r>
            <a:r>
              <a:rPr lang="en-US" sz="3200" dirty="0" smtClean="0"/>
              <a:t> and emissivity </a:t>
            </a:r>
          </a:p>
          <a:p>
            <a:r>
              <a:rPr lang="en-US" sz="3200" dirty="0" smtClean="0"/>
              <a:t>The solar constant </a:t>
            </a:r>
          </a:p>
          <a:p>
            <a:r>
              <a:rPr lang="en-US" sz="3200" dirty="0" smtClean="0"/>
              <a:t>The greenhouse effect </a:t>
            </a:r>
          </a:p>
          <a:p>
            <a:r>
              <a:rPr lang="en-US" sz="3200" dirty="0" smtClean="0"/>
              <a:t>Energy balance in the Earth surface–atmosphere </a:t>
            </a:r>
            <a:r>
              <a:rPr lang="en-US" sz="3200" dirty="0" smtClean="0"/>
              <a:t>system</a:t>
            </a:r>
            <a:endParaRPr lang="en-US" sz="3200"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Melting Ice</a:t>
            </a:r>
            <a:endParaRPr lang="en-US"/>
          </a:p>
        </p:txBody>
      </p:sp>
      <p:sp>
        <p:nvSpPr>
          <p:cNvPr id="3" name="Content Placeholder 2"/>
          <p:cNvSpPr>
            <a:spLocks noGrp="1"/>
          </p:cNvSpPr>
          <p:nvPr>
            <p:ph idx="1"/>
          </p:nvPr>
        </p:nvSpPr>
        <p:spPr/>
        <p:txBody>
          <a:bodyPr/>
          <a:lstStyle/>
          <a:p>
            <a:r>
              <a:rPr lang="en-US" dirty="0" smtClean="0"/>
              <a:t>Remember the anomalous behavior of water between 0° and 4°C?</a:t>
            </a:r>
          </a:p>
          <a:p>
            <a:r>
              <a:rPr lang="en-US" dirty="0" smtClean="0"/>
              <a:t>As it is heated from 0° to 4°C, it will contract, then expand as temperature exceeds 4°C</a:t>
            </a:r>
          </a:p>
          <a:p>
            <a:r>
              <a:rPr lang="en-US" dirty="0" smtClean="0"/>
              <a:t>The change in volume of a given mass of water is given by,</a:t>
            </a:r>
            <a:endParaRPr lang="en-US" dirty="0"/>
          </a:p>
        </p:txBody>
      </p:sp>
      <p:graphicFrame>
        <p:nvGraphicFramePr>
          <p:cNvPr id="63490" name="Object 2"/>
          <p:cNvGraphicFramePr>
            <a:graphicFrameLocks noChangeAspect="1"/>
          </p:cNvGraphicFramePr>
          <p:nvPr/>
        </p:nvGraphicFramePr>
        <p:xfrm>
          <a:off x="4953000" y="4876800"/>
          <a:ext cx="3206751" cy="914400"/>
        </p:xfrm>
        <a:graphic>
          <a:graphicData uri="http://schemas.openxmlformats.org/presentationml/2006/ole">
            <p:oleObj spid="_x0000_s63491" name="Equation" r:id="rId3" imgW="800100" imgH="228600" progId="Equation.3">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Melting Ice</a:t>
            </a:r>
            <a:endParaRPr lang="en-US"/>
          </a:p>
        </p:txBody>
      </p:sp>
      <p:sp>
        <p:nvSpPr>
          <p:cNvPr id="3" name="Content Placeholder 2"/>
          <p:cNvSpPr>
            <a:spLocks noGrp="1"/>
          </p:cNvSpPr>
          <p:nvPr>
            <p:ph idx="1"/>
          </p:nvPr>
        </p:nvSpPr>
        <p:spPr/>
        <p:txBody>
          <a:bodyPr/>
          <a:lstStyle/>
          <a:p>
            <a:r>
              <a:rPr lang="en-US" dirty="0" smtClean="0"/>
              <a:t>The change in volume of a given mass of water is given by,</a:t>
            </a:r>
          </a:p>
          <a:p>
            <a:endParaRPr lang="en-US" dirty="0" smtClean="0"/>
          </a:p>
          <a:p>
            <a:r>
              <a:rPr lang="en-US" dirty="0" smtClean="0"/>
              <a:t>The coefficient of thermal expansion, </a:t>
            </a:r>
            <a:r>
              <a:rPr lang="el-GR" dirty="0" smtClean="0"/>
              <a:t>γ</a:t>
            </a:r>
            <a:r>
              <a:rPr lang="en-US" dirty="0" smtClean="0"/>
              <a:t>, for water is dependent on temperature</a:t>
            </a:r>
          </a:p>
          <a:p>
            <a:r>
              <a:rPr lang="en-US" dirty="0" smtClean="0"/>
              <a:t>Thus, the change in volume will be different, even if the temperature change (</a:t>
            </a:r>
            <a:r>
              <a:rPr lang="el-GR" dirty="0" smtClean="0"/>
              <a:t>Δ</a:t>
            </a:r>
            <a:r>
              <a:rPr lang="el-GR" dirty="0" smtClean="0">
                <a:sym typeface="Symbol"/>
              </a:rPr>
              <a:t></a:t>
            </a:r>
            <a:r>
              <a:rPr lang="en-US" dirty="0" smtClean="0"/>
              <a:t>) is the same depending on the initial temperature</a:t>
            </a:r>
            <a:endParaRPr lang="en-US" dirty="0"/>
          </a:p>
        </p:txBody>
      </p:sp>
      <p:graphicFrame>
        <p:nvGraphicFramePr>
          <p:cNvPr id="63490" name="Object 2"/>
          <p:cNvGraphicFramePr>
            <a:graphicFrameLocks noChangeAspect="1"/>
          </p:cNvGraphicFramePr>
          <p:nvPr/>
        </p:nvGraphicFramePr>
        <p:xfrm>
          <a:off x="4724400" y="2362200"/>
          <a:ext cx="3206751" cy="914400"/>
        </p:xfrm>
        <a:graphic>
          <a:graphicData uri="http://schemas.openxmlformats.org/presentationml/2006/ole">
            <p:oleObj spid="_x0000_s64515" name="Equation" r:id="rId3" imgW="800100" imgH="228600" progId="Equation.3">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sz="3400" dirty="0" smtClean="0"/>
              <a:t>Effects of Global Warming on Climate</a:t>
            </a:r>
            <a:endParaRPr lang="en-US" sz="3400" dirty="0"/>
          </a:p>
        </p:txBody>
      </p:sp>
      <p:sp>
        <p:nvSpPr>
          <p:cNvPr id="3" name="Content Placeholder 2"/>
          <p:cNvSpPr>
            <a:spLocks noGrp="1"/>
          </p:cNvSpPr>
          <p:nvPr>
            <p:ph idx="1"/>
          </p:nvPr>
        </p:nvSpPr>
        <p:spPr>
          <a:xfrm>
            <a:off x="914400" y="1783560"/>
            <a:ext cx="7772400" cy="5074440"/>
          </a:xfrm>
        </p:spPr>
        <p:txBody>
          <a:bodyPr>
            <a:normAutofit/>
          </a:bodyPr>
          <a:lstStyle/>
          <a:p>
            <a:r>
              <a:rPr lang="en-US" dirty="0" smtClean="0"/>
              <a:t>Higher average global temperature means a higher sea level</a:t>
            </a:r>
          </a:p>
          <a:p>
            <a:r>
              <a:rPr lang="en-US" dirty="0" smtClean="0"/>
              <a:t>Higher sea level means greater area covered by water (low </a:t>
            </a:r>
            <a:r>
              <a:rPr lang="en-US" dirty="0" err="1" smtClean="0"/>
              <a:t>albedo</a:t>
            </a:r>
            <a:r>
              <a:rPr lang="en-US" dirty="0" smtClean="0"/>
              <a:t>), less area covered by land (higher </a:t>
            </a:r>
            <a:r>
              <a:rPr lang="en-US" dirty="0" err="1" smtClean="0"/>
              <a:t>albedo</a:t>
            </a:r>
            <a:r>
              <a:rPr lang="en-US" dirty="0" smtClean="0"/>
              <a:t>)</a:t>
            </a:r>
          </a:p>
          <a:p>
            <a:r>
              <a:rPr lang="en-US" dirty="0" smtClean="0"/>
              <a:t>This lowers the overall earth </a:t>
            </a:r>
            <a:r>
              <a:rPr lang="en-US" dirty="0" err="1" smtClean="0"/>
              <a:t>albedo</a:t>
            </a:r>
            <a:r>
              <a:rPr lang="en-US" dirty="0" smtClean="0"/>
              <a:t> which means more energy is absorbed which in turn increases temperature </a:t>
            </a:r>
          </a:p>
          <a:p>
            <a:r>
              <a:rPr lang="en-US" dirty="0" smtClean="0"/>
              <a:t>This is an example of a </a:t>
            </a:r>
            <a:r>
              <a:rPr lang="en-US" dirty="0" smtClean="0"/>
              <a:t>positive feedback </a:t>
            </a:r>
            <a:r>
              <a:rPr lang="en-US" dirty="0" smtClean="0"/>
              <a:t>mechanism</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sz="3400" dirty="0" smtClean="0"/>
              <a:t>Effects of Global Warming on Climate</a:t>
            </a:r>
            <a:endParaRPr lang="en-US" sz="3400" dirty="0"/>
          </a:p>
        </p:txBody>
      </p:sp>
      <p:sp>
        <p:nvSpPr>
          <p:cNvPr id="3" name="Content Placeholder 2"/>
          <p:cNvSpPr>
            <a:spLocks noGrp="1"/>
          </p:cNvSpPr>
          <p:nvPr>
            <p:ph idx="1"/>
          </p:nvPr>
        </p:nvSpPr>
        <p:spPr>
          <a:xfrm>
            <a:off x="914400" y="1783560"/>
            <a:ext cx="7772400" cy="4922040"/>
          </a:xfrm>
        </p:spPr>
        <p:txBody>
          <a:bodyPr>
            <a:normAutofit/>
          </a:bodyPr>
          <a:lstStyle/>
          <a:p>
            <a:r>
              <a:rPr lang="en-US" dirty="0" smtClean="0"/>
              <a:t>Higher sea level means increase in evaporation rate</a:t>
            </a:r>
          </a:p>
          <a:p>
            <a:pPr lvl="1"/>
            <a:r>
              <a:rPr lang="en-US" dirty="0" smtClean="0"/>
              <a:t>Cooling of earth’s surface due to more energy removed for evaporation process</a:t>
            </a:r>
          </a:p>
          <a:p>
            <a:pPr lvl="1"/>
            <a:r>
              <a:rPr lang="en-US" dirty="0" smtClean="0"/>
              <a:t>More cloud cover which means more reflected energy which means more cooling</a:t>
            </a:r>
          </a:p>
          <a:p>
            <a:pPr lvl="1"/>
            <a:r>
              <a:rPr lang="en-US" dirty="0" smtClean="0"/>
              <a:t>More precipitation – may promote more vegetation</a:t>
            </a:r>
          </a:p>
          <a:p>
            <a:r>
              <a:rPr lang="en-US" dirty="0" smtClean="0"/>
              <a:t>Another example of a </a:t>
            </a:r>
            <a:r>
              <a:rPr lang="en-US" dirty="0" smtClean="0"/>
              <a:t>negative feedback </a:t>
            </a:r>
            <a:r>
              <a:rPr lang="en-US" dirty="0" smtClean="0"/>
              <a:t>mechanism</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sz="3400" dirty="0" smtClean="0"/>
              <a:t>Effects of Global Warming on Climate</a:t>
            </a:r>
            <a:endParaRPr lang="en-US" sz="3400" dirty="0"/>
          </a:p>
        </p:txBody>
      </p:sp>
      <p:sp>
        <p:nvSpPr>
          <p:cNvPr id="3" name="Content Placeholder 2"/>
          <p:cNvSpPr>
            <a:spLocks noGrp="1"/>
          </p:cNvSpPr>
          <p:nvPr>
            <p:ph idx="1"/>
          </p:nvPr>
        </p:nvSpPr>
        <p:spPr/>
        <p:txBody>
          <a:bodyPr/>
          <a:lstStyle/>
          <a:p>
            <a:r>
              <a:rPr lang="en-US" dirty="0" smtClean="0"/>
              <a:t>Higher water temperatures decreases ability of sea water to dissolve carbon dioxide</a:t>
            </a:r>
          </a:p>
          <a:p>
            <a:r>
              <a:rPr lang="en-US" dirty="0" smtClean="0"/>
              <a:t>More carbon dioxide in the atmosphere enhances the enhanced greenhouse effect and increases temperature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2064"/>
            <a:ext cx="8305800" cy="914400"/>
          </a:xfrm>
        </p:spPr>
        <p:txBody>
          <a:bodyPr/>
          <a:lstStyle/>
          <a:p>
            <a:r>
              <a:rPr lang="en-US" sz="3400" dirty="0" smtClean="0"/>
              <a:t>Effects of Global Warming on Climate</a:t>
            </a:r>
            <a:endParaRPr lang="en-US" sz="3400" dirty="0"/>
          </a:p>
        </p:txBody>
      </p:sp>
      <p:sp>
        <p:nvSpPr>
          <p:cNvPr id="3" name="Content Placeholder 2"/>
          <p:cNvSpPr>
            <a:spLocks noGrp="1"/>
          </p:cNvSpPr>
          <p:nvPr>
            <p:ph idx="1"/>
          </p:nvPr>
        </p:nvSpPr>
        <p:spPr/>
        <p:txBody>
          <a:bodyPr/>
          <a:lstStyle/>
          <a:p>
            <a:r>
              <a:rPr lang="en-US" dirty="0" smtClean="0"/>
              <a:t>Do we really need to save the rainforests?</a:t>
            </a:r>
          </a:p>
          <a:p>
            <a:pPr lvl="1"/>
            <a:r>
              <a:rPr lang="en-US" dirty="0" smtClean="0"/>
              <a:t>Rainforests absorb carbon dioxide</a:t>
            </a:r>
          </a:p>
          <a:p>
            <a:pPr lvl="1"/>
            <a:r>
              <a:rPr lang="en-US" dirty="0" smtClean="0"/>
              <a:t>But that carbon dioxide is released when the trees die and decompose</a:t>
            </a:r>
          </a:p>
          <a:p>
            <a:pPr lvl="1"/>
            <a:r>
              <a:rPr lang="en-US" dirty="0" smtClean="0"/>
              <a:t>Rainforests produce methane which is a greenhouse gas that enhances the enhanced greenhouse effect</a:t>
            </a:r>
          </a:p>
          <a:p>
            <a:pPr lvl="1"/>
            <a:r>
              <a:rPr lang="en-US" dirty="0" smtClean="0"/>
              <a:t>In general, cutting down a rainforest will increase </a:t>
            </a:r>
            <a:r>
              <a:rPr lang="en-US" dirty="0" err="1" smtClean="0"/>
              <a:t>albedo</a:t>
            </a:r>
            <a:r>
              <a:rPr lang="en-US" dirty="0" smtClean="0"/>
              <a:t> which will lower temperatures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153400" cy="914400"/>
          </a:xfrm>
        </p:spPr>
        <p:txBody>
          <a:bodyPr/>
          <a:lstStyle/>
          <a:p>
            <a:r>
              <a:rPr lang="en-US" sz="3600" dirty="0" smtClean="0"/>
              <a:t>Measures to Reduce Global Warming</a:t>
            </a:r>
            <a:endParaRPr lang="en-US" sz="3600" dirty="0"/>
          </a:p>
        </p:txBody>
      </p:sp>
      <p:sp>
        <p:nvSpPr>
          <p:cNvPr id="3" name="Content Placeholder 2"/>
          <p:cNvSpPr>
            <a:spLocks noGrp="1"/>
          </p:cNvSpPr>
          <p:nvPr>
            <p:ph idx="1"/>
          </p:nvPr>
        </p:nvSpPr>
        <p:spPr>
          <a:xfrm>
            <a:off x="914400" y="1676400"/>
            <a:ext cx="7772400" cy="4679160"/>
          </a:xfrm>
        </p:spPr>
        <p:txBody>
          <a:bodyPr>
            <a:normAutofit/>
          </a:bodyPr>
          <a:lstStyle/>
          <a:p>
            <a:r>
              <a:rPr lang="en-US" dirty="0" smtClean="0"/>
              <a:t>Focus is on reducing carbon dioxide</a:t>
            </a:r>
          </a:p>
          <a:p>
            <a:pPr lvl="1"/>
            <a:r>
              <a:rPr lang="en-US" dirty="0" smtClean="0"/>
              <a:t>Fuel efficient, hybrid and electric cars</a:t>
            </a:r>
          </a:p>
          <a:p>
            <a:pPr lvl="1"/>
            <a:r>
              <a:rPr lang="en-US" dirty="0" smtClean="0"/>
              <a:t>Increase efficiency of coal-burning power plants</a:t>
            </a:r>
          </a:p>
          <a:p>
            <a:pPr lvl="1"/>
            <a:r>
              <a:rPr lang="en-US" dirty="0" smtClean="0"/>
              <a:t>Replace coal-burning with natural gas-fired power plants</a:t>
            </a:r>
          </a:p>
          <a:p>
            <a:pPr lvl="1"/>
            <a:r>
              <a:rPr lang="en-US" dirty="0" smtClean="0"/>
              <a:t>Consider methods of capturing and storing the carbon dioxide produced in power plants</a:t>
            </a:r>
          </a:p>
          <a:p>
            <a:pPr lvl="1"/>
            <a:r>
              <a:rPr lang="en-US" dirty="0" smtClean="0"/>
              <a:t>Increasing the amounts of power produced by wind and solar generators</a:t>
            </a:r>
          </a:p>
          <a:p>
            <a:pPr lvl="1"/>
            <a:r>
              <a:rPr lang="en-US" dirty="0" smtClean="0"/>
              <a:t>Increased use of nuclear power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153400" cy="914400"/>
          </a:xfrm>
        </p:spPr>
        <p:txBody>
          <a:bodyPr/>
          <a:lstStyle/>
          <a:p>
            <a:r>
              <a:rPr lang="en-US" sz="3600" dirty="0" smtClean="0"/>
              <a:t>Measures to Reduce Global Warming</a:t>
            </a:r>
            <a:endParaRPr lang="en-US" sz="3600" dirty="0"/>
          </a:p>
        </p:txBody>
      </p:sp>
      <p:sp>
        <p:nvSpPr>
          <p:cNvPr id="3" name="Content Placeholder 2"/>
          <p:cNvSpPr>
            <a:spLocks noGrp="1"/>
          </p:cNvSpPr>
          <p:nvPr>
            <p:ph idx="1"/>
          </p:nvPr>
        </p:nvSpPr>
        <p:spPr/>
        <p:txBody>
          <a:bodyPr>
            <a:normAutofit/>
          </a:bodyPr>
          <a:lstStyle/>
          <a:p>
            <a:r>
              <a:rPr lang="en-US" dirty="0" smtClean="0"/>
              <a:t>Focus is on reducing carbon dioxide</a:t>
            </a:r>
          </a:p>
          <a:p>
            <a:pPr lvl="1"/>
            <a:r>
              <a:rPr lang="en-US" dirty="0" smtClean="0"/>
              <a:t>Being energy conscious with buildings, appliances, transportation, industrial processes and entertainment</a:t>
            </a:r>
          </a:p>
          <a:p>
            <a:pPr lvl="1"/>
            <a:r>
              <a:rPr lang="en-US" dirty="0" smtClean="0"/>
              <a:t>Stopping deforestation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97864"/>
          </a:xfrm>
        </p:spPr>
        <p:txBody>
          <a:bodyPr/>
          <a:lstStyle/>
          <a:p>
            <a:r>
              <a:rPr lang="en-US" dirty="0" smtClean="0"/>
              <a:t>Fool-Proof Methods of Reducing Greenhouse Gas Production</a:t>
            </a:r>
            <a:endParaRPr lang="en-US" dirty="0"/>
          </a:p>
        </p:txBody>
      </p:sp>
      <p:sp>
        <p:nvSpPr>
          <p:cNvPr id="3" name="Content Placeholder 2"/>
          <p:cNvSpPr>
            <a:spLocks noGrp="1"/>
          </p:cNvSpPr>
          <p:nvPr>
            <p:ph idx="1"/>
          </p:nvPr>
        </p:nvSpPr>
        <p:spPr>
          <a:xfrm>
            <a:off x="914400" y="1783560"/>
            <a:ext cx="7772400" cy="4922040"/>
          </a:xfrm>
        </p:spPr>
        <p:txBody>
          <a:bodyPr>
            <a:normAutofit/>
          </a:bodyPr>
          <a:lstStyle/>
          <a:p>
            <a:r>
              <a:rPr lang="en-US" dirty="0" smtClean="0"/>
              <a:t>Global Ban on Mexican Food</a:t>
            </a:r>
          </a:p>
          <a:p>
            <a:r>
              <a:rPr lang="en-US" dirty="0" smtClean="0"/>
              <a:t>Global Ban on all Forms of Exercise</a:t>
            </a:r>
          </a:p>
          <a:p>
            <a:r>
              <a:rPr lang="en-US" dirty="0" smtClean="0"/>
              <a:t>Limit Political Speeches to 2 minutes</a:t>
            </a:r>
          </a:p>
          <a:p>
            <a:r>
              <a:rPr lang="en-US" dirty="0" smtClean="0"/>
              <a:t>Increase sleep rates by 80%</a:t>
            </a:r>
          </a:p>
          <a:p>
            <a:r>
              <a:rPr lang="en-US" dirty="0" smtClean="0"/>
              <a:t>Eliminate undesirables</a:t>
            </a:r>
          </a:p>
          <a:p>
            <a:endParaRPr lang="en-US" dirty="0" smtClean="0"/>
          </a:p>
          <a:p>
            <a:pPr>
              <a:buNone/>
            </a:pPr>
            <a:r>
              <a:rPr lang="en-US" b="1" i="1" dirty="0" smtClean="0">
                <a:solidFill>
                  <a:srgbClr val="FFFF00"/>
                </a:solidFill>
              </a:rPr>
              <a:t>And the measure with the highest potential for success . .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97864"/>
          </a:xfrm>
        </p:spPr>
        <p:txBody>
          <a:bodyPr/>
          <a:lstStyle/>
          <a:p>
            <a:r>
              <a:rPr lang="en-US" dirty="0" smtClean="0"/>
              <a:t>Fool-Proof Methods of Reducing Greenhouse Gas Production</a:t>
            </a:r>
            <a:endParaRPr lang="en-US" dirty="0"/>
          </a:p>
        </p:txBody>
      </p:sp>
      <p:sp>
        <p:nvSpPr>
          <p:cNvPr id="3" name="Content Placeholder 2"/>
          <p:cNvSpPr>
            <a:spLocks noGrp="1"/>
          </p:cNvSpPr>
          <p:nvPr>
            <p:ph idx="1"/>
          </p:nvPr>
        </p:nvSpPr>
        <p:spPr>
          <a:xfrm>
            <a:off x="914400" y="1783560"/>
            <a:ext cx="7772400" cy="4922040"/>
          </a:xfrm>
        </p:spPr>
        <p:txBody>
          <a:bodyPr>
            <a:normAutofit/>
          </a:bodyPr>
          <a:lstStyle/>
          <a:p>
            <a:r>
              <a:rPr lang="en-US" dirty="0" smtClean="0"/>
              <a:t>Global Ban on Mexican Food</a:t>
            </a:r>
          </a:p>
          <a:p>
            <a:r>
              <a:rPr lang="en-US" dirty="0" smtClean="0"/>
              <a:t>Global Ban on all Forms of Exercise</a:t>
            </a:r>
          </a:p>
          <a:p>
            <a:r>
              <a:rPr lang="en-US" dirty="0" smtClean="0"/>
              <a:t>Limit Political Speeches to 2 minutes</a:t>
            </a:r>
          </a:p>
          <a:p>
            <a:r>
              <a:rPr lang="en-US" dirty="0" smtClean="0"/>
              <a:t>Increase sleep rates by 80%</a:t>
            </a:r>
          </a:p>
          <a:p>
            <a:r>
              <a:rPr lang="en-US" dirty="0" smtClean="0"/>
              <a:t>Eliminate undesirables</a:t>
            </a:r>
          </a:p>
          <a:p>
            <a:r>
              <a:rPr lang="en-US" sz="6000" b="1" i="1" dirty="0" smtClean="0">
                <a:solidFill>
                  <a:srgbClr val="FF0000"/>
                </a:solidFill>
              </a:rPr>
              <a:t>World-Wide Hold Your Breath Day</a:t>
            </a:r>
            <a:endParaRPr lang="en-US" sz="6000" b="1" i="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Sketching </a:t>
            </a:r>
            <a:r>
              <a:rPr lang="en-US" sz="3200" dirty="0" smtClean="0"/>
              <a:t>and interpreting graphs showing the variation of intensity with wavelength for bodies emitting thermal radiation at different temperatures </a:t>
            </a:r>
          </a:p>
          <a:p>
            <a:r>
              <a:rPr lang="en-US" sz="3200" dirty="0" smtClean="0"/>
              <a:t>Solving problems involving the Stefan–Boltzmann law and Wien’s displacement law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Conduction</a:t>
            </a:r>
            <a:r>
              <a:rPr lang="en-US" sz="3200" dirty="0" smtClean="0"/>
              <a:t>, convection and thermal radiation </a:t>
            </a:r>
          </a:p>
          <a:p>
            <a:r>
              <a:rPr lang="en-US" sz="3200" dirty="0" smtClean="0"/>
              <a:t>Black-body radiation </a:t>
            </a:r>
          </a:p>
          <a:p>
            <a:r>
              <a:rPr lang="en-US" sz="3200" dirty="0" err="1" smtClean="0"/>
              <a:t>Albedo</a:t>
            </a:r>
            <a:r>
              <a:rPr lang="en-US" sz="3200" dirty="0" smtClean="0"/>
              <a:t> and emissivity </a:t>
            </a:r>
          </a:p>
          <a:p>
            <a:r>
              <a:rPr lang="en-US" sz="3200" dirty="0" smtClean="0"/>
              <a:t>The solar constant </a:t>
            </a:r>
          </a:p>
          <a:p>
            <a:r>
              <a:rPr lang="en-US" sz="3200" dirty="0" smtClean="0"/>
              <a:t>The greenhouse effect </a:t>
            </a:r>
          </a:p>
          <a:p>
            <a:r>
              <a:rPr lang="en-US" sz="3200" dirty="0" smtClean="0"/>
              <a:t>Energy balance in the Earth surface–atmosphere </a:t>
            </a:r>
            <a:r>
              <a:rPr lang="en-US" sz="3200" dirty="0" smtClean="0"/>
              <a:t>system</a:t>
            </a:r>
            <a:endParaRPr lang="en-US" sz="3200" dirty="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Discussion </a:t>
            </a:r>
            <a:r>
              <a:rPr lang="en-US" sz="3200" dirty="0" smtClean="0"/>
              <a:t>of conduction and convection will be qualitative only </a:t>
            </a:r>
          </a:p>
          <a:p>
            <a:r>
              <a:rPr lang="en-US" sz="3200" dirty="0" smtClean="0"/>
              <a:t>Discussion of conduction is limited to intermolecular and electron collisions </a:t>
            </a:r>
          </a:p>
          <a:p>
            <a:r>
              <a:rPr lang="en-US" sz="3200" dirty="0" smtClean="0"/>
              <a:t>Discussion of convection is limited to simple gas or liquid transfer via density differences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a:t>
            </a:r>
            <a:r>
              <a:rPr lang="en-US" sz="3200" dirty="0" smtClean="0"/>
              <a:t>absorption of infrared radiation by greenhouse gases should be described in terms of the molecular energy levels and the subsequent emission of radiation in all directions </a:t>
            </a:r>
          </a:p>
          <a:p>
            <a:r>
              <a:rPr lang="en-US" sz="3200" dirty="0" smtClean="0"/>
              <a:t>The greenhouse gases to be considered are CH4, H2O, CO2 and N2O. It is sufficient for students to know that each has both natural and man-made origins.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Earth’s </a:t>
            </a:r>
            <a:r>
              <a:rPr lang="en-US" sz="3200" dirty="0" err="1" smtClean="0"/>
              <a:t>albedo</a:t>
            </a:r>
            <a:r>
              <a:rPr lang="en-US" sz="3200" dirty="0" smtClean="0"/>
              <a:t> varies daily and is dependent on season (cloud formations) and latitude. The global annual mean </a:t>
            </a:r>
            <a:r>
              <a:rPr lang="en-US" sz="3200" dirty="0" err="1" smtClean="0"/>
              <a:t>albedo</a:t>
            </a:r>
            <a:r>
              <a:rPr lang="en-US" sz="3200" dirty="0" smtClean="0"/>
              <a:t> will be taken to be 0.3 (30%) for Earth</a:t>
            </a:r>
            <a:r>
              <a:rPr lang="en-US" sz="3200" dirty="0" smtClean="0"/>
              <a:t>.</a:t>
            </a:r>
            <a:endParaRPr lang="en-US" sz="3200"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ChangeAspect="1"/>
          </p:cNvGraphicFramePr>
          <p:nvPr>
            <p:ph idx="1"/>
          </p:nvPr>
        </p:nvGraphicFramePr>
        <p:xfrm>
          <a:off x="1066800" y="1676400"/>
          <a:ext cx="5862637" cy="4064000"/>
        </p:xfrm>
        <a:graphic>
          <a:graphicData uri="http://schemas.openxmlformats.org/presentationml/2006/ole">
            <p:oleObj spid="_x0000_s91138" name="Equation" r:id="rId3" imgW="2234880" imgH="1549080" progId="Equation.3">
              <p:embed/>
            </p:oleObj>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For </a:t>
            </a:r>
            <a:r>
              <a:rPr lang="en-US" sz="3200" dirty="0" smtClean="0"/>
              <a:t>simplified modeling purposes the Earth can be treated as a black-body radiator and the atmosphere treated as a grey-body</a:t>
            </a:r>
            <a:r>
              <a:rPr lang="en-US" sz="3200" dirty="0" smtClean="0"/>
              <a:t>.</a:t>
            </a:r>
            <a:endParaRPr lang="en-US" sz="3200"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Viner Hand ITC" pitchFamily="66" charset="0"/>
              </a:rPr>
              <a:t/>
            </a:r>
            <a:br>
              <a:rPr lang="en-US" dirty="0" smtClean="0">
                <a:latin typeface="Viner Hand ITC" pitchFamily="66" charset="0"/>
              </a:rPr>
            </a:br>
            <a:r>
              <a:rPr lang="en-US" dirty="0" smtClean="0">
                <a:latin typeface="Viner Hand ITC" pitchFamily="66" charset="0"/>
              </a:rPr>
              <a:t>Questions?</a:t>
            </a:r>
            <a:endParaRPr lang="en-US" sz="2800" dirty="0">
              <a:latin typeface="Viner Hand ITC"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0" y="1351672"/>
            <a:ext cx="5205750" cy="977486"/>
          </a:xfrm>
        </p:spPr>
        <p:txBody>
          <a:bodyPr>
            <a:noAutofit/>
          </a:bodyPr>
          <a:lstStyle/>
          <a:p>
            <a:r>
              <a:rPr lang="en-US" sz="2800" b="1" dirty="0" smtClean="0"/>
              <a:t>#26-44</a:t>
            </a:r>
            <a:endParaRPr lang="en-US" sz="2800" b="1" dirty="0"/>
          </a:p>
        </p:txBody>
      </p:sp>
      <p:sp>
        <p:nvSpPr>
          <p:cNvPr id="3" name="Title 2"/>
          <p:cNvSpPr>
            <a:spLocks noGrp="1"/>
          </p:cNvSpPr>
          <p:nvPr>
            <p:ph type="title"/>
          </p:nvPr>
        </p:nvSpPr>
        <p:spPr/>
        <p:txBody>
          <a:bodyPr/>
          <a:lstStyle/>
          <a:p>
            <a:r>
              <a:rPr lang="en-US" b="1" dirty="0" smtClean="0"/>
              <a:t>Homework</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1754</TotalTime>
  <Words>3397</Words>
  <Application>Microsoft Office PowerPoint</Application>
  <PresentationFormat>On-screen Show (4:3)</PresentationFormat>
  <Paragraphs>368</Paragraphs>
  <Slides>97</Slides>
  <Notes>0</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0" baseType="lpstr">
      <vt:lpstr>Metro</vt:lpstr>
      <vt:lpstr>Equation</vt:lpstr>
      <vt:lpstr>Microsoft Equation 3.0</vt:lpstr>
      <vt:lpstr> Devil  physics The  baddest  class  on  campus IB  Physics</vt:lpstr>
      <vt:lpstr>Tsokos Lesson 8-2 Thermal energy transfer</vt:lpstr>
      <vt:lpstr>Emissivity demo</vt:lpstr>
      <vt:lpstr>Essential Idea: </vt:lpstr>
      <vt:lpstr>Nature Of Science: </vt:lpstr>
      <vt:lpstr>International-Mindedness: </vt:lpstr>
      <vt:lpstr>Theory Of Knowledge: </vt:lpstr>
      <vt:lpstr>Understandings: </vt:lpstr>
      <vt:lpstr>Applications And Skills: </vt:lpstr>
      <vt:lpstr>Applications And Skills: </vt:lpstr>
      <vt:lpstr>Guidance: </vt:lpstr>
      <vt:lpstr>Guidance: </vt:lpstr>
      <vt:lpstr>Guidance: </vt:lpstr>
      <vt:lpstr>Data Booklet Reference: </vt:lpstr>
      <vt:lpstr>Utilization: </vt:lpstr>
      <vt:lpstr>Aims: </vt:lpstr>
      <vt:lpstr>Aims: </vt:lpstr>
      <vt:lpstr>Introductory Video</vt:lpstr>
      <vt:lpstr>Reading Activity Questions?</vt:lpstr>
      <vt:lpstr>Thermal Energy Transfer</vt:lpstr>
      <vt:lpstr>Thermal Energy Transfer</vt:lpstr>
      <vt:lpstr>Thermal Energy Transfer</vt:lpstr>
      <vt:lpstr>Thermal Energy Transfer</vt:lpstr>
      <vt:lpstr>Black Body Law</vt:lpstr>
      <vt:lpstr>Stefan-Boltzmann Law</vt:lpstr>
      <vt:lpstr>Emissivity</vt:lpstr>
      <vt:lpstr>Emissivity demo</vt:lpstr>
      <vt:lpstr>Net Power</vt:lpstr>
      <vt:lpstr>Net Power</vt:lpstr>
      <vt:lpstr>Emitted Radiation Wavelength</vt:lpstr>
      <vt:lpstr>Emitted Radiation Wavelength</vt:lpstr>
      <vt:lpstr>Wien’s Law</vt:lpstr>
      <vt:lpstr>Emitted Radiation vs Emissivity</vt:lpstr>
      <vt:lpstr>Solar Radiation</vt:lpstr>
      <vt:lpstr>Intensity</vt:lpstr>
      <vt:lpstr>Solar Constant</vt:lpstr>
      <vt:lpstr>Solar Constant</vt:lpstr>
      <vt:lpstr>Albedo</vt:lpstr>
      <vt:lpstr>Emissivity</vt:lpstr>
      <vt:lpstr>Emissivity demo</vt:lpstr>
      <vt:lpstr>Intermediate Summary</vt:lpstr>
      <vt:lpstr>Radiation Reaching the Earth</vt:lpstr>
      <vt:lpstr>Radiation Reaching the Earth</vt:lpstr>
      <vt:lpstr>Radiation Reaching the Earth</vt:lpstr>
      <vt:lpstr>Energy Balance</vt:lpstr>
      <vt:lpstr>Energy Balance</vt:lpstr>
      <vt:lpstr>Energy Balance</vt:lpstr>
      <vt:lpstr>Energy Balance</vt:lpstr>
      <vt:lpstr>Greenhouse Effect</vt:lpstr>
      <vt:lpstr>Greenhouse Effect</vt:lpstr>
      <vt:lpstr>Greenhouse Effect</vt:lpstr>
      <vt:lpstr>Greenhouse Effect</vt:lpstr>
      <vt:lpstr>Greenhouse Effect</vt:lpstr>
      <vt:lpstr>Greenhouse Effect</vt:lpstr>
      <vt:lpstr>Greenhouse Effect</vt:lpstr>
      <vt:lpstr>Enhanced Greenhouse Effect</vt:lpstr>
      <vt:lpstr>Enhanced Greenhouse Effect</vt:lpstr>
      <vt:lpstr>Enhanced Greenhouse Effect</vt:lpstr>
      <vt:lpstr>Enhanced Greenhouse Effect</vt:lpstr>
      <vt:lpstr>Mechanism of Photon Absorption</vt:lpstr>
      <vt:lpstr>Mechanism of Photon Absorption</vt:lpstr>
      <vt:lpstr>Mechanism of Photon Absorption</vt:lpstr>
      <vt:lpstr>Remaining slides are Extended information –   time permitting</vt:lpstr>
      <vt:lpstr>Transmittance Curves</vt:lpstr>
      <vt:lpstr>Transmittance Curves</vt:lpstr>
      <vt:lpstr>Transmittance Curves</vt:lpstr>
      <vt:lpstr>Surface Heat Capacity (CS)</vt:lpstr>
      <vt:lpstr>Global Warming</vt:lpstr>
      <vt:lpstr>Global Warming</vt:lpstr>
      <vt:lpstr>Global Warming</vt:lpstr>
      <vt:lpstr>Global Warming - Questions</vt:lpstr>
      <vt:lpstr>Global Warming - Questions</vt:lpstr>
      <vt:lpstr>Global Warming - Questions</vt:lpstr>
      <vt:lpstr>Global Warming - Questions</vt:lpstr>
      <vt:lpstr>Global Warming – Other Possibilities</vt:lpstr>
      <vt:lpstr>Global Warming – Other Possibilities</vt:lpstr>
      <vt:lpstr>Sea Level</vt:lpstr>
      <vt:lpstr>Sea Level</vt:lpstr>
      <vt:lpstr>Melting Ice</vt:lpstr>
      <vt:lpstr>Melting Ice</vt:lpstr>
      <vt:lpstr>Melting Ice</vt:lpstr>
      <vt:lpstr>Effects of Global Warming on Climate</vt:lpstr>
      <vt:lpstr>Effects of Global Warming on Climate</vt:lpstr>
      <vt:lpstr>Effects of Global Warming on Climate</vt:lpstr>
      <vt:lpstr>Effects of Global Warming on Climate</vt:lpstr>
      <vt:lpstr>Measures to Reduce Global Warming</vt:lpstr>
      <vt:lpstr>Measures to Reduce Global Warming</vt:lpstr>
      <vt:lpstr>Fool-Proof Methods of Reducing Greenhouse Gas Production</vt:lpstr>
      <vt:lpstr>Fool-Proof Methods of Reducing Greenhouse Gas Production</vt:lpstr>
      <vt:lpstr>Understandings: </vt:lpstr>
      <vt:lpstr>Guidance: </vt:lpstr>
      <vt:lpstr>Guidance: </vt:lpstr>
      <vt:lpstr>Guidance: </vt:lpstr>
      <vt:lpstr>Data Booklet Reference: </vt:lpstr>
      <vt:lpstr>Essential Idea: </vt:lpstr>
      <vt:lpstr> Questions?</vt:lpstr>
      <vt:lpstr>Homework</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138</cp:revision>
  <dcterms:created xsi:type="dcterms:W3CDTF">2010-12-08T08:20:03Z</dcterms:created>
  <dcterms:modified xsi:type="dcterms:W3CDTF">2016-02-18T10:21:16Z</dcterms:modified>
</cp:coreProperties>
</file>