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305" r:id="rId5"/>
    <p:sldId id="333" r:id="rId6"/>
    <p:sldId id="334" r:id="rId7"/>
    <p:sldId id="335" r:id="rId8"/>
    <p:sldId id="336" r:id="rId9"/>
    <p:sldId id="337" r:id="rId10"/>
    <p:sldId id="339" r:id="rId11"/>
    <p:sldId id="338" r:id="rId12"/>
    <p:sldId id="340" r:id="rId13"/>
    <p:sldId id="341" r:id="rId14"/>
    <p:sldId id="342" r:id="rId15"/>
    <p:sldId id="343" r:id="rId16"/>
    <p:sldId id="260" r:id="rId17"/>
    <p:sldId id="262" r:id="rId18"/>
    <p:sldId id="263" r:id="rId19"/>
    <p:sldId id="287" r:id="rId20"/>
    <p:sldId id="264" r:id="rId21"/>
    <p:sldId id="265" r:id="rId22"/>
    <p:sldId id="266" r:id="rId23"/>
    <p:sldId id="267" r:id="rId24"/>
    <p:sldId id="297" r:id="rId25"/>
    <p:sldId id="298" r:id="rId26"/>
    <p:sldId id="268" r:id="rId27"/>
    <p:sldId id="269" r:id="rId28"/>
    <p:sldId id="270" r:id="rId29"/>
    <p:sldId id="271" r:id="rId30"/>
    <p:sldId id="346" r:id="rId31"/>
    <p:sldId id="345" r:id="rId32"/>
    <p:sldId id="288" r:id="rId33"/>
    <p:sldId id="272" r:id="rId34"/>
    <p:sldId id="273" r:id="rId35"/>
    <p:sldId id="274" r:id="rId36"/>
    <p:sldId id="275" r:id="rId37"/>
    <p:sldId id="276" r:id="rId38"/>
    <p:sldId id="277" r:id="rId39"/>
    <p:sldId id="347" r:id="rId40"/>
    <p:sldId id="332" r:id="rId41"/>
    <p:sldId id="278" r:id="rId42"/>
    <p:sldId id="279" r:id="rId43"/>
    <p:sldId id="299" r:id="rId44"/>
    <p:sldId id="280" r:id="rId45"/>
    <p:sldId id="281" r:id="rId46"/>
    <p:sldId id="282" r:id="rId47"/>
    <p:sldId id="348" r:id="rId48"/>
    <p:sldId id="283" r:id="rId49"/>
    <p:sldId id="284" r:id="rId50"/>
    <p:sldId id="285" r:id="rId51"/>
    <p:sldId id="286" r:id="rId52"/>
    <p:sldId id="289" r:id="rId53"/>
    <p:sldId id="290" r:id="rId54"/>
    <p:sldId id="291" r:id="rId55"/>
    <p:sldId id="301" r:id="rId56"/>
    <p:sldId id="261" r:id="rId57"/>
    <p:sldId id="306" r:id="rId58"/>
    <p:sldId id="307" r:id="rId59"/>
    <p:sldId id="310" r:id="rId60"/>
    <p:sldId id="312" r:id="rId61"/>
    <p:sldId id="318" r:id="rId62"/>
    <p:sldId id="311" r:id="rId63"/>
    <p:sldId id="313" r:id="rId64"/>
    <p:sldId id="314" r:id="rId65"/>
    <p:sldId id="292" r:id="rId66"/>
    <p:sldId id="315" r:id="rId67"/>
    <p:sldId id="316" r:id="rId68"/>
    <p:sldId id="317" r:id="rId69"/>
    <p:sldId id="319" r:id="rId70"/>
    <p:sldId id="320" r:id="rId71"/>
    <p:sldId id="321" r:id="rId72"/>
    <p:sldId id="322" r:id="rId73"/>
    <p:sldId id="323" r:id="rId74"/>
    <p:sldId id="324" r:id="rId75"/>
    <p:sldId id="294" r:id="rId76"/>
    <p:sldId id="325" r:id="rId77"/>
    <p:sldId id="326" r:id="rId78"/>
    <p:sldId id="302" r:id="rId79"/>
    <p:sldId id="303" r:id="rId80"/>
    <p:sldId id="350" r:id="rId81"/>
    <p:sldId id="351" r:id="rId82"/>
    <p:sldId id="352" r:id="rId83"/>
    <p:sldId id="353" r:id="rId84"/>
    <p:sldId id="354" r:id="rId85"/>
    <p:sldId id="349" r:id="rId86"/>
    <p:sldId id="327" r:id="rId87"/>
    <p:sldId id="328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adioactivity2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7\Lsn%207-2\Radioactivity2.wmv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trong%20and%20Weak%20Nuclear%20Force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7\Lsn%207-2\Strong%20and%20Weak%20Nuclear%20Force.wmv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Fission%20and%20Fusion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7\Lsn%207-2\Fission%20and%20Fusion.wmv" TargetMode="Externa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4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Nuclear%20fission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7\Lsn%207-2\Nuclear%20fission.wmv" TargetMode="Externa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1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 physics</a:t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 class  on  campus</a:t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IB  Physics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Sketching </a:t>
            </a:r>
            <a:r>
              <a:rPr lang="en-US" sz="3200" dirty="0" smtClean="0"/>
              <a:t>and interpreting the general shape of the curve of average binding energy per nucleon against nucleon </a:t>
            </a:r>
            <a:r>
              <a:rPr lang="en-US" sz="3200" dirty="0" smtClean="0"/>
              <a:t>number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</a:t>
            </a:r>
            <a:r>
              <a:rPr lang="en-US" sz="3200" dirty="0" smtClean="0"/>
              <a:t>must be able to calculate changes in terms of mass or binding energy </a:t>
            </a:r>
          </a:p>
          <a:p>
            <a:r>
              <a:rPr lang="en-US" sz="3200" dirty="0" smtClean="0"/>
              <a:t>Binding energy may be defined in terms of energy required to completely separate the nucleons or the energy released when a nucleus is formed from its </a:t>
            </a:r>
            <a:r>
              <a:rPr lang="en-US" sz="3200" dirty="0" smtClean="0"/>
              <a:t>nucleons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447800" y="1828800"/>
          <a:ext cx="5257800" cy="1274743"/>
        </p:xfrm>
        <a:graphic>
          <a:graphicData uri="http://schemas.openxmlformats.org/presentationml/2006/ole">
            <p:oleObj spid="_x0000_s100354" name="Equation" r:id="rId3" imgW="8380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</a:t>
            </a:r>
            <a:r>
              <a:rPr lang="en-US" sz="3200" dirty="0" smtClean="0"/>
              <a:t>understanding of the </a:t>
            </a:r>
            <a:r>
              <a:rPr lang="en-US" sz="3200" dirty="0" err="1" smtClean="0"/>
              <a:t>energetics</a:t>
            </a:r>
            <a:r>
              <a:rPr lang="en-US" sz="3200" dirty="0" smtClean="0"/>
              <a:t> of the nucleus has led to ways to produce electricity from nuclei but also to the development of very destructive weapons </a:t>
            </a:r>
          </a:p>
          <a:p>
            <a:r>
              <a:rPr lang="en-US" sz="3200" dirty="0" smtClean="0"/>
              <a:t>The chemistry of nuclear reactions (see Chemistry option sub-topics C.3 and C.7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</a:t>
            </a:r>
            <a:r>
              <a:rPr lang="en-US" sz="3200" dirty="0" smtClean="0"/>
              <a:t>5: some of the issues raised by the use of nuclear power transcend national boundaries and require the collaboration of scientists from many different nations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Aim </a:t>
            </a:r>
            <a:r>
              <a:rPr lang="en-US" sz="3200" dirty="0" smtClean="0"/>
              <a:t>8: the development of nuclear power and nuclear weapons raises very serious moral and ethical questions: </a:t>
            </a:r>
            <a:endParaRPr lang="en-US" sz="3200" dirty="0" smtClean="0"/>
          </a:p>
          <a:p>
            <a:pPr lvl="1"/>
            <a:r>
              <a:rPr lang="en-US" sz="2800" dirty="0" smtClean="0"/>
              <a:t>who </a:t>
            </a:r>
            <a:r>
              <a:rPr lang="en-US" sz="2800" dirty="0" smtClean="0"/>
              <a:t>should be allowed to possess nuclear power and nuclear </a:t>
            </a:r>
            <a:r>
              <a:rPr lang="en-US" sz="2800" dirty="0" smtClean="0"/>
              <a:t>weapons?</a:t>
            </a:r>
          </a:p>
          <a:p>
            <a:pPr lvl="1"/>
            <a:r>
              <a:rPr lang="en-US" sz="2800" dirty="0" smtClean="0"/>
              <a:t>who </a:t>
            </a:r>
            <a:r>
              <a:rPr lang="en-US" sz="2800" dirty="0" smtClean="0"/>
              <a:t>should make these decisions? </a:t>
            </a:r>
            <a:endParaRPr lang="en-US" sz="2800" dirty="0" smtClean="0"/>
          </a:p>
          <a:p>
            <a:r>
              <a:rPr lang="en-US" sz="3200" dirty="0" smtClean="0"/>
              <a:t>There </a:t>
            </a:r>
            <a:r>
              <a:rPr lang="en-US" sz="3200" dirty="0" smtClean="0"/>
              <a:t>also serious environmental issues associated with the nuclear waste of nuclear power plants.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Define the </a:t>
            </a:r>
            <a:r>
              <a:rPr lang="en-US" sz="3200" b="1" i="1" u="sng" dirty="0" smtClean="0">
                <a:solidFill>
                  <a:srgbClr val="00B0F0"/>
                </a:solidFill>
                <a:latin typeface="+mj-lt"/>
              </a:rPr>
              <a:t>unified mass unit</a:t>
            </a:r>
            <a:r>
              <a:rPr lang="en-US" sz="3200" b="1" i="1" dirty="0" smtClean="0">
                <a:solidFill>
                  <a:srgbClr val="00B0F0"/>
                </a:solidFill>
                <a:latin typeface="+mj-lt"/>
              </a:rPr>
              <a:t> (u)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to 1/12 of the mass of a Carbon-12 atom</a:t>
            </a:r>
          </a:p>
          <a:p>
            <a:pPr lvl="1"/>
            <a:r>
              <a:rPr lang="en-US" dirty="0" smtClean="0"/>
              <a:t>Mass of a mole of Carbon-12 is 12g</a:t>
            </a:r>
          </a:p>
          <a:p>
            <a:pPr lvl="1"/>
            <a:r>
              <a:rPr lang="en-US" dirty="0" smtClean="0"/>
              <a:t>Avogadro's number gives atoms per mole</a:t>
            </a:r>
          </a:p>
          <a:p>
            <a:pPr lvl="1"/>
            <a:r>
              <a:rPr lang="en-US" dirty="0" smtClean="0"/>
              <a:t>Therefore the mass of a Carbon-12 atom 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4343400"/>
          <a:ext cx="4279392" cy="1828800"/>
        </p:xfrm>
        <a:graphic>
          <a:graphicData uri="http://schemas.openxmlformats.org/presentationml/2006/ole">
            <p:oleObj spid="_x0000_s1026" name="Equation" r:id="rId3" imgW="148572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Define the </a:t>
            </a:r>
            <a:r>
              <a:rPr lang="en-US" sz="3200" b="1" i="1" u="sng" dirty="0" smtClean="0">
                <a:solidFill>
                  <a:srgbClr val="00B0F0"/>
                </a:solidFill>
                <a:latin typeface="+mj-lt"/>
              </a:rPr>
              <a:t>unified mass unit (u)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to 1/12 of the mass of a Carbon-12 atom</a:t>
            </a:r>
          </a:p>
          <a:p>
            <a:pPr lvl="1"/>
            <a:r>
              <a:rPr lang="en-US" dirty="0" smtClean="0"/>
              <a:t>So 1 atomic mass unit 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3579813"/>
          <a:ext cx="6694488" cy="1830387"/>
        </p:xfrm>
        <a:graphic>
          <a:graphicData uri="http://schemas.openxmlformats.org/presentationml/2006/ole">
            <p:oleObj spid="_x0000_s2050" name="Equation" r:id="rId3" imgW="232380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Define the </a:t>
            </a:r>
            <a:r>
              <a:rPr lang="en-US" sz="3200" b="1" i="1" u="sng" dirty="0" smtClean="0">
                <a:solidFill>
                  <a:srgbClr val="00B0F0"/>
                </a:solidFill>
                <a:latin typeface="+mj-lt"/>
              </a:rPr>
              <a:t>unified mass unit (u)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Find the mass of an electron, proton and neutron in </a:t>
            </a:r>
            <a:r>
              <a:rPr lang="en-US" dirty="0" err="1" smtClean="0"/>
              <a:t>amu’s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an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743200"/>
            <a:ext cx="5105400" cy="211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Define the </a:t>
            </a:r>
            <a:r>
              <a:rPr lang="en-US" sz="3200" b="1" i="1" u="sng" dirty="0" smtClean="0">
                <a:solidFill>
                  <a:srgbClr val="00B0F0"/>
                </a:solidFill>
                <a:latin typeface="+mj-lt"/>
              </a:rPr>
              <a:t>unified mass unit (u)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Find the mass of an electron, proton and neutron in </a:t>
            </a:r>
            <a:r>
              <a:rPr lang="en-US" dirty="0" err="1" smtClean="0"/>
              <a:t>amu’s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093788" indent="-15875">
              <a:buNone/>
              <a:tabLst>
                <a:tab pos="217011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Electron: 	0.0005486 u</a:t>
            </a:r>
          </a:p>
          <a:p>
            <a:pPr marL="1093788" indent="-15875">
              <a:buNone/>
              <a:tabLst>
                <a:tab pos="217011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Proton: 	1.007276 u</a:t>
            </a:r>
          </a:p>
          <a:p>
            <a:pPr marL="1093788" indent="-15875">
              <a:buNone/>
              <a:tabLst>
                <a:tab pos="2116138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Neutron:	 1.008665 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an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5105400" cy="211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Tsokos Lesson </a:t>
            </a:r>
            <a:r>
              <a:rPr lang="en-US" dirty="0" smtClean="0"/>
              <a:t>7-2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Nuclear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</a:t>
            </a:r>
            <a:r>
              <a:rPr lang="en-US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mass of the </a:t>
            </a:r>
            <a:r>
              <a:rPr lang="en-US" b="1" i="1" dirty="0" smtClean="0"/>
              <a:t>nucleus</a:t>
            </a:r>
            <a:r>
              <a:rPr lang="en-US" dirty="0" smtClean="0"/>
              <a:t> is equal to the atomic mass minus the mass of the electrons: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atomic mass is given by the periodic table and the electron mass is given in the previous table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85900" y="2895600"/>
          <a:ext cx="4610100" cy="658813"/>
        </p:xfrm>
        <a:graphic>
          <a:graphicData uri="http://schemas.openxmlformats.org/presentationml/2006/ole">
            <p:oleObj spid="_x0000_s4098" name="Equation" r:id="rId3" imgW="1600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mass of a helium nucleus would thus be: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if we add the masses of the individual nucleons we get: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What’s up with that?</a:t>
            </a:r>
            <a:endParaRPr lang="en-US" b="1" i="1" u="sng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47800" y="2438400"/>
          <a:ext cx="5745162" cy="1317625"/>
        </p:xfrm>
        <a:graphic>
          <a:graphicData uri="http://schemas.openxmlformats.org/presentationml/2006/ole">
            <p:oleObj spid="_x0000_s5122" name="Equation" r:id="rId3" imgW="1993680" imgH="4572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0" y="5029200"/>
          <a:ext cx="3878263" cy="695325"/>
        </p:xfrm>
        <a:graphic>
          <a:graphicData uri="http://schemas.openxmlformats.org/presentationml/2006/ole">
            <p:oleObj spid="_x0000_s5123" name="Equation" r:id="rId4" imgW="1346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mass of the protons plus the mass of the neutrons is </a:t>
            </a:r>
            <a:r>
              <a:rPr lang="en-US" b="1" i="1" dirty="0" smtClean="0"/>
              <a:t>larger</a:t>
            </a:r>
            <a:r>
              <a:rPr lang="en-US" dirty="0" smtClean="0"/>
              <a:t>  than the atomic mass</a:t>
            </a:r>
          </a:p>
          <a:p>
            <a:r>
              <a:rPr lang="en-US" dirty="0" smtClean="0"/>
              <a:t>The difference between the two is called the </a:t>
            </a:r>
            <a:r>
              <a:rPr lang="en-US" b="1" i="1" u="sng" dirty="0" smtClean="0"/>
              <a:t>mass defect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47800" y="3886200"/>
          <a:ext cx="5341937" cy="695325"/>
        </p:xfrm>
        <a:graphic>
          <a:graphicData uri="http://schemas.openxmlformats.org/presentationml/2006/ole">
            <p:oleObj spid="_x0000_s6148" name="Equation" r:id="rId3" imgW="1854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Find the mass defect of a gold nucleus in </a:t>
            </a:r>
            <a:r>
              <a:rPr lang="en-US" dirty="0" err="1" smtClean="0"/>
              <a:t>amu’s</a:t>
            </a:r>
            <a:r>
              <a:rPr lang="en-US" dirty="0" smtClean="0"/>
              <a:t> if the atomic mass given on the periodic table is 196.967 u</a:t>
            </a:r>
            <a:endParaRPr lang="en-US" b="1" i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629400" y="2667000"/>
          <a:ext cx="1062038" cy="695325"/>
        </p:xfrm>
        <a:graphic>
          <a:graphicData uri="http://schemas.openxmlformats.org/presentationml/2006/ole">
            <p:oleObj spid="_x0000_s7170" name="Equation" r:id="rId3" imgW="368280" imgH="241200" progId="Equation.3">
              <p:embed/>
            </p:oleObj>
          </a:graphicData>
        </a:graphic>
      </p:graphicFrame>
      <p:pic>
        <p:nvPicPr>
          <p:cNvPr id="5" name="Picture 4" descr="scan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3581400"/>
            <a:ext cx="642585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Find the mass defect of a gold nucleus in </a:t>
            </a:r>
            <a:r>
              <a:rPr lang="en-US" dirty="0" err="1" smtClean="0"/>
              <a:t>amu’s</a:t>
            </a:r>
            <a:r>
              <a:rPr lang="en-US" dirty="0" smtClean="0"/>
              <a:t> if the atomic mass given on the periodic table is 196.967 u</a:t>
            </a:r>
            <a:endParaRPr lang="en-US" b="1" i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629400" y="2667000"/>
          <a:ext cx="1062038" cy="695325"/>
        </p:xfrm>
        <a:graphic>
          <a:graphicData uri="http://schemas.openxmlformats.org/presentationml/2006/ole">
            <p:oleObj spid="_x0000_s50178" name="Equation" r:id="rId3" imgW="368280" imgH="2412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81000" y="3735387"/>
          <a:ext cx="8437563" cy="2360613"/>
        </p:xfrm>
        <a:graphic>
          <a:graphicData uri="http://schemas.openxmlformats.org/presentationml/2006/ole">
            <p:oleObj spid="_x0000_s50179" name="Equation" r:id="rId4" imgW="363204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Find the mass defect of a gold nucleus in </a:t>
            </a:r>
            <a:r>
              <a:rPr lang="en-US" dirty="0" err="1" smtClean="0"/>
              <a:t>amu’s</a:t>
            </a:r>
            <a:r>
              <a:rPr lang="en-US" dirty="0" smtClean="0"/>
              <a:t> if the atomic mass given on the periodic table is 196.967 u</a:t>
            </a:r>
            <a:endParaRPr lang="en-US" b="1" i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629400" y="2667000"/>
          <a:ext cx="1062038" cy="695325"/>
        </p:xfrm>
        <a:graphic>
          <a:graphicData uri="http://schemas.openxmlformats.org/presentationml/2006/ole">
            <p:oleObj spid="_x0000_s51202" name="Equation" r:id="rId3" imgW="368280" imgH="2412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941388" y="3543300"/>
          <a:ext cx="7316787" cy="2744788"/>
        </p:xfrm>
        <a:graphic>
          <a:graphicData uri="http://schemas.openxmlformats.org/presentationml/2006/ole">
            <p:oleObj spid="_x0000_s51203" name="Equation" r:id="rId4" imgW="3149280" imgH="1180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Find the mass defect of a gold nucleus if the atomic mass given on the periodic table is 196.967 u</a:t>
            </a:r>
            <a:endParaRPr lang="en-US" b="1" i="1" u="sng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Answer:  1.67 u which is the equivalent of 1.7 neutrons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581400" y="2667000"/>
          <a:ext cx="1062038" cy="695325"/>
        </p:xfrm>
        <a:graphic>
          <a:graphicData uri="http://schemas.openxmlformats.org/presentationml/2006/ole">
            <p:oleObj spid="_x0000_s8194" name="Equation" r:id="rId3" imgW="368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Einstein’s mass-energy formula</a:t>
            </a:r>
          </a:p>
          <a:p>
            <a:pPr lvl="1"/>
            <a:r>
              <a:rPr lang="en-US" dirty="0" smtClean="0"/>
              <a:t>What happened to the missing mass?</a:t>
            </a:r>
          </a:p>
          <a:p>
            <a:pPr lvl="1"/>
            <a:r>
              <a:rPr lang="en-US" dirty="0" smtClean="0"/>
              <a:t>Einstein said, “No worries, it’s all relative.”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His theory of special relativity states that mass and energy are equivalent and can be converted into each other.</a:t>
            </a:r>
          </a:p>
          <a:p>
            <a:pPr lvl="1"/>
            <a:r>
              <a:rPr lang="en-US" dirty="0" smtClean="0"/>
              <a:t>Throw a match into a bucket of gasoline and note the conversion of mass into energy BUT, </a:t>
            </a:r>
            <a:r>
              <a:rPr lang="en-US" i="1" dirty="0" smtClean="0"/>
              <a:t>this reaction is not reversible!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657600" y="3276600"/>
          <a:ext cx="1574800" cy="585788"/>
        </p:xfrm>
        <a:graphic>
          <a:graphicData uri="http://schemas.openxmlformats.org/presentationml/2006/ole">
            <p:oleObj spid="_x0000_s9218" name="Equation" r:id="rId3" imgW="545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Einstein’s mass-energy formula</a:t>
            </a:r>
          </a:p>
          <a:p>
            <a:pPr lvl="1"/>
            <a:r>
              <a:rPr lang="en-US" dirty="0" smtClean="0"/>
              <a:t>Conversion of energy into mass is not as common, but explains why photons have momentum</a:t>
            </a:r>
          </a:p>
          <a:p>
            <a:pPr lvl="1"/>
            <a:r>
              <a:rPr lang="en-US" dirty="0" smtClean="0"/>
              <a:t>The mass defect of the nucleus has been converted into energy – </a:t>
            </a:r>
            <a:r>
              <a:rPr lang="en-US" b="1" i="1" u="sng" dirty="0" smtClean="0"/>
              <a:t>binding energy (</a:t>
            </a:r>
            <a:r>
              <a:rPr lang="en-US" b="1" i="1" u="sng" dirty="0" err="1" smtClean="0"/>
              <a:t>E</a:t>
            </a:r>
            <a:r>
              <a:rPr lang="en-US" b="1" i="1" u="sng" baseline="-25000" dirty="0" err="1" smtClean="0"/>
              <a:t>b</a:t>
            </a:r>
            <a:r>
              <a:rPr lang="en-US" b="1" i="1" u="sng" dirty="0" smtClean="0"/>
              <a:t>)</a:t>
            </a:r>
            <a:r>
              <a:rPr lang="en-US" dirty="0" smtClean="0"/>
              <a:t> – and is stored in the nucleus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895600" y="4899025"/>
          <a:ext cx="1574800" cy="695325"/>
        </p:xfrm>
        <a:graphic>
          <a:graphicData uri="http://schemas.openxmlformats.org/presentationml/2006/ole">
            <p:oleObj spid="_x0000_s10243" name="Equation" r:id="rId3" imgW="545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Binding Energy</a:t>
            </a:r>
          </a:p>
          <a:p>
            <a:pPr lvl="1"/>
            <a:r>
              <a:rPr lang="en-US" dirty="0" smtClean="0"/>
              <a:t>The binding energy of a nucleus is the work (energy) required to completely separate the nucleons of a nucleus</a:t>
            </a:r>
          </a:p>
          <a:p>
            <a:pPr lvl="1"/>
            <a:r>
              <a:rPr lang="en-US" dirty="0" smtClean="0"/>
              <a:t>The work required to remove one nucleon from the nucleus is </a:t>
            </a:r>
            <a:r>
              <a:rPr lang="en-US" b="1" i="1" dirty="0" smtClean="0"/>
              <a:t>very roughly</a:t>
            </a:r>
            <a:r>
              <a:rPr lang="en-US" dirty="0" smtClean="0"/>
              <a:t> the binding energy divided by the number of nucleons</a:t>
            </a:r>
          </a:p>
          <a:p>
            <a:pPr lvl="1"/>
            <a:r>
              <a:rPr lang="en-US" dirty="0" smtClean="0"/>
              <a:t>More importantly, the binding energy of a nucleus is a measure of how stable it is – higher the binding energy, the more stable the nucleus is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876800" y="1447800"/>
          <a:ext cx="1574800" cy="695325"/>
        </p:xfrm>
        <a:graphic>
          <a:graphicData uri="http://schemas.openxmlformats.org/presentationml/2006/ole">
            <p:oleObj spid="_x0000_s11266" name="Equation" r:id="rId3" imgW="545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Videos-</a:t>
            </a:r>
            <a:r>
              <a:rPr lang="en-US" dirty="0" smtClean="0">
                <a:hlinkClick r:id="rId3" action="ppaction://hlinkfile"/>
              </a:rPr>
              <a:t>Radioactivity2</a:t>
            </a:r>
            <a:endParaRPr lang="en-US" dirty="0"/>
          </a:p>
        </p:txBody>
      </p:sp>
      <p:pic>
        <p:nvPicPr>
          <p:cNvPr id="5" name="Radioactivity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00667" y="1295400"/>
            <a:ext cx="7128933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Segre Plots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5181600"/>
          </a:xfrm>
        </p:spPr>
        <p:txBody>
          <a:bodyPr/>
          <a:lstStyle/>
          <a:p>
            <a:r>
              <a:rPr lang="en-US" dirty="0" smtClean="0"/>
              <a:t>At low Z numbers, stable nuclides have N = Z</a:t>
            </a:r>
          </a:p>
          <a:p>
            <a:r>
              <a:rPr lang="en-US" dirty="0" smtClean="0"/>
              <a:t>At higher Z numbers,          N &gt; Z</a:t>
            </a:r>
            <a:endParaRPr lang="en-US" dirty="0"/>
          </a:p>
        </p:txBody>
      </p:sp>
      <p:pic>
        <p:nvPicPr>
          <p:cNvPr id="6" name="Content Placeholder 3" descr="scan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257" y="152400"/>
            <a:ext cx="4176765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Segre Plots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4089400" cy="5181600"/>
          </a:xfrm>
        </p:spPr>
        <p:txBody>
          <a:bodyPr/>
          <a:lstStyle/>
          <a:p>
            <a:r>
              <a:rPr lang="en-US" dirty="0" smtClean="0"/>
              <a:t>Most nuclides are unstable</a:t>
            </a:r>
          </a:p>
          <a:p>
            <a:r>
              <a:rPr lang="en-US" dirty="0" smtClean="0"/>
              <a:t>Unstable nuclides emit particles that carry energy away from the nucleus</a:t>
            </a:r>
          </a:p>
          <a:p>
            <a:r>
              <a:rPr lang="en-US" dirty="0" smtClean="0"/>
              <a:t>This is called radioactivity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609600"/>
            <a:ext cx="4826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binding energy is there in 1u of mass defect?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828800" y="3429000"/>
          <a:ext cx="6694488" cy="1135063"/>
        </p:xfrm>
        <a:graphic>
          <a:graphicData uri="http://schemas.openxmlformats.org/presentationml/2006/ole">
            <p:oleObj spid="_x0000_s26627" name="Equation" r:id="rId3" imgW="2323800" imgH="39348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2590800"/>
          <a:ext cx="1574800" cy="695325"/>
        </p:xfrm>
        <a:graphic>
          <a:graphicData uri="http://schemas.openxmlformats.org/presentationml/2006/ole">
            <p:oleObj spid="_x0000_s26629" name="Equation" r:id="rId4" imgW="545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binding energy is there in 1u of mass defect?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12887" y="2819400"/>
          <a:ext cx="6335713" cy="2927350"/>
        </p:xfrm>
        <a:graphic>
          <a:graphicData uri="http://schemas.openxmlformats.org/presentationml/2006/ole">
            <p:oleObj spid="_x0000_s12290" name="Equation" r:id="rId3" imgW="219708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binding energy is there in 1u of mass defect?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Converting this to </a:t>
            </a:r>
            <a:r>
              <a:rPr lang="en-US" dirty="0" err="1" smtClean="0"/>
              <a:t>electronvolts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86200" y="2286000"/>
          <a:ext cx="3149600" cy="695325"/>
        </p:xfrm>
        <a:graphic>
          <a:graphicData uri="http://schemas.openxmlformats.org/presentationml/2006/ole">
            <p:oleObj spid="_x0000_s13314" name="Equation" r:id="rId3" imgW="1091880" imgH="2412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752600" y="3962400"/>
          <a:ext cx="5932488" cy="1974850"/>
        </p:xfrm>
        <a:graphic>
          <a:graphicData uri="http://schemas.openxmlformats.org/presentationml/2006/ole">
            <p:oleObj spid="_x0000_s13315" name="Equation" r:id="rId4" imgW="2057400" imgH="68580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5181600" y="5105400"/>
            <a:ext cx="24384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This gives us an important relationship – the binding energy per unit of mass defect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binding energy of a helium nucleus?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0" y="2743200"/>
          <a:ext cx="3479800" cy="987425"/>
        </p:xfrm>
        <a:graphic>
          <a:graphicData uri="http://schemas.openxmlformats.org/presentationml/2006/ole">
            <p:oleObj spid="_x0000_s14339" name="Equation" r:id="rId3" imgW="12063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binding energy of a helium nucleus?</a:t>
            </a:r>
          </a:p>
          <a:p>
            <a:pPr lvl="1"/>
            <a:r>
              <a:rPr lang="en-US" dirty="0" smtClean="0"/>
              <a:t>Recall that the mass defect of helium is 0.0304</a:t>
            </a:r>
            <a:r>
              <a:rPr lang="en-US" i="1" dirty="0" smtClean="0"/>
              <a:t>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is extremely high and explains why alpha particles are emitted when unstable nuclei decay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0" y="3200400"/>
          <a:ext cx="6299200" cy="1609725"/>
        </p:xfrm>
        <a:graphic>
          <a:graphicData uri="http://schemas.openxmlformats.org/presentationml/2006/ole">
            <p:oleObj spid="_x0000_s15362" name="Equation" r:id="rId3" imgW="218412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State the meaning of the terms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defect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solve related problems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binding energy </a:t>
            </a:r>
            <a:r>
              <a:rPr lang="en-US" b="1" i="1" u="sng" dirty="0" smtClean="0"/>
              <a:t>per nucleon</a:t>
            </a:r>
            <a:r>
              <a:rPr lang="en-US" dirty="0" smtClean="0"/>
              <a:t> of a helium nucleus?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nuclei have a binding energy per nucleon of approximately </a:t>
            </a:r>
            <a:r>
              <a:rPr lang="en-US" dirty="0" smtClean="0"/>
              <a:t>7-9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The following chart shows binding energy per nucleon vs. number of nucleons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0" y="2743200"/>
          <a:ext cx="5383213" cy="658812"/>
        </p:xfrm>
        <a:graphic>
          <a:graphicData uri="http://schemas.openxmlformats.org/presentationml/2006/ole">
            <p:oleObj spid="_x0000_s16386" name="Equation" r:id="rId3" imgW="1866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Understand the meaning of the graph of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per nucleon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versus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number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 descr="scan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13401"/>
            <a:ext cx="7010400" cy="5287845"/>
          </a:xfrm>
        </p:spPr>
      </p:pic>
      <p:sp>
        <p:nvSpPr>
          <p:cNvPr id="6" name="Oval 5"/>
          <p:cNvSpPr/>
          <p:nvPr/>
        </p:nvSpPr>
        <p:spPr>
          <a:xfrm>
            <a:off x="3352800" y="1828800"/>
            <a:ext cx="762000" cy="7620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438400"/>
            <a:ext cx="533400" cy="5334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75242" y="2895600"/>
            <a:ext cx="59436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4484" y="1948032"/>
            <a:ext cx="59436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an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5197763" cy="3920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Understand the meaning of the graph of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per nucleon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versus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number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2362200"/>
            <a:ext cx="762000" cy="7620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2819400"/>
            <a:ext cx="533400" cy="5334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239" y="1524000"/>
            <a:ext cx="3289161" cy="516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14400"/>
          </a:xfrm>
        </p:spPr>
        <p:txBody>
          <a:bodyPr/>
          <a:lstStyle/>
          <a:p>
            <a:r>
              <a:rPr lang="en-US" dirty="0" smtClean="0"/>
              <a:t>Review Videos - </a:t>
            </a:r>
            <a:r>
              <a:rPr lang="en-US" dirty="0" smtClean="0">
                <a:hlinkClick r:id="rId3" action="ppaction://hlinkfile"/>
              </a:rPr>
              <a:t>Strong and Weak Nuclear Forces</a:t>
            </a:r>
            <a:endParaRPr lang="en-US" dirty="0"/>
          </a:p>
        </p:txBody>
      </p:sp>
      <p:pic>
        <p:nvPicPr>
          <p:cNvPr id="4" name="Strong and Weak Nuclear For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5240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an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5197763" cy="3920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Understand the meaning of the graph of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binding energy per nucleon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versus </a:t>
            </a:r>
            <a:r>
              <a:rPr lang="en-US" sz="24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mass number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2362200"/>
            <a:ext cx="762000" cy="7620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2819400"/>
            <a:ext cx="533400" cy="533400"/>
          </a:xfrm>
          <a:prstGeom prst="ellipse">
            <a:avLst/>
          </a:prstGeom>
          <a:noFill/>
          <a:ln w="28575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239" y="1524000"/>
            <a:ext cx="3289161" cy="5160580"/>
          </a:xfrm>
          <a:prstGeom prst="rect">
            <a:avLst/>
          </a:prstGeom>
        </p:spPr>
      </p:pic>
      <p:pic>
        <p:nvPicPr>
          <p:cNvPr id="9" name="Content Placeholder 4" descr="scan0012.jpg"/>
          <p:cNvPicPr>
            <a:picLocks noChangeAspect="1"/>
          </p:cNvPicPr>
          <p:nvPr/>
        </p:nvPicPr>
        <p:blipFill>
          <a:blip r:embed="rId2" cstate="print"/>
          <a:srcRect l="29320" t="7774" r="56020" b="76677"/>
          <a:stretch>
            <a:fillRect/>
          </a:stretch>
        </p:blipFill>
        <p:spPr>
          <a:xfrm rot="20129610">
            <a:off x="1570030" y="3072672"/>
            <a:ext cx="2438400" cy="2221150"/>
          </a:xfrm>
          <a:prstGeom prst="upArrowCallout">
            <a:avLst>
              <a:gd name="adj1" fmla="val 55514"/>
              <a:gd name="adj2" fmla="val 27757"/>
              <a:gd name="adj3" fmla="val 25000"/>
              <a:gd name="adj4" fmla="val 75000"/>
            </a:avLst>
          </a:prstGeom>
          <a:ln w="38100" cmpd="thickThin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mass/energy </a:t>
            </a:r>
            <a:r>
              <a:rPr lang="en-US" dirty="0" smtClean="0"/>
              <a:t>to the left of the arrow must equal the </a:t>
            </a:r>
            <a:r>
              <a:rPr lang="en-US" dirty="0" smtClean="0"/>
              <a:t>mass/energy </a:t>
            </a:r>
            <a:r>
              <a:rPr lang="en-US" dirty="0" smtClean="0"/>
              <a:t>to the right of the arrow – including kinetic energy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038600" y="2209800"/>
          <a:ext cx="3186113" cy="695325"/>
        </p:xfrm>
        <a:graphic>
          <a:graphicData uri="http://schemas.openxmlformats.org/presentationml/2006/ole">
            <p:oleObj spid="_x0000_s18434" name="Equation" r:id="rId3" imgW="1104840" imgH="241200" progId="Equation.3">
              <p:embed/>
            </p:oleObj>
          </a:graphicData>
        </a:graphic>
      </p:graphicFrame>
      <p:pic>
        <p:nvPicPr>
          <p:cNvPr id="5" name="Picture 4" descr="scan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191000"/>
            <a:ext cx="4191000" cy="254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41020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Energy is based on nuclear mass, not atomic mass, but since the atomic number is conserved here </a:t>
            </a:r>
            <a:r>
              <a:rPr lang="en-US" dirty="0" smtClean="0"/>
              <a:t>(no loss of electrons) and </a:t>
            </a:r>
            <a:r>
              <a:rPr lang="en-US" dirty="0" smtClean="0"/>
              <a:t>since we are only interested in mass differences, we can use atomic </a:t>
            </a:r>
            <a:r>
              <a:rPr lang="en-US" dirty="0" smtClean="0"/>
              <a:t>mass</a:t>
            </a:r>
          </a:p>
          <a:p>
            <a:pPr lvl="2"/>
            <a:r>
              <a:rPr lang="en-US" i="1" dirty="0" smtClean="0"/>
              <a:t>i.e. electron mass will cancel out and not affect the mass difference</a:t>
            </a:r>
            <a:endParaRPr lang="en-US" i="1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800600" y="2200275"/>
          <a:ext cx="3186113" cy="695325"/>
        </p:xfrm>
        <a:graphic>
          <a:graphicData uri="http://schemas.openxmlformats.org/presentationml/2006/ole">
            <p:oleObj spid="_x0000_s19458" name="Equation" r:id="rId3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41020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energy is to be released in this reaction, </a:t>
            </a:r>
            <a:r>
              <a:rPr lang="en-US" dirty="0" smtClean="0"/>
              <a:t>the mass of the radium atom must be </a:t>
            </a:r>
            <a:r>
              <a:rPr lang="en-US" dirty="0" smtClean="0"/>
              <a:t>greater than </a:t>
            </a:r>
            <a:r>
              <a:rPr lang="en-US" dirty="0" smtClean="0"/>
              <a:t>the mass of the radon atom plus the mass of the alpha particle</a:t>
            </a:r>
          </a:p>
          <a:p>
            <a:pPr lvl="1"/>
            <a:r>
              <a:rPr lang="en-US" dirty="0" smtClean="0"/>
              <a:t>Difference in masses provides kinetic energy</a:t>
            </a:r>
          </a:p>
          <a:p>
            <a:pPr lvl="1"/>
            <a:r>
              <a:rPr lang="en-US" dirty="0" smtClean="0"/>
              <a:t>Assume the radium atom is at rest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95800" y="2276475"/>
          <a:ext cx="3186113" cy="695325"/>
        </p:xfrm>
        <a:graphic>
          <a:graphicData uri="http://schemas.openxmlformats.org/presentationml/2006/ole">
            <p:oleObj spid="_x0000_s52226" name="Equation" r:id="rId3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 of radium =	226.0254 u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Mass of radon =	222.0176 u</a:t>
            </a:r>
          </a:p>
          <a:p>
            <a:pPr lvl="1"/>
            <a:r>
              <a:rPr lang="en-US" u="sng" dirty="0" smtClean="0"/>
              <a:t>+ Mass of helium =	     4.0026 u</a:t>
            </a:r>
          </a:p>
          <a:p>
            <a:pPr lvl="1"/>
            <a:r>
              <a:rPr lang="en-US" dirty="0" smtClean="0"/>
              <a:t>Sum =			226.0202 u</a:t>
            </a:r>
          </a:p>
          <a:p>
            <a:pPr lvl="1"/>
            <a:r>
              <a:rPr lang="en-US" dirty="0" smtClean="0"/>
              <a:t>Mass difference = 	     0.0052 u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2286000"/>
          <a:ext cx="3186113" cy="695325"/>
        </p:xfrm>
        <a:graphic>
          <a:graphicData uri="http://schemas.openxmlformats.org/presentationml/2006/ole">
            <p:oleObj spid="_x0000_s20482" name="Equation" r:id="rId3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 difference = 	     0.0052 u</a:t>
            </a:r>
          </a:p>
          <a:p>
            <a:pPr lvl="1"/>
            <a:r>
              <a:rPr lang="en-US" dirty="0" smtClean="0"/>
              <a:t>The energy released in this decay 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2286000"/>
          <a:ext cx="3186113" cy="695325"/>
        </p:xfrm>
        <a:graphic>
          <a:graphicData uri="http://schemas.openxmlformats.org/presentationml/2006/ole">
            <p:oleObj spid="_x0000_s21506" name="Equation" r:id="rId3" imgW="1104840" imgH="241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828800" y="4330700"/>
          <a:ext cx="6080125" cy="622300"/>
        </p:xfrm>
        <a:graphic>
          <a:graphicData uri="http://schemas.openxmlformats.org/presentationml/2006/ole">
            <p:oleObj spid="_x0000_s21507" name="Equation" r:id="rId4" imgW="2108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The energy released in one decay is 4.84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What is the energy release by 50-g of radium?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2286000"/>
          <a:ext cx="3186113" cy="695325"/>
        </p:xfrm>
        <a:graphic>
          <a:graphicData uri="http://schemas.openxmlformats.org/presentationml/2006/ole">
            <p:oleObj spid="_x0000_s22530" name="Equation" r:id="rId3" imgW="1104840" imgH="241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95400" y="4241800"/>
          <a:ext cx="7019925" cy="2279650"/>
        </p:xfrm>
        <a:graphic>
          <a:graphicData uri="http://schemas.openxmlformats.org/presentationml/2006/ole">
            <p:oleObj spid="_x0000_s22531" name="Equation" r:id="rId4" imgW="3009600" imgH="977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The energy released in one decay is 4.84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What is the energy release by 50-g of radium?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2286000"/>
          <a:ext cx="3186113" cy="695325"/>
        </p:xfrm>
        <a:graphic>
          <a:graphicData uri="http://schemas.openxmlformats.org/presentationml/2006/ole">
            <p:oleObj spid="_x0000_s101378" name="Equation" r:id="rId3" imgW="1104840" imgH="2412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95400" y="4241800"/>
          <a:ext cx="7019925" cy="2279650"/>
        </p:xfrm>
        <a:graphic>
          <a:graphicData uri="http://schemas.openxmlformats.org/presentationml/2006/ole">
            <p:oleObj spid="_x0000_s101379" name="Equation" r:id="rId4" imgW="3009600" imgH="97776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914400" y="5824368"/>
            <a:ext cx="6781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060160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lvl="1" indent="0" defTabSz="519113">
              <a:spcBef>
                <a:spcPts val="0"/>
              </a:spcBef>
              <a:buNone/>
            </a:pPr>
            <a:r>
              <a:rPr lang="en-US" dirty="0" smtClean="0"/>
              <a:t>What happens to the energy</a:t>
            </a:r>
          </a:p>
          <a:p>
            <a:pPr marL="0" lvl="1" indent="0" defTabSz="519113">
              <a:spcBef>
                <a:spcPts val="0"/>
              </a:spcBef>
              <a:buNone/>
            </a:pPr>
            <a:r>
              <a:rPr lang="en-US" dirty="0" smtClean="0"/>
              <a:t>released by 50-g of radium?  Use </a:t>
            </a:r>
          </a:p>
          <a:p>
            <a:pPr marL="0" lvl="1" indent="0" defTabSz="519113">
              <a:spcBef>
                <a:spcPts val="0"/>
              </a:spcBef>
              <a:buNone/>
            </a:pPr>
            <a:r>
              <a:rPr lang="en-US" dirty="0" smtClean="0"/>
              <a:t>conservation of momentum and</a:t>
            </a:r>
          </a:p>
          <a:p>
            <a:pPr marL="0" lvl="1" indent="0" defTabSz="519113">
              <a:spcBef>
                <a:spcPts val="0"/>
              </a:spcBef>
              <a:buNone/>
            </a:pPr>
            <a:r>
              <a:rPr lang="en-US" dirty="0" smtClean="0"/>
              <a:t>assume they go in opposite</a:t>
            </a:r>
          </a:p>
          <a:p>
            <a:pPr marL="0" lvl="1" indent="0" defTabSz="519113">
              <a:spcBef>
                <a:spcPts val="0"/>
              </a:spcBef>
              <a:buNone/>
            </a:pPr>
            <a:r>
              <a:rPr lang="en-US" dirty="0" smtClean="0"/>
              <a:t>directions.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47800" y="2286000"/>
          <a:ext cx="3186113" cy="695325"/>
        </p:xfrm>
        <a:graphic>
          <a:graphicData uri="http://schemas.openxmlformats.org/presentationml/2006/ole">
            <p:oleObj spid="_x0000_s23554" name="Equation" r:id="rId3" imgW="1104840" imgH="24120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953000" y="2371725"/>
          <a:ext cx="4102100" cy="3952875"/>
        </p:xfrm>
        <a:graphic>
          <a:graphicData uri="http://schemas.openxmlformats.org/presentationml/2006/ole">
            <p:oleObj spid="_x0000_s23556" name="Equation" r:id="rId4" imgW="1422360" imgH="1371600" progId="Equation.3">
              <p:embed/>
            </p:oleObj>
          </a:graphicData>
        </a:graphic>
      </p:graphicFrame>
      <p:pic>
        <p:nvPicPr>
          <p:cNvPr id="6" name="Picture 5" descr="scan0013.jpg"/>
          <p:cNvPicPr>
            <a:picLocks noChangeAspect="1"/>
          </p:cNvPicPr>
          <p:nvPr/>
        </p:nvPicPr>
        <p:blipFill>
          <a:blip r:embed="rId5" cstate="print"/>
          <a:srcRect r="32727" b="31206"/>
          <a:stretch>
            <a:fillRect/>
          </a:stretch>
        </p:blipFill>
        <p:spPr>
          <a:xfrm>
            <a:off x="1981200" y="4953000"/>
            <a:ext cx="2819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released in 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Consider this decay of radium into radon plus an alpha particle: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334000" y="1828800"/>
          <a:ext cx="3186113" cy="695325"/>
        </p:xfrm>
        <a:graphic>
          <a:graphicData uri="http://schemas.openxmlformats.org/presentationml/2006/ole">
            <p:oleObj spid="_x0000_s24578" name="Equation" r:id="rId3" imgW="1104840" imgH="241200" progId="Equation.3">
              <p:embed/>
            </p:oleObj>
          </a:graphicData>
        </a:graphic>
      </p:graphicFrame>
      <p:pic>
        <p:nvPicPr>
          <p:cNvPr id="6" name="Picture 5" descr="scan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633472"/>
            <a:ext cx="5600700" cy="42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Energy </a:t>
            </a:r>
            <a:r>
              <a:rPr lang="en-US" sz="3200" dirty="0" smtClean="0"/>
              <a:t>can be released in nuclear decays and reactions as a result of the relationship between mass and energy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Write </a:t>
            </a:r>
            <a:r>
              <a:rPr lang="en-US" sz="28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nuclear reaction equations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balance the atomic and mass numbers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reaction in which the mass on the left side is less than the mass on the right side.  Can this occur?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Write </a:t>
            </a:r>
            <a:r>
              <a:rPr lang="en-US" sz="28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nuclear reaction equations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balance the atomic and mass numbers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reaction in which the mass on the left side is less than the mass on the right side.  Can this occur?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Yes.  Consider: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While the atomic numbers and mass numbers are balanced, the masses are not.</a:t>
            </a:r>
          </a:p>
          <a:p>
            <a:pPr lvl="1"/>
            <a:r>
              <a:rPr lang="en-US" dirty="0" smtClean="0"/>
              <a:t>The sum of the nucleon masses on the left is 18.0057 while the sum on </a:t>
            </a:r>
            <a:r>
              <a:rPr lang="en-US" smtClean="0"/>
              <a:t>the right is </a:t>
            </a:r>
            <a:r>
              <a:rPr lang="en-US" dirty="0" smtClean="0"/>
              <a:t>18.0070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828800" y="3657600"/>
          <a:ext cx="3186113" cy="695325"/>
        </p:xfrm>
        <a:graphic>
          <a:graphicData uri="http://schemas.openxmlformats.org/presentationml/2006/ole">
            <p:oleObj spid="_x0000_s25602" name="Equation" r:id="rId3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Write </a:t>
            </a:r>
            <a:r>
              <a:rPr lang="en-US" sz="28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nuclear reaction equations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balance the atomic and mass numbers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reaction in which the mass on the left side is less than the mass on the right side. 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mass on the left is 18.0057u</a:t>
            </a:r>
          </a:p>
          <a:p>
            <a:pPr lvl="1"/>
            <a:r>
              <a:rPr lang="en-US" dirty="0" smtClean="0"/>
              <a:t>The mass on the right is 18.0070u</a:t>
            </a:r>
          </a:p>
          <a:p>
            <a:pPr lvl="1"/>
            <a:r>
              <a:rPr lang="en-US" dirty="0" smtClean="0"/>
              <a:t>The reaction can only occur if the alpha particle has enough kinetic energy to overcome the mass difference and the kinetic energy that will result from the reaction.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048000" y="2733675"/>
          <a:ext cx="3186113" cy="695325"/>
        </p:xfrm>
        <a:graphic>
          <a:graphicData uri="http://schemas.openxmlformats.org/presentationml/2006/ole">
            <p:oleObj spid="_x0000_s27650" name="Equation" r:id="rId3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Write </a:t>
            </a:r>
            <a:r>
              <a:rPr lang="en-US" sz="28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nuclear reaction equations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balance the atomic and mass numbers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 of 4 particles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release/requirements given by the mass difference: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will be released if </a:t>
            </a:r>
            <a:r>
              <a:rPr lang="el-GR" dirty="0" smtClean="0"/>
              <a:t>Δ</a:t>
            </a:r>
            <a:r>
              <a:rPr lang="en-US" dirty="0" smtClean="0"/>
              <a:t>m is positive</a:t>
            </a:r>
          </a:p>
          <a:p>
            <a:r>
              <a:rPr lang="en-US" dirty="0" smtClean="0"/>
              <a:t>Energy is required if </a:t>
            </a:r>
            <a:r>
              <a:rPr lang="el-GR" dirty="0" smtClean="0"/>
              <a:t>Δ</a:t>
            </a:r>
            <a:r>
              <a:rPr lang="en-US" dirty="0" smtClean="0"/>
              <a:t>m is negative</a:t>
            </a:r>
            <a:endParaRPr 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524000" y="2514600"/>
          <a:ext cx="2782887" cy="511175"/>
        </p:xfrm>
        <a:graphic>
          <a:graphicData uri="http://schemas.openxmlformats.org/presentationml/2006/ole">
            <p:oleObj spid="_x0000_s28675" name="Equation" r:id="rId3" imgW="965160" imgH="17748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447800" y="4343400"/>
          <a:ext cx="5199062" cy="657225"/>
        </p:xfrm>
        <a:graphic>
          <a:graphicData uri="http://schemas.openxmlformats.org/presentationml/2006/ole">
            <p:oleObj spid="_x0000_s28676" name="Equation" r:id="rId4" imgW="1803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Write </a:t>
            </a:r>
            <a:r>
              <a:rPr lang="en-US" sz="28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nuclear reaction equations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balance the atomic and mass numbers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amount of energy released is given by:</a:t>
            </a:r>
            <a:endParaRPr lang="en-US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905000" y="2314575"/>
          <a:ext cx="2343150" cy="657225"/>
        </p:xfrm>
        <a:graphic>
          <a:graphicData uri="http://schemas.openxmlformats.org/presentationml/2006/ole">
            <p:oleObj spid="_x0000_s29699" name="Equation" r:id="rId3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/>
              <a:t>Summary – Part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/>
          </a:bodyPr>
          <a:lstStyle/>
          <a:p>
            <a:r>
              <a:rPr lang="en-US" dirty="0" smtClean="0"/>
              <a:t>Define the </a:t>
            </a:r>
            <a:r>
              <a:rPr lang="en-US" b="1" i="1" u="sng" dirty="0" smtClean="0"/>
              <a:t>unified mass unit</a:t>
            </a:r>
          </a:p>
          <a:p>
            <a:r>
              <a:rPr lang="en-US" dirty="0" smtClean="0"/>
              <a:t>State the meaning of the terms </a:t>
            </a:r>
            <a:r>
              <a:rPr lang="en-US" b="1" i="1" u="sng" dirty="0" smtClean="0"/>
              <a:t>mass defect </a:t>
            </a:r>
            <a:r>
              <a:rPr lang="en-US" dirty="0" smtClean="0"/>
              <a:t>and </a:t>
            </a:r>
            <a:r>
              <a:rPr lang="en-US" b="1" i="1" u="sng" dirty="0" smtClean="0"/>
              <a:t>binding energy </a:t>
            </a:r>
            <a:r>
              <a:rPr lang="en-US" dirty="0" smtClean="0"/>
              <a:t>and solve related problems</a:t>
            </a:r>
          </a:p>
          <a:p>
            <a:r>
              <a:rPr lang="en-US" dirty="0" smtClean="0"/>
              <a:t>Understand the meaning of the graph of </a:t>
            </a:r>
            <a:r>
              <a:rPr lang="en-US" b="1" i="1" u="sng" dirty="0" smtClean="0"/>
              <a:t>binding energy per nucleon</a:t>
            </a:r>
            <a:r>
              <a:rPr lang="en-US" dirty="0" smtClean="0"/>
              <a:t> versus </a:t>
            </a:r>
            <a:r>
              <a:rPr lang="en-US" b="1" i="1" u="sng" dirty="0" smtClean="0"/>
              <a:t>mass number</a:t>
            </a:r>
          </a:p>
          <a:p>
            <a:r>
              <a:rPr lang="en-US" dirty="0" smtClean="0"/>
              <a:t>Write </a:t>
            </a:r>
            <a:r>
              <a:rPr lang="en-US" b="1" i="1" u="sng" dirty="0" smtClean="0"/>
              <a:t>nuclear reaction equations</a:t>
            </a:r>
            <a:r>
              <a:rPr lang="en-US" dirty="0" smtClean="0"/>
              <a:t> and balance the atomic and mass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/>
              <a:t>Summary – Part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/>
          </a:bodyPr>
          <a:lstStyle/>
          <a:p>
            <a:r>
              <a:rPr lang="en-US" dirty="0" smtClean="0"/>
              <a:t>State the meaning of and difference between </a:t>
            </a:r>
            <a:r>
              <a:rPr lang="en-US" b="1" i="1" u="sng" dirty="0" smtClean="0"/>
              <a:t>fission</a:t>
            </a:r>
            <a:r>
              <a:rPr lang="en-US" dirty="0" smtClean="0"/>
              <a:t> and </a:t>
            </a:r>
            <a:r>
              <a:rPr lang="en-US" b="1" i="1" u="sng" dirty="0" smtClean="0"/>
              <a:t>fusion</a:t>
            </a:r>
          </a:p>
          <a:p>
            <a:r>
              <a:rPr lang="en-US" dirty="0" smtClean="0"/>
              <a:t>Understand that nuclear fusion takes place in the </a:t>
            </a:r>
            <a:r>
              <a:rPr lang="en-US" b="1" i="1" u="sng" dirty="0" smtClean="0"/>
              <a:t>core of the stars</a:t>
            </a:r>
          </a:p>
          <a:p>
            <a:r>
              <a:rPr lang="en-US" dirty="0" smtClean="0"/>
              <a:t>Solve problems of </a:t>
            </a:r>
            <a:r>
              <a:rPr lang="en-US" b="1" i="1" u="sng" dirty="0" smtClean="0"/>
              <a:t>fission</a:t>
            </a:r>
            <a:r>
              <a:rPr lang="en-US" dirty="0" smtClean="0"/>
              <a:t> and </a:t>
            </a:r>
            <a:r>
              <a:rPr lang="en-US" b="1" i="1" u="sng" dirty="0" smtClean="0"/>
              <a:t>fusion reactions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hlinkClick r:id="rId3" action="ppaction://hlinkfile"/>
              </a:rPr>
              <a:t>fission</a:t>
            </a:r>
            <a:r>
              <a:rPr lang="en-US" sz="2800" dirty="0" smtClean="0">
                <a:hlinkClick r:id="rId3" action="ppaction://hlinkfile"/>
              </a:rPr>
              <a:t> and </a:t>
            </a:r>
            <a:r>
              <a:rPr lang="en-US" sz="2800" b="1" i="1" u="sng" dirty="0" smtClean="0">
                <a:hlinkClick r:id="rId3" action="ppaction://hlinkfile"/>
              </a:rPr>
              <a:t>fusion</a:t>
            </a:r>
            <a:endParaRPr lang="en-US" sz="2800" dirty="0"/>
          </a:p>
        </p:txBody>
      </p:sp>
      <p:pic>
        <p:nvPicPr>
          <p:cNvPr id="6" name="Fission and Fus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4986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3560"/>
            <a:ext cx="8458200" cy="4572000"/>
          </a:xfrm>
        </p:spPr>
        <p:txBody>
          <a:bodyPr/>
          <a:lstStyle/>
          <a:p>
            <a:r>
              <a:rPr lang="en-US" dirty="0" smtClean="0"/>
              <a:t>Nuclear fission is the process in which a heavy nucleus splits into lighter nuclei</a:t>
            </a:r>
          </a:p>
          <a:p>
            <a:r>
              <a:rPr lang="en-US" dirty="0" smtClean="0"/>
              <a:t>A typical reaction occurs when the nucleus of U-235 absorbs an extra </a:t>
            </a:r>
            <a:r>
              <a:rPr lang="en-US" dirty="0" smtClean="0"/>
              <a:t>neutron to become U-236</a:t>
            </a:r>
            <a:endParaRPr lang="en-US" dirty="0" smtClean="0"/>
          </a:p>
          <a:p>
            <a:r>
              <a:rPr lang="en-US" dirty="0" smtClean="0"/>
              <a:t>This “triggers” the </a:t>
            </a:r>
            <a:r>
              <a:rPr lang="en-US" dirty="0" smtClean="0"/>
              <a:t>reaction by making the U-235 more unstable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3733800" y="4800600"/>
          <a:ext cx="4634630" cy="1143000"/>
        </p:xfrm>
        <a:graphic>
          <a:graphicData uri="http://schemas.openxmlformats.org/presentationml/2006/ole">
            <p:oleObj spid="_x0000_s74754" name="Equation" r:id="rId3" imgW="977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occurs only momentarily as the atom then splits into lighter nuclei</a:t>
            </a:r>
          </a:p>
          <a:p>
            <a:r>
              <a:rPr lang="en-US" dirty="0" smtClean="0"/>
              <a:t>One of several possibilities is,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524000" y="1752600"/>
          <a:ext cx="3707704" cy="914400"/>
        </p:xfrm>
        <a:graphic>
          <a:graphicData uri="http://schemas.openxmlformats.org/presentationml/2006/ole">
            <p:oleObj spid="_x0000_s76802" name="Equation" r:id="rId3" imgW="977760" imgH="241200" progId="Equation.3">
              <p:embed/>
            </p:oleObj>
          </a:graphicData>
        </a:graphic>
      </p:graphicFrame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1582737" y="4800600"/>
          <a:ext cx="5808663" cy="959711"/>
        </p:xfrm>
        <a:graphic>
          <a:graphicData uri="http://schemas.openxmlformats.org/presentationml/2006/ole">
            <p:oleObj spid="_x0000_s76803" name="Equation" r:id="rId4" imgW="1460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Patterns</a:t>
            </a:r>
            <a:r>
              <a:rPr lang="en-US" sz="3200" dirty="0" smtClean="0"/>
              <a:t>, trends and discrepancies: Graphs of binding energy per nucleon and of neutron number versus proton number reveal unmistakable patterns. </a:t>
            </a:r>
            <a:endParaRPr lang="en-US" sz="3200" dirty="0" smtClean="0"/>
          </a:p>
          <a:p>
            <a:pPr lvl="0"/>
            <a:r>
              <a:rPr lang="en-US" sz="3200" dirty="0" smtClean="0"/>
              <a:t>This </a:t>
            </a:r>
            <a:r>
              <a:rPr lang="en-US" sz="3200" dirty="0" smtClean="0"/>
              <a:t>allows scientists to make predictions of isotope characteristics based on these graphs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in this reaction, three neutrons are released</a:t>
            </a:r>
          </a:p>
          <a:p>
            <a:endParaRPr lang="en-US" dirty="0" smtClean="0"/>
          </a:p>
          <a:p>
            <a:r>
              <a:rPr lang="en-US" dirty="0" smtClean="0"/>
              <a:t>These three neutrons have enough energy to start three more reactions</a:t>
            </a:r>
          </a:p>
          <a:p>
            <a:r>
              <a:rPr lang="en-US" dirty="0" smtClean="0"/>
              <a:t>Those three start another three each and the result is a </a:t>
            </a:r>
            <a:r>
              <a:rPr lang="en-US" b="1" i="1" dirty="0" smtClean="0">
                <a:solidFill>
                  <a:srgbClr val="FF0000"/>
                </a:solidFill>
              </a:rPr>
              <a:t>chain reaction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1752600" y="1828800"/>
          <a:ext cx="4208462" cy="695325"/>
        </p:xfrm>
        <a:graphic>
          <a:graphicData uri="http://schemas.openxmlformats.org/presentationml/2006/ole">
            <p:oleObj spid="_x0000_s78850" name="Equation" r:id="rId3" imgW="1460160" imgH="241200" progId="Equation.3">
              <p:embed/>
            </p:oleObj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3276600" y="3352800"/>
          <a:ext cx="768350" cy="695325"/>
        </p:xfrm>
        <a:graphic>
          <a:graphicData uri="http://schemas.openxmlformats.org/presentationml/2006/ole">
            <p:oleObj spid="_x0000_s78851" name="Equation" r:id="rId4" imgW="266400" imgH="241200" progId="Equation.3">
              <p:embed/>
            </p:oleObj>
          </a:graphicData>
        </a:graphic>
      </p:graphicFrame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5943600" y="3352800"/>
          <a:ext cx="2819400" cy="695325"/>
        </p:xfrm>
        <a:graphic>
          <a:graphicData uri="http://schemas.openxmlformats.org/presentationml/2006/ole">
            <p:oleObj spid="_x0000_s78852" name="Equation" r:id="rId5" imgW="977760" imgH="2412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38600" y="3733800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minimum mass is required to start a chain reaction</a:t>
            </a:r>
          </a:p>
          <a:p>
            <a:r>
              <a:rPr lang="en-US" dirty="0" smtClean="0"/>
              <a:t>This is known as the  </a:t>
            </a:r>
            <a:r>
              <a:rPr lang="en-US" b="1" i="1" dirty="0" smtClean="0">
                <a:solidFill>
                  <a:srgbClr val="FF0000"/>
                </a:solidFill>
              </a:rPr>
              <a:t>critical mass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1752600" y="1828800"/>
          <a:ext cx="4208462" cy="695325"/>
        </p:xfrm>
        <a:graphic>
          <a:graphicData uri="http://schemas.openxmlformats.org/presentationml/2006/ole">
            <p:oleObj spid="_x0000_s82946" name="Equation" r:id="rId3" imgW="1460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energy released in this fission reaction is given below</a:t>
            </a:r>
            <a:endParaRPr lang="en-US" dirty="0"/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1447800" y="1981200"/>
          <a:ext cx="4208462" cy="695325"/>
        </p:xfrm>
        <a:graphic>
          <a:graphicData uri="http://schemas.openxmlformats.org/presentationml/2006/ole">
            <p:oleObj spid="_x0000_s77827" name="Equation" r:id="rId3" imgW="1460160" imgH="241200" progId="Equation.3">
              <p:embed/>
            </p:oleObj>
          </a:graphicData>
        </a:graphic>
      </p:graphicFrame>
      <p:pic>
        <p:nvPicPr>
          <p:cNvPr id="6" name="Picture 5" descr="Energy Released in Fission Rea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199" y="3962400"/>
            <a:ext cx="57236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r>
              <a:rPr lang="en-US" dirty="0" smtClean="0"/>
              <a:t>This excess energy is translated into kinetic energy</a:t>
            </a:r>
          </a:p>
          <a:p>
            <a:r>
              <a:rPr lang="en-US" dirty="0" smtClean="0"/>
              <a:t>Conservation of momentum and energy equations are used to determine particle velocities</a:t>
            </a:r>
            <a:endParaRPr lang="en-US" dirty="0"/>
          </a:p>
        </p:txBody>
      </p:sp>
      <p:pic>
        <p:nvPicPr>
          <p:cNvPr id="6" name="Picture 5" descr="Energy Released in Fission Re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57236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What is a natural by-product of increased kinetic energy of atoms?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Energy Released in Fission Re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7236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  <a:hlinkClick r:id="rId3" action="ppaction://hlinkfile"/>
              </a:rPr>
              <a:t>fission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smtClean="0"/>
              <a:t>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pic>
        <p:nvPicPr>
          <p:cNvPr id="5" name="Nuclear fiss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47799" y="1555750"/>
            <a:ext cx="6866467" cy="51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9624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Energy released in 1kg of U-235</a:t>
            </a:r>
            <a:endParaRPr lang="en-US" b="1" dirty="0"/>
          </a:p>
        </p:txBody>
      </p:sp>
      <p:pic>
        <p:nvPicPr>
          <p:cNvPr id="6" name="Picture 5" descr="Energy Released in Fission Re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3703554" cy="1676400"/>
          </a:xfrm>
          <a:prstGeom prst="rect">
            <a:avLst/>
          </a:prstGeom>
        </p:spPr>
      </p:pic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96900" y="3455987"/>
          <a:ext cx="8089900" cy="3082621"/>
        </p:xfrm>
        <a:graphic>
          <a:graphicData uri="http://schemas.openxmlformats.org/presentationml/2006/ole">
            <p:oleObj spid="_x0000_s80898" name="Equation" r:id="rId4" imgW="3098520" imgH="1180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Energy released in 1kg of U-235</a:t>
            </a:r>
          </a:p>
          <a:p>
            <a:pPr lvl="1"/>
            <a:r>
              <a:rPr lang="en-US" b="1" dirty="0" smtClean="0"/>
              <a:t>7.1 x 10</a:t>
            </a:r>
            <a:r>
              <a:rPr lang="en-US" b="1" baseline="30000" dirty="0" smtClean="0"/>
              <a:t>13</a:t>
            </a:r>
            <a:r>
              <a:rPr lang="en-US" b="1" dirty="0" smtClean="0"/>
              <a:t> J</a:t>
            </a:r>
          </a:p>
          <a:p>
            <a:r>
              <a:rPr lang="en-US" b="1" dirty="0" smtClean="0"/>
              <a:t>Energy released in 1kg of nitroglycerin</a:t>
            </a:r>
          </a:p>
          <a:p>
            <a:pPr lvl="1"/>
            <a:r>
              <a:rPr lang="en-US" b="1" dirty="0" smtClean="0"/>
              <a:t>6.7 x 10</a:t>
            </a:r>
            <a:r>
              <a:rPr lang="en-US" b="1" baseline="30000" dirty="0" smtClean="0"/>
              <a:t>6</a:t>
            </a:r>
            <a:r>
              <a:rPr lang="en-US" b="1" dirty="0" smtClean="0"/>
              <a:t> J</a:t>
            </a:r>
          </a:p>
          <a:p>
            <a:r>
              <a:rPr lang="en-US" b="1" dirty="0" smtClean="0"/>
              <a:t>U-235 fission is roughly 10 million times more powerful than nitroglycerine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rate of reaction in nuclear reactors must be controlled in order to prevent an explosion</a:t>
            </a:r>
          </a:p>
          <a:p>
            <a:pPr lvl="1"/>
            <a:r>
              <a:rPr lang="en-US" b="1" dirty="0" smtClean="0"/>
              <a:t>This is done mainly by control rods that absorb some of the neutrons given off in the </a:t>
            </a:r>
            <a:r>
              <a:rPr lang="en-US" b="1" dirty="0" smtClean="0"/>
              <a:t>reactions</a:t>
            </a:r>
          </a:p>
          <a:p>
            <a:pPr lvl="1"/>
            <a:r>
              <a:rPr lang="en-US" b="1" dirty="0" smtClean="0"/>
              <a:t>Also by the water surrounding the fuel rods that slow down the released neutrons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Fusion is the joining of two lighter nuclei into one heavier one</a:t>
            </a:r>
          </a:p>
          <a:p>
            <a:r>
              <a:rPr lang="en-US" b="1" dirty="0" smtClean="0"/>
              <a:t>An example reaction is,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Two deuterium nuclei produce helium-3 and a neutron</a:t>
            </a:r>
            <a:endParaRPr lang="en-US" b="1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676400" y="3505200"/>
          <a:ext cx="3257550" cy="695325"/>
        </p:xfrm>
        <a:graphic>
          <a:graphicData uri="http://schemas.openxmlformats.org/presentationml/2006/ole">
            <p:oleObj spid="_x0000_s83970" name="Equation" r:id="rId3" imgW="1130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acceptance that mass and energy are equivalent was a major paradigm shift in physics. </a:t>
            </a:r>
          </a:p>
          <a:p>
            <a:r>
              <a:rPr lang="en-US" sz="3200" dirty="0" smtClean="0"/>
              <a:t>How have other paradigm shifts changed the direction of science? </a:t>
            </a:r>
          </a:p>
          <a:p>
            <a:r>
              <a:rPr lang="en-US" sz="3200" dirty="0" smtClean="0"/>
              <a:t>Have there been similar paradigm shifts in other areas of knowledge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energy given off by this reaction is,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600200" y="1905000"/>
          <a:ext cx="3257550" cy="695325"/>
        </p:xfrm>
        <a:graphic>
          <a:graphicData uri="http://schemas.openxmlformats.org/presentationml/2006/ole">
            <p:oleObj spid="_x0000_s84994" name="Equation" r:id="rId3" imgW="1130040" imgH="241200" progId="Equation.3">
              <p:embed/>
            </p:oleObj>
          </a:graphicData>
        </a:graphic>
      </p:graphicFrame>
      <p:pic>
        <p:nvPicPr>
          <p:cNvPr id="5" name="Picture 4" descr="Energy Released in Fusion Rea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399" y="3733800"/>
            <a:ext cx="692621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energy given off by one kilogram of deuterium is roughly 1x10</a:t>
            </a:r>
            <a:r>
              <a:rPr lang="en-US" b="1" baseline="30000" dirty="0" smtClean="0"/>
              <a:t>13</a:t>
            </a:r>
            <a:r>
              <a:rPr lang="en-US" b="1" dirty="0" smtClean="0"/>
              <a:t> J</a:t>
            </a:r>
          </a:p>
          <a:p>
            <a:r>
              <a:rPr lang="en-US" b="1" dirty="0" smtClean="0"/>
              <a:t>This is seven times less than the fission reaction, but when you’re talking about a 10</a:t>
            </a:r>
            <a:r>
              <a:rPr lang="en-US" b="1" baseline="30000" dirty="0" smtClean="0"/>
              <a:t>13</a:t>
            </a:r>
            <a:r>
              <a:rPr lang="en-US" b="1" dirty="0" smtClean="0"/>
              <a:t> order of magnitude, who’s </a:t>
            </a:r>
            <a:r>
              <a:rPr lang="en-US" b="1" dirty="0" err="1" smtClean="0"/>
              <a:t>gonna</a:t>
            </a:r>
            <a:r>
              <a:rPr lang="en-US" b="1" dirty="0" smtClean="0"/>
              <a:t> notice?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600200" y="1905000"/>
          <a:ext cx="3257550" cy="695325"/>
        </p:xfrm>
        <a:graphic>
          <a:graphicData uri="http://schemas.openxmlformats.org/presentationml/2006/ole">
            <p:oleObj spid="_x0000_s86018" name="Equation" r:id="rId3" imgW="1130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Fusion requires extremely high temperatures to overcome electrostatic repulsion</a:t>
            </a:r>
          </a:p>
          <a:p>
            <a:r>
              <a:rPr lang="en-US" b="1" dirty="0" smtClean="0"/>
              <a:t>High temperature means high kinetic energy of atoms</a:t>
            </a:r>
          </a:p>
          <a:p>
            <a:r>
              <a:rPr lang="en-US" b="1" dirty="0" smtClean="0"/>
              <a:t>High kinetic energy allows them to get close enough for the strong nuclear force to take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620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Temperatures required </a:t>
            </a:r>
            <a:r>
              <a:rPr lang="en-US" b="1" dirty="0" smtClean="0"/>
              <a:t>(10</a:t>
            </a:r>
            <a:r>
              <a:rPr lang="en-US" b="1" baseline="30000" dirty="0" smtClean="0"/>
              <a:t>9</a:t>
            </a:r>
            <a:r>
              <a:rPr lang="en-US" b="1" dirty="0" smtClean="0"/>
              <a:t> K) turn </a:t>
            </a:r>
            <a:r>
              <a:rPr lang="en-US" b="1" dirty="0" smtClean="0"/>
              <a:t>everything into </a:t>
            </a:r>
            <a:r>
              <a:rPr lang="en-US" b="1" dirty="0" smtClean="0"/>
              <a:t>plasma</a:t>
            </a:r>
          </a:p>
          <a:p>
            <a:pPr lvl="1"/>
            <a:r>
              <a:rPr lang="en-US" b="1" dirty="0" smtClean="0"/>
              <a:t>In stars, only 10</a:t>
            </a:r>
            <a:r>
              <a:rPr lang="en-US" b="1" baseline="30000" dirty="0" smtClean="0"/>
              <a:t>6</a:t>
            </a:r>
            <a:r>
              <a:rPr lang="en-US" b="1" dirty="0" smtClean="0"/>
              <a:t> K required due to the tremendous pressure created by gravitational attraction</a:t>
            </a:r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How do you contain the reactants?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74064"/>
          </a:xfrm>
        </p:spPr>
        <p:txBody>
          <a:bodyPr/>
          <a:lstStyle/>
          <a:p>
            <a:r>
              <a:rPr lang="en-US" sz="2800" dirty="0" smtClean="0"/>
              <a:t>State the meaning of and difference between </a:t>
            </a:r>
            <a:r>
              <a:rPr lang="en-US" sz="2800" b="1" i="1" u="sng" dirty="0" smtClean="0">
                <a:solidFill>
                  <a:schemeClr val="tx2"/>
                </a:solidFill>
              </a:rPr>
              <a:t>fission</a:t>
            </a:r>
            <a:r>
              <a:rPr lang="en-US" sz="2800" dirty="0" smtClean="0"/>
              <a:t>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6840"/>
            <a:ext cx="4572000" cy="5136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Temperatures required turn everything into plasma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How do you contain the reactants?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Electromagnetic fields in machines called </a:t>
            </a:r>
            <a:r>
              <a:rPr lang="en-US" b="1" dirty="0" err="1" smtClean="0">
                <a:solidFill>
                  <a:srgbClr val="FF0000"/>
                </a:solidFill>
              </a:rPr>
              <a:t>Tokamaks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This is why fusion energy has not become commercially feasible in spite of all the environmental benefits</a:t>
            </a:r>
          </a:p>
        </p:txBody>
      </p:sp>
      <p:pic>
        <p:nvPicPr>
          <p:cNvPr id="4" name="Picture 3" descr="Tokamak_Schemat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6306" y="762000"/>
            <a:ext cx="4179094" cy="2971800"/>
          </a:xfrm>
          <a:prstGeom prst="rect">
            <a:avLst/>
          </a:prstGeom>
        </p:spPr>
      </p:pic>
      <p:pic>
        <p:nvPicPr>
          <p:cNvPr id="5" name="Picture 4" descr="1280px-Alcator_C-Mod_Fisheye_from_F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526" y="3962400"/>
            <a:ext cx="418011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74064"/>
          </a:xfrm>
        </p:spPr>
        <p:txBody>
          <a:bodyPr/>
          <a:lstStyle/>
          <a:p>
            <a:r>
              <a:rPr lang="en-US" sz="2800" dirty="0" smtClean="0"/>
              <a:t>Understand that nuclear fusion takes place in the </a:t>
            </a:r>
            <a:r>
              <a:rPr lang="en-US" sz="2800" b="1" i="1" u="sng" dirty="0" smtClean="0"/>
              <a:t>core of the stars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429000" cy="5060160"/>
          </a:xfrm>
        </p:spPr>
        <p:txBody>
          <a:bodyPr>
            <a:normAutofit/>
          </a:bodyPr>
          <a:lstStyle/>
          <a:p>
            <a:r>
              <a:rPr lang="en-US" dirty="0" smtClean="0"/>
              <a:t>Typical </a:t>
            </a:r>
            <a:r>
              <a:rPr lang="en-US" dirty="0" smtClean="0"/>
              <a:t>reaction:</a:t>
            </a:r>
            <a:endParaRPr lang="en-US" dirty="0" smtClean="0"/>
          </a:p>
          <a:p>
            <a:r>
              <a:rPr lang="en-US" dirty="0" smtClean="0"/>
              <a:t>Fusion </a:t>
            </a:r>
            <a:r>
              <a:rPr lang="en-US" dirty="0" smtClean="0"/>
              <a:t>is the energy engine for stars</a:t>
            </a:r>
          </a:p>
          <a:p>
            <a:r>
              <a:rPr lang="en-US" dirty="0" smtClean="0"/>
              <a:t>Stars exist in a plasma state</a:t>
            </a:r>
          </a:p>
          <a:p>
            <a:pPr lvl="1"/>
            <a:r>
              <a:rPr lang="en-US" dirty="0" smtClean="0"/>
              <a:t>Extremely high temperatures</a:t>
            </a:r>
          </a:p>
          <a:p>
            <a:pPr lvl="1"/>
            <a:r>
              <a:rPr lang="en-US" dirty="0" smtClean="0"/>
              <a:t>Extremely high </a:t>
            </a:r>
            <a:r>
              <a:rPr lang="en-US" dirty="0" smtClean="0"/>
              <a:t>pressures</a:t>
            </a:r>
            <a:endParaRPr lang="en-US" dirty="0" smtClean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114800" y="1447800"/>
          <a:ext cx="4611688" cy="695325"/>
        </p:xfrm>
        <a:graphic>
          <a:graphicData uri="http://schemas.openxmlformats.org/presentationml/2006/ole">
            <p:oleObj spid="_x0000_s88066" name="Equation" r:id="rId3" imgW="1600200" imgH="241200" progId="Equation.3">
              <p:embed/>
            </p:oleObj>
          </a:graphicData>
        </a:graphic>
      </p:graphicFrame>
      <p:pic>
        <p:nvPicPr>
          <p:cNvPr id="5" name="Picture 4" descr="ppchain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687484"/>
            <a:ext cx="5372100" cy="404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u="sng" dirty="0" smtClean="0"/>
              <a:t>Fission</a:t>
            </a:r>
            <a:r>
              <a:rPr lang="en-US" sz="2800" dirty="0" smtClean="0"/>
              <a:t> OR </a:t>
            </a:r>
            <a:r>
              <a:rPr lang="en-US" sz="2800" b="1" i="1" u="sng" dirty="0" smtClean="0"/>
              <a:t>Fusion</a:t>
            </a:r>
            <a:r>
              <a:rPr lang="en-US" sz="2800" b="1" i="1" dirty="0" smtClean="0"/>
              <a:t>???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Recall the binding energy per nucleon plot:</a:t>
            </a:r>
            <a:endParaRPr lang="en-US" dirty="0"/>
          </a:p>
        </p:txBody>
      </p:sp>
      <p:pic>
        <p:nvPicPr>
          <p:cNvPr id="6" name="Picture 5" descr="Segre Plot of Nuclear Sta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545" y="1981200"/>
            <a:ext cx="5820255" cy="473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Understand that nuclear fusion takes place in the </a:t>
            </a:r>
            <a:r>
              <a:rPr lang="en-US" sz="2800" b="1" i="1" u="sng" dirty="0" smtClean="0"/>
              <a:t>core of the stars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Stars are also element factories producing all of the elements contained in our bodies</a:t>
            </a:r>
          </a:p>
          <a:p>
            <a:r>
              <a:rPr lang="en-US" dirty="0" smtClean="0"/>
              <a:t>More on this in astrophysics (optional)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/>
              <a:t>Summary – Part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/>
          </a:bodyPr>
          <a:lstStyle/>
          <a:p>
            <a:r>
              <a:rPr lang="en-US" dirty="0" smtClean="0"/>
              <a:t>Define the </a:t>
            </a:r>
            <a:r>
              <a:rPr lang="en-US" b="1" i="1" u="sng" dirty="0" smtClean="0"/>
              <a:t>unified mass unit</a:t>
            </a:r>
          </a:p>
          <a:p>
            <a:r>
              <a:rPr lang="en-US" dirty="0" smtClean="0"/>
              <a:t>State the meaning of the terms </a:t>
            </a:r>
            <a:r>
              <a:rPr lang="en-US" b="1" i="1" u="sng" dirty="0" smtClean="0"/>
              <a:t>mass defect </a:t>
            </a:r>
            <a:r>
              <a:rPr lang="en-US" dirty="0" smtClean="0"/>
              <a:t>and </a:t>
            </a:r>
            <a:r>
              <a:rPr lang="en-US" b="1" i="1" u="sng" dirty="0" smtClean="0"/>
              <a:t>binding energy </a:t>
            </a:r>
            <a:r>
              <a:rPr lang="en-US" dirty="0" smtClean="0"/>
              <a:t>and solve related problems</a:t>
            </a:r>
          </a:p>
          <a:p>
            <a:r>
              <a:rPr lang="en-US" dirty="0" smtClean="0"/>
              <a:t>Understand the meaning of the graph of </a:t>
            </a:r>
            <a:r>
              <a:rPr lang="en-US" b="1" i="1" u="sng" dirty="0" smtClean="0"/>
              <a:t>binding energy per nucleon</a:t>
            </a:r>
            <a:r>
              <a:rPr lang="en-US" dirty="0" smtClean="0"/>
              <a:t> versus </a:t>
            </a:r>
            <a:r>
              <a:rPr lang="en-US" b="1" i="1" u="sng" dirty="0" smtClean="0"/>
              <a:t>mass number</a:t>
            </a:r>
          </a:p>
          <a:p>
            <a:r>
              <a:rPr lang="en-US" dirty="0" smtClean="0"/>
              <a:t>Write </a:t>
            </a:r>
            <a:r>
              <a:rPr lang="en-US" b="1" i="1" u="sng" dirty="0" smtClean="0"/>
              <a:t>nuclear reaction equations</a:t>
            </a:r>
            <a:r>
              <a:rPr lang="en-US" dirty="0" smtClean="0"/>
              <a:t> and balance the atomic and mass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smtClean="0"/>
              <a:t>Summary – Part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/>
          </a:bodyPr>
          <a:lstStyle/>
          <a:p>
            <a:r>
              <a:rPr lang="en-US" dirty="0" smtClean="0"/>
              <a:t>State the meaning of and difference between </a:t>
            </a:r>
            <a:r>
              <a:rPr lang="en-US" b="1" i="1" u="sng" dirty="0" smtClean="0"/>
              <a:t>fission</a:t>
            </a:r>
            <a:r>
              <a:rPr lang="en-US" dirty="0" smtClean="0"/>
              <a:t> and </a:t>
            </a:r>
            <a:r>
              <a:rPr lang="en-US" b="1" i="1" u="sng" dirty="0" smtClean="0"/>
              <a:t>fusion</a:t>
            </a:r>
          </a:p>
          <a:p>
            <a:r>
              <a:rPr lang="en-US" dirty="0" smtClean="0"/>
              <a:t>Understand that nuclear fusion takes place in the </a:t>
            </a:r>
            <a:r>
              <a:rPr lang="en-US" b="1" i="1" u="sng" dirty="0" smtClean="0"/>
              <a:t>core of the stars</a:t>
            </a:r>
          </a:p>
          <a:p>
            <a:r>
              <a:rPr lang="en-US" dirty="0" smtClean="0"/>
              <a:t>Solve problems of </a:t>
            </a:r>
            <a:r>
              <a:rPr lang="en-US" b="1" i="1" u="sng" dirty="0" smtClean="0"/>
              <a:t>fission</a:t>
            </a:r>
            <a:r>
              <a:rPr lang="en-US" dirty="0" smtClean="0"/>
              <a:t> and </a:t>
            </a:r>
            <a:r>
              <a:rPr lang="en-US" b="1" i="1" u="sng" dirty="0" smtClean="0"/>
              <a:t>fusion reactions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unified atomic mass unit </a:t>
            </a:r>
          </a:p>
          <a:p>
            <a:r>
              <a:rPr lang="en-US" sz="3200" dirty="0" smtClean="0"/>
              <a:t>Mass defect and nuclear binding energy </a:t>
            </a:r>
          </a:p>
          <a:p>
            <a:r>
              <a:rPr lang="en-US" sz="3200" dirty="0" smtClean="0"/>
              <a:t>Nuclear fission and nuclear </a:t>
            </a:r>
            <a:r>
              <a:rPr lang="en-US" sz="3200" dirty="0" smtClean="0"/>
              <a:t>fusion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unified atomic mass unit </a:t>
            </a:r>
          </a:p>
          <a:p>
            <a:r>
              <a:rPr lang="en-US" sz="3200" dirty="0" smtClean="0"/>
              <a:t>Mass defect and nuclear binding energy </a:t>
            </a:r>
          </a:p>
          <a:p>
            <a:r>
              <a:rPr lang="en-US" sz="3200" dirty="0" smtClean="0"/>
              <a:t>Nuclear fission and nuclear </a:t>
            </a:r>
            <a:r>
              <a:rPr lang="en-US" sz="3200" dirty="0" smtClean="0"/>
              <a:t>fusion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</a:t>
            </a:r>
            <a:r>
              <a:rPr lang="en-US" sz="3200" dirty="0" smtClean="0"/>
              <a:t>problems involving mass defect and binding energy </a:t>
            </a:r>
          </a:p>
          <a:p>
            <a:r>
              <a:rPr lang="en-US" sz="3200" dirty="0" smtClean="0"/>
              <a:t>Solving problems involving the energy released in radioactive decay, nuclear fission and nuclear fusion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Sketching </a:t>
            </a:r>
            <a:r>
              <a:rPr lang="en-US" sz="3200" dirty="0" smtClean="0"/>
              <a:t>and interpreting the general shape of the curve of average binding energy per nucleon against nucleon </a:t>
            </a:r>
            <a:r>
              <a:rPr lang="en-US" sz="3200" dirty="0" smtClean="0"/>
              <a:t>number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</a:t>
            </a:r>
            <a:r>
              <a:rPr lang="en-US" sz="3200" dirty="0" smtClean="0"/>
              <a:t>must be able to calculate changes in terms of mass or binding energy </a:t>
            </a:r>
          </a:p>
          <a:p>
            <a:r>
              <a:rPr lang="en-US" sz="3200" dirty="0" smtClean="0"/>
              <a:t>Binding energy may be defined in terms of energy required to completely separate the nucleons or the energy released when a nucleus is formed from its </a:t>
            </a:r>
            <a:r>
              <a:rPr lang="en-US" sz="3200" dirty="0" smtClean="0"/>
              <a:t>nucleons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447800" y="1828800"/>
          <a:ext cx="5257800" cy="1274743"/>
        </p:xfrm>
        <a:graphic>
          <a:graphicData uri="http://schemas.openxmlformats.org/presentationml/2006/ole">
            <p:oleObj spid="_x0000_s102402" name="Equation" r:id="rId3" imgW="8380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Energy </a:t>
            </a:r>
            <a:r>
              <a:rPr lang="en-US" sz="3200" dirty="0" smtClean="0"/>
              <a:t>can be released in nuclear decays and reactions as a result of the relationship between mass and energy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Pristina" pitchFamily="66" charset="0"/>
              </a:rPr>
              <a:t>Questions?</a:t>
            </a:r>
            <a:endParaRPr lang="en-US" sz="4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37537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8700" dirty="0" smtClean="0"/>
              <a:t>#16-</a:t>
            </a:r>
            <a:endParaRPr lang="en-US" sz="8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Homework</a:t>
            </a:r>
            <a:endParaRPr lang="en-US" sz="4800" dirty="0"/>
          </a:p>
        </p:txBody>
      </p:sp>
      <p:pic>
        <p:nvPicPr>
          <p:cNvPr id="4" name="Picture 3" descr="No 24.jpg"/>
          <p:cNvPicPr>
            <a:picLocks noChangeAspect="1"/>
          </p:cNvPicPr>
          <p:nvPr/>
        </p:nvPicPr>
        <p:blipFill>
          <a:blip r:embed="rId2" cstate="print"/>
          <a:srcRect l="8333" t="9799" r="8334" b="9799"/>
          <a:stretch>
            <a:fillRect/>
          </a:stretch>
        </p:blipFill>
        <p:spPr>
          <a:xfrm>
            <a:off x="3048000" y="2024232"/>
            <a:ext cx="3571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</a:t>
            </a:r>
            <a:r>
              <a:rPr lang="en-US" sz="3200" dirty="0" smtClean="0"/>
              <a:t>problems involving mass defect and binding energy </a:t>
            </a:r>
          </a:p>
          <a:p>
            <a:r>
              <a:rPr lang="en-US" sz="3200" dirty="0" smtClean="0"/>
              <a:t>Solving problems involving the energy released in radioactive decay, nuclear fission and nuclear fusion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1935</TotalTime>
  <Words>2867</Words>
  <Application>Microsoft Office PowerPoint</Application>
  <PresentationFormat>On-screen Show (4:3)</PresentationFormat>
  <Paragraphs>371</Paragraphs>
  <Slides>87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Metro</vt:lpstr>
      <vt:lpstr>Equation</vt:lpstr>
      <vt:lpstr>Microsoft Equation 3.0</vt:lpstr>
      <vt:lpstr>Devil  physics The  baddest  class  on  campus IB  Physics</vt:lpstr>
      <vt:lpstr>Tsokos Lesson 7-2 Nuclear reactions</vt:lpstr>
      <vt:lpstr>Review Videos-Radioactivity2</vt:lpstr>
      <vt:lpstr>Review Videos - Strong and Weak Nuclear Forces</vt:lpstr>
      <vt:lpstr>Essential Idea: </vt:lpstr>
      <vt:lpstr>Nature Of Science: </vt:lpstr>
      <vt:lpstr>Theory Of Knowledge: </vt:lpstr>
      <vt:lpstr>Understandings: </vt:lpstr>
      <vt:lpstr>Applications And Skills: </vt:lpstr>
      <vt:lpstr>Applications And Skills: </vt:lpstr>
      <vt:lpstr>Guidance: </vt:lpstr>
      <vt:lpstr>Data Booklet Reference: </vt:lpstr>
      <vt:lpstr>Utilization: </vt:lpstr>
      <vt:lpstr>Aims: </vt:lpstr>
      <vt:lpstr>Aims: </vt:lpstr>
      <vt:lpstr>Define the unified mass unit (u)</vt:lpstr>
      <vt:lpstr>Define the unified mass unit (u)</vt:lpstr>
      <vt:lpstr>Define the unified mass unit (u)</vt:lpstr>
      <vt:lpstr>Define the unified mass unit (u)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Segre Plots</vt:lpstr>
      <vt:lpstr>Segre Plots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State the meaning of the terms mass defect and binding energy and solve related problems</vt:lpstr>
      <vt:lpstr>Understand the meaning of the graph of binding energy per nucleon versus mass number</vt:lpstr>
      <vt:lpstr>Understand the meaning of the graph of binding energy per nucleon versus mass number</vt:lpstr>
      <vt:lpstr>Understand the meaning of the graph of binding energy per nucleon versus mass number</vt:lpstr>
      <vt:lpstr>Energy released in a decay</vt:lpstr>
      <vt:lpstr>Energy released in a decay</vt:lpstr>
      <vt:lpstr>Energy released in a decay</vt:lpstr>
      <vt:lpstr>Energy released in a decay</vt:lpstr>
      <vt:lpstr>Energy released in a decay</vt:lpstr>
      <vt:lpstr>Energy released in a decay</vt:lpstr>
      <vt:lpstr>Energy released in a decay</vt:lpstr>
      <vt:lpstr>Energy released in a decay</vt:lpstr>
      <vt:lpstr>Energy released in a decay</vt:lpstr>
      <vt:lpstr>Write nuclear reaction equations and balance the atomic and mass numbers</vt:lpstr>
      <vt:lpstr>Write nuclear reaction equations and balance the atomic and mass numbers</vt:lpstr>
      <vt:lpstr>Write nuclear reaction equations and balance the atomic and mass numbers</vt:lpstr>
      <vt:lpstr>Write nuclear reaction equations and balance the atomic and mass numbers</vt:lpstr>
      <vt:lpstr>Write nuclear reaction equations and balance the atomic and mass numbers</vt:lpstr>
      <vt:lpstr>Summary – Part A</vt:lpstr>
      <vt:lpstr>Summary – Part B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State the meaning of and difference between fission and fusion</vt:lpstr>
      <vt:lpstr>Understand that nuclear fusion takes place in the core of the stars</vt:lpstr>
      <vt:lpstr>Fission OR Fusion???</vt:lpstr>
      <vt:lpstr>Understand that nuclear fusion takes place in the core of the stars</vt:lpstr>
      <vt:lpstr>Summary – Part A</vt:lpstr>
      <vt:lpstr>Summary – Part B</vt:lpstr>
      <vt:lpstr>Understandings: </vt:lpstr>
      <vt:lpstr>Applications And Skills: </vt:lpstr>
      <vt:lpstr>Applications And Skills: </vt:lpstr>
      <vt:lpstr>Guidance: </vt:lpstr>
      <vt:lpstr>Data Booklet Reference: </vt:lpstr>
      <vt:lpstr>Essential Idea: </vt:lpstr>
      <vt:lpstr>Questions?</vt:lpstr>
      <vt:lpstr>Homework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162</cp:revision>
  <dcterms:created xsi:type="dcterms:W3CDTF">2010-12-08T08:20:03Z</dcterms:created>
  <dcterms:modified xsi:type="dcterms:W3CDTF">2015-11-09T02:35:44Z</dcterms:modified>
</cp:coreProperties>
</file>