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5" r:id="rId4"/>
    <p:sldId id="286" r:id="rId5"/>
    <p:sldId id="287" r:id="rId6"/>
    <p:sldId id="288" r:id="rId7"/>
    <p:sldId id="290" r:id="rId8"/>
    <p:sldId id="291" r:id="rId9"/>
    <p:sldId id="289" r:id="rId10"/>
    <p:sldId id="292" r:id="rId11"/>
    <p:sldId id="293" r:id="rId12"/>
    <p:sldId id="294" r:id="rId13"/>
    <p:sldId id="271" r:id="rId14"/>
    <p:sldId id="263" r:id="rId15"/>
    <p:sldId id="303" r:id="rId16"/>
    <p:sldId id="259" r:id="rId17"/>
    <p:sldId id="272" r:id="rId18"/>
    <p:sldId id="273" r:id="rId19"/>
    <p:sldId id="279" r:id="rId20"/>
    <p:sldId id="282" r:id="rId21"/>
    <p:sldId id="274" r:id="rId22"/>
    <p:sldId id="305" r:id="rId23"/>
    <p:sldId id="306" r:id="rId24"/>
    <p:sldId id="275" r:id="rId25"/>
    <p:sldId id="308" r:id="rId26"/>
    <p:sldId id="309" r:id="rId27"/>
    <p:sldId id="276" r:id="rId28"/>
    <p:sldId id="280" r:id="rId29"/>
    <p:sldId id="261" r:id="rId30"/>
    <p:sldId id="310" r:id="rId31"/>
    <p:sldId id="262" r:id="rId32"/>
    <p:sldId id="311" r:id="rId33"/>
    <p:sldId id="264" r:id="rId34"/>
    <p:sldId id="312" r:id="rId35"/>
    <p:sldId id="267" r:id="rId36"/>
    <p:sldId id="313" r:id="rId37"/>
    <p:sldId id="314" r:id="rId38"/>
    <p:sldId id="268" r:id="rId39"/>
    <p:sldId id="318" r:id="rId40"/>
    <p:sldId id="319" r:id="rId41"/>
    <p:sldId id="265" r:id="rId42"/>
    <p:sldId id="315" r:id="rId43"/>
    <p:sldId id="316" r:id="rId44"/>
    <p:sldId id="317" r:id="rId45"/>
    <p:sldId id="320" r:id="rId46"/>
    <p:sldId id="324" r:id="rId47"/>
    <p:sldId id="325" r:id="rId48"/>
    <p:sldId id="326" r:id="rId49"/>
    <p:sldId id="323" r:id="rId50"/>
    <p:sldId id="322" r:id="rId51"/>
    <p:sldId id="321" r:id="rId52"/>
    <p:sldId id="296" r:id="rId53"/>
    <p:sldId id="297" r:id="rId54"/>
    <p:sldId id="298" r:id="rId55"/>
    <p:sldId id="299" r:id="rId56"/>
    <p:sldId id="300" r:id="rId57"/>
    <p:sldId id="301" r:id="rId58"/>
    <p:sldId id="302" r:id="rId59"/>
    <p:sldId id="295" r:id="rId60"/>
    <p:sldId id="269" r:id="rId61"/>
    <p:sldId id="2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0"/>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7"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5" y="4246564"/>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3"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5"/>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1"/>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3"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2"/>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2"/>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3"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9" y="1474763"/>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0"/>
            <a:ext cx="2133600" cy="365125"/>
          </a:xfrm>
        </p:spPr>
        <p:txBody>
          <a:bodyPr/>
          <a:lstStyle>
            <a:extLst/>
          </a:lstStyle>
          <a:p>
            <a:fld id="{FD15329E-6E04-4E8D-9AA0-27424FD5CF1F}" type="datetimeFigureOut">
              <a:rPr lang="en-US" smtClean="0"/>
              <a:pPr/>
              <a:t>11/4/2015</a:t>
            </a:fld>
            <a:endParaRPr lang="en-US"/>
          </a:p>
        </p:txBody>
      </p:sp>
      <p:sp>
        <p:nvSpPr>
          <p:cNvPr id="6" name="Footer Placeholder 5"/>
          <p:cNvSpPr>
            <a:spLocks noGrp="1"/>
          </p:cNvSpPr>
          <p:nvPr>
            <p:ph type="ftr" sz="quarter" idx="11"/>
          </p:nvPr>
        </p:nvSpPr>
        <p:spPr>
          <a:xfrm>
            <a:off x="914400" y="55500"/>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500"/>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6"/>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11/4/2015</a:t>
            </a:fld>
            <a:endParaRPr lang="en-US"/>
          </a:p>
        </p:txBody>
      </p:sp>
      <p:sp>
        <p:nvSpPr>
          <p:cNvPr id="3" name="Footer Placeholder 2"/>
          <p:cNvSpPr>
            <a:spLocks noGrp="1"/>
          </p:cNvSpPr>
          <p:nvPr>
            <p:ph type="ftr" sz="quarter" idx="3"/>
          </p:nvPr>
        </p:nvSpPr>
        <p:spPr>
          <a:xfrm>
            <a:off x="914400" y="6416676"/>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6"/>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radioactivity.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7\Lsn%207-1B\radioactivity.wmv"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2800" dirty="0" smtClean="0">
                <a:latin typeface="Pristina" pitchFamily="66" charset="0"/>
              </a:rPr>
              <a:t>IB  Physics</a:t>
            </a:r>
            <a:r>
              <a:rPr lang="en-US" sz="2800" dirty="0" smtClean="0">
                <a:latin typeface="Viner Hand ITC" pitchFamily="66" charset="0"/>
              </a:rPr>
              <a:t/>
            </a:r>
            <a:br>
              <a:rPr lang="en-US" sz="2800" dirty="0" smtClean="0">
                <a:latin typeface="Viner Hand ITC" pitchFamily="66" charset="0"/>
              </a:rPr>
            </a:br>
            <a:endParaRPr lang="en-US" sz="28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1" y="152401"/>
            <a:ext cx="4128596" cy="393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Grp="1" noChangeAspect="1"/>
          </p:cNvGraphicFramePr>
          <p:nvPr>
            <p:ph idx="1"/>
          </p:nvPr>
        </p:nvGraphicFramePr>
        <p:xfrm>
          <a:off x="1447800" y="1676400"/>
          <a:ext cx="2070147" cy="2686050"/>
        </p:xfrm>
        <a:graphic>
          <a:graphicData uri="http://schemas.openxmlformats.org/presentationml/2006/ole">
            <mc:AlternateContent xmlns:mc="http://schemas.openxmlformats.org/markup-compatibility/2006">
              <mc:Choice xmlns:v="urn:schemas-microsoft-com:vml" Requires="v">
                <p:oleObj spid="_x0000_s31755" name="Equation" r:id="rId3" imgW="469800" imgH="609480" progId="Equation.3">
                  <p:embed/>
                </p:oleObj>
              </mc:Choice>
              <mc:Fallback>
                <p:oleObj name="Equation" r:id="rId3" imgW="469800" imgH="60948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2070147" cy="2686050"/>
                      </a:xfrm>
                      <a:prstGeom prst="rect">
                        <a:avLst/>
                      </a:prstGeom>
                      <a:solidFill>
                        <a:schemeClr val="tx1"/>
                      </a:solidFill>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Knowledge of radioactivity, radioactive substances and the radioactive decay law are crucial in modern nuclear medicine </a:t>
            </a:r>
          </a:p>
          <a:p>
            <a:r>
              <a:rPr lang="en-US" sz="3200" dirty="0" smtClean="0"/>
              <a:t>How to deal with the radioactive output of nuclear decay is important in the debate over nuclear power stations (see Physics sub-topic 8.1) </a:t>
            </a:r>
          </a:p>
          <a:p>
            <a:r>
              <a:rPr lang="en-US" sz="3200" dirty="0" smtClean="0"/>
              <a:t>Carbon dating is used in providing evidence for evolution (see Biology sub-topic 5.1) </a:t>
            </a:r>
          </a:p>
          <a:p>
            <a:r>
              <a:rPr lang="en-US" sz="3200" dirty="0" smtClean="0"/>
              <a:t>Exponential functions (see Mathematical studies SL sub-topic 6.4; Mathematics HL sub-topic 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8: the use of radioactive materials poses environmental dangers that must be addressed at all stages of research </a:t>
            </a:r>
          </a:p>
          <a:p>
            <a:r>
              <a:rPr lang="en-US" sz="3200" dirty="0" smtClean="0"/>
              <a:t>Aim 9: the use of radioactive materials requires the development of safe experimental practices and methods for handling radioactive materials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Introductory Video</a:t>
            </a:r>
            <a:endParaRPr lang="en-US" dirty="0"/>
          </a:p>
        </p:txBody>
      </p:sp>
      <p:pic>
        <p:nvPicPr>
          <p:cNvPr id="5" name="radioactivity.wmv">
            <a:hlinkClick r:id="" action="ppaction://media"/>
          </p:cNvPr>
          <p:cNvPicPr>
            <a:picLocks noGrp="1" noRot="1" noChangeAspect="1"/>
          </p:cNvPicPr>
          <p:nvPr>
            <p:ph idx="1"/>
            <a:videoFile r:link="rId1"/>
          </p:nvPr>
        </p:nvPicPr>
        <p:blipFill>
          <a:blip r:embed="rId4" cstate="print"/>
          <a:stretch>
            <a:fillRect/>
          </a:stretch>
        </p:blipFill>
        <p:spPr>
          <a:xfrm>
            <a:off x="1143000" y="1327150"/>
            <a:ext cx="6934200" cy="52006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Segre Plots</a:t>
            </a:r>
            <a:endParaRPr lang="en-US" dirty="0"/>
          </a:p>
        </p:txBody>
      </p:sp>
      <p:sp>
        <p:nvSpPr>
          <p:cNvPr id="5" name="Content Placeholder 4"/>
          <p:cNvSpPr>
            <a:spLocks noGrp="1"/>
          </p:cNvSpPr>
          <p:nvPr>
            <p:ph idx="1"/>
          </p:nvPr>
        </p:nvSpPr>
        <p:spPr>
          <a:xfrm>
            <a:off x="228600" y="1447800"/>
            <a:ext cx="4572000" cy="5181600"/>
          </a:xfrm>
        </p:spPr>
        <p:txBody>
          <a:bodyPr/>
          <a:lstStyle/>
          <a:p>
            <a:r>
              <a:rPr lang="en-US" dirty="0" smtClean="0"/>
              <a:t>At low Z numbers, stable nuclides have N = Z</a:t>
            </a:r>
          </a:p>
          <a:p>
            <a:r>
              <a:rPr lang="en-US" dirty="0" smtClean="0"/>
              <a:t>At higher Z numbers,          N &gt; Z</a:t>
            </a:r>
            <a:endParaRPr lang="en-US" dirty="0"/>
          </a:p>
        </p:txBody>
      </p:sp>
      <p:pic>
        <p:nvPicPr>
          <p:cNvPr id="6" name="Content Placeholder 3" descr="scan0005.jpg"/>
          <p:cNvPicPr>
            <a:picLocks noChangeAspect="1"/>
          </p:cNvPicPr>
          <p:nvPr/>
        </p:nvPicPr>
        <p:blipFill>
          <a:blip r:embed="rId2" cstate="print"/>
          <a:stretch>
            <a:fillRect/>
          </a:stretch>
        </p:blipFill>
        <p:spPr>
          <a:xfrm>
            <a:off x="4833257" y="152400"/>
            <a:ext cx="4176765" cy="655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Segre Plots</a:t>
            </a:r>
            <a:endParaRPr lang="en-US" dirty="0"/>
          </a:p>
        </p:txBody>
      </p:sp>
      <p:sp>
        <p:nvSpPr>
          <p:cNvPr id="5" name="Content Placeholder 4"/>
          <p:cNvSpPr>
            <a:spLocks noGrp="1"/>
          </p:cNvSpPr>
          <p:nvPr>
            <p:ph idx="1"/>
          </p:nvPr>
        </p:nvSpPr>
        <p:spPr>
          <a:xfrm>
            <a:off x="228600" y="1447800"/>
            <a:ext cx="4089400" cy="5181600"/>
          </a:xfrm>
        </p:spPr>
        <p:txBody>
          <a:bodyPr/>
          <a:lstStyle/>
          <a:p>
            <a:r>
              <a:rPr lang="en-US" dirty="0" smtClean="0"/>
              <a:t>Most nuclides are unstable</a:t>
            </a:r>
          </a:p>
          <a:p>
            <a:r>
              <a:rPr lang="en-US" dirty="0" smtClean="0"/>
              <a:t>Unstable nuclides emit particles that carry energy away from the nucleus</a:t>
            </a:r>
          </a:p>
          <a:p>
            <a:r>
              <a:rPr lang="en-US" dirty="0" smtClean="0"/>
              <a:t>This is called radioactivity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609600"/>
            <a:ext cx="4826000" cy="5791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600" dirty="0" smtClean="0"/>
              <a:t>Alpha, Beta and Gamma Radiations</a:t>
            </a:r>
            <a:endParaRPr lang="en-US" sz="3600" dirty="0"/>
          </a:p>
        </p:txBody>
      </p:sp>
      <p:sp>
        <p:nvSpPr>
          <p:cNvPr id="5" name="Content Placeholder 4"/>
          <p:cNvSpPr>
            <a:spLocks noGrp="1"/>
          </p:cNvSpPr>
          <p:nvPr>
            <p:ph idx="1"/>
          </p:nvPr>
        </p:nvSpPr>
        <p:spPr>
          <a:xfrm>
            <a:off x="457200" y="1447800"/>
            <a:ext cx="8229600" cy="4907760"/>
          </a:xfrm>
        </p:spPr>
        <p:txBody>
          <a:bodyPr/>
          <a:lstStyle/>
          <a:p>
            <a:r>
              <a:rPr lang="en-US" dirty="0" smtClean="0"/>
              <a:t>Distinguished by their ionizing and penetrating power</a:t>
            </a:r>
          </a:p>
          <a:p>
            <a:pPr lvl="1"/>
            <a:r>
              <a:rPr lang="en-US" dirty="0" smtClean="0"/>
              <a:t>These particles ionize the air they pass through, i.e. they knock electrons off atoms of the gases in the air</a:t>
            </a:r>
          </a:p>
          <a:p>
            <a:pPr lvl="1"/>
            <a:r>
              <a:rPr lang="en-US" dirty="0" smtClean="0"/>
              <a:t>Alpha particle (</a:t>
            </a:r>
            <a:r>
              <a:rPr lang="el-GR" dirty="0" smtClean="0"/>
              <a:t>α</a:t>
            </a:r>
            <a:r>
              <a:rPr lang="en-US" dirty="0" smtClean="0"/>
              <a:t>) of energy 2 </a:t>
            </a:r>
            <a:r>
              <a:rPr lang="en-US" dirty="0" err="1" smtClean="0"/>
              <a:t>MeV</a:t>
            </a:r>
            <a:r>
              <a:rPr lang="en-US" dirty="0" smtClean="0"/>
              <a:t> produces 10,000 ion pairs per mm</a:t>
            </a:r>
          </a:p>
          <a:p>
            <a:pPr lvl="1"/>
            <a:r>
              <a:rPr lang="en-US" dirty="0" smtClean="0"/>
              <a:t>Beta particle (</a:t>
            </a:r>
            <a:r>
              <a:rPr lang="el-GR" dirty="0" smtClean="0"/>
              <a:t>β</a:t>
            </a:r>
            <a:r>
              <a:rPr lang="en-US" dirty="0" smtClean="0"/>
              <a:t>) of energy 2 </a:t>
            </a:r>
            <a:r>
              <a:rPr lang="en-US" dirty="0" err="1" smtClean="0"/>
              <a:t>MeV</a:t>
            </a:r>
            <a:r>
              <a:rPr lang="en-US" dirty="0" smtClean="0"/>
              <a:t> produces 100 ion pairs per mm</a:t>
            </a:r>
          </a:p>
          <a:p>
            <a:pPr lvl="1"/>
            <a:r>
              <a:rPr lang="en-US" dirty="0" smtClean="0"/>
              <a:t>Gamma particle (</a:t>
            </a:r>
            <a:r>
              <a:rPr lang="el-GR" dirty="0" smtClean="0"/>
              <a:t>γ</a:t>
            </a:r>
            <a:r>
              <a:rPr lang="en-US" dirty="0" smtClean="0"/>
              <a:t>) of energy 2 </a:t>
            </a:r>
            <a:r>
              <a:rPr lang="en-US" dirty="0" err="1" smtClean="0"/>
              <a:t>MeV</a:t>
            </a:r>
            <a:r>
              <a:rPr lang="en-US" dirty="0" smtClean="0"/>
              <a:t> produces 1 ion pair per mm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sz="3600" dirty="0" smtClean="0"/>
              <a:t>Alpha, Beta and Gamma Radiations</a:t>
            </a:r>
            <a:endParaRPr lang="en-US" sz="3600" dirty="0"/>
          </a:p>
        </p:txBody>
      </p:sp>
      <p:sp>
        <p:nvSpPr>
          <p:cNvPr id="5" name="Content Placeholder 4"/>
          <p:cNvSpPr>
            <a:spLocks noGrp="1"/>
          </p:cNvSpPr>
          <p:nvPr>
            <p:ph idx="1"/>
          </p:nvPr>
        </p:nvSpPr>
        <p:spPr>
          <a:xfrm>
            <a:off x="457200" y="1447800"/>
            <a:ext cx="8229600" cy="4907760"/>
          </a:xfrm>
        </p:spPr>
        <p:txBody>
          <a:bodyPr/>
          <a:lstStyle/>
          <a:p>
            <a:r>
              <a:rPr lang="en-US" dirty="0" smtClean="0"/>
              <a:t>When passed through a magnetic field, one of the particles was found to be positively charged, one negatively charged, and one neutral.</a:t>
            </a:r>
            <a:endParaRPr lang="en-US" dirty="0"/>
          </a:p>
        </p:txBody>
      </p:sp>
      <p:pic>
        <p:nvPicPr>
          <p:cNvPr id="6" name="Content Placeholder 3" descr="scan0001.jpg"/>
          <p:cNvPicPr>
            <a:picLocks noChangeAspect="1"/>
          </p:cNvPicPr>
          <p:nvPr/>
        </p:nvPicPr>
        <p:blipFill>
          <a:blip r:embed="rId2" cstate="print"/>
          <a:stretch>
            <a:fillRect/>
          </a:stretch>
        </p:blipFill>
        <p:spPr>
          <a:xfrm>
            <a:off x="533401" y="3048001"/>
            <a:ext cx="5161257" cy="3536861"/>
          </a:xfrm>
          <a:prstGeom prst="rect">
            <a:avLst/>
          </a:prstGeom>
        </p:spPr>
      </p:pic>
      <p:sp>
        <p:nvSpPr>
          <p:cNvPr id="7" name="TextBox 6"/>
          <p:cNvSpPr txBox="1"/>
          <p:nvPr/>
        </p:nvSpPr>
        <p:spPr>
          <a:xfrm>
            <a:off x="6400800" y="3429000"/>
            <a:ext cx="2209800" cy="2308324"/>
          </a:xfrm>
          <a:prstGeom prst="rect">
            <a:avLst/>
          </a:prstGeom>
          <a:noFill/>
        </p:spPr>
        <p:txBody>
          <a:bodyPr wrap="square" rtlCol="0">
            <a:spAutoFit/>
          </a:bodyPr>
          <a:lstStyle/>
          <a:p>
            <a:pPr algn="ctr"/>
            <a:r>
              <a:rPr lang="en-US" sz="4800" i="1" dirty="0" smtClean="0">
                <a:solidFill>
                  <a:srgbClr val="FFFF00"/>
                </a:solidFill>
              </a:rPr>
              <a:t>Which is which?</a:t>
            </a:r>
            <a:endParaRPr lang="en-US" sz="4800" i="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Particles</a:t>
            </a:r>
            <a:endParaRPr lang="en-US" dirty="0"/>
          </a:p>
        </p:txBody>
      </p:sp>
      <p:sp>
        <p:nvSpPr>
          <p:cNvPr id="3" name="Content Placeholder 2"/>
          <p:cNvSpPr>
            <a:spLocks noGrp="1"/>
          </p:cNvSpPr>
          <p:nvPr>
            <p:ph idx="1"/>
          </p:nvPr>
        </p:nvSpPr>
        <p:spPr/>
        <p:txBody>
          <a:bodyPr/>
          <a:lstStyle/>
          <a:p>
            <a:r>
              <a:rPr lang="en-US" dirty="0" smtClean="0"/>
              <a:t>Positively charged</a:t>
            </a:r>
          </a:p>
          <a:p>
            <a:r>
              <a:rPr lang="en-US" dirty="0" smtClean="0"/>
              <a:t>Identified by Rutherford and </a:t>
            </a:r>
            <a:r>
              <a:rPr lang="en-US" dirty="0" err="1" smtClean="0"/>
              <a:t>Royds</a:t>
            </a:r>
            <a:r>
              <a:rPr lang="en-US" dirty="0" smtClean="0"/>
              <a:t> as helium nuclei stripped of its electrons</a:t>
            </a:r>
          </a:p>
          <a:p>
            <a:endParaRPr lang="en-US" dirty="0" smtClean="0"/>
          </a:p>
          <a:p>
            <a:endParaRPr lang="en-US" dirty="0" smtClean="0"/>
          </a:p>
          <a:p>
            <a:r>
              <a:rPr lang="en-US" dirty="0" smtClean="0"/>
              <a:t>Charge is equal to </a:t>
            </a:r>
            <a:r>
              <a:rPr lang="en-US" i="1" dirty="0" smtClean="0"/>
              <a:t>+2e</a:t>
            </a:r>
          </a:p>
          <a:p>
            <a:r>
              <a:rPr lang="en-US" dirty="0" smtClean="0"/>
              <a:t>Easiest to absorb</a:t>
            </a:r>
          </a:p>
          <a:p>
            <a:r>
              <a:rPr lang="en-US" dirty="0" smtClean="0"/>
              <a:t>Stopped by a few cm of air</a:t>
            </a:r>
            <a:endParaRPr lang="en-US" dirty="0"/>
          </a:p>
        </p:txBody>
      </p:sp>
      <p:graphicFrame>
        <p:nvGraphicFramePr>
          <p:cNvPr id="4" name="Object 3"/>
          <p:cNvGraphicFramePr>
            <a:graphicFrameLocks noChangeAspect="1"/>
          </p:cNvGraphicFramePr>
          <p:nvPr/>
        </p:nvGraphicFramePr>
        <p:xfrm>
          <a:off x="1905000" y="3467100"/>
          <a:ext cx="1022351" cy="800100"/>
        </p:xfrm>
        <a:graphic>
          <a:graphicData uri="http://schemas.openxmlformats.org/presentationml/2006/ole">
            <mc:AlternateContent xmlns:mc="http://schemas.openxmlformats.org/markup-compatibility/2006">
              <mc:Choice xmlns:v="urn:schemas-microsoft-com:vml" Requires="v">
                <p:oleObj spid="_x0000_s1035" name="Equation" r:id="rId3" imgW="291960" imgH="228600" progId="Equation.3">
                  <p:embed/>
                </p:oleObj>
              </mc:Choice>
              <mc:Fallback>
                <p:oleObj name="Equation" r:id="rId3" imgW="2919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467100"/>
                        <a:ext cx="1022351" cy="800100"/>
                      </a:xfrm>
                      <a:prstGeom prst="rect">
                        <a:avLst/>
                      </a:prstGeom>
                      <a:solidFill>
                        <a:schemeClr val="tx1"/>
                      </a:solidFill>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Particles</a:t>
            </a:r>
            <a:endParaRPr lang="en-US" dirty="0"/>
          </a:p>
        </p:txBody>
      </p:sp>
      <p:pic>
        <p:nvPicPr>
          <p:cNvPr id="4" name="Content Placeholder 3" descr="scan0002.jpg"/>
          <p:cNvPicPr>
            <a:picLocks noGrp="1" noChangeAspect="1"/>
          </p:cNvPicPr>
          <p:nvPr>
            <p:ph idx="1"/>
          </p:nvPr>
        </p:nvPicPr>
        <p:blipFill>
          <a:blip r:embed="rId2" cstate="print"/>
          <a:stretch>
            <a:fillRect/>
          </a:stretch>
        </p:blipFill>
        <p:spPr>
          <a:xfrm>
            <a:off x="914400" y="1457688"/>
            <a:ext cx="7772400" cy="522532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Tsokos</a:t>
            </a:r>
            <a:r>
              <a:rPr lang="en-US" dirty="0" smtClean="0"/>
              <a:t> Lesson 7-1B</a:t>
            </a:r>
            <a:br>
              <a:rPr lang="en-US" dirty="0" smtClean="0"/>
            </a:br>
            <a:r>
              <a:rPr lang="en-US" dirty="0" smtClean="0"/>
              <a:t>radioactivity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Decay</a:t>
            </a:r>
            <a:endParaRPr lang="en-US" dirty="0"/>
          </a:p>
        </p:txBody>
      </p:sp>
      <p:sp>
        <p:nvSpPr>
          <p:cNvPr id="3" name="Content Placeholder 2"/>
          <p:cNvSpPr>
            <a:spLocks noGrp="1"/>
          </p:cNvSpPr>
          <p:nvPr>
            <p:ph idx="1"/>
          </p:nvPr>
        </p:nvSpPr>
        <p:spPr/>
        <p:txBody>
          <a:bodyPr/>
          <a:lstStyle/>
          <a:p>
            <a:endParaRPr lang="en-US"/>
          </a:p>
        </p:txBody>
      </p:sp>
      <p:graphicFrame>
        <p:nvGraphicFramePr>
          <p:cNvPr id="3074" name="Object 2"/>
          <p:cNvGraphicFramePr>
            <a:graphicFrameLocks noChangeAspect="1"/>
          </p:cNvGraphicFramePr>
          <p:nvPr/>
        </p:nvGraphicFramePr>
        <p:xfrm>
          <a:off x="1485900" y="1676400"/>
          <a:ext cx="6630988" cy="4371975"/>
        </p:xfrm>
        <a:graphic>
          <a:graphicData uri="http://schemas.openxmlformats.org/presentationml/2006/ole">
            <mc:AlternateContent xmlns:mc="http://schemas.openxmlformats.org/markup-compatibility/2006">
              <mc:Choice xmlns:v="urn:schemas-microsoft-com:vml" Requires="v">
                <p:oleObj spid="_x0000_s3083" name="Equation" r:id="rId3" imgW="1117440" imgH="736560" progId="Equation.3">
                  <p:embed/>
                </p:oleObj>
              </mc:Choice>
              <mc:Fallback>
                <p:oleObj name="Equation" r:id="rId3" imgW="1117440" imgH="736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676400"/>
                        <a:ext cx="6630988" cy="4371975"/>
                      </a:xfrm>
                      <a:prstGeom prst="rect">
                        <a:avLst/>
                      </a:prstGeom>
                      <a:solidFill>
                        <a:schemeClr val="tx1"/>
                      </a:solidFill>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Particles</a:t>
            </a:r>
            <a:endParaRPr lang="en-US" dirty="0"/>
          </a:p>
        </p:txBody>
      </p:sp>
      <p:sp>
        <p:nvSpPr>
          <p:cNvPr id="3" name="Content Placeholder 2"/>
          <p:cNvSpPr>
            <a:spLocks noGrp="1"/>
          </p:cNvSpPr>
          <p:nvPr>
            <p:ph idx="1"/>
          </p:nvPr>
        </p:nvSpPr>
        <p:spPr>
          <a:xfrm>
            <a:off x="914400" y="1524000"/>
            <a:ext cx="7772400" cy="5029200"/>
          </a:xfrm>
        </p:spPr>
        <p:txBody>
          <a:bodyPr>
            <a:normAutofit/>
          </a:bodyPr>
          <a:lstStyle/>
          <a:p>
            <a:r>
              <a:rPr lang="en-US" dirty="0" smtClean="0"/>
              <a:t>Negatively charged electrons (</a:t>
            </a:r>
            <a:r>
              <a:rPr lang="en-US" i="1" baseline="-25000" dirty="0" smtClean="0"/>
              <a:t>-1</a:t>
            </a:r>
            <a:r>
              <a:rPr lang="en-US" i="1" dirty="0" smtClean="0"/>
              <a:t>e) </a:t>
            </a:r>
            <a:r>
              <a:rPr lang="en-US" dirty="0" smtClean="0"/>
              <a:t>or sometimes a positron (</a:t>
            </a:r>
            <a:r>
              <a:rPr lang="en-US" i="1" baseline="-25000" dirty="0" smtClean="0"/>
              <a:t>+1</a:t>
            </a:r>
            <a:r>
              <a:rPr lang="en-US" i="1" dirty="0" smtClean="0"/>
              <a:t>e) </a:t>
            </a:r>
            <a:endParaRPr lang="en-US" dirty="0" smtClean="0"/>
          </a:p>
          <a:p>
            <a:r>
              <a:rPr lang="en-US" dirty="0" smtClean="0"/>
              <a:t>Identified by Thompson’s charge-to-mass experiments </a:t>
            </a:r>
          </a:p>
          <a:p>
            <a:pPr lvl="1"/>
            <a:r>
              <a:rPr lang="en-US" dirty="0" smtClean="0"/>
              <a:t>Found that these ratios decreased as velocity increased</a:t>
            </a:r>
          </a:p>
          <a:p>
            <a:pPr lvl="1"/>
            <a:r>
              <a:rPr lang="en-US" dirty="0" smtClean="0"/>
              <a:t>Consistent with theory of special relativity – mass increases as speed approaches speed of light</a:t>
            </a:r>
          </a:p>
          <a:p>
            <a:r>
              <a:rPr lang="en-US" dirty="0" smtClean="0"/>
              <a:t>Beta particles stopped by a few cm of paper or metal a few mm thick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914400"/>
          </a:xfrm>
        </p:spPr>
        <p:txBody>
          <a:bodyPr/>
          <a:lstStyle/>
          <a:p>
            <a:r>
              <a:rPr lang="en-US" dirty="0" smtClean="0"/>
              <a:t>Beta Minus Decay</a:t>
            </a:r>
            <a:endParaRPr lang="en-US" dirty="0"/>
          </a:p>
        </p:txBody>
      </p:sp>
      <p:sp>
        <p:nvSpPr>
          <p:cNvPr id="3" name="Content Placeholder 2"/>
          <p:cNvSpPr>
            <a:spLocks noGrp="1"/>
          </p:cNvSpPr>
          <p:nvPr>
            <p:ph idx="1"/>
          </p:nvPr>
        </p:nvSpPr>
        <p:spPr>
          <a:xfrm>
            <a:off x="152400" y="990600"/>
            <a:ext cx="7924800" cy="5029200"/>
          </a:xfrm>
        </p:spPr>
        <p:txBody>
          <a:bodyPr>
            <a:normAutofit/>
          </a:bodyPr>
          <a:lstStyle/>
          <a:p>
            <a:r>
              <a:rPr lang="en-US" dirty="0" smtClean="0"/>
              <a:t>A neutron (larger mass) decays into a proton (smaller mass)</a:t>
            </a:r>
          </a:p>
          <a:p>
            <a:r>
              <a:rPr lang="en-US" dirty="0" smtClean="0"/>
              <a:t>Emits an electron (</a:t>
            </a:r>
            <a:r>
              <a:rPr lang="en-US" baseline="-25000" dirty="0" smtClean="0"/>
              <a:t>-1</a:t>
            </a:r>
            <a:r>
              <a:rPr lang="en-US" dirty="0" smtClean="0"/>
              <a:t>e) and an anti-neutrino</a:t>
            </a:r>
          </a:p>
          <a:p>
            <a:r>
              <a:rPr lang="en-US" dirty="0" smtClean="0"/>
              <a:t>Mass difference translated into particle energy (E = mc</a:t>
            </a:r>
            <a:r>
              <a:rPr lang="en-US" baseline="30000" dirty="0" smtClean="0"/>
              <a:t>2</a:t>
            </a:r>
            <a:r>
              <a:rPr lang="en-US" dirty="0" smtClean="0"/>
              <a:t>)</a:t>
            </a:r>
            <a:endParaRPr lang="en-US" dirty="0"/>
          </a:p>
        </p:txBody>
      </p:sp>
      <p:graphicFrame>
        <p:nvGraphicFramePr>
          <p:cNvPr id="34818" name="Object 2"/>
          <p:cNvGraphicFramePr>
            <a:graphicFrameLocks noChangeAspect="1"/>
          </p:cNvGraphicFramePr>
          <p:nvPr/>
        </p:nvGraphicFramePr>
        <p:xfrm>
          <a:off x="3048000" y="3276600"/>
          <a:ext cx="5348288" cy="3348406"/>
        </p:xfrm>
        <a:graphic>
          <a:graphicData uri="http://schemas.openxmlformats.org/presentationml/2006/ole">
            <mc:AlternateContent xmlns:mc="http://schemas.openxmlformats.org/markup-compatibility/2006">
              <mc:Choice xmlns:v="urn:schemas-microsoft-com:vml" Requires="v">
                <p:oleObj spid="_x0000_s34827" name="Equation" r:id="rId3" imgW="1358640" imgH="850680" progId="Equation.3">
                  <p:embed/>
                </p:oleObj>
              </mc:Choice>
              <mc:Fallback>
                <p:oleObj name="Equation" r:id="rId3" imgW="1358640" imgH="8506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76600"/>
                        <a:ext cx="5348288" cy="3348406"/>
                      </a:xfrm>
                      <a:prstGeom prst="rect">
                        <a:avLst/>
                      </a:prstGeom>
                      <a:solidFill>
                        <a:schemeClr val="tx1"/>
                      </a:solidFill>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914400"/>
          </a:xfrm>
        </p:spPr>
        <p:txBody>
          <a:bodyPr/>
          <a:lstStyle/>
          <a:p>
            <a:r>
              <a:rPr lang="en-US" dirty="0" smtClean="0"/>
              <a:t>Beta Plus Decay</a:t>
            </a:r>
            <a:endParaRPr lang="en-US" dirty="0"/>
          </a:p>
        </p:txBody>
      </p:sp>
      <p:sp>
        <p:nvSpPr>
          <p:cNvPr id="3" name="Content Placeholder 2"/>
          <p:cNvSpPr>
            <a:spLocks noGrp="1"/>
          </p:cNvSpPr>
          <p:nvPr>
            <p:ph idx="1"/>
          </p:nvPr>
        </p:nvSpPr>
        <p:spPr>
          <a:xfrm>
            <a:off x="304800" y="990600"/>
            <a:ext cx="7772400" cy="5029200"/>
          </a:xfrm>
        </p:spPr>
        <p:txBody>
          <a:bodyPr>
            <a:normAutofit/>
          </a:bodyPr>
          <a:lstStyle/>
          <a:p>
            <a:r>
              <a:rPr lang="en-US" dirty="0" smtClean="0"/>
              <a:t>A proton (smaller mass) decays into a neutron (larger mass) </a:t>
            </a:r>
          </a:p>
          <a:p>
            <a:r>
              <a:rPr lang="en-US" dirty="0" smtClean="0"/>
              <a:t>Emits an positron (</a:t>
            </a:r>
            <a:r>
              <a:rPr lang="en-US" baseline="-25000" dirty="0" smtClean="0"/>
              <a:t>+1</a:t>
            </a:r>
            <a:r>
              <a:rPr lang="en-US" dirty="0" smtClean="0"/>
              <a:t>e) and a neutrino</a:t>
            </a:r>
          </a:p>
          <a:p>
            <a:r>
              <a:rPr lang="en-US" dirty="0" smtClean="0"/>
              <a:t>Increase in mass from proton to neutron indicates energy must be added to make this happen</a:t>
            </a:r>
            <a:endParaRPr lang="en-US" dirty="0"/>
          </a:p>
        </p:txBody>
      </p:sp>
      <p:graphicFrame>
        <p:nvGraphicFramePr>
          <p:cNvPr id="34818" name="Object 2"/>
          <p:cNvGraphicFramePr>
            <a:graphicFrameLocks noChangeAspect="1"/>
          </p:cNvGraphicFramePr>
          <p:nvPr/>
        </p:nvGraphicFramePr>
        <p:xfrm>
          <a:off x="2743200" y="4114800"/>
          <a:ext cx="5706040" cy="2125663"/>
        </p:xfrm>
        <a:graphic>
          <a:graphicData uri="http://schemas.openxmlformats.org/presentationml/2006/ole">
            <mc:AlternateContent xmlns:mc="http://schemas.openxmlformats.org/markup-compatibility/2006">
              <mc:Choice xmlns:v="urn:schemas-microsoft-com:vml" Requires="v">
                <p:oleObj spid="_x0000_s35851" name="Equation" r:id="rId3" imgW="1295280" imgH="482400" progId="Equation.3">
                  <p:embed/>
                </p:oleObj>
              </mc:Choice>
              <mc:Fallback>
                <p:oleObj name="Equation" r:id="rId3" imgW="129528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114800"/>
                        <a:ext cx="5706040" cy="2125663"/>
                      </a:xfrm>
                      <a:prstGeom prst="rect">
                        <a:avLst/>
                      </a:prstGeom>
                      <a:solidFill>
                        <a:schemeClr val="tx1"/>
                      </a:solidFill>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Rays</a:t>
            </a:r>
            <a:endParaRPr lang="en-US" dirty="0"/>
          </a:p>
        </p:txBody>
      </p:sp>
      <p:sp>
        <p:nvSpPr>
          <p:cNvPr id="3" name="Content Placeholder 2"/>
          <p:cNvSpPr>
            <a:spLocks noGrp="1"/>
          </p:cNvSpPr>
          <p:nvPr>
            <p:ph idx="1"/>
          </p:nvPr>
        </p:nvSpPr>
        <p:spPr/>
        <p:txBody>
          <a:bodyPr>
            <a:normAutofit/>
          </a:bodyPr>
          <a:lstStyle/>
          <a:p>
            <a:r>
              <a:rPr lang="en-US" dirty="0" smtClean="0"/>
              <a:t>Neutrally charged photons (same photons in electromagnetic radiation) with very small wavelengths</a:t>
            </a:r>
          </a:p>
          <a:p>
            <a:pPr lvl="1"/>
            <a:r>
              <a:rPr lang="el-GR" dirty="0" smtClean="0"/>
              <a:t>λ</a:t>
            </a:r>
            <a:r>
              <a:rPr lang="en-US" dirty="0" smtClean="0"/>
              <a:t> </a:t>
            </a:r>
            <a:r>
              <a:rPr lang="el-GR" dirty="0" smtClean="0"/>
              <a:t>≤</a:t>
            </a:r>
            <a:r>
              <a:rPr lang="en-US" dirty="0" smtClean="0"/>
              <a:t> 10</a:t>
            </a:r>
            <a:r>
              <a:rPr lang="en-US" baseline="30000" dirty="0" smtClean="0"/>
              <a:t>-12</a:t>
            </a:r>
            <a:r>
              <a:rPr lang="en-US" dirty="0" smtClean="0"/>
              <a:t> m</a:t>
            </a:r>
          </a:p>
          <a:p>
            <a:pPr lvl="1"/>
            <a:r>
              <a:rPr lang="en-US" dirty="0" smtClean="0"/>
              <a:t>Smaller than X-ray wavelengths</a:t>
            </a:r>
          </a:p>
          <a:p>
            <a:r>
              <a:rPr lang="en-US" dirty="0" smtClean="0"/>
              <a:t>Identified through measuring diffraction patterns of decaying nuclei passing through a crystal</a:t>
            </a:r>
          </a:p>
          <a:p>
            <a:r>
              <a:rPr lang="en-US" dirty="0" smtClean="0"/>
              <a:t>Stopped only by several centimeters of lead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Gamma Decay</a:t>
            </a:r>
            <a:endParaRPr lang="en-US" dirty="0"/>
          </a:p>
        </p:txBody>
      </p:sp>
      <p:sp>
        <p:nvSpPr>
          <p:cNvPr id="3" name="Content Placeholder 2"/>
          <p:cNvSpPr>
            <a:spLocks noGrp="1"/>
          </p:cNvSpPr>
          <p:nvPr>
            <p:ph idx="1"/>
          </p:nvPr>
        </p:nvSpPr>
        <p:spPr>
          <a:xfrm>
            <a:off x="152400" y="1066800"/>
            <a:ext cx="6858000" cy="4572000"/>
          </a:xfrm>
        </p:spPr>
        <p:txBody>
          <a:bodyPr/>
          <a:lstStyle/>
          <a:p>
            <a:r>
              <a:rPr lang="en-US" dirty="0" smtClean="0"/>
              <a:t>Nucleus emits a high frequency photon</a:t>
            </a:r>
          </a:p>
          <a:p>
            <a:r>
              <a:rPr lang="en-US" dirty="0" smtClean="0"/>
              <a:t>Nucleus does not change composition</a:t>
            </a:r>
          </a:p>
          <a:p>
            <a:r>
              <a:rPr lang="en-US" dirty="0" smtClean="0"/>
              <a:t>Nucleus moving from a higher to a lower energy level</a:t>
            </a:r>
            <a:endParaRPr lang="en-US" dirty="0"/>
          </a:p>
        </p:txBody>
      </p:sp>
      <p:graphicFrame>
        <p:nvGraphicFramePr>
          <p:cNvPr id="37890" name="Object 2"/>
          <p:cNvGraphicFramePr>
            <a:graphicFrameLocks noChangeAspect="1"/>
          </p:cNvGraphicFramePr>
          <p:nvPr/>
        </p:nvGraphicFramePr>
        <p:xfrm>
          <a:off x="1066800" y="3429000"/>
          <a:ext cx="4711700" cy="3213100"/>
        </p:xfrm>
        <a:graphic>
          <a:graphicData uri="http://schemas.openxmlformats.org/presentationml/2006/ole">
            <mc:AlternateContent xmlns:mc="http://schemas.openxmlformats.org/markup-compatibility/2006">
              <mc:Choice xmlns:v="urn:schemas-microsoft-com:vml" Requires="v">
                <p:oleObj spid="_x0000_s37908" name="Equation" r:id="rId3" imgW="1079280" imgH="736560" progId="Equation.3">
                  <p:embed/>
                </p:oleObj>
              </mc:Choice>
              <mc:Fallback>
                <p:oleObj name="Equation" r:id="rId3" imgW="1079280" imgH="7365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29000"/>
                        <a:ext cx="4711700" cy="3213100"/>
                      </a:xfrm>
                      <a:prstGeom prst="rect">
                        <a:avLst/>
                      </a:prstGeom>
                      <a:solidFill>
                        <a:schemeClr val="tx1"/>
                      </a:solidFill>
                    </p:spPr>
                  </p:pic>
                </p:oleObj>
              </mc:Fallback>
            </mc:AlternateContent>
          </a:graphicData>
        </a:graphic>
      </p:graphicFrame>
      <p:graphicFrame>
        <p:nvGraphicFramePr>
          <p:cNvPr id="37891" name="Object 3"/>
          <p:cNvGraphicFramePr>
            <a:graphicFrameLocks noChangeAspect="1"/>
          </p:cNvGraphicFramePr>
          <p:nvPr/>
        </p:nvGraphicFramePr>
        <p:xfrm>
          <a:off x="7086600" y="762000"/>
          <a:ext cx="1846263" cy="5443538"/>
        </p:xfrm>
        <a:graphic>
          <a:graphicData uri="http://schemas.openxmlformats.org/presentationml/2006/ole">
            <mc:AlternateContent xmlns:mc="http://schemas.openxmlformats.org/markup-compatibility/2006">
              <mc:Choice xmlns:v="urn:schemas-microsoft-com:vml" Requires="v">
                <p:oleObj spid="_x0000_s37909" name="Equation" r:id="rId5" imgW="482400" imgH="1422360" progId="Equation.3">
                  <p:embed/>
                </p:oleObj>
              </mc:Choice>
              <mc:Fallback>
                <p:oleObj name="Equation" r:id="rId5" imgW="482400" imgH="14223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762000"/>
                        <a:ext cx="1846263" cy="5443538"/>
                      </a:xfrm>
                      <a:prstGeom prst="rect">
                        <a:avLst/>
                      </a:prstGeom>
                      <a:solidFill>
                        <a:schemeClr val="tx1"/>
                      </a:solidFill>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Gamma Decay</a:t>
            </a:r>
            <a:endParaRPr lang="en-US" dirty="0"/>
          </a:p>
        </p:txBody>
      </p:sp>
      <p:sp>
        <p:nvSpPr>
          <p:cNvPr id="3" name="Content Placeholder 2"/>
          <p:cNvSpPr>
            <a:spLocks noGrp="1"/>
          </p:cNvSpPr>
          <p:nvPr>
            <p:ph idx="1"/>
          </p:nvPr>
        </p:nvSpPr>
        <p:spPr>
          <a:xfrm>
            <a:off x="152400" y="1066800"/>
            <a:ext cx="6858000" cy="4572000"/>
          </a:xfrm>
        </p:spPr>
        <p:txBody>
          <a:bodyPr/>
          <a:lstStyle/>
          <a:p>
            <a:r>
              <a:rPr lang="en-US" dirty="0" smtClean="0"/>
              <a:t>Nucleus emits a high frequency photon</a:t>
            </a:r>
          </a:p>
          <a:p>
            <a:r>
              <a:rPr lang="en-US" dirty="0" smtClean="0"/>
              <a:t>Nucleus does not change composition</a:t>
            </a:r>
          </a:p>
          <a:p>
            <a:r>
              <a:rPr lang="en-US" dirty="0" smtClean="0"/>
              <a:t>Nucleus moving from a higher to a lower energy level</a:t>
            </a:r>
            <a:endParaRPr lang="en-US" dirty="0"/>
          </a:p>
        </p:txBody>
      </p:sp>
      <p:graphicFrame>
        <p:nvGraphicFramePr>
          <p:cNvPr id="37890" name="Object 2"/>
          <p:cNvGraphicFramePr>
            <a:graphicFrameLocks noChangeAspect="1"/>
          </p:cNvGraphicFramePr>
          <p:nvPr/>
        </p:nvGraphicFramePr>
        <p:xfrm>
          <a:off x="1066800" y="3429000"/>
          <a:ext cx="4711700" cy="3213100"/>
        </p:xfrm>
        <a:graphic>
          <a:graphicData uri="http://schemas.openxmlformats.org/presentationml/2006/ole">
            <mc:AlternateContent xmlns:mc="http://schemas.openxmlformats.org/markup-compatibility/2006">
              <mc:Choice xmlns:v="urn:schemas-microsoft-com:vml" Requires="v">
                <p:oleObj spid="_x0000_s38932" name="Equation" r:id="rId3" imgW="1079280" imgH="736560" progId="Equation.3">
                  <p:embed/>
                </p:oleObj>
              </mc:Choice>
              <mc:Fallback>
                <p:oleObj name="Equation" r:id="rId3" imgW="1079280" imgH="7365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29000"/>
                        <a:ext cx="4711700" cy="3213100"/>
                      </a:xfrm>
                      <a:prstGeom prst="rect">
                        <a:avLst/>
                      </a:prstGeom>
                      <a:solidFill>
                        <a:schemeClr val="tx1"/>
                      </a:solidFill>
                    </p:spPr>
                  </p:pic>
                </p:oleObj>
              </mc:Fallback>
            </mc:AlternateContent>
          </a:graphicData>
        </a:graphic>
      </p:graphicFrame>
      <p:graphicFrame>
        <p:nvGraphicFramePr>
          <p:cNvPr id="37891" name="Object 3"/>
          <p:cNvGraphicFramePr>
            <a:graphicFrameLocks noChangeAspect="1"/>
          </p:cNvGraphicFramePr>
          <p:nvPr/>
        </p:nvGraphicFramePr>
        <p:xfrm>
          <a:off x="7086600" y="762000"/>
          <a:ext cx="1846263" cy="5443538"/>
        </p:xfrm>
        <a:graphic>
          <a:graphicData uri="http://schemas.openxmlformats.org/presentationml/2006/ole">
            <mc:AlternateContent xmlns:mc="http://schemas.openxmlformats.org/markup-compatibility/2006">
              <mc:Choice xmlns:v="urn:schemas-microsoft-com:vml" Requires="v">
                <p:oleObj spid="_x0000_s38933" name="Equation" r:id="rId5" imgW="482400" imgH="1422360" progId="Equation.3">
                  <p:embed/>
                </p:oleObj>
              </mc:Choice>
              <mc:Fallback>
                <p:oleObj name="Equation" r:id="rId5" imgW="482400" imgH="14223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762000"/>
                        <a:ext cx="1846263" cy="5443538"/>
                      </a:xfrm>
                      <a:prstGeom prst="rect">
                        <a:avLst/>
                      </a:prstGeom>
                      <a:solidFill>
                        <a:schemeClr val="tx1"/>
                      </a:solidFill>
                    </p:spPr>
                  </p:pic>
                </p:oleObj>
              </mc:Fallback>
            </mc:AlternateContent>
          </a:graphicData>
        </a:graphic>
      </p:graphicFrame>
      <p:sp>
        <p:nvSpPr>
          <p:cNvPr id="6" name="Oval 5"/>
          <p:cNvSpPr/>
          <p:nvPr/>
        </p:nvSpPr>
        <p:spPr>
          <a:xfrm>
            <a:off x="6934200" y="609600"/>
            <a:ext cx="2057400" cy="990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34200" y="4800600"/>
            <a:ext cx="22098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Energies</a:t>
            </a:r>
            <a:endParaRPr lang="en-US" dirty="0"/>
          </a:p>
        </p:txBody>
      </p:sp>
      <p:sp>
        <p:nvSpPr>
          <p:cNvPr id="3" name="Content Placeholder 2"/>
          <p:cNvSpPr>
            <a:spLocks noGrp="1"/>
          </p:cNvSpPr>
          <p:nvPr>
            <p:ph idx="1"/>
          </p:nvPr>
        </p:nvSpPr>
        <p:spPr/>
        <p:txBody>
          <a:bodyPr/>
          <a:lstStyle/>
          <a:p>
            <a:r>
              <a:rPr lang="en-US" dirty="0" smtClean="0"/>
              <a:t>Alpha particles have discrete energies</a:t>
            </a:r>
          </a:p>
          <a:p>
            <a:r>
              <a:rPr lang="en-US" dirty="0" smtClean="0"/>
              <a:t>Beta particles have a continuous range of energies</a:t>
            </a:r>
          </a:p>
          <a:p>
            <a:r>
              <a:rPr lang="en-US" dirty="0" smtClean="0"/>
              <a:t>Gamma rays from a particular nucleus have a few discrete energy levels with maximum energies of about 1 </a:t>
            </a:r>
            <a:r>
              <a:rPr lang="en-US" dirty="0" err="1" smtClean="0"/>
              <a:t>MeV</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Speeds</a:t>
            </a:r>
            <a:endParaRPr lang="en-US" dirty="0"/>
          </a:p>
        </p:txBody>
      </p:sp>
      <p:sp>
        <p:nvSpPr>
          <p:cNvPr id="3" name="Content Placeholder 2"/>
          <p:cNvSpPr>
            <a:spLocks noGrp="1"/>
          </p:cNvSpPr>
          <p:nvPr>
            <p:ph idx="1"/>
          </p:nvPr>
        </p:nvSpPr>
        <p:spPr/>
        <p:txBody>
          <a:bodyPr/>
          <a:lstStyle/>
          <a:p>
            <a:r>
              <a:rPr lang="en-US" dirty="0" smtClean="0"/>
              <a:t>Alpha particles are slow (~ 6% of the speed of light)</a:t>
            </a:r>
          </a:p>
          <a:p>
            <a:r>
              <a:rPr lang="en-US" dirty="0" smtClean="0"/>
              <a:t>Beta particles are fast (~ 98% of the speed of light)</a:t>
            </a:r>
          </a:p>
          <a:p>
            <a:r>
              <a:rPr lang="en-US" dirty="0" smtClean="0"/>
              <a:t>Gamma rays, since they are photons, travel at the speed of light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0003.jpg"/>
          <p:cNvPicPr>
            <a:picLocks noGrp="1" noChangeAspect="1"/>
          </p:cNvPicPr>
          <p:nvPr>
            <p:ph idx="1"/>
          </p:nvPr>
        </p:nvPicPr>
        <p:blipFill>
          <a:blip r:embed="rId2" cstate="print"/>
          <a:stretch>
            <a:fillRect/>
          </a:stretch>
        </p:blipFill>
        <p:spPr>
          <a:xfrm>
            <a:off x="914400" y="1422033"/>
            <a:ext cx="7772400" cy="529663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In the microscopic world energy is discrete.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d_9-618x499.jpg"/>
          <p:cNvPicPr>
            <a:picLocks noGrp="1" noChangeAspect="1"/>
          </p:cNvPicPr>
          <p:nvPr>
            <p:ph idx="1"/>
          </p:nvPr>
        </p:nvPicPr>
        <p:blipFill>
          <a:blip r:embed="rId2" cstate="print"/>
          <a:stretch>
            <a:fillRect/>
          </a:stretch>
        </p:blipFill>
        <p:spPr>
          <a:xfrm>
            <a:off x="850417" y="609600"/>
            <a:ext cx="7455383" cy="6019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Radiation</a:t>
            </a:r>
            <a:endParaRPr lang="en-US" dirty="0"/>
          </a:p>
        </p:txBody>
      </p:sp>
      <p:pic>
        <p:nvPicPr>
          <p:cNvPr id="4" name="Content Placeholder 3" descr="scan0004.jpg"/>
          <p:cNvPicPr>
            <a:picLocks noGrp="1" noChangeAspect="1"/>
          </p:cNvPicPr>
          <p:nvPr>
            <p:ph idx="1"/>
          </p:nvPr>
        </p:nvPicPr>
        <p:blipFill>
          <a:blip r:embed="rId2" cstate="print"/>
          <a:stretch>
            <a:fillRect/>
          </a:stretch>
        </p:blipFill>
        <p:spPr>
          <a:xfrm>
            <a:off x="914400" y="1477527"/>
            <a:ext cx="7772400" cy="51856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Series</a:t>
            </a:r>
            <a:endParaRPr lang="en-US" dirty="0"/>
          </a:p>
        </p:txBody>
      </p:sp>
      <p:sp>
        <p:nvSpPr>
          <p:cNvPr id="3" name="Content Placeholder 2"/>
          <p:cNvSpPr>
            <a:spLocks noGrp="1"/>
          </p:cNvSpPr>
          <p:nvPr>
            <p:ph idx="1"/>
          </p:nvPr>
        </p:nvSpPr>
        <p:spPr/>
        <p:txBody>
          <a:bodyPr/>
          <a:lstStyle/>
          <a:p>
            <a:r>
              <a:rPr lang="en-US" dirty="0" smtClean="0"/>
              <a:t>Diagram of changes in atomic number and mass number as an element undergoes several decays</a:t>
            </a:r>
          </a:p>
          <a:p>
            <a:r>
              <a:rPr lang="en-US" dirty="0" smtClean="0"/>
              <a:t>Shows different possible decay paths</a:t>
            </a:r>
          </a:p>
          <a:p>
            <a:r>
              <a:rPr lang="en-US" dirty="0" smtClean="0"/>
              <a:t>Decays continue until all nuclei are stable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dirty="0" smtClean="0"/>
              <a:t>Thorium Decay</a:t>
            </a:r>
            <a:endParaRPr lang="en-US" dirty="0"/>
          </a:p>
        </p:txBody>
      </p:sp>
      <p:pic>
        <p:nvPicPr>
          <p:cNvPr id="4" name="Content Placeholder 3" descr="scan0006.jpg"/>
          <p:cNvPicPr>
            <a:picLocks noGrp="1" noChangeAspect="1"/>
          </p:cNvPicPr>
          <p:nvPr>
            <p:ph idx="1"/>
          </p:nvPr>
        </p:nvPicPr>
        <p:blipFill>
          <a:blip r:embed="rId2" cstate="print"/>
          <a:stretch>
            <a:fillRect/>
          </a:stretch>
        </p:blipFill>
        <p:spPr>
          <a:xfrm>
            <a:off x="1143000" y="1219200"/>
            <a:ext cx="7391400" cy="538783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cay_chain(4n+2,_Uranium_series).png"/>
          <p:cNvPicPr>
            <a:picLocks noGrp="1" noChangeAspect="1"/>
          </p:cNvPicPr>
          <p:nvPr>
            <p:ph idx="1"/>
          </p:nvPr>
        </p:nvPicPr>
        <p:blipFill>
          <a:blip r:embed="rId2" cstate="print"/>
          <a:stretch>
            <a:fillRect/>
          </a:stretch>
        </p:blipFill>
        <p:spPr>
          <a:xfrm>
            <a:off x="2272321" y="139011"/>
            <a:ext cx="4661879" cy="6566589"/>
          </a:xfrm>
          <a:solidFill>
            <a:schemeClr val="accent4">
              <a:lumMod val="40000"/>
              <a:lumOff val="60000"/>
            </a:schemeClr>
          </a:solid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Radioactive Decay</a:t>
            </a:r>
            <a:endParaRPr lang="en-US" dirty="0"/>
          </a:p>
        </p:txBody>
      </p:sp>
      <p:sp>
        <p:nvSpPr>
          <p:cNvPr id="3" name="Content Placeholder 2"/>
          <p:cNvSpPr>
            <a:spLocks noGrp="1"/>
          </p:cNvSpPr>
          <p:nvPr>
            <p:ph idx="1"/>
          </p:nvPr>
        </p:nvSpPr>
        <p:spPr/>
        <p:txBody>
          <a:bodyPr/>
          <a:lstStyle/>
          <a:p>
            <a:r>
              <a:rPr lang="en-US" dirty="0" smtClean="0"/>
              <a:t>The law of radioactive decay  states that the number of nuclei that will decay per second (i.e. the rate of decay) is proportional to the number of atoms present that have not yet decayed.</a:t>
            </a:r>
          </a:p>
          <a:p>
            <a:r>
              <a:rPr lang="en-US" dirty="0" smtClean="0"/>
              <a:t>Decay of individual nuclei is random and spontaneous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Radioactive Decay</a:t>
            </a:r>
            <a:endParaRPr lang="en-US" dirty="0"/>
          </a:p>
        </p:txBody>
      </p:sp>
      <p:sp>
        <p:nvSpPr>
          <p:cNvPr id="3" name="Content Placeholder 2"/>
          <p:cNvSpPr>
            <a:spLocks noGrp="1"/>
          </p:cNvSpPr>
          <p:nvPr>
            <p:ph idx="1"/>
          </p:nvPr>
        </p:nvSpPr>
        <p:spPr>
          <a:xfrm>
            <a:off x="914400" y="1447800"/>
            <a:ext cx="7772400" cy="5029200"/>
          </a:xfrm>
        </p:spPr>
        <p:txBody>
          <a:bodyPr>
            <a:normAutofit/>
          </a:bodyPr>
          <a:lstStyle/>
          <a:p>
            <a:r>
              <a:rPr lang="en-US" dirty="0" smtClean="0"/>
              <a:t>But, the number of nuclei that will decay per second (rate of decay) is proportional to the number of </a:t>
            </a:r>
            <a:r>
              <a:rPr lang="en-US" dirty="0" err="1" smtClean="0"/>
              <a:t>undecayed</a:t>
            </a:r>
            <a:r>
              <a:rPr lang="en-US" dirty="0" smtClean="0"/>
              <a:t> nuclei</a:t>
            </a:r>
          </a:p>
          <a:p>
            <a:endParaRPr lang="en-US" dirty="0" smtClean="0"/>
          </a:p>
          <a:p>
            <a:endParaRPr lang="en-US" dirty="0" smtClean="0"/>
          </a:p>
          <a:p>
            <a:endParaRPr lang="en-US" dirty="0" smtClean="0"/>
          </a:p>
          <a:p>
            <a:endParaRPr lang="en-US" dirty="0" smtClean="0"/>
          </a:p>
          <a:p>
            <a:r>
              <a:rPr lang="en-US" dirty="0" smtClean="0"/>
              <a:t>This means that the number of radioactive nuclei decreases exponentially</a:t>
            </a:r>
            <a:endParaRPr lang="en-US" dirty="0"/>
          </a:p>
        </p:txBody>
      </p:sp>
      <p:graphicFrame>
        <p:nvGraphicFramePr>
          <p:cNvPr id="39938" name="Object 2"/>
          <p:cNvGraphicFramePr>
            <a:graphicFrameLocks noChangeAspect="1"/>
          </p:cNvGraphicFramePr>
          <p:nvPr/>
        </p:nvGraphicFramePr>
        <p:xfrm>
          <a:off x="3124200" y="3159125"/>
          <a:ext cx="2549525" cy="1717675"/>
        </p:xfrm>
        <a:graphic>
          <a:graphicData uri="http://schemas.openxmlformats.org/presentationml/2006/ole">
            <mc:AlternateContent xmlns:mc="http://schemas.openxmlformats.org/markup-compatibility/2006">
              <mc:Choice xmlns:v="urn:schemas-microsoft-com:vml" Requires="v">
                <p:oleObj spid="_x0000_s39947" name="Equation" r:id="rId3" imgW="583920" imgH="393480" progId="Equation.3">
                  <p:embed/>
                </p:oleObj>
              </mc:Choice>
              <mc:Fallback>
                <p:oleObj name="Equation" r:id="rId3" imgW="58392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159125"/>
                        <a:ext cx="2549525" cy="1717675"/>
                      </a:xfrm>
                      <a:prstGeom prst="rect">
                        <a:avLst/>
                      </a:prstGeom>
                      <a:solidFill>
                        <a:schemeClr val="tx1"/>
                      </a:solidFill>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Law of Radioactive Decay</a:t>
            </a:r>
            <a:endParaRPr lang="en-US" dirty="0"/>
          </a:p>
        </p:txBody>
      </p:sp>
      <p:pic>
        <p:nvPicPr>
          <p:cNvPr id="6" name="Content Placeholder 5" descr="technicium decay.png"/>
          <p:cNvPicPr>
            <a:picLocks noGrp="1" noChangeAspect="1"/>
          </p:cNvPicPr>
          <p:nvPr>
            <p:ph idx="1"/>
          </p:nvPr>
        </p:nvPicPr>
        <p:blipFill>
          <a:blip r:embed="rId2" cstate="print"/>
          <a:stretch>
            <a:fillRect/>
          </a:stretch>
        </p:blipFill>
        <p:spPr>
          <a:xfrm>
            <a:off x="457200" y="1143000"/>
            <a:ext cx="8228013" cy="5410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Half-Life</a:t>
            </a:r>
            <a:endParaRPr lang="en-US" dirty="0"/>
          </a:p>
        </p:txBody>
      </p:sp>
      <p:sp>
        <p:nvSpPr>
          <p:cNvPr id="3" name="Content Placeholder 2"/>
          <p:cNvSpPr>
            <a:spLocks noGrp="1"/>
          </p:cNvSpPr>
          <p:nvPr>
            <p:ph idx="1"/>
          </p:nvPr>
        </p:nvSpPr>
        <p:spPr/>
        <p:txBody>
          <a:bodyPr/>
          <a:lstStyle/>
          <a:p>
            <a:r>
              <a:rPr lang="en-US" dirty="0" smtClean="0"/>
              <a:t>There exists a certain interval of time, called the half-life, such that after each half-life the number of nuclei that have not yet decayed is reduced by a factor of 2.</a:t>
            </a:r>
          </a:p>
          <a:p>
            <a:r>
              <a:rPr lang="en-US" dirty="0" smtClean="0"/>
              <a:t>Activity (A) – the number of nuclei decaying per second</a:t>
            </a:r>
          </a:p>
          <a:p>
            <a:pPr lvl="1"/>
            <a:r>
              <a:rPr lang="en-US" dirty="0" smtClean="0"/>
              <a:t>Becquerel (</a:t>
            </a:r>
            <a:r>
              <a:rPr lang="en-US" dirty="0" err="1" smtClean="0"/>
              <a:t>Bq</a:t>
            </a:r>
            <a:r>
              <a:rPr lang="en-US" dirty="0" smtClean="0"/>
              <a:t>) –   1Bq = 1 decay per second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Half-Life and Probability</a:t>
            </a:r>
            <a:endParaRPr lang="en-US" dirty="0"/>
          </a:p>
        </p:txBody>
      </p:sp>
      <p:sp>
        <p:nvSpPr>
          <p:cNvPr id="3" name="Content Placeholder 2"/>
          <p:cNvSpPr>
            <a:spLocks noGrp="1"/>
          </p:cNvSpPr>
          <p:nvPr>
            <p:ph idx="1"/>
          </p:nvPr>
        </p:nvSpPr>
        <p:spPr/>
        <p:txBody>
          <a:bodyPr/>
          <a:lstStyle/>
          <a:p>
            <a:r>
              <a:rPr lang="en-US" dirty="0" smtClean="0"/>
              <a:t>After one half-life, the probability that a given nucleus will have decayed is 50%</a:t>
            </a:r>
          </a:p>
          <a:p>
            <a:r>
              <a:rPr lang="en-US" dirty="0" smtClean="0"/>
              <a:t>After two half-lives, the probability </a:t>
            </a:r>
            <a:r>
              <a:rPr lang="en-US" dirty="0"/>
              <a:t>that a given nucleus will have decayed is </a:t>
            </a:r>
            <a:r>
              <a:rPr lang="en-US" dirty="0" smtClean="0"/>
              <a:t>the sum of the first and second half-life probabilities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513541835"/>
              </p:ext>
            </p:extLst>
          </p:nvPr>
        </p:nvGraphicFramePr>
        <p:xfrm>
          <a:off x="1600200" y="4495800"/>
          <a:ext cx="5807075" cy="1745360"/>
        </p:xfrm>
        <a:graphic>
          <a:graphicData uri="http://schemas.openxmlformats.org/presentationml/2006/ole">
            <mc:AlternateContent xmlns:mc="http://schemas.openxmlformats.org/markup-compatibility/2006">
              <mc:Choice xmlns:v="urn:schemas-microsoft-com:vml" Requires="v">
                <p:oleObj spid="_x0000_s40968" name="Equation" r:id="rId3" imgW="1434960" imgH="431640" progId="Equation.3">
                  <p:embed/>
                </p:oleObj>
              </mc:Choice>
              <mc:Fallback>
                <p:oleObj name="Equation" r:id="rId3" imgW="1434960" imgH="431640" progId="Equation.3">
                  <p:embed/>
                  <p:pic>
                    <p:nvPicPr>
                      <p:cNvPr id="0" name=""/>
                      <p:cNvPicPr>
                        <a:picLocks noChangeAspect="1" noChangeArrowheads="1"/>
                      </p:cNvPicPr>
                      <p:nvPr/>
                    </p:nvPicPr>
                    <p:blipFill>
                      <a:blip r:embed="rId4"/>
                      <a:srcRect/>
                      <a:stretch>
                        <a:fillRect/>
                      </a:stretch>
                    </p:blipFill>
                    <p:spPr bwMode="auto">
                      <a:xfrm>
                        <a:off x="1600200" y="4495800"/>
                        <a:ext cx="5807075" cy="174536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9232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200" dirty="0" smtClean="0"/>
              <a:t>Accidental discovery: </a:t>
            </a:r>
          </a:p>
          <a:p>
            <a:pPr lvl="1"/>
            <a:r>
              <a:rPr lang="en-US" sz="2800" dirty="0" smtClean="0"/>
              <a:t>Radioactivity was discovered by accident when Becquerel developed photographic film that had accidentally been exposed to radiation from radioactive rocks. </a:t>
            </a:r>
          </a:p>
          <a:p>
            <a:pPr lvl="1"/>
            <a:r>
              <a:rPr lang="en-US" sz="2800" dirty="0" smtClean="0"/>
              <a:t>The marks on the photographic film seen by Becquerel probably would not lead to anything further for most people. </a:t>
            </a:r>
          </a:p>
          <a:p>
            <a:pPr lvl="1"/>
            <a:r>
              <a:rPr lang="en-US" sz="2800" dirty="0" smtClean="0"/>
              <a:t>What Becquerel did was to correlate the presence of the marks with the presence of the radioactive rocks and investigate the situation further.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Half-Life and Probability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3470" y="3505200"/>
            <a:ext cx="3810000" cy="302895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64564"/>
            <a:ext cx="3914775" cy="2962275"/>
          </a:xfrm>
          <a:prstGeom prst="rect">
            <a:avLst/>
          </a:prstGeom>
        </p:spPr>
      </p:pic>
    </p:spTree>
    <p:extLst>
      <p:ext uri="{BB962C8B-B14F-4D97-AF65-F5344CB8AC3E}">
        <p14:creationId xmlns:p14="http://schemas.microsoft.com/office/powerpoint/2010/main" val="1546027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0"/>
            <a:ext cx="3886200" cy="914400"/>
          </a:xfrm>
        </p:spPr>
        <p:txBody>
          <a:bodyPr/>
          <a:lstStyle/>
          <a:p>
            <a:r>
              <a:rPr lang="en-US" dirty="0" smtClean="0"/>
              <a:t>Radioactive</a:t>
            </a:r>
            <a:br>
              <a:rPr lang="en-US" dirty="0" smtClean="0"/>
            </a:br>
            <a:r>
              <a:rPr lang="en-US" dirty="0" smtClean="0"/>
              <a:t>Decay</a:t>
            </a:r>
            <a:endParaRPr lang="en-US" dirty="0"/>
          </a:p>
        </p:txBody>
      </p:sp>
      <p:pic>
        <p:nvPicPr>
          <p:cNvPr id="4" name="Content Placeholder 3" descr="scan0009.jpg"/>
          <p:cNvPicPr>
            <a:picLocks noGrp="1" noChangeAspect="1"/>
          </p:cNvPicPr>
          <p:nvPr>
            <p:ph idx="1"/>
          </p:nvPr>
        </p:nvPicPr>
        <p:blipFill>
          <a:blip r:embed="rId2" cstate="print"/>
          <a:stretch>
            <a:fillRect/>
          </a:stretch>
        </p:blipFill>
        <p:spPr>
          <a:xfrm>
            <a:off x="4343400" y="131030"/>
            <a:ext cx="4572000" cy="6650770"/>
          </a:xfrm>
        </p:spPr>
      </p:pic>
      <p:sp>
        <p:nvSpPr>
          <p:cNvPr id="5" name="Title 1"/>
          <p:cNvSpPr txBox="1">
            <a:spLocks/>
          </p:cNvSpPr>
          <p:nvPr/>
        </p:nvSpPr>
        <p:spPr>
          <a:xfrm>
            <a:off x="457200" y="4191000"/>
            <a:ext cx="3886200"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100" normalizeH="0" baseline="0" noProof="0" dirty="0" smtClean="0">
                <a:ln>
                  <a:noFill/>
                </a:ln>
                <a:solidFill>
                  <a:srgbClr val="FFFF00"/>
                </a:solidFill>
                <a:effectLst/>
                <a:uLnTx/>
                <a:uFillTx/>
                <a:latin typeface="+mj-lt"/>
                <a:ea typeface="+mj-ea"/>
                <a:cs typeface="+mj-cs"/>
              </a:rPr>
              <a:t>What is the half-life?</a:t>
            </a:r>
            <a:endParaRPr kumimoji="0" lang="en-US" sz="2800" b="1" i="1" u="none" strike="noStrike" kern="1200" cap="none" spc="-100" normalizeH="0" baseline="0" noProof="0" dirty="0">
              <a:ln>
                <a:noFill/>
              </a:ln>
              <a:solidFill>
                <a:srgbClr val="FFFF00"/>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Activity</a:t>
            </a:r>
            <a:endParaRPr lang="en-US" dirty="0"/>
          </a:p>
        </p:txBody>
      </p:sp>
      <p:sp>
        <p:nvSpPr>
          <p:cNvPr id="3" name="Content Placeholder 2"/>
          <p:cNvSpPr>
            <a:spLocks noGrp="1"/>
          </p:cNvSpPr>
          <p:nvPr>
            <p:ph idx="1"/>
          </p:nvPr>
        </p:nvSpPr>
        <p:spPr>
          <a:xfrm>
            <a:off x="152400" y="1066800"/>
            <a:ext cx="8763000" cy="4572000"/>
          </a:xfrm>
        </p:spPr>
        <p:txBody>
          <a:bodyPr/>
          <a:lstStyle/>
          <a:p>
            <a:r>
              <a:rPr lang="en-US" dirty="0" smtClean="0"/>
              <a:t>Activity (A) – the number of nuclei decaying per second</a:t>
            </a:r>
          </a:p>
          <a:p>
            <a:pPr lvl="1"/>
            <a:r>
              <a:rPr lang="en-US" dirty="0" smtClean="0"/>
              <a:t>Becquerel (</a:t>
            </a:r>
            <a:r>
              <a:rPr lang="en-US" dirty="0" err="1" smtClean="0"/>
              <a:t>Bq</a:t>
            </a:r>
            <a:r>
              <a:rPr lang="en-US" dirty="0" smtClean="0"/>
              <a:t>) –   1Bq = 1 decay per second</a:t>
            </a:r>
          </a:p>
          <a:p>
            <a:r>
              <a:rPr lang="en-US" dirty="0" smtClean="0"/>
              <a:t>Activity can also be used to determine half-life</a:t>
            </a:r>
            <a:endParaRPr lang="en-US" dirty="0"/>
          </a:p>
        </p:txBody>
      </p:sp>
      <p:pic>
        <p:nvPicPr>
          <p:cNvPr id="4" name="Picture 3" descr="activity graph.gif"/>
          <p:cNvPicPr>
            <a:picLocks noChangeAspect="1"/>
          </p:cNvPicPr>
          <p:nvPr/>
        </p:nvPicPr>
        <p:blipFill>
          <a:blip r:embed="rId2" cstate="print"/>
          <a:stretch>
            <a:fillRect/>
          </a:stretch>
        </p:blipFill>
        <p:spPr>
          <a:xfrm>
            <a:off x="2133600" y="3143463"/>
            <a:ext cx="4808220" cy="363833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Radiation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83749"/>
            <a:ext cx="7141550" cy="5245651"/>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Radiation</a:t>
            </a:r>
            <a:endParaRPr lang="en-US" dirty="0"/>
          </a:p>
        </p:txBody>
      </p:sp>
      <p:sp>
        <p:nvSpPr>
          <p:cNvPr id="3" name="Content Placeholder 2"/>
          <p:cNvSpPr>
            <a:spLocks noGrp="1"/>
          </p:cNvSpPr>
          <p:nvPr>
            <p:ph idx="1"/>
          </p:nvPr>
        </p:nvSpPr>
        <p:spPr>
          <a:xfrm>
            <a:off x="914400" y="1426464"/>
            <a:ext cx="7772400" cy="4929096"/>
          </a:xfrm>
        </p:spPr>
        <p:txBody>
          <a:bodyPr/>
          <a:lstStyle/>
          <a:p>
            <a:r>
              <a:rPr lang="en-US" dirty="0" smtClean="0"/>
              <a:t>To get an accurate measure of half-life, we must subtract background radiation (assuming a constant value) from all measurements</a:t>
            </a:r>
            <a:endParaRPr lang="en-US" dirty="0"/>
          </a:p>
        </p:txBody>
      </p:sp>
      <p:pic>
        <p:nvPicPr>
          <p:cNvPr id="5" name="Picture 4" descr="activity graph.gif"/>
          <p:cNvPicPr>
            <a:picLocks noChangeAspect="1"/>
          </p:cNvPicPr>
          <p:nvPr/>
        </p:nvPicPr>
        <p:blipFill>
          <a:blip r:embed="rId2" cstate="print"/>
          <a:stretch>
            <a:fillRect/>
          </a:stretch>
        </p:blipFill>
        <p:spPr>
          <a:xfrm>
            <a:off x="4038600" y="3048000"/>
            <a:ext cx="4808220" cy="3638337"/>
          </a:xfrm>
          <a:prstGeom prst="rect">
            <a:avLst/>
          </a:prstGeom>
        </p:spPr>
      </p:pic>
      <p:cxnSp>
        <p:nvCxnSpPr>
          <p:cNvPr id="10" name="Straight Connector 9"/>
          <p:cNvCxnSpPr/>
          <p:nvPr/>
        </p:nvCxnSpPr>
        <p:spPr>
          <a:xfrm flipH="1">
            <a:off x="4876800" y="5890260"/>
            <a:ext cx="3352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497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Forces</a:t>
            </a:r>
            <a:endParaRPr lang="en-US" dirty="0"/>
          </a:p>
        </p:txBody>
      </p:sp>
      <p:sp>
        <p:nvSpPr>
          <p:cNvPr id="3" name="Content Placeholder 2"/>
          <p:cNvSpPr>
            <a:spLocks noGrp="1"/>
          </p:cNvSpPr>
          <p:nvPr>
            <p:ph idx="1"/>
          </p:nvPr>
        </p:nvSpPr>
        <p:spPr/>
        <p:txBody>
          <a:bodyPr/>
          <a:lstStyle/>
          <a:p>
            <a:r>
              <a:rPr lang="en-US" dirty="0" smtClean="0"/>
              <a:t>Electromagnetic Interaction:  </a:t>
            </a:r>
          </a:p>
          <a:p>
            <a:pPr lvl="1"/>
            <a:r>
              <a:rPr lang="en-US" dirty="0" smtClean="0"/>
              <a:t>Acts on any particle that has an electric charge</a:t>
            </a:r>
          </a:p>
          <a:p>
            <a:pPr lvl="1"/>
            <a:r>
              <a:rPr lang="en-US" dirty="0" smtClean="0"/>
              <a:t>Force is given by Coulomb’s law</a:t>
            </a:r>
          </a:p>
          <a:p>
            <a:pPr lvl="1"/>
            <a:r>
              <a:rPr lang="en-US" dirty="0" smtClean="0"/>
              <a:t>Infinite range</a:t>
            </a:r>
            <a:endParaRPr lang="en-US" dirty="0"/>
          </a:p>
        </p:txBody>
      </p:sp>
    </p:spTree>
    <p:extLst>
      <p:ext uri="{BB962C8B-B14F-4D97-AF65-F5344CB8AC3E}">
        <p14:creationId xmlns:p14="http://schemas.microsoft.com/office/powerpoint/2010/main" val="3407412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Forces</a:t>
            </a:r>
            <a:endParaRPr lang="en-US" dirty="0"/>
          </a:p>
        </p:txBody>
      </p:sp>
      <p:sp>
        <p:nvSpPr>
          <p:cNvPr id="3" name="Content Placeholder 2"/>
          <p:cNvSpPr>
            <a:spLocks noGrp="1"/>
          </p:cNvSpPr>
          <p:nvPr>
            <p:ph idx="1"/>
          </p:nvPr>
        </p:nvSpPr>
        <p:spPr/>
        <p:txBody>
          <a:bodyPr/>
          <a:lstStyle/>
          <a:p>
            <a:r>
              <a:rPr lang="en-US" dirty="0" smtClean="0"/>
              <a:t>Weak Nuclear Interaction:  </a:t>
            </a:r>
          </a:p>
          <a:p>
            <a:pPr lvl="1"/>
            <a:r>
              <a:rPr lang="en-US" dirty="0" smtClean="0"/>
              <a:t>Acts on protons, neutrons, electrons, and neutrinos in order to bring about beta decay</a:t>
            </a:r>
          </a:p>
          <a:p>
            <a:pPr lvl="1"/>
            <a:r>
              <a:rPr lang="en-US" dirty="0" smtClean="0"/>
              <a:t>Very short range (10</a:t>
            </a:r>
            <a:r>
              <a:rPr lang="en-US" baseline="30000" dirty="0" smtClean="0"/>
              <a:t>-18</a:t>
            </a:r>
            <a:r>
              <a:rPr lang="en-US" dirty="0" smtClean="0"/>
              <a:t> m)</a:t>
            </a:r>
            <a:endParaRPr lang="en-US" dirty="0"/>
          </a:p>
        </p:txBody>
      </p:sp>
    </p:spTree>
    <p:extLst>
      <p:ext uri="{BB962C8B-B14F-4D97-AF65-F5344CB8AC3E}">
        <p14:creationId xmlns:p14="http://schemas.microsoft.com/office/powerpoint/2010/main" val="3809652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Forces</a:t>
            </a:r>
            <a:endParaRPr lang="en-US" dirty="0"/>
          </a:p>
        </p:txBody>
      </p:sp>
      <p:sp>
        <p:nvSpPr>
          <p:cNvPr id="3" name="Content Placeholder 2"/>
          <p:cNvSpPr>
            <a:spLocks noGrp="1"/>
          </p:cNvSpPr>
          <p:nvPr>
            <p:ph idx="1"/>
          </p:nvPr>
        </p:nvSpPr>
        <p:spPr/>
        <p:txBody>
          <a:bodyPr/>
          <a:lstStyle/>
          <a:p>
            <a:r>
              <a:rPr lang="en-US" dirty="0" smtClean="0"/>
              <a:t>Strong Nuclear Interaction:  </a:t>
            </a:r>
          </a:p>
          <a:p>
            <a:pPr lvl="1"/>
            <a:r>
              <a:rPr lang="en-US" dirty="0" smtClean="0"/>
              <a:t>[Mainly] attractive force acts on protons and neutrons to keep them bound to each other inside nuclei</a:t>
            </a:r>
          </a:p>
          <a:p>
            <a:pPr lvl="1"/>
            <a:r>
              <a:rPr lang="en-US" dirty="0" smtClean="0"/>
              <a:t>Short range (10</a:t>
            </a:r>
            <a:r>
              <a:rPr lang="en-US" baseline="30000" dirty="0" smtClean="0"/>
              <a:t>-15</a:t>
            </a:r>
            <a:r>
              <a:rPr lang="en-US" dirty="0" smtClean="0"/>
              <a:t> m)</a:t>
            </a:r>
            <a:endParaRPr lang="en-US" dirty="0"/>
          </a:p>
        </p:txBody>
      </p:sp>
    </p:spTree>
    <p:extLst>
      <p:ext uri="{BB962C8B-B14F-4D97-AF65-F5344CB8AC3E}">
        <p14:creationId xmlns:p14="http://schemas.microsoft.com/office/powerpoint/2010/main" val="3731309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Forces</a:t>
            </a:r>
            <a:endParaRPr lang="en-US" dirty="0"/>
          </a:p>
        </p:txBody>
      </p:sp>
      <p:sp>
        <p:nvSpPr>
          <p:cNvPr id="3" name="Content Placeholder 2"/>
          <p:cNvSpPr>
            <a:spLocks noGrp="1"/>
          </p:cNvSpPr>
          <p:nvPr>
            <p:ph idx="1"/>
          </p:nvPr>
        </p:nvSpPr>
        <p:spPr/>
        <p:txBody>
          <a:bodyPr/>
          <a:lstStyle/>
          <a:p>
            <a:r>
              <a:rPr lang="en-US" dirty="0" smtClean="0"/>
              <a:t>Gravitational Interaction:  </a:t>
            </a:r>
          </a:p>
          <a:p>
            <a:pPr lvl="1"/>
            <a:r>
              <a:rPr lang="en-US" dirty="0" smtClean="0"/>
              <a:t>Force of attraction between masses</a:t>
            </a:r>
          </a:p>
          <a:p>
            <a:pPr lvl="1"/>
            <a:r>
              <a:rPr lang="en-US" dirty="0" smtClean="0"/>
              <a:t>Small mass of atomic particles makes this force irrelevant for atomic and nuclear physics</a:t>
            </a:r>
          </a:p>
          <a:p>
            <a:pPr lvl="1"/>
            <a:r>
              <a:rPr lang="en-US" dirty="0" smtClean="0"/>
              <a:t>Infinite range</a:t>
            </a:r>
            <a:endParaRPr lang="en-US" dirty="0"/>
          </a:p>
        </p:txBody>
      </p:sp>
    </p:spTree>
    <p:extLst>
      <p:ext uri="{BB962C8B-B14F-4D97-AF65-F5344CB8AC3E}">
        <p14:creationId xmlns:p14="http://schemas.microsoft.com/office/powerpoint/2010/main" val="1501187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Forces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771" y="1426464"/>
            <a:ext cx="7575804" cy="5050536"/>
          </a:xfrm>
        </p:spPr>
      </p:pic>
      <p:graphicFrame>
        <p:nvGraphicFramePr>
          <p:cNvPr id="4" name="Object 3"/>
          <p:cNvGraphicFramePr>
            <a:graphicFrameLocks noChangeAspect="1"/>
          </p:cNvGraphicFramePr>
          <p:nvPr>
            <p:extLst>
              <p:ext uri="{D42A27DB-BD31-4B8C-83A1-F6EECF244321}">
                <p14:modId xmlns:p14="http://schemas.microsoft.com/office/powerpoint/2010/main" val="878460479"/>
              </p:ext>
            </p:extLst>
          </p:nvPr>
        </p:nvGraphicFramePr>
        <p:xfrm>
          <a:off x="4495800" y="3232150"/>
          <a:ext cx="152400" cy="393700"/>
        </p:xfrm>
        <a:graphic>
          <a:graphicData uri="http://schemas.openxmlformats.org/presentationml/2006/ole">
            <mc:AlternateContent xmlns:mc="http://schemas.openxmlformats.org/markup-compatibility/2006">
              <mc:Choice xmlns:v="urn:schemas-microsoft-com:vml" Requires="v">
                <p:oleObj spid="_x0000_s41988" name="Equation" r:id="rId4" imgW="152280" imgH="393480" progId="Equation.3">
                  <p:embed/>
                </p:oleObj>
              </mc:Choice>
              <mc:Fallback>
                <p:oleObj name="Equation" r:id="rId4" imgW="152280" imgH="393480" progId="Equation.3">
                  <p:embed/>
                  <p:pic>
                    <p:nvPicPr>
                      <p:cNvPr id="0" name=""/>
                      <p:cNvPicPr/>
                      <p:nvPr/>
                    </p:nvPicPr>
                    <p:blipFill>
                      <a:blip r:embed="rId5"/>
                      <a:stretch>
                        <a:fillRect/>
                      </a:stretch>
                    </p:blipFill>
                    <p:spPr>
                      <a:xfrm>
                        <a:off x="4495800" y="3232150"/>
                        <a:ext cx="152400" cy="393700"/>
                      </a:xfrm>
                      <a:prstGeom prst="rect">
                        <a:avLst/>
                      </a:prstGeom>
                    </p:spPr>
                  </p:pic>
                </p:oleObj>
              </mc:Fallback>
            </mc:AlternateContent>
          </a:graphicData>
        </a:graphic>
      </p:graphicFrame>
    </p:spTree>
    <p:extLst>
      <p:ext uri="{BB962C8B-B14F-4D97-AF65-F5344CB8AC3E}">
        <p14:creationId xmlns:p14="http://schemas.microsoft.com/office/powerpoint/2010/main" val="229333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 </a:t>
            </a:r>
            <a:endParaRPr lang="en-US" dirty="0"/>
          </a:p>
        </p:txBody>
      </p:sp>
      <p:sp>
        <p:nvSpPr>
          <p:cNvPr id="3" name="Content Placeholder 2"/>
          <p:cNvSpPr>
            <a:spLocks noGrp="1"/>
          </p:cNvSpPr>
          <p:nvPr>
            <p:ph idx="1"/>
          </p:nvPr>
        </p:nvSpPr>
        <p:spPr/>
        <p:txBody>
          <a:bodyPr>
            <a:normAutofit/>
          </a:bodyPr>
          <a:lstStyle/>
          <a:p>
            <a:pPr lvl="0"/>
            <a:r>
              <a:rPr lang="en-US" sz="3200" dirty="0" smtClean="0"/>
              <a:t>The geopolitics of the past 60+ years have been greatly influenced by the existence of nuclear weapons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3505200" cy="914400"/>
          </a:xfrm>
        </p:spPr>
        <p:txBody>
          <a:bodyPr/>
          <a:lstStyle/>
          <a:p>
            <a:r>
              <a:rPr lang="en-US" dirty="0" smtClean="0"/>
              <a:t>Fundamental Forces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2350" y="685800"/>
            <a:ext cx="5353050" cy="5804333"/>
          </a:xfrm>
        </p:spPr>
      </p:pic>
    </p:spTree>
    <p:extLst>
      <p:ext uri="{BB962C8B-B14F-4D97-AF65-F5344CB8AC3E}">
        <p14:creationId xmlns:p14="http://schemas.microsoft.com/office/powerpoint/2010/main" val="103197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Forces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328048"/>
            <a:ext cx="8687792" cy="3310752"/>
          </a:xfrm>
        </p:spPr>
      </p:pic>
    </p:spTree>
    <p:extLst>
      <p:ext uri="{BB962C8B-B14F-4D97-AF65-F5344CB8AC3E}">
        <p14:creationId xmlns:p14="http://schemas.microsoft.com/office/powerpoint/2010/main" val="63633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sz="3200" dirty="0" smtClean="0"/>
              <a:t>Radioactive decay </a:t>
            </a:r>
          </a:p>
          <a:p>
            <a:pPr lvl="0"/>
            <a:r>
              <a:rPr lang="en-US" sz="3200" dirty="0" smtClean="0"/>
              <a:t>Alpha particles, beta particles and gamma rays </a:t>
            </a:r>
          </a:p>
          <a:p>
            <a:pPr lvl="0"/>
            <a:r>
              <a:rPr lang="en-US" sz="3200" dirty="0" smtClean="0"/>
              <a:t>Half-life </a:t>
            </a:r>
          </a:p>
          <a:p>
            <a:pPr lvl="0"/>
            <a:r>
              <a:rPr lang="en-US" sz="3200" dirty="0" smtClean="0"/>
              <a:t>Absorption characteristics of decay particles </a:t>
            </a:r>
          </a:p>
          <a:p>
            <a:pPr lvl="0"/>
            <a:r>
              <a:rPr lang="en-US" sz="3200" dirty="0" smtClean="0"/>
              <a:t>Background radiation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endParaRPr lang="en-US" dirty="0"/>
          </a:p>
        </p:txBody>
      </p:sp>
      <p:sp>
        <p:nvSpPr>
          <p:cNvPr id="3" name="Content Placeholder 2"/>
          <p:cNvSpPr>
            <a:spLocks noGrp="1"/>
          </p:cNvSpPr>
          <p:nvPr>
            <p:ph idx="1"/>
          </p:nvPr>
        </p:nvSpPr>
        <p:spPr/>
        <p:txBody>
          <a:bodyPr>
            <a:normAutofit/>
          </a:bodyPr>
          <a:lstStyle/>
          <a:p>
            <a:pPr lvl="0"/>
            <a:r>
              <a:rPr lang="en-US" sz="3200" dirty="0" smtClean="0"/>
              <a:t>Completing decay equations for alpha and beta decay </a:t>
            </a:r>
          </a:p>
          <a:p>
            <a:pPr lvl="0"/>
            <a:r>
              <a:rPr lang="en-US" sz="3200" dirty="0" smtClean="0"/>
              <a:t>Determining the half-life of a nuclide from a decay curve </a:t>
            </a:r>
          </a:p>
          <a:p>
            <a:pPr lvl="0"/>
            <a:r>
              <a:rPr lang="en-US" sz="3200" dirty="0" smtClean="0"/>
              <a:t>Investigating half-life experimentally (or by simulation)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endParaRPr lang="en-US" dirty="0"/>
          </a:p>
        </p:txBody>
      </p:sp>
      <p:sp>
        <p:nvSpPr>
          <p:cNvPr id="3" name="Content Placeholder 2"/>
          <p:cNvSpPr>
            <a:spLocks noGrp="1"/>
          </p:cNvSpPr>
          <p:nvPr>
            <p:ph idx="1"/>
          </p:nvPr>
        </p:nvSpPr>
        <p:spPr/>
        <p:txBody>
          <a:bodyPr>
            <a:normAutofit/>
          </a:bodyPr>
          <a:lstStyle/>
          <a:p>
            <a:pPr lvl="0"/>
            <a:r>
              <a:rPr lang="en-US" sz="3200" dirty="0" smtClean="0"/>
              <a:t>Completing decay equations for alpha and beta decay </a:t>
            </a:r>
          </a:p>
          <a:p>
            <a:pPr lvl="0"/>
            <a:r>
              <a:rPr lang="en-US" sz="3200" dirty="0" smtClean="0"/>
              <a:t>Determining the half-life of a nuclide from a decay curve </a:t>
            </a:r>
          </a:p>
          <a:p>
            <a:pPr lvl="0"/>
            <a:r>
              <a:rPr lang="en-US" sz="3200" dirty="0" smtClean="0"/>
              <a:t>Investigating half-life experimentally (or by simulation)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sz="3200" dirty="0" smtClean="0"/>
              <a:t>Students will be required to solve problems on radioactive decay involving only integral numbers of half-lives </a:t>
            </a:r>
          </a:p>
          <a:p>
            <a:pPr lvl="0"/>
            <a:r>
              <a:rPr lang="en-US" sz="3200" dirty="0" smtClean="0"/>
              <a:t>Students will be expected to include the neutrino and antineutrino in beta decay equations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Grp="1" noChangeAspect="1"/>
          </p:cNvGraphicFramePr>
          <p:nvPr>
            <p:ph idx="1"/>
          </p:nvPr>
        </p:nvGraphicFramePr>
        <p:xfrm>
          <a:off x="1447800" y="1676400"/>
          <a:ext cx="2070147" cy="2686050"/>
        </p:xfrm>
        <a:graphic>
          <a:graphicData uri="http://schemas.openxmlformats.org/presentationml/2006/ole">
            <mc:AlternateContent xmlns:mc="http://schemas.openxmlformats.org/markup-compatibility/2006">
              <mc:Choice xmlns:v="urn:schemas-microsoft-com:vml" Requires="v">
                <p:oleObj spid="_x0000_s32779" name="Equation" r:id="rId3" imgW="469800" imgH="609480" progId="Equation.3">
                  <p:embed/>
                </p:oleObj>
              </mc:Choice>
              <mc:Fallback>
                <p:oleObj name="Equation" r:id="rId3" imgW="469800" imgH="60948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2070147" cy="2686050"/>
                      </a:xfrm>
                      <a:prstGeom prst="rect">
                        <a:avLst/>
                      </a:prstGeom>
                      <a:solidFill>
                        <a:schemeClr val="tx1"/>
                      </a:solidFill>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Knowledge of radioactivity, radioactive substances and the radioactive decay law are crucial in modern nuclear medicine </a:t>
            </a:r>
          </a:p>
          <a:p>
            <a:r>
              <a:rPr lang="en-US" sz="3200" dirty="0" smtClean="0"/>
              <a:t>How to deal with the radioactive output of nuclear decay is important in the debate over nuclear power stations (see Physics sub-topic 8.1) </a:t>
            </a:r>
          </a:p>
          <a:p>
            <a:r>
              <a:rPr lang="en-US" sz="3200" dirty="0" smtClean="0"/>
              <a:t>Carbon dating is used in providing evidence for evolution (see Biology sub-topic 5.1) </a:t>
            </a:r>
          </a:p>
          <a:p>
            <a:r>
              <a:rPr lang="en-US" sz="3200" dirty="0" smtClean="0"/>
              <a:t>Exponential functions (see Mathematical studies SL sub-topic 6.4; Mathematics HL sub-topic 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8: the use of radioactive materials poses environmental dangers that must be addressed at all stages of research </a:t>
            </a:r>
          </a:p>
          <a:p>
            <a:r>
              <a:rPr lang="en-US" sz="3200" dirty="0" smtClean="0"/>
              <a:t>Aim 9: the use of radioactive materials requires the development of safe experimental practices and methods for handling radioactive materials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In the microscopic world energy is discrete.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sz="3200" dirty="0" smtClean="0"/>
              <a:t>Radioactive decay </a:t>
            </a:r>
          </a:p>
          <a:p>
            <a:pPr lvl="0"/>
            <a:r>
              <a:rPr lang="en-US" sz="3200" dirty="0" smtClean="0"/>
              <a:t>Alpha particles, beta particles and gamma rays </a:t>
            </a:r>
          </a:p>
          <a:p>
            <a:pPr lvl="0"/>
            <a:r>
              <a:rPr lang="en-US" sz="3200" dirty="0" smtClean="0"/>
              <a:t>Half-life </a:t>
            </a:r>
          </a:p>
          <a:p>
            <a:pPr lvl="0"/>
            <a:r>
              <a:rPr lang="en-US" sz="3200" dirty="0" smtClean="0"/>
              <a:t>Absorption characteristics of decay particles </a:t>
            </a:r>
          </a:p>
          <a:p>
            <a:pPr lvl="0"/>
            <a:r>
              <a:rPr lang="en-US" sz="3200" dirty="0" smtClean="0"/>
              <a:t>Background radiation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5400" dirty="0" smtClean="0">
                <a:latin typeface="Pristina" pitchFamily="66" charset="0"/>
              </a:rPr>
              <a:t>Questions?</a:t>
            </a:r>
            <a:endParaRPr lang="en-US" sz="54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1" y="152401"/>
            <a:ext cx="4128596" cy="39306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a:buNone/>
            </a:pPr>
            <a:r>
              <a:rPr lang="en-US" sz="3600" b="1" i="1" dirty="0" smtClean="0"/>
              <a:t>#8-15</a:t>
            </a:r>
            <a:endParaRPr lang="en-US" sz="3600" b="1" i="1" dirty="0"/>
          </a:p>
        </p:txBody>
      </p:sp>
      <p:sp>
        <p:nvSpPr>
          <p:cNvPr id="2" name="Title 1"/>
          <p:cNvSpPr>
            <a:spLocks noGrp="1"/>
          </p:cNvSpPr>
          <p:nvPr>
            <p:ph type="title"/>
          </p:nvPr>
        </p:nvSpPr>
        <p:spPr/>
        <p:txBody>
          <a:bodyPr/>
          <a:lstStyle/>
          <a:p>
            <a:r>
              <a:rPr lang="en-US" dirty="0" smtClean="0"/>
              <a:t>Homework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endParaRPr lang="en-US" dirty="0"/>
          </a:p>
        </p:txBody>
      </p:sp>
      <p:sp>
        <p:nvSpPr>
          <p:cNvPr id="3" name="Content Placeholder 2"/>
          <p:cNvSpPr>
            <a:spLocks noGrp="1"/>
          </p:cNvSpPr>
          <p:nvPr>
            <p:ph idx="1"/>
          </p:nvPr>
        </p:nvSpPr>
        <p:spPr/>
        <p:txBody>
          <a:bodyPr>
            <a:normAutofit/>
          </a:bodyPr>
          <a:lstStyle/>
          <a:p>
            <a:pPr lvl="0"/>
            <a:r>
              <a:rPr lang="en-US" sz="3200" dirty="0" smtClean="0"/>
              <a:t>Completing decay equations for alpha and beta decay </a:t>
            </a:r>
          </a:p>
          <a:p>
            <a:pPr lvl="0"/>
            <a:r>
              <a:rPr lang="en-US" sz="3200" dirty="0" smtClean="0"/>
              <a:t>Determining the half-life of a nuclide from a decay curve </a:t>
            </a:r>
          </a:p>
          <a:p>
            <a:pPr lvl="0"/>
            <a:r>
              <a:rPr lang="en-US" sz="3200" dirty="0" smtClean="0"/>
              <a:t>Investigating half-life experimentally (or by simulation)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endParaRPr lang="en-US" dirty="0"/>
          </a:p>
        </p:txBody>
      </p:sp>
      <p:sp>
        <p:nvSpPr>
          <p:cNvPr id="3" name="Content Placeholder 2"/>
          <p:cNvSpPr>
            <a:spLocks noGrp="1"/>
          </p:cNvSpPr>
          <p:nvPr>
            <p:ph idx="1"/>
          </p:nvPr>
        </p:nvSpPr>
        <p:spPr/>
        <p:txBody>
          <a:bodyPr>
            <a:normAutofit/>
          </a:bodyPr>
          <a:lstStyle/>
          <a:p>
            <a:pPr lvl="0"/>
            <a:r>
              <a:rPr lang="en-US" sz="3200" dirty="0" smtClean="0"/>
              <a:t>Completing decay equations for alpha and beta decay </a:t>
            </a:r>
          </a:p>
          <a:p>
            <a:pPr lvl="0"/>
            <a:r>
              <a:rPr lang="en-US" sz="3200" dirty="0" smtClean="0"/>
              <a:t>Determining the half-life of a nuclide from a decay curve </a:t>
            </a:r>
          </a:p>
          <a:p>
            <a:pPr lvl="0"/>
            <a:r>
              <a:rPr lang="en-US" sz="3200" dirty="0" smtClean="0"/>
              <a:t>Investigating half-life experimentally (or by simulation)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sz="3200" dirty="0" smtClean="0"/>
              <a:t>Students will be required to solve problems on radioactive decay involving only integral numbers of half-lives </a:t>
            </a:r>
          </a:p>
          <a:p>
            <a:pPr lvl="0"/>
            <a:r>
              <a:rPr lang="en-US" sz="3200" dirty="0" smtClean="0"/>
              <a:t>Students will be expected to include the neutrino and antineutrino in beta decay equations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789</TotalTime>
  <Words>1493</Words>
  <Application>Microsoft Office PowerPoint</Application>
  <PresentationFormat>On-screen Show (4:3)</PresentationFormat>
  <Paragraphs>186</Paragraphs>
  <Slides>61</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1" baseType="lpstr">
      <vt:lpstr>Consolas</vt:lpstr>
      <vt:lpstr>Corbel</vt:lpstr>
      <vt:lpstr>Pristina</vt:lpstr>
      <vt:lpstr>Viner Hand ITC</vt:lpstr>
      <vt:lpstr>Wingdings</vt:lpstr>
      <vt:lpstr>Wingdings 2</vt:lpstr>
      <vt:lpstr>Wingdings 3</vt:lpstr>
      <vt:lpstr>Metro</vt:lpstr>
      <vt:lpstr>Equation</vt:lpstr>
      <vt:lpstr>Microsoft Equation 3.0</vt:lpstr>
      <vt:lpstr>Devil  physics The  baddest  class  on  campus IB  Physics </vt:lpstr>
      <vt:lpstr>Tsokos Lesson 7-1B radioactivity</vt:lpstr>
      <vt:lpstr>Essential Idea: </vt:lpstr>
      <vt:lpstr>Nature Of Science: </vt:lpstr>
      <vt:lpstr>International-Mindedness: </vt:lpstr>
      <vt:lpstr>Understandings: </vt:lpstr>
      <vt:lpstr>Applications And Skills:</vt:lpstr>
      <vt:lpstr>Applications And Skills:</vt:lpstr>
      <vt:lpstr>Guidance: </vt:lpstr>
      <vt:lpstr>Data Booklet Reference: </vt:lpstr>
      <vt:lpstr>Utilization: </vt:lpstr>
      <vt:lpstr>Aims: </vt:lpstr>
      <vt:lpstr>Introductory Video</vt:lpstr>
      <vt:lpstr>Segre Plots</vt:lpstr>
      <vt:lpstr>Segre Plots</vt:lpstr>
      <vt:lpstr>Alpha, Beta and Gamma Radiations</vt:lpstr>
      <vt:lpstr>Alpha, Beta and Gamma Radiations</vt:lpstr>
      <vt:lpstr>Alpha Particles</vt:lpstr>
      <vt:lpstr>Alpha Particles</vt:lpstr>
      <vt:lpstr>Alpha Decay</vt:lpstr>
      <vt:lpstr>Beta Particles</vt:lpstr>
      <vt:lpstr>Beta Minus Decay</vt:lpstr>
      <vt:lpstr>Beta Plus Decay</vt:lpstr>
      <vt:lpstr>Gamma Rays</vt:lpstr>
      <vt:lpstr>Gamma Decay</vt:lpstr>
      <vt:lpstr>Gamma Decay</vt:lpstr>
      <vt:lpstr>Energies</vt:lpstr>
      <vt:lpstr>Speeds</vt:lpstr>
      <vt:lpstr>PowerPoint Presentation</vt:lpstr>
      <vt:lpstr>PowerPoint Presentation</vt:lpstr>
      <vt:lpstr>Detecting Radiation</vt:lpstr>
      <vt:lpstr>Decay Series</vt:lpstr>
      <vt:lpstr>Thorium Decay</vt:lpstr>
      <vt:lpstr>PowerPoint Presentation</vt:lpstr>
      <vt:lpstr>Law of Radioactive Decay</vt:lpstr>
      <vt:lpstr>Law of Radioactive Decay</vt:lpstr>
      <vt:lpstr>Law of Radioactive Decay</vt:lpstr>
      <vt:lpstr>Half-Life</vt:lpstr>
      <vt:lpstr>Half-Life and Probability</vt:lpstr>
      <vt:lpstr>Half-Life and Probability</vt:lpstr>
      <vt:lpstr>Radioactive Decay</vt:lpstr>
      <vt:lpstr>Activity</vt:lpstr>
      <vt:lpstr>Background Radiation</vt:lpstr>
      <vt:lpstr>Background Radiation</vt:lpstr>
      <vt:lpstr>Fundamental Forces</vt:lpstr>
      <vt:lpstr>Fundamental Forces</vt:lpstr>
      <vt:lpstr>Fundamental Forces</vt:lpstr>
      <vt:lpstr>Fundamental Forces</vt:lpstr>
      <vt:lpstr>Fundamental Forces</vt:lpstr>
      <vt:lpstr>Fundamental Forces</vt:lpstr>
      <vt:lpstr>Fundamental Forces</vt:lpstr>
      <vt:lpstr>Understandings: </vt:lpstr>
      <vt:lpstr>Applications And Skills:</vt:lpstr>
      <vt:lpstr>Applications And Skills:</vt:lpstr>
      <vt:lpstr>Guidance: </vt:lpstr>
      <vt:lpstr>Data Booklet Reference: </vt:lpstr>
      <vt:lpstr>Utilization: </vt:lpstr>
      <vt:lpstr>Aims: </vt:lpstr>
      <vt:lpstr>Essential Idea: </vt:lpstr>
      <vt:lpstr>Questions?</vt:lpstr>
      <vt:lpstr>Homework</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Smith Kyle</cp:lastModifiedBy>
  <cp:revision>53</cp:revision>
  <dcterms:created xsi:type="dcterms:W3CDTF">2010-12-08T08:20:03Z</dcterms:created>
  <dcterms:modified xsi:type="dcterms:W3CDTF">2015-11-04T13:43:58Z</dcterms:modified>
</cp:coreProperties>
</file>