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4" r:id="rId4"/>
    <p:sldId id="285" r:id="rId5"/>
    <p:sldId id="286" r:id="rId6"/>
    <p:sldId id="287" r:id="rId7"/>
    <p:sldId id="288" r:id="rId8"/>
    <p:sldId id="290" r:id="rId9"/>
    <p:sldId id="289" r:id="rId10"/>
    <p:sldId id="291" r:id="rId11"/>
    <p:sldId id="292" r:id="rId12"/>
    <p:sldId id="293" r:id="rId13"/>
    <p:sldId id="257" r:id="rId14"/>
    <p:sldId id="261" r:id="rId15"/>
    <p:sldId id="262" r:id="rId16"/>
    <p:sldId id="263" r:id="rId17"/>
    <p:sldId id="264" r:id="rId18"/>
    <p:sldId id="265" r:id="rId19"/>
    <p:sldId id="299" r:id="rId20"/>
    <p:sldId id="266" r:id="rId21"/>
    <p:sldId id="268" r:id="rId22"/>
    <p:sldId id="267" r:id="rId23"/>
    <p:sldId id="269" r:id="rId24"/>
    <p:sldId id="270" r:id="rId25"/>
    <p:sldId id="271" r:id="rId26"/>
    <p:sldId id="275" r:id="rId27"/>
    <p:sldId id="276" r:id="rId28"/>
    <p:sldId id="277" r:id="rId29"/>
    <p:sldId id="278" r:id="rId30"/>
    <p:sldId id="279" r:id="rId31"/>
    <p:sldId id="259" r:id="rId32"/>
    <p:sldId id="300" r:id="rId33"/>
    <p:sldId id="301" r:id="rId34"/>
    <p:sldId id="302" r:id="rId35"/>
    <p:sldId id="303" r:id="rId36"/>
    <p:sldId id="304" r:id="rId37"/>
    <p:sldId id="295" r:id="rId38"/>
    <p:sldId id="298" r:id="rId39"/>
    <p:sldId id="296" r:id="rId40"/>
    <p:sldId id="297" r:id="rId41"/>
    <p:sldId id="294" r:id="rId42"/>
    <p:sldId id="273" r:id="rId43"/>
    <p:sldId id="27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283"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11/15/2015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11/15/2015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orce%20of%20Gravity.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6\Tsokos%20Lesson%206-2\Force%20of%20Gravity.wmv"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Law%20of%20Gravitation%20and%20Planetary%20Motion.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6\Tsokos%20Lesson%206-2\Law%20of%20Gravitation%20and%20Planetary%20Motion.wmv"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6.xml.rels><?xml version="1.0" encoding="UTF-8" standalone="yes"?>
<Relationships xmlns="http://schemas.openxmlformats.org/package/2006/relationships"><Relationship Id="rId3" Type="http://schemas.openxmlformats.org/officeDocument/2006/relationships/hyperlink" Target="Kepler%20and%20His%20Three%20Laws%20of%20Motion.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6\Tsokos%20Lesson%206-2\Kepler%20and%20His%20Three%20Laws%20of%20Motion.wmv" TargetMode="Externa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5" name="Content Placeholder 4"/>
          <p:cNvGraphicFramePr>
            <a:graphicFrameLocks noChangeAspect="1"/>
          </p:cNvGraphicFramePr>
          <p:nvPr>
            <p:ph idx="1"/>
          </p:nvPr>
        </p:nvGraphicFramePr>
        <p:xfrm>
          <a:off x="1676400" y="1676400"/>
          <a:ext cx="2438400" cy="4064000"/>
        </p:xfrm>
        <a:graphic>
          <a:graphicData uri="http://schemas.openxmlformats.org/presentationml/2006/ole">
            <p:oleObj spid="_x0000_s37891" name="Equation" r:id="rId3" imgW="723600" imgH="120636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law of gravitation is essential in describing the motion of satellites, planets, moons and entire galaxies </a:t>
            </a:r>
          </a:p>
          <a:p>
            <a:r>
              <a:rPr lang="en-US" sz="3200" dirty="0" smtClean="0"/>
              <a:t>Comparison to Coulomb’s law (see Physics sub-topic 5.1)</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4: </a:t>
            </a:r>
            <a:endParaRPr lang="en-US" dirty="0"/>
          </a:p>
        </p:txBody>
      </p:sp>
      <p:sp>
        <p:nvSpPr>
          <p:cNvPr id="3" name="Content Placeholder 2"/>
          <p:cNvSpPr>
            <a:spLocks noGrp="1"/>
          </p:cNvSpPr>
          <p:nvPr>
            <p:ph idx="1"/>
          </p:nvPr>
        </p:nvSpPr>
        <p:spPr/>
        <p:txBody>
          <a:bodyPr>
            <a:normAutofit/>
          </a:bodyPr>
          <a:lstStyle/>
          <a:p>
            <a:pPr lvl="0"/>
            <a:r>
              <a:rPr lang="en-US" sz="3200" dirty="0" smtClean="0"/>
              <a:t>The theory of gravitation when combined and synthesized with the rest of the laws of mechanics allows detailed predictions about the future position and motion of planets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Video</a:t>
            </a:r>
            <a:br>
              <a:rPr lang="en-US" dirty="0" smtClean="0"/>
            </a:br>
            <a:r>
              <a:rPr lang="en-US" dirty="0" smtClean="0">
                <a:hlinkClick r:id="rId3" action="ppaction://hlinkfile"/>
              </a:rPr>
              <a:t>The Force of Gravity</a:t>
            </a:r>
            <a:endParaRPr lang="en-US" dirty="0"/>
          </a:p>
        </p:txBody>
      </p:sp>
      <p:pic>
        <p:nvPicPr>
          <p:cNvPr id="6" name="Force of Gravity.wmv">
            <a:hlinkClick r:id="" action="ppaction://media"/>
          </p:cNvPr>
          <p:cNvPicPr>
            <a:picLocks noGrp="1" noRot="1" noChangeAspect="1"/>
          </p:cNvPicPr>
          <p:nvPr>
            <p:ph idx="1"/>
            <a:videoFile r:link="rId1"/>
          </p:nvPr>
        </p:nvPicPr>
        <p:blipFill>
          <a:blip r:embed="rId4" cstate="print"/>
          <a:stretch>
            <a:fillRect/>
          </a:stretch>
        </p:blipFill>
        <p:spPr>
          <a:xfrm>
            <a:off x="990600" y="1955800"/>
            <a:ext cx="6231467" cy="4673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p:txBody>
          <a:bodyPr/>
          <a:lstStyle/>
          <a:p>
            <a:r>
              <a:rPr lang="en-US" dirty="0" smtClean="0"/>
              <a:t>Newton’s second law (F=ma) implies that if a mass is accelerating, there must be a force acting on it</a:t>
            </a:r>
          </a:p>
          <a:p>
            <a:r>
              <a:rPr lang="en-US" dirty="0" smtClean="0"/>
              <a:t>An object falls (accelerates toward the earth) because of gravity</a:t>
            </a:r>
          </a:p>
          <a:p>
            <a:r>
              <a:rPr lang="en-US" dirty="0" smtClean="0">
                <a:solidFill>
                  <a:srgbClr val="FFFF00"/>
                </a:solidFill>
              </a:rPr>
              <a:t>What holds planets in their orbits?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p:txBody>
          <a:bodyPr/>
          <a:lstStyle/>
          <a:p>
            <a:r>
              <a:rPr lang="en-US" dirty="0" smtClean="0"/>
              <a:t>Newton’s second law (F=ma) implies that if a mass is accelerating, there must be a force acting on it</a:t>
            </a:r>
          </a:p>
          <a:p>
            <a:r>
              <a:rPr lang="en-US" dirty="0" smtClean="0"/>
              <a:t>An object falls (accelerates toward the earth) because of gravity</a:t>
            </a:r>
          </a:p>
          <a:p>
            <a:r>
              <a:rPr lang="en-US" dirty="0" smtClean="0">
                <a:solidFill>
                  <a:srgbClr val="FFFF00"/>
                </a:solidFill>
              </a:rPr>
              <a:t>What holds planets in their orbits?</a:t>
            </a:r>
          </a:p>
          <a:p>
            <a:pPr lvl="1"/>
            <a:r>
              <a:rPr lang="en-US" dirty="0" smtClean="0">
                <a:solidFill>
                  <a:srgbClr val="FF0000"/>
                </a:solidFill>
              </a:rPr>
              <a:t>Gravitational Force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t>The attractive force between two point masses is,</a:t>
            </a:r>
          </a:p>
          <a:p>
            <a:endParaRPr lang="en-US" dirty="0" smtClean="0"/>
          </a:p>
          <a:p>
            <a:r>
              <a:rPr lang="en-US" dirty="0" smtClean="0"/>
              <a:t>Where,</a:t>
            </a:r>
          </a:p>
          <a:p>
            <a:pPr lvl="1"/>
            <a:r>
              <a:rPr lang="en-US" dirty="0" smtClean="0"/>
              <a:t>M1 and M2 are the masses of the attracting bodies</a:t>
            </a:r>
          </a:p>
          <a:p>
            <a:pPr lvl="1"/>
            <a:r>
              <a:rPr lang="en-US" dirty="0" smtClean="0"/>
              <a:t>r is the distance between them</a:t>
            </a:r>
          </a:p>
          <a:p>
            <a:pPr lvl="1"/>
            <a:r>
              <a:rPr lang="en-US" dirty="0" smtClean="0"/>
              <a:t>G is Newton’s constant of universal gravitation and has a value of 6.667 x 10</a:t>
            </a:r>
            <a:r>
              <a:rPr lang="en-US" baseline="30000" dirty="0" smtClean="0"/>
              <a:t>-11</a:t>
            </a:r>
            <a:r>
              <a:rPr lang="en-US" dirty="0" smtClean="0"/>
              <a:t> N m</a:t>
            </a:r>
            <a:r>
              <a:rPr lang="en-US" baseline="30000" dirty="0" smtClean="0"/>
              <a:t>2</a:t>
            </a:r>
            <a:r>
              <a:rPr lang="en-US" dirty="0" smtClean="0"/>
              <a:t> kg</a:t>
            </a:r>
            <a:r>
              <a:rPr lang="en-US" baseline="30000" dirty="0" smtClean="0"/>
              <a:t>-2</a:t>
            </a:r>
          </a:p>
        </p:txBody>
      </p:sp>
      <p:graphicFrame>
        <p:nvGraphicFramePr>
          <p:cNvPr id="2050" name="Object 2"/>
          <p:cNvGraphicFramePr>
            <a:graphicFrameLocks noChangeAspect="1"/>
          </p:cNvGraphicFramePr>
          <p:nvPr/>
        </p:nvGraphicFramePr>
        <p:xfrm>
          <a:off x="3200400" y="2581275"/>
          <a:ext cx="2362200" cy="1076325"/>
        </p:xfrm>
        <a:graphic>
          <a:graphicData uri="http://schemas.openxmlformats.org/presentationml/2006/ole">
            <p:oleObj spid="_x0000_s2050" name="Equation" r:id="rId3" imgW="863280" imgH="39348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t>The direction of the force is along the line joining the two masses,</a:t>
            </a:r>
            <a:endParaRPr lang="en-US" baseline="30000" dirty="0" smtClean="0"/>
          </a:p>
        </p:txBody>
      </p:sp>
      <p:pic>
        <p:nvPicPr>
          <p:cNvPr id="5" name="Picture 4" descr="Gravitation and Center of Mass.jpg"/>
          <p:cNvPicPr>
            <a:picLocks noChangeAspect="1"/>
          </p:cNvPicPr>
          <p:nvPr/>
        </p:nvPicPr>
        <p:blipFill>
          <a:blip r:embed="rId2" cstate="print"/>
          <a:srcRect b="40754"/>
          <a:stretch>
            <a:fillRect/>
          </a:stretch>
        </p:blipFill>
        <p:spPr>
          <a:xfrm>
            <a:off x="2209800" y="2971800"/>
            <a:ext cx="5638800" cy="34117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t>The formula applies to point masses, which means the masses are small in relation to the separation between them</a:t>
            </a:r>
            <a:endParaRPr lang="en-US" baseline="30000" dirty="0" smtClean="0"/>
          </a:p>
        </p:txBody>
      </p:sp>
      <p:pic>
        <p:nvPicPr>
          <p:cNvPr id="6" name="Picture 5" descr="Gravitation and Center of Mass.jpg"/>
          <p:cNvPicPr>
            <a:picLocks noChangeAspect="1"/>
          </p:cNvPicPr>
          <p:nvPr/>
        </p:nvPicPr>
        <p:blipFill>
          <a:blip r:embed="rId2" cstate="print"/>
          <a:srcRect b="40754"/>
          <a:stretch>
            <a:fillRect/>
          </a:stretch>
        </p:blipFill>
        <p:spPr>
          <a:xfrm>
            <a:off x="2286000" y="3293833"/>
            <a:ext cx="5638800" cy="34117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t>When the radii of two planets is small in comparison to the distance between them, we consider them to be point masses</a:t>
            </a:r>
            <a:endParaRPr lang="en-US" baseline="30000" dirty="0" smtClean="0"/>
          </a:p>
        </p:txBody>
      </p:sp>
      <p:pic>
        <p:nvPicPr>
          <p:cNvPr id="6" name="Picture 5" descr="Gravitation and Center of Mass.jpg"/>
          <p:cNvPicPr>
            <a:picLocks noChangeAspect="1"/>
          </p:cNvPicPr>
          <p:nvPr/>
        </p:nvPicPr>
        <p:blipFill>
          <a:blip r:embed="rId2" cstate="print"/>
          <a:srcRect b="40754"/>
          <a:stretch>
            <a:fillRect/>
          </a:stretch>
        </p:blipFill>
        <p:spPr>
          <a:xfrm>
            <a:off x="2286000" y="3293833"/>
            <a:ext cx="5638800" cy="34117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Tsokos</a:t>
            </a:r>
            <a:r>
              <a:rPr lang="en-US" dirty="0" smtClean="0"/>
              <a:t> Lesson </a:t>
            </a:r>
            <a:r>
              <a:rPr lang="en-US" dirty="0" smtClean="0"/>
              <a:t>6-2</a:t>
            </a:r>
            <a:r>
              <a:rPr lang="en-US" dirty="0" smtClean="0"/>
              <a:t/>
            </a:r>
            <a:br>
              <a:rPr lang="en-US" dirty="0" smtClean="0"/>
            </a:br>
            <a:r>
              <a:rPr lang="en-US" dirty="0" smtClean="0"/>
              <a:t>The law of gravitation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is the gravitational force between the earth and the sun?</a:t>
            </a:r>
            <a:endParaRPr lang="en-US" baseline="30000"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is the gravitational force between the earth and the sun?</a:t>
            </a:r>
            <a:endParaRPr lang="en-US" baseline="30000" dirty="0" smtClean="0">
              <a:solidFill>
                <a:srgbClr val="FFFF00"/>
              </a:solidFill>
            </a:endParaRPr>
          </a:p>
        </p:txBody>
      </p:sp>
      <p:graphicFrame>
        <p:nvGraphicFramePr>
          <p:cNvPr id="5122" name="Object 2"/>
          <p:cNvGraphicFramePr>
            <a:graphicFrameLocks noChangeAspect="1"/>
          </p:cNvGraphicFramePr>
          <p:nvPr/>
        </p:nvGraphicFramePr>
        <p:xfrm>
          <a:off x="838200" y="3048000"/>
          <a:ext cx="3057525" cy="1736725"/>
        </p:xfrm>
        <a:graphic>
          <a:graphicData uri="http://schemas.openxmlformats.org/presentationml/2006/ole">
            <p:oleObj spid="_x0000_s7170" name="Equation" r:id="rId3" imgW="1117440" imgH="634680" progId="Equation.3">
              <p:embed/>
            </p:oleObj>
          </a:graphicData>
        </a:graphic>
      </p:graphicFrame>
      <p:graphicFrame>
        <p:nvGraphicFramePr>
          <p:cNvPr id="5123" name="Object 3"/>
          <p:cNvGraphicFramePr>
            <a:graphicFrameLocks noChangeAspect="1"/>
          </p:cNvGraphicFramePr>
          <p:nvPr/>
        </p:nvGraphicFramePr>
        <p:xfrm>
          <a:off x="4876800" y="2971800"/>
          <a:ext cx="3195638" cy="1909763"/>
        </p:xfrm>
        <a:graphic>
          <a:graphicData uri="http://schemas.openxmlformats.org/presentationml/2006/ole">
            <p:oleObj spid="_x0000_s7171" name="Equation" r:id="rId4" imgW="1168200" imgH="6984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How does this compare to the gravitational force between the earth and you?</a:t>
            </a:r>
            <a:endParaRPr lang="en-US" baseline="30000" dirty="0" smtClean="0">
              <a:solidFill>
                <a:srgbClr val="FFFF00"/>
              </a:solidFill>
            </a:endParaRPr>
          </a:p>
        </p:txBody>
      </p:sp>
      <p:graphicFrame>
        <p:nvGraphicFramePr>
          <p:cNvPr id="5122" name="Object 2"/>
          <p:cNvGraphicFramePr>
            <a:graphicFrameLocks noChangeAspect="1"/>
          </p:cNvGraphicFramePr>
          <p:nvPr/>
        </p:nvGraphicFramePr>
        <p:xfrm>
          <a:off x="838200" y="3048000"/>
          <a:ext cx="3057525" cy="1736725"/>
        </p:xfrm>
        <a:graphic>
          <a:graphicData uri="http://schemas.openxmlformats.org/presentationml/2006/ole">
            <p:oleObj spid="_x0000_s6146" name="Equation" r:id="rId3" imgW="1117440" imgH="63468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How does this compare to the gravitational force between the earth and you?</a:t>
            </a:r>
            <a:endParaRPr lang="en-US" baseline="30000" dirty="0" smtClean="0">
              <a:solidFill>
                <a:srgbClr val="FFFF00"/>
              </a:solidFill>
            </a:endParaRPr>
          </a:p>
        </p:txBody>
      </p:sp>
      <p:graphicFrame>
        <p:nvGraphicFramePr>
          <p:cNvPr id="5122" name="Object 2"/>
          <p:cNvGraphicFramePr>
            <a:graphicFrameLocks noChangeAspect="1"/>
          </p:cNvGraphicFramePr>
          <p:nvPr/>
        </p:nvGraphicFramePr>
        <p:xfrm>
          <a:off x="609600" y="3048000"/>
          <a:ext cx="3370263" cy="2432050"/>
        </p:xfrm>
        <a:graphic>
          <a:graphicData uri="http://schemas.openxmlformats.org/presentationml/2006/ole">
            <p:oleObj spid="_x0000_s8194" name="Equation" r:id="rId3" imgW="1231560" imgH="888840" progId="Equation.3">
              <p:embed/>
            </p:oleObj>
          </a:graphicData>
        </a:graphic>
      </p:graphicFrame>
      <p:graphicFrame>
        <p:nvGraphicFramePr>
          <p:cNvPr id="5123" name="Object 3"/>
          <p:cNvGraphicFramePr>
            <a:graphicFrameLocks noChangeAspect="1"/>
          </p:cNvGraphicFramePr>
          <p:nvPr/>
        </p:nvGraphicFramePr>
        <p:xfrm>
          <a:off x="4876800" y="2954338"/>
          <a:ext cx="3195638" cy="1944687"/>
        </p:xfrm>
        <a:graphic>
          <a:graphicData uri="http://schemas.openxmlformats.org/presentationml/2006/ole">
            <p:oleObj spid="_x0000_s8195" name="Equation" r:id="rId4" imgW="1168200" imgH="7110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Since F=ma, what value of </a:t>
            </a:r>
            <a:r>
              <a:rPr lang="en-US" i="1" dirty="0" smtClean="0">
                <a:solidFill>
                  <a:srgbClr val="FFFF00"/>
                </a:solidFill>
              </a:rPr>
              <a:t>a</a:t>
            </a:r>
            <a:r>
              <a:rPr lang="en-US" dirty="0" smtClean="0">
                <a:solidFill>
                  <a:srgbClr val="FFFF00"/>
                </a:solidFill>
              </a:rPr>
              <a:t> does this yield?</a:t>
            </a:r>
            <a:endParaRPr lang="en-US" baseline="30000" dirty="0" smtClean="0">
              <a:solidFill>
                <a:srgbClr val="FFFF00"/>
              </a:solidFill>
            </a:endParaRPr>
          </a:p>
        </p:txBody>
      </p:sp>
      <p:graphicFrame>
        <p:nvGraphicFramePr>
          <p:cNvPr id="5122" name="Object 2"/>
          <p:cNvGraphicFramePr>
            <a:graphicFrameLocks noChangeAspect="1"/>
          </p:cNvGraphicFramePr>
          <p:nvPr/>
        </p:nvGraphicFramePr>
        <p:xfrm>
          <a:off x="609600" y="3048000"/>
          <a:ext cx="3370263" cy="2432050"/>
        </p:xfrm>
        <a:graphic>
          <a:graphicData uri="http://schemas.openxmlformats.org/presentationml/2006/ole">
            <p:oleObj spid="_x0000_s9218" name="Equation" r:id="rId3" imgW="1231560" imgH="8888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Gravitation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Since F=ma, what value of </a:t>
            </a:r>
            <a:r>
              <a:rPr lang="en-US" i="1" dirty="0" smtClean="0">
                <a:solidFill>
                  <a:srgbClr val="FFFF00"/>
                </a:solidFill>
              </a:rPr>
              <a:t>a</a:t>
            </a:r>
            <a:r>
              <a:rPr lang="en-US" dirty="0" smtClean="0">
                <a:solidFill>
                  <a:srgbClr val="FFFF00"/>
                </a:solidFill>
              </a:rPr>
              <a:t> does this yield?</a:t>
            </a: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endParaRPr lang="en-US" baseline="30000" dirty="0" smtClean="0">
              <a:solidFill>
                <a:srgbClr val="FFFF00"/>
              </a:solidFill>
            </a:endParaRPr>
          </a:p>
          <a:p>
            <a:r>
              <a:rPr lang="en-US" dirty="0" smtClean="0">
                <a:solidFill>
                  <a:srgbClr val="FFFF00"/>
                </a:solidFill>
              </a:rPr>
              <a:t>Sound Familiar?</a:t>
            </a:r>
            <a:endParaRPr lang="en-US" baseline="30000" dirty="0" smtClean="0">
              <a:solidFill>
                <a:srgbClr val="FFFF00"/>
              </a:solidFill>
            </a:endParaRPr>
          </a:p>
        </p:txBody>
      </p:sp>
      <p:graphicFrame>
        <p:nvGraphicFramePr>
          <p:cNvPr id="5122" name="Object 2"/>
          <p:cNvGraphicFramePr>
            <a:graphicFrameLocks noChangeAspect="1"/>
          </p:cNvGraphicFramePr>
          <p:nvPr/>
        </p:nvGraphicFramePr>
        <p:xfrm>
          <a:off x="1295400" y="2667000"/>
          <a:ext cx="3370263" cy="2432050"/>
        </p:xfrm>
        <a:graphic>
          <a:graphicData uri="http://schemas.openxmlformats.org/presentationml/2006/ole">
            <p:oleObj spid="_x0000_s10242" name="Equation" r:id="rId3" imgW="1231560" imgH="888840" progId="Equation.3">
              <p:embed/>
            </p:oleObj>
          </a:graphicData>
        </a:graphic>
      </p:graphicFrame>
      <p:graphicFrame>
        <p:nvGraphicFramePr>
          <p:cNvPr id="10243" name="Object 2"/>
          <p:cNvGraphicFramePr>
            <a:graphicFrameLocks noChangeAspect="1"/>
          </p:cNvGraphicFramePr>
          <p:nvPr/>
        </p:nvGraphicFramePr>
        <p:xfrm>
          <a:off x="5554663" y="2378075"/>
          <a:ext cx="2119312" cy="2919413"/>
        </p:xfrm>
        <a:graphic>
          <a:graphicData uri="http://schemas.openxmlformats.org/presentationml/2006/ole">
            <p:oleObj spid="_x0000_s10243" name="Equation" r:id="rId4" imgW="774360" imgH="10666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Field Strength</a:t>
            </a:r>
            <a:endParaRPr lang="en-US" dirty="0"/>
          </a:p>
        </p:txBody>
      </p:sp>
      <p:sp>
        <p:nvSpPr>
          <p:cNvPr id="3" name="Content Placeholder 2"/>
          <p:cNvSpPr>
            <a:spLocks noGrp="1"/>
          </p:cNvSpPr>
          <p:nvPr>
            <p:ph idx="1"/>
          </p:nvPr>
        </p:nvSpPr>
        <p:spPr>
          <a:xfrm>
            <a:off x="914400" y="1783560"/>
            <a:ext cx="5105400" cy="4572000"/>
          </a:xfrm>
        </p:spPr>
        <p:txBody>
          <a:bodyPr>
            <a:normAutofit/>
          </a:bodyPr>
          <a:lstStyle/>
          <a:p>
            <a:r>
              <a:rPr lang="en-US" dirty="0" smtClean="0">
                <a:solidFill>
                  <a:schemeClr val="tx2"/>
                </a:solidFill>
              </a:rPr>
              <a:t>The gravitational field strength at a certain point is the force per unit mass experienced by a small point mass, m, at that point.</a:t>
            </a:r>
          </a:p>
        </p:txBody>
      </p:sp>
      <p:graphicFrame>
        <p:nvGraphicFramePr>
          <p:cNvPr id="5122" name="Object 2"/>
          <p:cNvGraphicFramePr>
            <a:graphicFrameLocks noChangeAspect="1"/>
          </p:cNvGraphicFramePr>
          <p:nvPr/>
        </p:nvGraphicFramePr>
        <p:xfrm>
          <a:off x="6324600" y="1905000"/>
          <a:ext cx="2293937" cy="3960812"/>
        </p:xfrm>
        <a:graphic>
          <a:graphicData uri="http://schemas.openxmlformats.org/presentationml/2006/ole">
            <p:oleObj spid="_x0000_s12290" name="Equation" r:id="rId3" imgW="838080" imgH="144756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Field Strength</a:t>
            </a:r>
            <a:endParaRPr lang="en-US" dirty="0"/>
          </a:p>
        </p:txBody>
      </p:sp>
      <p:sp>
        <p:nvSpPr>
          <p:cNvPr id="3" name="Content Placeholder 2"/>
          <p:cNvSpPr>
            <a:spLocks noGrp="1"/>
          </p:cNvSpPr>
          <p:nvPr>
            <p:ph idx="1"/>
          </p:nvPr>
        </p:nvSpPr>
        <p:spPr>
          <a:xfrm>
            <a:off x="914400" y="1783560"/>
            <a:ext cx="5105400" cy="4572000"/>
          </a:xfrm>
        </p:spPr>
        <p:txBody>
          <a:bodyPr>
            <a:normAutofit/>
          </a:bodyPr>
          <a:lstStyle/>
          <a:p>
            <a:r>
              <a:rPr lang="en-US" dirty="0" smtClean="0">
                <a:solidFill>
                  <a:schemeClr val="tx2"/>
                </a:solidFill>
              </a:rPr>
              <a:t>The units of gravitational field strength are N</a:t>
            </a:r>
            <a:r>
              <a:rPr lang="en-US" dirty="0" smtClean="0">
                <a:solidFill>
                  <a:schemeClr val="tx2"/>
                </a:solidFill>
                <a:sym typeface="Symbol"/>
              </a:rPr>
              <a:t>kg</a:t>
            </a:r>
            <a:r>
              <a:rPr lang="en-US" baseline="30000" dirty="0" smtClean="0">
                <a:solidFill>
                  <a:schemeClr val="tx2"/>
                </a:solidFill>
                <a:sym typeface="Symbol"/>
              </a:rPr>
              <a:t>-1</a:t>
            </a:r>
          </a:p>
          <a:p>
            <a:r>
              <a:rPr lang="en-US" dirty="0" smtClean="0">
                <a:solidFill>
                  <a:schemeClr val="tx2"/>
                </a:solidFill>
              </a:rPr>
              <a:t>1N = 1 kg</a:t>
            </a:r>
            <a:r>
              <a:rPr lang="en-US" dirty="0" smtClean="0">
                <a:solidFill>
                  <a:schemeClr val="tx2"/>
                </a:solidFill>
                <a:sym typeface="Symbol"/>
              </a:rPr>
              <a:t> m  s</a:t>
            </a:r>
            <a:r>
              <a:rPr lang="en-US" baseline="30000" dirty="0" smtClean="0">
                <a:solidFill>
                  <a:schemeClr val="tx2"/>
                </a:solidFill>
                <a:sym typeface="Symbol"/>
              </a:rPr>
              <a:t>-2</a:t>
            </a:r>
          </a:p>
          <a:p>
            <a:r>
              <a:rPr lang="en-US" dirty="0" smtClean="0">
                <a:solidFill>
                  <a:schemeClr val="tx2"/>
                </a:solidFill>
              </a:rPr>
              <a:t>So units become </a:t>
            </a:r>
            <a:r>
              <a:rPr lang="en-US" dirty="0" smtClean="0">
                <a:solidFill>
                  <a:schemeClr val="tx2"/>
                </a:solidFill>
                <a:sym typeface="Symbol"/>
              </a:rPr>
              <a:t>m  s</a:t>
            </a:r>
            <a:r>
              <a:rPr lang="en-US" baseline="30000" dirty="0" smtClean="0">
                <a:solidFill>
                  <a:schemeClr val="tx2"/>
                </a:solidFill>
                <a:sym typeface="Symbol"/>
              </a:rPr>
              <a:t>-2</a:t>
            </a:r>
            <a:r>
              <a:rPr lang="en-US" dirty="0" smtClean="0">
                <a:solidFill>
                  <a:schemeClr val="tx2"/>
                </a:solidFill>
                <a:sym typeface="Symbol"/>
              </a:rPr>
              <a:t>, acceleration!</a:t>
            </a:r>
          </a:p>
        </p:txBody>
      </p:sp>
      <p:graphicFrame>
        <p:nvGraphicFramePr>
          <p:cNvPr id="5122" name="Object 2"/>
          <p:cNvGraphicFramePr>
            <a:graphicFrameLocks noChangeAspect="1"/>
          </p:cNvGraphicFramePr>
          <p:nvPr/>
        </p:nvGraphicFramePr>
        <p:xfrm>
          <a:off x="6254750" y="1939925"/>
          <a:ext cx="2433638" cy="3890963"/>
        </p:xfrm>
        <a:graphic>
          <a:graphicData uri="http://schemas.openxmlformats.org/presentationml/2006/ole">
            <p:oleObj spid="_x0000_s13314" name="Equation" r:id="rId3" imgW="888840" imgH="142236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Field Strength</a:t>
            </a:r>
            <a:endParaRPr lang="en-US" dirty="0"/>
          </a:p>
        </p:txBody>
      </p:sp>
      <p:sp>
        <p:nvSpPr>
          <p:cNvPr id="3" name="Content Placeholder 2"/>
          <p:cNvSpPr>
            <a:spLocks noGrp="1"/>
          </p:cNvSpPr>
          <p:nvPr>
            <p:ph idx="1"/>
          </p:nvPr>
        </p:nvSpPr>
        <p:spPr>
          <a:xfrm>
            <a:off x="914400" y="1783560"/>
            <a:ext cx="4724400" cy="4572000"/>
          </a:xfrm>
        </p:spPr>
        <p:txBody>
          <a:bodyPr>
            <a:normAutofit/>
          </a:bodyPr>
          <a:lstStyle/>
          <a:p>
            <a:r>
              <a:rPr lang="en-US" dirty="0" smtClean="0">
                <a:solidFill>
                  <a:schemeClr val="tx2"/>
                </a:solidFill>
              </a:rPr>
              <a:t>Gravitational field strength is a vector quantity whose direction is given by the direction of the force a point mass would experience if placed at the point of interest.</a:t>
            </a:r>
          </a:p>
        </p:txBody>
      </p:sp>
      <p:pic>
        <p:nvPicPr>
          <p:cNvPr id="5" name="Picture 4" descr="Gravitational Field of a Sphere.jpg"/>
          <p:cNvPicPr>
            <a:picLocks noChangeAspect="1"/>
          </p:cNvPicPr>
          <p:nvPr/>
        </p:nvPicPr>
        <p:blipFill>
          <a:blip r:embed="rId2" cstate="print"/>
          <a:stretch>
            <a:fillRect/>
          </a:stretch>
        </p:blipFill>
        <p:spPr>
          <a:xfrm>
            <a:off x="5756148" y="1981200"/>
            <a:ext cx="3159252" cy="3182112"/>
          </a:xfrm>
          <a:prstGeom prst="rect">
            <a:avLst/>
          </a:prstGeom>
        </p:spPr>
      </p:pic>
      <p:sp>
        <p:nvSpPr>
          <p:cNvPr id="6" name="Oval 5"/>
          <p:cNvSpPr/>
          <p:nvPr/>
        </p:nvSpPr>
        <p:spPr>
          <a:xfrm>
            <a:off x="8077200" y="2667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Field Strength</a:t>
            </a:r>
            <a:endParaRPr lang="en-US" dirty="0"/>
          </a:p>
        </p:txBody>
      </p:sp>
      <p:sp>
        <p:nvSpPr>
          <p:cNvPr id="3" name="Content Placeholder 2"/>
          <p:cNvSpPr>
            <a:spLocks noGrp="1"/>
          </p:cNvSpPr>
          <p:nvPr>
            <p:ph idx="1"/>
          </p:nvPr>
        </p:nvSpPr>
        <p:spPr>
          <a:xfrm>
            <a:off x="914400" y="1783560"/>
            <a:ext cx="4724400" cy="4572000"/>
          </a:xfrm>
        </p:spPr>
        <p:txBody>
          <a:bodyPr>
            <a:normAutofit/>
          </a:bodyPr>
          <a:lstStyle/>
          <a:p>
            <a:r>
              <a:rPr lang="en-US" dirty="0" smtClean="0">
                <a:solidFill>
                  <a:schemeClr val="tx2"/>
                </a:solidFill>
              </a:rPr>
              <a:t>The gravitational field strength  around a single point mass is radial which means it is the same for all points equidistant from the center of mass and directed toward the center.</a:t>
            </a:r>
          </a:p>
        </p:txBody>
      </p:sp>
      <p:pic>
        <p:nvPicPr>
          <p:cNvPr id="5" name="Picture 4" descr="Gravitational Field of a Sphere.jpg"/>
          <p:cNvPicPr>
            <a:picLocks noChangeAspect="1"/>
          </p:cNvPicPr>
          <p:nvPr/>
        </p:nvPicPr>
        <p:blipFill>
          <a:blip r:embed="rId2" cstate="print"/>
          <a:stretch>
            <a:fillRect/>
          </a:stretch>
        </p:blipFill>
        <p:spPr>
          <a:xfrm>
            <a:off x="5756148" y="1981200"/>
            <a:ext cx="3159252" cy="3182112"/>
          </a:xfrm>
          <a:prstGeom prst="rect">
            <a:avLst/>
          </a:prstGeom>
        </p:spPr>
      </p:pic>
      <p:sp>
        <p:nvSpPr>
          <p:cNvPr id="6" name="Oval 5"/>
          <p:cNvSpPr/>
          <p:nvPr/>
        </p:nvSpPr>
        <p:spPr>
          <a:xfrm>
            <a:off x="8077200" y="2667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Newtonian idea of gravitational force acting between two spherical bodies and the laws of mechanics create a model that can be used to calculate the motion of planets.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Field Strength</a:t>
            </a:r>
            <a:endParaRPr lang="en-US" dirty="0"/>
          </a:p>
        </p:txBody>
      </p:sp>
      <p:sp>
        <p:nvSpPr>
          <p:cNvPr id="3" name="Content Placeholder 2"/>
          <p:cNvSpPr>
            <a:spLocks noGrp="1"/>
          </p:cNvSpPr>
          <p:nvPr>
            <p:ph idx="1"/>
          </p:nvPr>
        </p:nvSpPr>
        <p:spPr>
          <a:xfrm>
            <a:off x="914400" y="1783560"/>
            <a:ext cx="4724400" cy="4572000"/>
          </a:xfrm>
        </p:spPr>
        <p:txBody>
          <a:bodyPr>
            <a:normAutofit/>
          </a:bodyPr>
          <a:lstStyle/>
          <a:p>
            <a:r>
              <a:rPr lang="en-US" dirty="0" smtClean="0">
                <a:solidFill>
                  <a:schemeClr val="tx2"/>
                </a:solidFill>
              </a:rPr>
              <a:t>On a micro- versus macro-level (like the projectile motion of a football), the field strength can be considered to be uniform with a </a:t>
            </a:r>
            <a:r>
              <a:rPr lang="en-US" smtClean="0">
                <a:solidFill>
                  <a:schemeClr val="tx2"/>
                </a:solidFill>
              </a:rPr>
              <a:t>constant value.</a:t>
            </a:r>
            <a:endParaRPr lang="en-US" dirty="0" smtClean="0">
              <a:solidFill>
                <a:schemeClr val="tx2"/>
              </a:solidFill>
            </a:endParaRPr>
          </a:p>
        </p:txBody>
      </p:sp>
      <p:pic>
        <p:nvPicPr>
          <p:cNvPr id="5" name="Picture 4" descr="Gravitational Field of a Sphere.jpg"/>
          <p:cNvPicPr>
            <a:picLocks noChangeAspect="1"/>
          </p:cNvPicPr>
          <p:nvPr/>
        </p:nvPicPr>
        <p:blipFill>
          <a:blip r:embed="rId2" cstate="print"/>
          <a:stretch>
            <a:fillRect/>
          </a:stretch>
        </p:blipFill>
        <p:spPr>
          <a:xfrm>
            <a:off x="5760854" y="1981200"/>
            <a:ext cx="3149839" cy="318211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914400"/>
          </a:xfrm>
        </p:spPr>
        <p:txBody>
          <a:bodyPr/>
          <a:lstStyle/>
          <a:p>
            <a:r>
              <a:rPr lang="en-US" dirty="0" smtClean="0">
                <a:hlinkClick r:id="rId3" action="ppaction://hlinkfile"/>
              </a:rPr>
              <a:t>The Law of Gravitation and Planetary Motion</a:t>
            </a:r>
            <a:endParaRPr lang="en-US" dirty="0"/>
          </a:p>
        </p:txBody>
      </p:sp>
      <p:pic>
        <p:nvPicPr>
          <p:cNvPr id="5" name="Law of Gravitation and Planetary Motion.wmv">
            <a:hlinkClick r:id="" action="ppaction://media"/>
          </p:cNvPr>
          <p:cNvPicPr>
            <a:picLocks noGrp="1" noRot="1" noChangeAspect="1"/>
          </p:cNvPicPr>
          <p:nvPr>
            <p:ph idx="1"/>
            <a:videoFile r:link="rId1"/>
          </p:nvPr>
        </p:nvPicPr>
        <p:blipFill>
          <a:blip r:embed="rId4" cstate="print"/>
          <a:stretch>
            <a:fillRect/>
          </a:stretch>
        </p:blipFill>
        <p:spPr>
          <a:xfrm>
            <a:off x="685800" y="1524000"/>
            <a:ext cx="6908800" cy="5181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Motion</a:t>
            </a:r>
            <a:endParaRPr lang="en-US" dirty="0"/>
          </a:p>
        </p:txBody>
      </p:sp>
      <p:sp>
        <p:nvSpPr>
          <p:cNvPr id="3" name="Content Placeholder 2"/>
          <p:cNvSpPr>
            <a:spLocks noGrp="1"/>
          </p:cNvSpPr>
          <p:nvPr>
            <p:ph idx="1"/>
          </p:nvPr>
        </p:nvSpPr>
        <p:spPr>
          <a:xfrm>
            <a:off x="381000" y="1783560"/>
            <a:ext cx="4724400" cy="4572000"/>
          </a:xfrm>
        </p:spPr>
        <p:txBody>
          <a:bodyPr/>
          <a:lstStyle/>
          <a:p>
            <a:r>
              <a:rPr lang="en-US" dirty="0" smtClean="0"/>
              <a:t>In order for a body to move in a circular or elliptical path, there must be a force to cause centripetal acceleration</a:t>
            </a:r>
          </a:p>
          <a:p>
            <a:r>
              <a:rPr lang="en-US" dirty="0" smtClean="0"/>
              <a:t>For planets, that force is the force of gravity</a:t>
            </a:r>
            <a:endParaRPr lang="en-US" dirty="0"/>
          </a:p>
        </p:txBody>
      </p:sp>
      <p:graphicFrame>
        <p:nvGraphicFramePr>
          <p:cNvPr id="39938" name="Content Placeholder 4"/>
          <p:cNvGraphicFramePr>
            <a:graphicFrameLocks noChangeAspect="1"/>
          </p:cNvGraphicFramePr>
          <p:nvPr/>
        </p:nvGraphicFramePr>
        <p:xfrm>
          <a:off x="5334000" y="1981200"/>
          <a:ext cx="3208338" cy="4192588"/>
        </p:xfrm>
        <a:graphic>
          <a:graphicData uri="http://schemas.openxmlformats.org/presentationml/2006/ole">
            <p:oleObj spid="_x0000_s39938" name="Equation" r:id="rId3" imgW="952200" imgH="124452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Motion</a:t>
            </a:r>
            <a:endParaRPr lang="en-US" dirty="0"/>
          </a:p>
        </p:txBody>
      </p:sp>
      <p:sp>
        <p:nvSpPr>
          <p:cNvPr id="3" name="Content Placeholder 2"/>
          <p:cNvSpPr>
            <a:spLocks noGrp="1"/>
          </p:cNvSpPr>
          <p:nvPr>
            <p:ph idx="1"/>
          </p:nvPr>
        </p:nvSpPr>
        <p:spPr>
          <a:xfrm>
            <a:off x="381000" y="1783560"/>
            <a:ext cx="4724400" cy="4572000"/>
          </a:xfrm>
        </p:spPr>
        <p:txBody>
          <a:bodyPr/>
          <a:lstStyle/>
          <a:p>
            <a:r>
              <a:rPr lang="en-US" dirty="0" smtClean="0"/>
              <a:t>Solving for v, we get the velocity a body must maintain to remain in an orbit</a:t>
            </a:r>
            <a:endParaRPr lang="en-US" dirty="0"/>
          </a:p>
        </p:txBody>
      </p:sp>
      <p:graphicFrame>
        <p:nvGraphicFramePr>
          <p:cNvPr id="39938" name="Content Placeholder 4"/>
          <p:cNvGraphicFramePr>
            <a:graphicFrameLocks noChangeAspect="1"/>
          </p:cNvGraphicFramePr>
          <p:nvPr/>
        </p:nvGraphicFramePr>
        <p:xfrm>
          <a:off x="5419725" y="1938338"/>
          <a:ext cx="3036888" cy="4278312"/>
        </p:xfrm>
        <a:graphic>
          <a:graphicData uri="http://schemas.openxmlformats.org/presentationml/2006/ole">
            <p:oleObj spid="_x0000_s40962" name="Equation" r:id="rId3" imgW="901440" imgH="126972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Motion</a:t>
            </a:r>
            <a:endParaRPr lang="en-US" dirty="0"/>
          </a:p>
        </p:txBody>
      </p:sp>
      <p:sp>
        <p:nvSpPr>
          <p:cNvPr id="3" name="Content Placeholder 2"/>
          <p:cNvSpPr>
            <a:spLocks noGrp="1"/>
          </p:cNvSpPr>
          <p:nvPr>
            <p:ph idx="1"/>
          </p:nvPr>
        </p:nvSpPr>
        <p:spPr>
          <a:xfrm>
            <a:off x="381000" y="1783560"/>
            <a:ext cx="4724400" cy="4572000"/>
          </a:xfrm>
        </p:spPr>
        <p:txBody>
          <a:bodyPr/>
          <a:lstStyle/>
          <a:p>
            <a:r>
              <a:rPr lang="en-US" dirty="0" smtClean="0"/>
              <a:t>Using rotational velocity, we see that the square of the period is proportional to the cube of the distance between the two masses</a:t>
            </a:r>
            <a:endParaRPr lang="en-US" dirty="0"/>
          </a:p>
        </p:txBody>
      </p:sp>
      <p:graphicFrame>
        <p:nvGraphicFramePr>
          <p:cNvPr id="39938" name="Content Placeholder 4"/>
          <p:cNvGraphicFramePr>
            <a:graphicFrameLocks noChangeAspect="1"/>
          </p:cNvGraphicFramePr>
          <p:nvPr/>
        </p:nvGraphicFramePr>
        <p:xfrm>
          <a:off x="5626100" y="914400"/>
          <a:ext cx="2908300" cy="5562600"/>
        </p:xfrm>
        <a:graphic>
          <a:graphicData uri="http://schemas.openxmlformats.org/presentationml/2006/ole">
            <p:oleObj spid="_x0000_s41986" name="Equation" r:id="rId3" imgW="863280" imgH="165096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Motion</a:t>
            </a:r>
            <a:endParaRPr lang="en-US" dirty="0"/>
          </a:p>
        </p:txBody>
      </p:sp>
      <p:sp>
        <p:nvSpPr>
          <p:cNvPr id="3" name="Content Placeholder 2"/>
          <p:cNvSpPr>
            <a:spLocks noGrp="1"/>
          </p:cNvSpPr>
          <p:nvPr>
            <p:ph idx="1"/>
          </p:nvPr>
        </p:nvSpPr>
        <p:spPr>
          <a:xfrm>
            <a:off x="381000" y="1783560"/>
            <a:ext cx="4724400" cy="4572000"/>
          </a:xfrm>
        </p:spPr>
        <p:txBody>
          <a:bodyPr/>
          <a:lstStyle/>
          <a:p>
            <a:r>
              <a:rPr lang="en-US" dirty="0" smtClean="0"/>
              <a:t>From this we can develop a relationship between the orbits of two planets orbiting </a:t>
            </a:r>
            <a:r>
              <a:rPr lang="en-US" i="1" dirty="0" smtClean="0">
                <a:solidFill>
                  <a:srgbClr val="FFFF00"/>
                </a:solidFill>
              </a:rPr>
              <a:t>around the same central body </a:t>
            </a:r>
            <a:r>
              <a:rPr lang="en-US" dirty="0" smtClean="0"/>
              <a:t>(like the planets in our solar system orbiting the sun)</a:t>
            </a:r>
            <a:endParaRPr lang="en-US" dirty="0"/>
          </a:p>
        </p:txBody>
      </p:sp>
      <p:graphicFrame>
        <p:nvGraphicFramePr>
          <p:cNvPr id="39938" name="Content Placeholder 4"/>
          <p:cNvGraphicFramePr>
            <a:graphicFrameLocks noChangeAspect="1"/>
          </p:cNvGraphicFramePr>
          <p:nvPr/>
        </p:nvGraphicFramePr>
        <p:xfrm>
          <a:off x="5818188" y="1512888"/>
          <a:ext cx="2522537" cy="4364037"/>
        </p:xfrm>
        <a:graphic>
          <a:graphicData uri="http://schemas.openxmlformats.org/presentationml/2006/ole">
            <p:oleObj spid="_x0000_s43010" name="Equation" r:id="rId3" imgW="749160" imgH="129528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err="1" smtClean="0">
                <a:hlinkClick r:id="rId3" action="ppaction://hlinkfile"/>
              </a:rPr>
              <a:t>Kepler</a:t>
            </a:r>
            <a:r>
              <a:rPr lang="en-US" dirty="0" smtClean="0">
                <a:hlinkClick r:id="rId3" action="ppaction://hlinkfile"/>
              </a:rPr>
              <a:t> and His Three Laws </a:t>
            </a:r>
            <a:r>
              <a:rPr lang="en-US" dirty="0" smtClean="0">
                <a:hlinkClick r:id="rId3" action="ppaction://hlinkfile"/>
              </a:rPr>
              <a:t>of Motion</a:t>
            </a:r>
            <a:endParaRPr lang="en-US" dirty="0"/>
          </a:p>
        </p:txBody>
      </p:sp>
      <p:pic>
        <p:nvPicPr>
          <p:cNvPr id="6" name="Kepler and His Three Laws of Motion.wmv">
            <a:hlinkClick r:id="" action="ppaction://media"/>
          </p:cNvPr>
          <p:cNvPicPr>
            <a:picLocks noGrp="1" noRot="1" noChangeAspect="1"/>
          </p:cNvPicPr>
          <p:nvPr>
            <p:ph idx="1"/>
            <a:videoFile r:link="rId1"/>
          </p:nvPr>
        </p:nvPicPr>
        <p:blipFill>
          <a:blip r:embed="rId4" cstate="print"/>
          <a:stretch>
            <a:fillRect/>
          </a:stretch>
        </p:blipFill>
        <p:spPr>
          <a:xfrm>
            <a:off x="1998133" y="1555750"/>
            <a:ext cx="6764867" cy="50736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Newton’s law of gravitation </a:t>
            </a:r>
          </a:p>
          <a:p>
            <a:r>
              <a:rPr lang="en-US" sz="3200" dirty="0" smtClean="0"/>
              <a:t>Gravitational field strength</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5" name="Content Placeholder 4"/>
          <p:cNvGraphicFramePr>
            <a:graphicFrameLocks noChangeAspect="1"/>
          </p:cNvGraphicFramePr>
          <p:nvPr>
            <p:ph idx="1"/>
          </p:nvPr>
        </p:nvGraphicFramePr>
        <p:xfrm>
          <a:off x="1676400" y="1676400"/>
          <a:ext cx="2438400" cy="4064000"/>
        </p:xfrm>
        <a:graphic>
          <a:graphicData uri="http://schemas.openxmlformats.org/presentationml/2006/ole">
            <p:oleObj spid="_x0000_s38914" name="Equation" r:id="rId3" imgW="723600" imgH="120636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the relationship between gravitational force and centripetal force </a:t>
            </a:r>
          </a:p>
          <a:p>
            <a:r>
              <a:rPr lang="en-US" sz="3200" dirty="0" smtClean="0"/>
              <a:t>Applying Newton’s law of gravitation to the motion of an object in circular orbit around a point mass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a:bodyPr>
          <a:lstStyle/>
          <a:p>
            <a:pPr lvl="0"/>
            <a:r>
              <a:rPr lang="en-US" sz="3200" dirty="0" smtClean="0"/>
              <a:t>Laws: Newton’s law of gravitation and the laws of mechanics are the foundation for deterministic classical physics. These can be used to make predictions but do not explain why the observed phenomena exist.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Solving problems involving gravitational force, gravitational field strength, orbital speed and orbital period </a:t>
            </a:r>
          </a:p>
          <a:p>
            <a:r>
              <a:rPr lang="en-US" sz="3200" dirty="0" smtClean="0"/>
              <a:t>Determining the resultant gravitational field strength due to two bodies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Newtonian idea of gravitational force acting between two spherical bodies and the laws of mechanics create a model that can be used to calculate the motion of planets.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smtClean="0">
                <a:latin typeface="Pristina" pitchFamily="66" charset="0"/>
              </a:rPr>
              <a:t>Questions?</a:t>
            </a:r>
            <a:endParaRPr lang="en-US" sz="4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a:buNone/>
            </a:pPr>
            <a:r>
              <a:rPr lang="en-US" dirty="0" smtClean="0"/>
              <a:t>#15-25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laws of mechanics along with the law of gravitation create the deterministic nature of classical physics. </a:t>
            </a:r>
          </a:p>
          <a:p>
            <a:r>
              <a:rPr lang="en-US" sz="3200" dirty="0" smtClean="0"/>
              <a:t>Are classical physics and modern physics compatible? </a:t>
            </a:r>
          </a:p>
          <a:p>
            <a:r>
              <a:rPr lang="en-US" sz="3200" dirty="0" smtClean="0"/>
              <a:t>Do other areas of knowledge also have a similar division between classical and modern in their historical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Newton’s law of gravitation </a:t>
            </a:r>
          </a:p>
          <a:p>
            <a:r>
              <a:rPr lang="en-US" sz="3200" dirty="0" smtClean="0"/>
              <a:t>Gravitational field strength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the relationship between gravitational force and centripetal force </a:t>
            </a:r>
          </a:p>
          <a:p>
            <a:r>
              <a:rPr lang="en-US" sz="3200" dirty="0" smtClean="0"/>
              <a:t>Applying Newton’s law of gravitation to the motion of an object in circular orbit around a point mass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Solving problems involving gravitational force, gravitational field strength, orbital speed and orbital period </a:t>
            </a:r>
          </a:p>
          <a:p>
            <a:r>
              <a:rPr lang="en-US" sz="3200" dirty="0" smtClean="0"/>
              <a:t>Determining the resultant gravitational field strength due to two bodies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Newton’s law of gravitation should be extended to spherical masses of uniform density by assuming that their mass is concentrated at their centre </a:t>
            </a:r>
          </a:p>
          <a:p>
            <a:r>
              <a:rPr lang="en-US" sz="3200" dirty="0" smtClean="0"/>
              <a:t>Gravitational field strength at a point is the force per unit mass experienced by a small point mass at that point </a:t>
            </a:r>
          </a:p>
          <a:p>
            <a:r>
              <a:rPr lang="en-US" sz="3200" dirty="0" smtClean="0"/>
              <a:t>Calculations of the resultant gravitational field strength due to two bodies will be restricted to points along the straight line joining the bodies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435</TotalTime>
  <Words>1038</Words>
  <Application>Microsoft Office PowerPoint</Application>
  <PresentationFormat>On-screen Show (4:3)</PresentationFormat>
  <Paragraphs>112</Paragraphs>
  <Slides>43</Slides>
  <Notes>0</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Metro</vt:lpstr>
      <vt:lpstr>Equation</vt:lpstr>
      <vt:lpstr>Devil  physics The  baddest  class  on  campus IB  Physics</vt:lpstr>
      <vt:lpstr>Tsokos Lesson 6-2 The law of gravitation</vt:lpstr>
      <vt:lpstr>Essential Idea: </vt:lpstr>
      <vt:lpstr>Nature Of Science: </vt:lpstr>
      <vt:lpstr>Theory Of Knowledge:   </vt:lpstr>
      <vt:lpstr>Understandings: </vt:lpstr>
      <vt:lpstr>Applications And Skills: </vt:lpstr>
      <vt:lpstr>Applications And Skills: </vt:lpstr>
      <vt:lpstr>Guidance: </vt:lpstr>
      <vt:lpstr>Data Booklet Reference: </vt:lpstr>
      <vt:lpstr>Utilization: </vt:lpstr>
      <vt:lpstr>Aim 4: </vt:lpstr>
      <vt:lpstr>Introductory Video The Force of Gravity</vt:lpstr>
      <vt:lpstr>Newton’s 2nd Law</vt:lpstr>
      <vt:lpstr>Newton’s 2nd Law</vt:lpstr>
      <vt:lpstr>Newton’s Law of Gravitation</vt:lpstr>
      <vt:lpstr>Newton’s Law of Gravitation</vt:lpstr>
      <vt:lpstr>Newton’s Law of Gravitation</vt:lpstr>
      <vt:lpstr>Newton’s Law of Gravitation</vt:lpstr>
      <vt:lpstr>Newton’s Law of Gravitation</vt:lpstr>
      <vt:lpstr>Newton’s Law of Gravitation</vt:lpstr>
      <vt:lpstr>Newton’s Law of Gravitation</vt:lpstr>
      <vt:lpstr>Newton’s Law of Gravitation</vt:lpstr>
      <vt:lpstr>Newton’s Law of Gravitation</vt:lpstr>
      <vt:lpstr>Newton’s Law of Gravitation</vt:lpstr>
      <vt:lpstr>Gravitational Field Strength</vt:lpstr>
      <vt:lpstr>Gravitational Field Strength</vt:lpstr>
      <vt:lpstr>Gravitational Field Strength</vt:lpstr>
      <vt:lpstr>Gravitational Field Strength</vt:lpstr>
      <vt:lpstr>Gravitational Field Strength</vt:lpstr>
      <vt:lpstr>The Law of Gravitation and Planetary Motion</vt:lpstr>
      <vt:lpstr>Orbital Motion</vt:lpstr>
      <vt:lpstr>Orbital Motion</vt:lpstr>
      <vt:lpstr>Orbital Motion</vt:lpstr>
      <vt:lpstr>Orbital Motion</vt:lpstr>
      <vt:lpstr>Kepler and His Three Laws of Motion</vt:lpstr>
      <vt:lpstr>Understandings: </vt:lpstr>
      <vt:lpstr>Data Booklet Reference: </vt:lpstr>
      <vt:lpstr>Applications And Skills: </vt:lpstr>
      <vt:lpstr>Applications And Skills: </vt:lpstr>
      <vt:lpstr>Essential Idea: </vt:lpstr>
      <vt:lpstr>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40</cp:revision>
  <dcterms:created xsi:type="dcterms:W3CDTF">2010-12-08T08:20:03Z</dcterms:created>
  <dcterms:modified xsi:type="dcterms:W3CDTF">2015-11-16T03:38:05Z</dcterms:modified>
</cp:coreProperties>
</file>