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09" r:id="rId4"/>
    <p:sldId id="335" r:id="rId5"/>
    <p:sldId id="334" r:id="rId6"/>
    <p:sldId id="336" r:id="rId7"/>
    <p:sldId id="337" r:id="rId8"/>
    <p:sldId id="339" r:id="rId9"/>
    <p:sldId id="340" r:id="rId10"/>
    <p:sldId id="341" r:id="rId11"/>
    <p:sldId id="343" r:id="rId12"/>
    <p:sldId id="342" r:id="rId13"/>
    <p:sldId id="344" r:id="rId14"/>
    <p:sldId id="262" r:id="rId15"/>
    <p:sldId id="352" r:id="rId16"/>
    <p:sldId id="263" r:id="rId17"/>
    <p:sldId id="351" r:id="rId18"/>
    <p:sldId id="350" r:id="rId19"/>
    <p:sldId id="267" r:id="rId20"/>
    <p:sldId id="268" r:id="rId21"/>
    <p:sldId id="269" r:id="rId22"/>
    <p:sldId id="270" r:id="rId23"/>
    <p:sldId id="353" r:id="rId24"/>
    <p:sldId id="273" r:id="rId25"/>
    <p:sldId id="310" r:id="rId26"/>
    <p:sldId id="311" r:id="rId27"/>
    <p:sldId id="312" r:id="rId28"/>
    <p:sldId id="313" r:id="rId29"/>
    <p:sldId id="314" r:id="rId30"/>
    <p:sldId id="315" r:id="rId31"/>
    <p:sldId id="277" r:id="rId32"/>
    <p:sldId id="275" r:id="rId33"/>
    <p:sldId id="276" r:id="rId34"/>
    <p:sldId id="281" r:id="rId35"/>
    <p:sldId id="354" r:id="rId36"/>
    <p:sldId id="355" r:id="rId37"/>
    <p:sldId id="360" r:id="rId38"/>
    <p:sldId id="361" r:id="rId39"/>
    <p:sldId id="283" r:id="rId40"/>
    <p:sldId id="271" r:id="rId41"/>
    <p:sldId id="278" r:id="rId42"/>
    <p:sldId id="272" r:id="rId43"/>
    <p:sldId id="284" r:id="rId44"/>
    <p:sldId id="285" r:id="rId45"/>
    <p:sldId id="356" r:id="rId46"/>
    <p:sldId id="357" r:id="rId47"/>
    <p:sldId id="358" r:id="rId48"/>
    <p:sldId id="359" r:id="rId49"/>
    <p:sldId id="290" r:id="rId50"/>
    <p:sldId id="346" r:id="rId51"/>
    <p:sldId id="348" r:id="rId52"/>
    <p:sldId id="347" r:id="rId53"/>
    <p:sldId id="349" r:id="rId54"/>
    <p:sldId id="345" r:id="rId55"/>
    <p:sldId id="307" r:id="rId56"/>
    <p:sldId id="332" r:id="rId57"/>
    <p:sldId id="333"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6.wmf"/><Relationship Id="rId4" Type="http://schemas.openxmlformats.org/officeDocument/2006/relationships/image" Target="../media/image4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6" y="4246565"/>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2"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2"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1/29/2016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2"/>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6"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4" y="1219200"/>
            <a:ext cx="132763" cy="128467"/>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3"/>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4" y="1371600"/>
            <a:ext cx="132763" cy="128467"/>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91" y="1474764"/>
            <a:ext cx="132763" cy="128467"/>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501"/>
            <a:ext cx="2133600" cy="365125"/>
          </a:xfrm>
        </p:spPr>
        <p:txBody>
          <a:bodyPr/>
          <a:lstStyle>
            <a:extLst/>
          </a:lstStyle>
          <a:p>
            <a:fld id="{FD15329E-6E04-4E8D-9AA0-27424FD5CF1F}" type="datetimeFigureOut">
              <a:rPr lang="en-US" smtClean="0"/>
              <a:pPr/>
              <a:t>1/29/2016</a:t>
            </a:fld>
            <a:endParaRPr lang="en-US"/>
          </a:p>
        </p:txBody>
      </p:sp>
      <p:sp>
        <p:nvSpPr>
          <p:cNvPr id="6" name="Footer Placeholder 5"/>
          <p:cNvSpPr>
            <a:spLocks noGrp="1"/>
          </p:cNvSpPr>
          <p:nvPr>
            <p:ph type="ftr" sz="quarter" idx="11"/>
          </p:nvPr>
        </p:nvSpPr>
        <p:spPr>
          <a:xfrm>
            <a:off x="914400" y="55501"/>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501"/>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1/29/2016</a:t>
            </a:fld>
            <a:endParaRPr lang="en-US"/>
          </a:p>
        </p:txBody>
      </p:sp>
      <p:sp>
        <p:nvSpPr>
          <p:cNvPr id="3" name="Footer Placeholder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imple_Harmonic_Motion_@_www.ThePhysicsCafe.com_1.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4\Tsokos%20Lesson%204-1\Simple_Harmonic_Motion_@_www.ThePhysicsCafe.com_1.wmv" TargetMode="Externa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3" Type="http://schemas.openxmlformats.org/officeDocument/2006/relationships/hyperlink" Target="A~Simple%20Harmonic%20Motion.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4\Tsokos%20Lesson%204-1\A~Simple%20Harmonic%20Motion.wmv"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8.gi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35.bin"/><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6.jpeg"/><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Tacoma_Narrows_Bridge_Collapse_Gallopin_Gertie_1.wmv" TargetMode="External"/><Relationship Id="rId2" Type="http://schemas.openxmlformats.org/officeDocument/2006/relationships/slideLayout" Target="../slideLayouts/slideLayout2.xml"/><Relationship Id="rId1" Type="http://schemas.openxmlformats.org/officeDocument/2006/relationships/video" Target="file:///G:\AAASync\IB%20Physics%20Course\Lesson%20Plans\Tsokos%20Lessons\Tsokos%20Chapter%204\Tsokos%20Lesson%204-1\Tacoma_Narrows_Bridge_Collapse_Gallopin_Gertie_1.wmv" TargetMode="Externa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hyperlink" Target="Sugar_Plum_Fairy_by_P.Tchaikovsky_-__Glass_Harp_LIVE_(HD).wmv" TargetMode="External"/><Relationship Id="rId2" Type="http://schemas.openxmlformats.org/officeDocument/2006/relationships/slideLayout" Target="../slideLayouts/slideLayout3.xml"/><Relationship Id="rId1" Type="http://schemas.openxmlformats.org/officeDocument/2006/relationships/video" Target="file:///G:\AAASync\IB%20Physics%20Course\Lesson%20Plans\Tsokos%20Lessons\Tsokos%20Chapter%204\Tsokos%20Lesson%204-1\Sugar_Plum_Fairy_by_P.Tchaikovsky_-__Glass_Harp_LIVE_(HD).wmv" TargetMode="Externa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2" y="152401"/>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Graphs describing simple harmonic motion should include displacement– time, velocity–time, acceleration–time and acceleration–displacement </a:t>
            </a:r>
          </a:p>
          <a:p>
            <a:r>
              <a:rPr lang="en-US" sz="3200" dirty="0" smtClean="0"/>
              <a:t>Students are expected to understand the significance of the negative sign in the relationship:  </a:t>
            </a:r>
          </a:p>
          <a:p>
            <a:endParaRPr lang="en-US" dirty="0"/>
          </a:p>
        </p:txBody>
      </p:sp>
      <p:graphicFrame>
        <p:nvGraphicFramePr>
          <p:cNvPr id="155650" name="Content Placeholder 3"/>
          <p:cNvGraphicFramePr>
            <a:graphicFrameLocks noChangeAspect="1"/>
          </p:cNvGraphicFramePr>
          <p:nvPr/>
        </p:nvGraphicFramePr>
        <p:xfrm>
          <a:off x="3886200" y="5105400"/>
          <a:ext cx="2684463" cy="797843"/>
        </p:xfrm>
        <a:graphic>
          <a:graphicData uri="http://schemas.openxmlformats.org/presentationml/2006/ole">
            <p:oleObj spid="_x0000_s155650" name="Equation" r:id="rId3" imgW="469800" imgH="13968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371600" y="1447800"/>
          <a:ext cx="3081977" cy="2990850"/>
        </p:xfrm>
        <a:graphic>
          <a:graphicData uri="http://schemas.openxmlformats.org/presentationml/2006/ole">
            <p:oleObj spid="_x0000_s154626" name="Equation" r:id="rId3" imgW="431640" imgH="419040"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Isochronous oscillations can be used to measure time </a:t>
            </a:r>
          </a:p>
          <a:p>
            <a:r>
              <a:rPr lang="en-US" sz="3200" dirty="0" smtClean="0"/>
              <a:t>Many systems can approximate simple harmonic motion: mass on a spring, fluid in U-tube, models of icebergs oscillating vertically in the ocean, and motion of a sphere rolling in a concave mirror </a:t>
            </a:r>
          </a:p>
          <a:p>
            <a:r>
              <a:rPr lang="en-US" sz="3200" dirty="0" smtClean="0"/>
              <a:t>Simple harmonic motion is frequently found in the context of mechanics (see Physics topic 2)</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6: experiments could include (but are not limited to): mass on a spring; simple pendulum; motion on a curved air track </a:t>
            </a:r>
          </a:p>
          <a:p>
            <a:r>
              <a:rPr lang="en-US" sz="3200" dirty="0" smtClean="0"/>
              <a:t>Aim 7: IT skills can be used to model the simple harmonic motion defining equation; this gives valuable insight into the meaning of the equation itself</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Oscillation vs. Simple Harmonic Motion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b="1" dirty="0" smtClean="0"/>
              <a:t>An </a:t>
            </a:r>
            <a:r>
              <a:rPr lang="en-US" sz="3200" b="1" u="sng" dirty="0" smtClean="0"/>
              <a:t>oscillation</a:t>
            </a:r>
            <a:r>
              <a:rPr lang="en-US" sz="3200" b="1" dirty="0" smtClean="0"/>
              <a:t> is any motion in which the displacement of a particle from a fixed point keeps changing direction and there is a periodicity in the motion i.e. the motion repeats in some way.</a:t>
            </a:r>
            <a:endParaRPr lang="en-US" sz="1800" dirty="0" smtClean="0"/>
          </a:p>
          <a:p>
            <a:endParaRPr lang="en-US" sz="1800" i="1" dirty="0" smtClean="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Oscillation vs. Simple Harmonic Motion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b="1" i="1" dirty="0" smtClean="0">
                <a:solidFill>
                  <a:srgbClr val="FFFF00"/>
                </a:solidFill>
              </a:rPr>
              <a:t>In </a:t>
            </a:r>
            <a:r>
              <a:rPr lang="en-US" sz="3200" b="1" i="1" u="sng" dirty="0" smtClean="0">
                <a:solidFill>
                  <a:srgbClr val="FFFF00"/>
                </a:solidFill>
              </a:rPr>
              <a:t>simple harmonic motion</a:t>
            </a:r>
            <a:r>
              <a:rPr lang="en-US" sz="3200" b="1" i="1" dirty="0" smtClean="0">
                <a:solidFill>
                  <a:srgbClr val="FFFF00"/>
                </a:solidFill>
              </a:rPr>
              <a:t>, the displacement from an equilibrium position and the force/acceleration are proportional and opposite to each other.</a:t>
            </a:r>
          </a:p>
          <a:p>
            <a:r>
              <a:rPr lang="en-US" sz="3200" b="1" i="1" dirty="0" smtClean="0">
                <a:solidFill>
                  <a:srgbClr val="FFFF00"/>
                </a:solidFill>
              </a:rPr>
              <a:t>There must be a restoring force in the direction of the equilibrium position</a:t>
            </a:r>
            <a:endParaRPr lang="en-US" sz="1800" i="1" dirty="0" smtClean="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Simple Harmonic Motion: Spring</a:t>
            </a:r>
            <a:r>
              <a:rPr lang="en-US" dirty="0" smtClean="0"/>
              <a:t/>
            </a:r>
            <a:br>
              <a:rPr lang="en-US" dirty="0" smtClean="0"/>
            </a:br>
            <a:endParaRPr lang="en-US" dirty="0"/>
          </a:p>
        </p:txBody>
      </p:sp>
      <p:pic>
        <p:nvPicPr>
          <p:cNvPr id="4" name="Content Placeholder 3" descr="SHM ~ Spring.jpg"/>
          <p:cNvPicPr>
            <a:picLocks noGrp="1"/>
          </p:cNvPicPr>
          <p:nvPr>
            <p:ph idx="1"/>
          </p:nvPr>
        </p:nvPicPr>
        <p:blipFill>
          <a:blip r:embed="rId2" cstate="print"/>
          <a:stretch>
            <a:fillRect/>
          </a:stretch>
        </p:blipFill>
        <p:spPr>
          <a:xfrm>
            <a:off x="1066800" y="1905000"/>
            <a:ext cx="5562600" cy="4724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304800" y="1783560"/>
            <a:ext cx="4267200" cy="4572000"/>
          </a:xfrm>
        </p:spPr>
        <p:txBody>
          <a:bodyPr/>
          <a:lstStyle/>
          <a:p>
            <a:r>
              <a:rPr lang="en-US" b="1" i="1" dirty="0" smtClean="0"/>
              <a:t>Period</a:t>
            </a:r>
            <a:r>
              <a:rPr lang="en-US" dirty="0" smtClean="0"/>
              <a:t> – time to complete one full oscillation (time to return to starting point)</a:t>
            </a:r>
          </a:p>
          <a:p>
            <a:r>
              <a:rPr lang="en-US" b="1" i="1" dirty="0" smtClean="0"/>
              <a:t>Amplitude</a:t>
            </a:r>
            <a:r>
              <a:rPr lang="en-US" dirty="0" smtClean="0"/>
              <a:t> – maximum displacement from the equilibrium position</a:t>
            </a:r>
            <a:endParaRPr lang="en-US" dirty="0"/>
          </a:p>
        </p:txBody>
      </p:sp>
      <p:pic>
        <p:nvPicPr>
          <p:cNvPr id="4" name="Content Placeholder 3" descr="SHM ~ Spring.jpg"/>
          <p:cNvPicPr>
            <a:picLocks/>
          </p:cNvPicPr>
          <p:nvPr/>
        </p:nvPicPr>
        <p:blipFill>
          <a:blip r:embed="rId2" cstate="print"/>
          <a:stretch>
            <a:fillRect/>
          </a:stretch>
        </p:blipFill>
        <p:spPr>
          <a:xfrm>
            <a:off x="4953000" y="2133600"/>
            <a:ext cx="3962400" cy="388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Characteristics of SHM</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b="1" dirty="0" smtClean="0"/>
              <a:t>Period and amplitude are constant</a:t>
            </a:r>
          </a:p>
          <a:p>
            <a:r>
              <a:rPr lang="en-US" sz="3200" b="1" dirty="0" smtClean="0"/>
              <a:t>Period is independent of the amplitude</a:t>
            </a:r>
          </a:p>
          <a:p>
            <a:r>
              <a:rPr lang="en-US" sz="3200" b="1" dirty="0" smtClean="0"/>
              <a:t>Displacement, velocity, and acceleration are sine or cosine functions of time</a:t>
            </a: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lvl="0"/>
            <a:r>
              <a:rPr lang="en-US" b="1" dirty="0" smtClean="0"/>
              <a:t>Simple Harmonic Motion: Spring </a:t>
            </a:r>
            <a:r>
              <a:rPr lang="en-US" dirty="0" smtClean="0"/>
              <a:t/>
            </a:r>
            <a:br>
              <a:rPr lang="en-US" dirty="0" smtClean="0"/>
            </a:br>
            <a:endParaRPr lang="en-US" dirty="0"/>
          </a:p>
        </p:txBody>
      </p:sp>
      <p:sp>
        <p:nvSpPr>
          <p:cNvPr id="5" name="Content Placeholder 4"/>
          <p:cNvSpPr>
            <a:spLocks noGrp="1"/>
          </p:cNvSpPr>
          <p:nvPr>
            <p:ph idx="1"/>
          </p:nvPr>
        </p:nvSpPr>
        <p:spPr/>
        <p:txBody>
          <a:bodyPr>
            <a:normAutofit fontScale="92500" lnSpcReduction="10000"/>
          </a:bodyPr>
          <a:lstStyle/>
          <a:p>
            <a:r>
              <a:rPr lang="en-US" sz="3200" b="1" dirty="0" smtClean="0"/>
              <a:t>The spring possesses an intrinsic </a:t>
            </a:r>
            <a:r>
              <a:rPr lang="en-US" sz="3200" b="1" i="1" dirty="0" smtClean="0"/>
              <a:t>restoring force</a:t>
            </a:r>
            <a:r>
              <a:rPr lang="en-US" sz="3200" b="1" dirty="0" smtClean="0"/>
              <a:t> that attempts to bring the object back to equilibrium:</a:t>
            </a:r>
          </a:p>
          <a:p>
            <a:endParaRPr lang="en-US" sz="3200" b="1" dirty="0" smtClean="0"/>
          </a:p>
          <a:p>
            <a:endParaRPr lang="en-US" sz="3200" b="1" dirty="0" smtClean="0"/>
          </a:p>
          <a:p>
            <a:pPr lvl="1"/>
            <a:r>
              <a:rPr lang="en-US" sz="2800" b="1" dirty="0" smtClean="0"/>
              <a:t>This is Hooke’s Law</a:t>
            </a:r>
            <a:endParaRPr lang="en-US" sz="1400" dirty="0" smtClean="0"/>
          </a:p>
          <a:p>
            <a:pPr lvl="1"/>
            <a:r>
              <a:rPr lang="en-US" sz="2800" b="1" i="1" dirty="0" smtClean="0"/>
              <a:t>k</a:t>
            </a:r>
            <a:r>
              <a:rPr lang="en-US" sz="2800" b="1" dirty="0" smtClean="0"/>
              <a:t> is the spring constant (kg/s</a:t>
            </a:r>
            <a:r>
              <a:rPr lang="en-US" sz="2800" b="1" baseline="30000" dirty="0" smtClean="0"/>
              <a:t>2</a:t>
            </a:r>
            <a:r>
              <a:rPr lang="en-US" sz="2800" b="1" dirty="0" smtClean="0"/>
              <a:t>)</a:t>
            </a:r>
            <a:endParaRPr lang="en-US" sz="1400" dirty="0" smtClean="0"/>
          </a:p>
          <a:p>
            <a:pPr lvl="1"/>
            <a:r>
              <a:rPr lang="en-US" sz="2800" b="1" dirty="0" smtClean="0"/>
              <a:t>The negative sign is because the force acts in the direction opposite to the displacement -- </a:t>
            </a:r>
            <a:r>
              <a:rPr lang="en-US" sz="2800" b="1" i="1" dirty="0" smtClean="0"/>
              <a:t>restoring force</a:t>
            </a:r>
            <a:endParaRPr lang="en-US" sz="1400" dirty="0" smtClean="0"/>
          </a:p>
          <a:p>
            <a:endParaRPr lang="en-US" sz="3200" b="1" dirty="0" smtClean="0"/>
          </a:p>
        </p:txBody>
      </p:sp>
      <p:graphicFrame>
        <p:nvGraphicFramePr>
          <p:cNvPr id="4" name="Object 3"/>
          <p:cNvGraphicFramePr>
            <a:graphicFrameLocks noChangeAspect="1"/>
          </p:cNvGraphicFramePr>
          <p:nvPr/>
        </p:nvGraphicFramePr>
        <p:xfrm>
          <a:off x="1828802" y="3263901"/>
          <a:ext cx="2145393" cy="698500"/>
        </p:xfrm>
        <a:graphic>
          <a:graphicData uri="http://schemas.openxmlformats.org/presentationml/2006/ole">
            <p:oleObj spid="_x0000_s4098" name="Equation" r:id="rId3" imgW="545760" imgH="17748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Tsokos lesson 4-1</a:t>
            </a:r>
            <a:br>
              <a:rPr lang="en-US" dirty="0" smtClean="0"/>
            </a:br>
            <a:r>
              <a:rPr lang="en-US" dirty="0" smtClean="0"/>
              <a:t>simple harmonic motion</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b="1" dirty="0" smtClean="0"/>
              <a:t>Simple Harmonic Motion: Spring </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r>
              <a:rPr lang="en-US" sz="3200" b="1" dirty="0" smtClean="0"/>
              <a:t>Meanwhile, the inertia of the mass executes a force opposing the spring, F=ma:</a:t>
            </a:r>
          </a:p>
          <a:p>
            <a:pPr lvl="1"/>
            <a:r>
              <a:rPr lang="en-US" sz="2800" b="1" dirty="0" smtClean="0"/>
              <a:t>spring executing force on mass</a:t>
            </a:r>
          </a:p>
          <a:p>
            <a:pPr lvl="1"/>
            <a:endParaRPr lang="en-US" sz="2800" b="1" dirty="0" smtClean="0"/>
          </a:p>
          <a:p>
            <a:pPr lvl="1"/>
            <a:endParaRPr lang="en-US" sz="2800" b="1" dirty="0" smtClean="0"/>
          </a:p>
          <a:p>
            <a:pPr lvl="1"/>
            <a:r>
              <a:rPr lang="en-US" sz="2800" b="1" dirty="0" smtClean="0"/>
              <a:t>mass executing force on spring</a:t>
            </a:r>
            <a:endParaRPr lang="en-US" sz="3200" b="1" dirty="0" smtClean="0"/>
          </a:p>
          <a:p>
            <a:endParaRPr lang="en-US" sz="3200" b="1" dirty="0" smtClean="0"/>
          </a:p>
          <a:p>
            <a:endParaRPr lang="en-US" sz="3200" b="1" dirty="0" smtClean="0"/>
          </a:p>
        </p:txBody>
      </p:sp>
      <p:graphicFrame>
        <p:nvGraphicFramePr>
          <p:cNvPr id="4" name="Object 3"/>
          <p:cNvGraphicFramePr>
            <a:graphicFrameLocks noChangeAspect="1"/>
          </p:cNvGraphicFramePr>
          <p:nvPr/>
        </p:nvGraphicFramePr>
        <p:xfrm>
          <a:off x="2286000" y="3951769"/>
          <a:ext cx="1905000" cy="620233"/>
        </p:xfrm>
        <a:graphic>
          <a:graphicData uri="http://schemas.openxmlformats.org/presentationml/2006/ole">
            <p:oleObj spid="_x0000_s5122" name="Equation" r:id="rId3" imgW="545760" imgH="177480" progId="Equation.3">
              <p:embed/>
            </p:oleObj>
          </a:graphicData>
        </a:graphic>
      </p:graphicFrame>
      <p:graphicFrame>
        <p:nvGraphicFramePr>
          <p:cNvPr id="5123" name="Object 3"/>
          <p:cNvGraphicFramePr>
            <a:graphicFrameLocks noChangeAspect="1"/>
          </p:cNvGraphicFramePr>
          <p:nvPr/>
        </p:nvGraphicFramePr>
        <p:xfrm>
          <a:off x="2352676" y="5627689"/>
          <a:ext cx="1771651" cy="620713"/>
        </p:xfrm>
        <a:graphic>
          <a:graphicData uri="http://schemas.openxmlformats.org/presentationml/2006/ole">
            <p:oleObj spid="_x0000_s5123" name="Equation" r:id="rId4" imgW="507960" imgH="17748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b="1" dirty="0" smtClean="0"/>
              <a:t>Simple Harmonic Motion: Spring </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r>
              <a:rPr lang="en-US" sz="3200" b="1" dirty="0" smtClean="0"/>
              <a:t>These forces remain in balance throughout the motion:</a:t>
            </a:r>
          </a:p>
          <a:p>
            <a:endParaRPr lang="en-US" sz="3200" b="1" dirty="0" smtClean="0"/>
          </a:p>
          <a:p>
            <a:endParaRPr lang="en-US" sz="3200" b="1" dirty="0" smtClean="0"/>
          </a:p>
          <a:p>
            <a:r>
              <a:rPr lang="en-US" sz="3200" b="1" dirty="0" smtClean="0"/>
              <a:t>The relationship between acceleration and displacement is thus,</a:t>
            </a:r>
          </a:p>
          <a:p>
            <a:endParaRPr lang="en-US" sz="3200" b="1" dirty="0" smtClean="0"/>
          </a:p>
          <a:p>
            <a:endParaRPr lang="en-US" sz="3200" b="1" dirty="0" smtClean="0"/>
          </a:p>
          <a:p>
            <a:endParaRPr lang="en-US" sz="3200" b="1" dirty="0" smtClean="0"/>
          </a:p>
          <a:p>
            <a:endParaRPr lang="en-US" sz="3200" b="1" dirty="0" smtClean="0"/>
          </a:p>
          <a:p>
            <a:endParaRPr lang="en-US" sz="3200" b="1" dirty="0" smtClean="0"/>
          </a:p>
        </p:txBody>
      </p:sp>
      <p:graphicFrame>
        <p:nvGraphicFramePr>
          <p:cNvPr id="4" name="Object 3"/>
          <p:cNvGraphicFramePr>
            <a:graphicFrameLocks noChangeAspect="1"/>
          </p:cNvGraphicFramePr>
          <p:nvPr/>
        </p:nvGraphicFramePr>
        <p:xfrm>
          <a:off x="1828800" y="3113087"/>
          <a:ext cx="2170112" cy="620713"/>
        </p:xfrm>
        <a:graphic>
          <a:graphicData uri="http://schemas.openxmlformats.org/presentationml/2006/ole">
            <p:oleObj spid="_x0000_s6146" name="Equation" r:id="rId3" imgW="622080" imgH="177480" progId="Equation.3">
              <p:embed/>
            </p:oleObj>
          </a:graphicData>
        </a:graphic>
      </p:graphicFrame>
      <p:graphicFrame>
        <p:nvGraphicFramePr>
          <p:cNvPr id="6148" name="Object 4"/>
          <p:cNvGraphicFramePr>
            <a:graphicFrameLocks noChangeAspect="1"/>
          </p:cNvGraphicFramePr>
          <p:nvPr/>
        </p:nvGraphicFramePr>
        <p:xfrm>
          <a:off x="1828802" y="5181602"/>
          <a:ext cx="2170113" cy="1374775"/>
        </p:xfrm>
        <a:graphic>
          <a:graphicData uri="http://schemas.openxmlformats.org/presentationml/2006/ole">
            <p:oleObj spid="_x0000_s6148" name="Equation" r:id="rId4" imgW="622080" imgH="39348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b="1" dirty="0" smtClean="0"/>
              <a:t>Simple Harmonic Motion: Spring </a:t>
            </a:r>
            <a:r>
              <a:rPr lang="en-US" dirty="0" smtClean="0"/>
              <a:t/>
            </a:r>
            <a:br>
              <a:rPr lang="en-US" dirty="0" smtClean="0"/>
            </a:br>
            <a:endParaRPr lang="en-US" dirty="0"/>
          </a:p>
        </p:txBody>
      </p:sp>
      <p:sp>
        <p:nvSpPr>
          <p:cNvPr id="5" name="Content Placeholder 4"/>
          <p:cNvSpPr>
            <a:spLocks noGrp="1"/>
          </p:cNvSpPr>
          <p:nvPr>
            <p:ph idx="1"/>
          </p:nvPr>
        </p:nvSpPr>
        <p:spPr/>
        <p:txBody>
          <a:bodyPr>
            <a:normAutofit/>
          </a:bodyPr>
          <a:lstStyle/>
          <a:p>
            <a:endParaRPr lang="en-US" sz="3200" b="1" dirty="0" smtClean="0"/>
          </a:p>
          <a:p>
            <a:endParaRPr lang="en-US" sz="3200" b="1" dirty="0" smtClean="0"/>
          </a:p>
          <a:p>
            <a:endParaRPr lang="en-US" sz="3200" b="1" dirty="0" smtClean="0"/>
          </a:p>
          <a:p>
            <a:r>
              <a:rPr lang="en-US" sz="3200" b="1" dirty="0" smtClean="0"/>
              <a:t>Satisfies the </a:t>
            </a:r>
            <a:r>
              <a:rPr lang="en-US" sz="3200" b="1" i="1" dirty="0" smtClean="0">
                <a:solidFill>
                  <a:srgbClr val="FFFF00"/>
                </a:solidFill>
              </a:rPr>
              <a:t>requirement for SHM that displacement from an equilibrium position and the force/acceleration are proportional and opposite to each other</a:t>
            </a:r>
          </a:p>
          <a:p>
            <a:endParaRPr lang="en-US" sz="3200" b="1" dirty="0" smtClean="0"/>
          </a:p>
        </p:txBody>
      </p:sp>
      <p:graphicFrame>
        <p:nvGraphicFramePr>
          <p:cNvPr id="6148" name="Object 4"/>
          <p:cNvGraphicFramePr>
            <a:graphicFrameLocks noChangeAspect="1"/>
          </p:cNvGraphicFramePr>
          <p:nvPr/>
        </p:nvGraphicFramePr>
        <p:xfrm>
          <a:off x="1828802" y="1825627"/>
          <a:ext cx="2170113" cy="1374775"/>
        </p:xfrm>
        <a:graphic>
          <a:graphicData uri="http://schemas.openxmlformats.org/presentationml/2006/ole">
            <p:oleObj spid="_x0000_s7171" name="Equation" r:id="rId3" imgW="622080" imgH="393480" progId="Equation.3">
              <p:embed/>
            </p:oleObj>
          </a:graphicData>
        </a:graphic>
      </p:graphicFrame>
      <p:graphicFrame>
        <p:nvGraphicFramePr>
          <p:cNvPr id="7172" name="Object 4"/>
          <p:cNvGraphicFramePr>
            <a:graphicFrameLocks noChangeAspect="1"/>
          </p:cNvGraphicFramePr>
          <p:nvPr/>
        </p:nvGraphicFramePr>
        <p:xfrm>
          <a:off x="5218112" y="2133600"/>
          <a:ext cx="2609541" cy="776287"/>
        </p:xfrm>
        <a:graphic>
          <a:graphicData uri="http://schemas.openxmlformats.org/presentationml/2006/ole">
            <p:oleObj spid="_x0000_s7172" name="Equation" r:id="rId4" imgW="469800" imgH="13968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Simple Harmonic Motion: Spring</a:t>
            </a:r>
            <a:r>
              <a:rPr lang="en-US" dirty="0" smtClean="0"/>
              <a:t/>
            </a:r>
            <a:br>
              <a:rPr lang="en-US" dirty="0" smtClean="0"/>
            </a:br>
            <a:endParaRPr lang="en-US" dirty="0"/>
          </a:p>
        </p:txBody>
      </p:sp>
      <p:pic>
        <p:nvPicPr>
          <p:cNvPr id="4" name="Content Placeholder 3" descr="SHM ~ Spring.jpg"/>
          <p:cNvPicPr>
            <a:picLocks noGrp="1"/>
          </p:cNvPicPr>
          <p:nvPr>
            <p:ph idx="1"/>
          </p:nvPr>
        </p:nvPicPr>
        <p:blipFill>
          <a:blip r:embed="rId2" cstate="print"/>
          <a:stretch>
            <a:fillRect/>
          </a:stretch>
        </p:blipFill>
        <p:spPr>
          <a:xfrm>
            <a:off x="1066800" y="1905000"/>
            <a:ext cx="5562600" cy="4724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r>
              <a:rPr lang="en-US" dirty="0" smtClean="0">
                <a:hlinkClick r:id="rId3"/>
              </a:rPr>
              <a:t>Relating SHM to Motion Around A Circle</a:t>
            </a:r>
            <a:endParaRPr lang="en-US" dirty="0"/>
          </a:p>
        </p:txBody>
      </p:sp>
      <p:pic>
        <p:nvPicPr>
          <p:cNvPr id="5" name="Simple_Harmonic_Motion_@_www.ThePhysicsCafe.com_1.wmv">
            <a:hlinkClick r:id="" action="ppaction://media"/>
          </p:cNvPr>
          <p:cNvPicPr>
            <a:picLocks noGrp="1" noRot="1" noChangeAspect="1"/>
          </p:cNvPicPr>
          <p:nvPr>
            <p:ph idx="1"/>
            <a:videoFile r:link="rId1"/>
          </p:nvPr>
        </p:nvPicPr>
        <p:blipFill>
          <a:blip r:embed="rId4" cstate="print"/>
          <a:stretch>
            <a:fillRect/>
          </a:stretch>
        </p:blipFill>
        <p:spPr>
          <a:xfrm>
            <a:off x="1523999" y="1612900"/>
            <a:ext cx="6688667" cy="5016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a:t>
            </a:r>
            <a:endParaRPr lang="en-US" dirty="0"/>
          </a:p>
        </p:txBody>
      </p:sp>
      <p:sp>
        <p:nvSpPr>
          <p:cNvPr id="3" name="Content Placeholder 2"/>
          <p:cNvSpPr>
            <a:spLocks noGrp="1"/>
          </p:cNvSpPr>
          <p:nvPr>
            <p:ph idx="1"/>
          </p:nvPr>
        </p:nvSpPr>
        <p:spPr>
          <a:xfrm>
            <a:off x="304800" y="1371600"/>
            <a:ext cx="4419600" cy="2057400"/>
          </a:xfrm>
        </p:spPr>
        <p:txBody>
          <a:bodyPr/>
          <a:lstStyle/>
          <a:p>
            <a:r>
              <a:rPr lang="en-US" dirty="0" smtClean="0"/>
              <a:t>One radian is defined as the angle subtended by an arc whose length is equal to the radius</a:t>
            </a:r>
            <a:endParaRPr lang="en-US" dirty="0"/>
          </a:p>
        </p:txBody>
      </p:sp>
      <p:pic>
        <p:nvPicPr>
          <p:cNvPr id="4" name="Picture 3" descr="Radians.jpg"/>
          <p:cNvPicPr>
            <a:picLocks noChangeAspect="1"/>
          </p:cNvPicPr>
          <p:nvPr/>
        </p:nvPicPr>
        <p:blipFill>
          <a:blip r:embed="rId3" cstate="print"/>
          <a:stretch>
            <a:fillRect/>
          </a:stretch>
        </p:blipFill>
        <p:spPr>
          <a:xfrm>
            <a:off x="5029200" y="1981200"/>
            <a:ext cx="3803904" cy="3140964"/>
          </a:xfrm>
          <a:prstGeom prst="rect">
            <a:avLst/>
          </a:prstGeom>
        </p:spPr>
      </p:pic>
      <p:graphicFrame>
        <p:nvGraphicFramePr>
          <p:cNvPr id="5" name="Object 4"/>
          <p:cNvGraphicFramePr>
            <a:graphicFrameLocks noChangeAspect="1"/>
          </p:cNvGraphicFramePr>
          <p:nvPr/>
        </p:nvGraphicFramePr>
        <p:xfrm>
          <a:off x="1371600" y="3505200"/>
          <a:ext cx="1447800" cy="3136900"/>
        </p:xfrm>
        <a:graphic>
          <a:graphicData uri="http://schemas.openxmlformats.org/presentationml/2006/ole">
            <p:oleObj spid="_x0000_s66562" name="Equation" r:id="rId4" imgW="380880" imgH="82548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Radians</a:t>
            </a:r>
            <a:endParaRPr lang="en-US" dirty="0"/>
          </a:p>
        </p:txBody>
      </p:sp>
      <p:pic>
        <p:nvPicPr>
          <p:cNvPr id="4" name="Picture 3" descr="Radians.jpg"/>
          <p:cNvPicPr>
            <a:picLocks noChangeAspect="1"/>
          </p:cNvPicPr>
          <p:nvPr/>
        </p:nvPicPr>
        <p:blipFill>
          <a:blip r:embed="rId3" cstate="print"/>
          <a:stretch>
            <a:fillRect/>
          </a:stretch>
        </p:blipFill>
        <p:spPr>
          <a:xfrm>
            <a:off x="5181600" y="3505200"/>
            <a:ext cx="3803904" cy="3140964"/>
          </a:xfrm>
          <a:prstGeom prst="rect">
            <a:avLst/>
          </a:prstGeom>
        </p:spPr>
      </p:pic>
      <p:graphicFrame>
        <p:nvGraphicFramePr>
          <p:cNvPr id="5" name="Object 4"/>
          <p:cNvGraphicFramePr>
            <a:graphicFrameLocks noChangeAspect="1"/>
          </p:cNvGraphicFramePr>
          <p:nvPr/>
        </p:nvGraphicFramePr>
        <p:xfrm>
          <a:off x="228600" y="1447800"/>
          <a:ext cx="4648200" cy="3099609"/>
        </p:xfrm>
        <a:graphic>
          <a:graphicData uri="http://schemas.openxmlformats.org/presentationml/2006/ole">
            <p:oleObj spid="_x0000_s67586" name="Equation" r:id="rId4" imgW="1600200" imgH="106668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Angular Velocity</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257800" y="762000"/>
          <a:ext cx="3587750" cy="5791200"/>
        </p:xfrm>
        <a:graphic>
          <a:graphicData uri="http://schemas.openxmlformats.org/presentationml/2006/ole">
            <p:oleObj spid="_x0000_s68610" name="Equation" r:id="rId4" imgW="901440" imgH="16254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Angular</a:t>
            </a:r>
            <a:br>
              <a:rPr lang="en-US" dirty="0" smtClean="0"/>
            </a:br>
            <a:r>
              <a:rPr lang="en-US" dirty="0" smtClean="0"/>
              <a:t>Acceleration</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4572000" y="987425"/>
          <a:ext cx="4295775" cy="5338763"/>
        </p:xfrm>
        <a:graphic>
          <a:graphicData uri="http://schemas.openxmlformats.org/presentationml/2006/ole">
            <p:oleObj spid="_x0000_s69634" name="Equation" r:id="rId4" imgW="1079280" imgH="1498320" progId="Equation.3">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Period</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556250" y="1506538"/>
          <a:ext cx="2327275" cy="4298950"/>
        </p:xfrm>
        <a:graphic>
          <a:graphicData uri="http://schemas.openxmlformats.org/presentationml/2006/ole">
            <p:oleObj spid="_x0000_s70658" name="Equation" r:id="rId4" imgW="583920" imgH="1206360" progId="Equation.3">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Video:</a:t>
            </a:r>
            <a:br>
              <a:rPr lang="en-US" dirty="0" smtClean="0"/>
            </a:br>
            <a:r>
              <a:rPr lang="en-US" dirty="0" smtClean="0">
                <a:hlinkClick r:id="rId3" action="ppaction://hlinkfile"/>
              </a:rPr>
              <a:t>Simple Harmonic Motion</a:t>
            </a:r>
            <a:endParaRPr lang="en-US" dirty="0"/>
          </a:p>
        </p:txBody>
      </p:sp>
      <p:pic>
        <p:nvPicPr>
          <p:cNvPr id="5" name="A~Simple Harmonic Motion.wmv">
            <a:hlinkClick r:id="" action="ppaction://media"/>
          </p:cNvPr>
          <p:cNvPicPr>
            <a:picLocks noRot="1" noChangeAspect="1"/>
          </p:cNvPicPr>
          <p:nvPr>
            <a:videoFile r:link="rId1"/>
          </p:nvPr>
        </p:nvPicPr>
        <p:blipFill>
          <a:blip r:embed="rId4" cstate="print"/>
          <a:stretch>
            <a:fillRect/>
          </a:stretch>
        </p:blipFill>
        <p:spPr>
          <a:xfrm>
            <a:off x="1066800" y="1905000"/>
            <a:ext cx="6324600" cy="47434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382000" cy="914400"/>
          </a:xfrm>
        </p:spPr>
        <p:txBody>
          <a:bodyPr/>
          <a:lstStyle/>
          <a:p>
            <a:r>
              <a:rPr lang="en-US" dirty="0" smtClean="0"/>
              <a:t>Frequency</a:t>
            </a:r>
            <a:endParaRPr lang="en-US" dirty="0"/>
          </a:p>
        </p:txBody>
      </p:sp>
      <p:pic>
        <p:nvPicPr>
          <p:cNvPr id="4" name="Picture 3" descr="Radians.jpg"/>
          <p:cNvPicPr>
            <a:picLocks noChangeAspect="1"/>
          </p:cNvPicPr>
          <p:nvPr/>
        </p:nvPicPr>
        <p:blipFill>
          <a:blip r:embed="rId3" cstate="print"/>
          <a:stretch>
            <a:fillRect/>
          </a:stretch>
        </p:blipFill>
        <p:spPr>
          <a:xfrm>
            <a:off x="457200" y="2286000"/>
            <a:ext cx="3803904" cy="3140964"/>
          </a:xfrm>
          <a:prstGeom prst="rect">
            <a:avLst/>
          </a:prstGeom>
        </p:spPr>
      </p:pic>
      <p:graphicFrame>
        <p:nvGraphicFramePr>
          <p:cNvPr id="5" name="Object 4"/>
          <p:cNvGraphicFramePr>
            <a:graphicFrameLocks noChangeAspect="1"/>
          </p:cNvGraphicFramePr>
          <p:nvPr/>
        </p:nvGraphicFramePr>
        <p:xfrm>
          <a:off x="5657850" y="1077913"/>
          <a:ext cx="2124075" cy="5157787"/>
        </p:xfrm>
        <a:graphic>
          <a:graphicData uri="http://schemas.openxmlformats.org/presentationml/2006/ole">
            <p:oleObj spid="_x0000_s71682" name="Equation" r:id="rId4" imgW="533160" imgH="144756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a:t>
            </a:r>
            <a:br>
              <a:rPr lang="en-US" dirty="0" smtClean="0"/>
            </a:br>
            <a:endParaRPr lang="en-US" dirty="0"/>
          </a:p>
        </p:txBody>
      </p:sp>
      <p:sp>
        <p:nvSpPr>
          <p:cNvPr id="5" name="Content Placeholder 4"/>
          <p:cNvSpPr>
            <a:spLocks noGrp="1"/>
          </p:cNvSpPr>
          <p:nvPr>
            <p:ph idx="1"/>
          </p:nvPr>
        </p:nvSpPr>
        <p:spPr/>
        <p:txBody>
          <a:bodyPr>
            <a:normAutofit/>
          </a:bodyPr>
          <a:lstStyle/>
          <a:p>
            <a:pPr marL="411480" lvl="1" indent="-342900">
              <a:spcBef>
                <a:spcPts val="700"/>
              </a:spcBef>
              <a:buClr>
                <a:schemeClr val="tx2"/>
              </a:buClr>
              <a:buSzPct val="95000"/>
              <a:buFont typeface="Wingdings"/>
              <a:buChar char=""/>
            </a:pPr>
            <a:r>
              <a:rPr lang="en-US" sz="2800" b="1" dirty="0" smtClean="0"/>
              <a:t>The period in one complete oscillation of simple harmonic motion can be likened to the period of one complete revolution of a circle.</a:t>
            </a:r>
            <a:endParaRPr lang="en-US" sz="1400" dirty="0" smtClean="0"/>
          </a:p>
          <a:p>
            <a:pPr>
              <a:buNone/>
            </a:pPr>
            <a:r>
              <a:rPr lang="en-US" sz="3200" b="1" dirty="0" smtClean="0"/>
              <a:t>                                        angle swept</a:t>
            </a:r>
          </a:p>
          <a:p>
            <a:pPr marL="915988" indent="-15875">
              <a:spcBef>
                <a:spcPts val="0"/>
              </a:spcBef>
              <a:buNone/>
            </a:pPr>
            <a:r>
              <a:rPr lang="en-US" sz="3200" b="1" dirty="0" smtClean="0"/>
              <a:t>Time taken = ----------------------</a:t>
            </a:r>
          </a:p>
          <a:p>
            <a:pPr>
              <a:buNone/>
            </a:pPr>
            <a:r>
              <a:rPr lang="en-US" sz="3200" b="1" dirty="0" smtClean="0"/>
              <a:t>				        angular speed (</a:t>
            </a:r>
            <a:r>
              <a:rPr lang="el-GR" sz="3200" b="1" dirty="0" smtClean="0"/>
              <a:t>ω</a:t>
            </a:r>
            <a:r>
              <a:rPr lang="en-US" sz="3200" b="1" dirty="0" smtClean="0"/>
              <a:t>)</a:t>
            </a:r>
          </a:p>
        </p:txBody>
      </p:sp>
      <p:graphicFrame>
        <p:nvGraphicFramePr>
          <p:cNvPr id="33797" name="Object 5"/>
          <p:cNvGraphicFramePr>
            <a:graphicFrameLocks noChangeAspect="1"/>
          </p:cNvGraphicFramePr>
          <p:nvPr/>
        </p:nvGraphicFramePr>
        <p:xfrm>
          <a:off x="1981200" y="5105402"/>
          <a:ext cx="1727200" cy="1374775"/>
        </p:xfrm>
        <a:graphic>
          <a:graphicData uri="http://schemas.openxmlformats.org/presentationml/2006/ole">
            <p:oleObj spid="_x0000_s33797" name="Equation" r:id="rId3" imgW="495000" imgH="393480" progId="Equation.3">
              <p:embed/>
            </p:oleObj>
          </a:graphicData>
        </a:graphic>
      </p:graphicFrame>
      <p:graphicFrame>
        <p:nvGraphicFramePr>
          <p:cNvPr id="33798" name="Object 6"/>
          <p:cNvGraphicFramePr>
            <a:graphicFrameLocks noChangeAspect="1"/>
          </p:cNvGraphicFramePr>
          <p:nvPr/>
        </p:nvGraphicFramePr>
        <p:xfrm>
          <a:off x="4876801" y="5105402"/>
          <a:ext cx="1771651" cy="1374775"/>
        </p:xfrm>
        <a:graphic>
          <a:graphicData uri="http://schemas.openxmlformats.org/presentationml/2006/ole">
            <p:oleObj spid="_x0000_s33798" name="Equation" r:id="rId4" imgW="507960" imgH="39348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a:t>
            </a:r>
            <a:br>
              <a:rPr lang="en-US" dirty="0" smtClean="0"/>
            </a:br>
            <a:endParaRPr lang="en-US" dirty="0"/>
          </a:p>
        </p:txBody>
      </p:sp>
      <p:graphicFrame>
        <p:nvGraphicFramePr>
          <p:cNvPr id="6148" name="Object 4"/>
          <p:cNvGraphicFramePr>
            <a:graphicFrameLocks noChangeAspect="1"/>
          </p:cNvGraphicFramePr>
          <p:nvPr/>
        </p:nvGraphicFramePr>
        <p:xfrm>
          <a:off x="685800" y="1900027"/>
          <a:ext cx="2819400" cy="4321109"/>
        </p:xfrm>
        <a:graphic>
          <a:graphicData uri="http://schemas.openxmlformats.org/presentationml/2006/ole">
            <p:oleObj spid="_x0000_s31746" name="Equation" r:id="rId3" imgW="634680" imgH="1066680" progId="Equation.3">
              <p:embed/>
            </p:oleObj>
          </a:graphicData>
        </a:graphic>
      </p:graphicFrame>
      <p:graphicFrame>
        <p:nvGraphicFramePr>
          <p:cNvPr id="31747" name="Object 3"/>
          <p:cNvGraphicFramePr>
            <a:graphicFrameLocks noChangeAspect="1"/>
          </p:cNvGraphicFramePr>
          <p:nvPr/>
        </p:nvGraphicFramePr>
        <p:xfrm>
          <a:off x="5638800" y="1922463"/>
          <a:ext cx="2727325" cy="4354110"/>
        </p:xfrm>
        <a:graphic>
          <a:graphicData uri="http://schemas.openxmlformats.org/presentationml/2006/ole">
            <p:oleObj spid="_x0000_s31747" name="Equation" r:id="rId4" imgW="609480" imgH="106668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914400"/>
          </a:xfrm>
        </p:spPr>
        <p:txBody>
          <a:bodyPr/>
          <a:lstStyle/>
          <a:p>
            <a:pPr lvl="0"/>
            <a:r>
              <a:rPr lang="en-US" dirty="0" smtClean="0"/>
              <a:t>Relating SHM to Motion Around A Circle</a:t>
            </a:r>
            <a:br>
              <a:rPr lang="en-US" dirty="0" smtClean="0"/>
            </a:br>
            <a:endParaRPr lang="en-US" dirty="0"/>
          </a:p>
        </p:txBody>
      </p:sp>
      <p:sp>
        <p:nvSpPr>
          <p:cNvPr id="5" name="Content Placeholder 4"/>
          <p:cNvSpPr>
            <a:spLocks noGrp="1"/>
          </p:cNvSpPr>
          <p:nvPr>
            <p:ph idx="1"/>
          </p:nvPr>
        </p:nvSpPr>
        <p:spPr/>
        <p:txBody>
          <a:bodyPr>
            <a:normAutofit/>
          </a:bodyPr>
          <a:lstStyle/>
          <a:p>
            <a:r>
              <a:rPr lang="en-US" sz="3200" b="1" dirty="0" smtClean="0"/>
              <a:t>Using,</a:t>
            </a:r>
          </a:p>
          <a:p>
            <a:endParaRPr lang="en-US" sz="3200" b="1" dirty="0" smtClean="0"/>
          </a:p>
          <a:p>
            <a:endParaRPr lang="en-US" sz="3200" b="1" dirty="0" smtClean="0"/>
          </a:p>
          <a:p>
            <a:r>
              <a:rPr lang="en-US" sz="3200" b="1" dirty="0" smtClean="0"/>
              <a:t>We then derive</a:t>
            </a:r>
          </a:p>
        </p:txBody>
      </p:sp>
      <p:graphicFrame>
        <p:nvGraphicFramePr>
          <p:cNvPr id="31747" name="Object 3"/>
          <p:cNvGraphicFramePr>
            <a:graphicFrameLocks noChangeAspect="1"/>
          </p:cNvGraphicFramePr>
          <p:nvPr/>
        </p:nvGraphicFramePr>
        <p:xfrm>
          <a:off x="1828800" y="2438402"/>
          <a:ext cx="1576387" cy="1114425"/>
        </p:xfrm>
        <a:graphic>
          <a:graphicData uri="http://schemas.openxmlformats.org/presentationml/2006/ole">
            <p:oleObj spid="_x0000_s32771" name="Equation" r:id="rId3" imgW="507960" imgH="393480" progId="Equation.3">
              <p:embed/>
            </p:oleObj>
          </a:graphicData>
        </a:graphic>
      </p:graphicFrame>
      <p:graphicFrame>
        <p:nvGraphicFramePr>
          <p:cNvPr id="32772" name="Object 4"/>
          <p:cNvGraphicFramePr>
            <a:graphicFrameLocks noChangeAspect="1"/>
          </p:cNvGraphicFramePr>
          <p:nvPr/>
        </p:nvGraphicFramePr>
        <p:xfrm>
          <a:off x="4114802" y="2362202"/>
          <a:ext cx="1733551" cy="1260475"/>
        </p:xfrm>
        <a:graphic>
          <a:graphicData uri="http://schemas.openxmlformats.org/presentationml/2006/ole">
            <p:oleObj spid="_x0000_s32772" name="Equation" r:id="rId4" imgW="558720" imgH="444240" progId="Equation.3">
              <p:embed/>
            </p:oleObj>
          </a:graphicData>
        </a:graphic>
      </p:graphicFrame>
      <p:graphicFrame>
        <p:nvGraphicFramePr>
          <p:cNvPr id="32773" name="Object 5"/>
          <p:cNvGraphicFramePr>
            <a:graphicFrameLocks noChangeAspect="1"/>
          </p:cNvGraphicFramePr>
          <p:nvPr/>
        </p:nvGraphicFramePr>
        <p:xfrm>
          <a:off x="1828800" y="4267202"/>
          <a:ext cx="3743325" cy="2409825"/>
        </p:xfrm>
        <a:graphic>
          <a:graphicData uri="http://schemas.openxmlformats.org/presentationml/2006/ole">
            <p:oleObj spid="_x0000_s32773" name="Equation" r:id="rId5" imgW="1206360" imgH="85068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1197864"/>
          </a:xfrm>
        </p:spPr>
        <p:txBody>
          <a:bodyPr/>
          <a:lstStyle/>
          <a:p>
            <a:r>
              <a:rPr lang="en-US" sz="3200" b="1" dirty="0" smtClean="0"/>
              <a:t>Relating SHM to Motion Around A Circle</a:t>
            </a:r>
            <a:endParaRPr lang="en-US" sz="3200" b="1" dirty="0"/>
          </a:p>
        </p:txBody>
      </p:sp>
      <p:sp>
        <p:nvSpPr>
          <p:cNvPr id="3" name="Content Placeholder 2"/>
          <p:cNvSpPr>
            <a:spLocks noGrp="1"/>
          </p:cNvSpPr>
          <p:nvPr>
            <p:ph idx="1"/>
          </p:nvPr>
        </p:nvSpPr>
        <p:spPr>
          <a:xfrm>
            <a:off x="304800" y="1783560"/>
            <a:ext cx="8382000" cy="4572000"/>
          </a:xfrm>
        </p:spPr>
        <p:txBody>
          <a:bodyPr/>
          <a:lstStyle/>
          <a:p>
            <a:r>
              <a:rPr lang="en-US" dirty="0" smtClean="0"/>
              <a:t>These equations yield the following graphs </a:t>
            </a:r>
            <a:endParaRPr lang="en-US" dirty="0"/>
          </a:p>
        </p:txBody>
      </p:sp>
      <p:pic>
        <p:nvPicPr>
          <p:cNvPr id="4" name="Picture 3" descr="SHM Sine Graph 1.jpg"/>
          <p:cNvPicPr/>
          <p:nvPr/>
        </p:nvPicPr>
        <p:blipFill>
          <a:blip r:embed="rId3" cstate="print"/>
          <a:srcRect b="68016"/>
          <a:stretch>
            <a:fillRect/>
          </a:stretch>
        </p:blipFill>
        <p:spPr>
          <a:xfrm>
            <a:off x="1371600" y="2514600"/>
            <a:ext cx="6400800" cy="3962400"/>
          </a:xfrm>
          <a:prstGeom prst="rect">
            <a:avLst/>
          </a:prstGeom>
        </p:spPr>
      </p:pic>
      <p:graphicFrame>
        <p:nvGraphicFramePr>
          <p:cNvPr id="132097" name="Object 1"/>
          <p:cNvGraphicFramePr>
            <a:graphicFrameLocks noChangeAspect="1"/>
          </p:cNvGraphicFramePr>
          <p:nvPr/>
        </p:nvGraphicFramePr>
        <p:xfrm>
          <a:off x="5791200" y="457200"/>
          <a:ext cx="3073400" cy="1222375"/>
        </p:xfrm>
        <a:graphic>
          <a:graphicData uri="http://schemas.openxmlformats.org/presentationml/2006/ole">
            <p:oleObj spid="_x0000_s132097" name="Equation" r:id="rId4" imgW="990360" imgH="43164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1197864"/>
          </a:xfrm>
        </p:spPr>
        <p:txBody>
          <a:bodyPr/>
          <a:lstStyle/>
          <a:p>
            <a:r>
              <a:rPr lang="en-US" sz="3200" b="1" dirty="0" smtClean="0"/>
              <a:t>Relating SHM to Motion Around A Circle</a:t>
            </a:r>
            <a:endParaRPr lang="en-US" sz="3200" b="1" dirty="0"/>
          </a:p>
        </p:txBody>
      </p:sp>
      <p:sp>
        <p:nvSpPr>
          <p:cNvPr id="3" name="Content Placeholder 2"/>
          <p:cNvSpPr>
            <a:spLocks noGrp="1"/>
          </p:cNvSpPr>
          <p:nvPr>
            <p:ph idx="1"/>
          </p:nvPr>
        </p:nvSpPr>
        <p:spPr>
          <a:xfrm>
            <a:off x="304800" y="1783560"/>
            <a:ext cx="8382000" cy="4572000"/>
          </a:xfrm>
        </p:spPr>
        <p:txBody>
          <a:bodyPr/>
          <a:lstStyle/>
          <a:p>
            <a:r>
              <a:rPr lang="en-US" dirty="0" smtClean="0"/>
              <a:t>These equations yield the following graphs </a:t>
            </a:r>
            <a:endParaRPr lang="en-US" dirty="0"/>
          </a:p>
        </p:txBody>
      </p:sp>
      <p:graphicFrame>
        <p:nvGraphicFramePr>
          <p:cNvPr id="132097" name="Object 1"/>
          <p:cNvGraphicFramePr>
            <a:graphicFrameLocks noChangeAspect="1"/>
          </p:cNvGraphicFramePr>
          <p:nvPr/>
        </p:nvGraphicFramePr>
        <p:xfrm>
          <a:off x="5791200" y="457200"/>
          <a:ext cx="3073400" cy="1222375"/>
        </p:xfrm>
        <a:graphic>
          <a:graphicData uri="http://schemas.openxmlformats.org/presentationml/2006/ole">
            <p:oleObj spid="_x0000_s158722" name="Equation" r:id="rId3" imgW="990360" imgH="431640" progId="Equation.3">
              <p:embed/>
            </p:oleObj>
          </a:graphicData>
        </a:graphic>
      </p:graphicFrame>
      <p:pic>
        <p:nvPicPr>
          <p:cNvPr id="6" name="Picture 5" descr="SHM Sine Graph 1.jpg"/>
          <p:cNvPicPr/>
          <p:nvPr/>
        </p:nvPicPr>
        <p:blipFill>
          <a:blip r:embed="rId4" cstate="print"/>
          <a:srcRect t="30924" b="38343"/>
          <a:stretch>
            <a:fillRect/>
          </a:stretch>
        </p:blipFill>
        <p:spPr>
          <a:xfrm>
            <a:off x="1371600" y="2514600"/>
            <a:ext cx="6400800" cy="4038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1197864"/>
          </a:xfrm>
        </p:spPr>
        <p:txBody>
          <a:bodyPr/>
          <a:lstStyle/>
          <a:p>
            <a:r>
              <a:rPr lang="en-US" sz="3200" b="1" dirty="0" smtClean="0"/>
              <a:t>Relating SHM to Motion Around A Circle</a:t>
            </a:r>
            <a:endParaRPr lang="en-US" sz="3200" b="1" dirty="0"/>
          </a:p>
        </p:txBody>
      </p:sp>
      <p:sp>
        <p:nvSpPr>
          <p:cNvPr id="3" name="Content Placeholder 2"/>
          <p:cNvSpPr>
            <a:spLocks noGrp="1"/>
          </p:cNvSpPr>
          <p:nvPr>
            <p:ph idx="1"/>
          </p:nvPr>
        </p:nvSpPr>
        <p:spPr>
          <a:xfrm>
            <a:off x="304800" y="1783560"/>
            <a:ext cx="8382000" cy="4572000"/>
          </a:xfrm>
        </p:spPr>
        <p:txBody>
          <a:bodyPr/>
          <a:lstStyle/>
          <a:p>
            <a:r>
              <a:rPr lang="en-US" dirty="0" smtClean="0"/>
              <a:t>These equations yield the following graphs </a:t>
            </a:r>
            <a:endParaRPr lang="en-US" dirty="0"/>
          </a:p>
        </p:txBody>
      </p:sp>
      <p:graphicFrame>
        <p:nvGraphicFramePr>
          <p:cNvPr id="132097" name="Object 1"/>
          <p:cNvGraphicFramePr>
            <a:graphicFrameLocks noChangeAspect="1"/>
          </p:cNvGraphicFramePr>
          <p:nvPr/>
        </p:nvGraphicFramePr>
        <p:xfrm>
          <a:off x="5791200" y="457200"/>
          <a:ext cx="3073400" cy="1222375"/>
        </p:xfrm>
        <a:graphic>
          <a:graphicData uri="http://schemas.openxmlformats.org/presentationml/2006/ole">
            <p:oleObj spid="_x0000_s159746" name="Equation" r:id="rId3" imgW="990360" imgH="431640" progId="Equation.3">
              <p:embed/>
            </p:oleObj>
          </a:graphicData>
        </a:graphic>
      </p:graphicFrame>
      <p:pic>
        <p:nvPicPr>
          <p:cNvPr id="7" name="Picture 6" descr="SHM Sine Graph 1.jpg"/>
          <p:cNvPicPr/>
          <p:nvPr/>
        </p:nvPicPr>
        <p:blipFill>
          <a:blip r:embed="rId4" cstate="print"/>
          <a:srcRect t="61657" b="8669"/>
          <a:stretch>
            <a:fillRect/>
          </a:stretch>
        </p:blipFill>
        <p:spPr>
          <a:xfrm>
            <a:off x="1371600" y="2514600"/>
            <a:ext cx="6400800" cy="4038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1197864"/>
          </a:xfrm>
        </p:spPr>
        <p:txBody>
          <a:bodyPr/>
          <a:lstStyle/>
          <a:p>
            <a:r>
              <a:rPr lang="en-US" sz="3200" b="1" dirty="0" smtClean="0"/>
              <a:t>Relating SHM to Motion Around A Circle</a:t>
            </a:r>
            <a:endParaRPr lang="en-US" sz="3200" b="1" dirty="0"/>
          </a:p>
        </p:txBody>
      </p:sp>
      <p:sp>
        <p:nvSpPr>
          <p:cNvPr id="3" name="Content Placeholder 2"/>
          <p:cNvSpPr>
            <a:spLocks noGrp="1"/>
          </p:cNvSpPr>
          <p:nvPr>
            <p:ph idx="1"/>
          </p:nvPr>
        </p:nvSpPr>
        <p:spPr>
          <a:xfrm>
            <a:off x="304800" y="1783560"/>
            <a:ext cx="8382000" cy="4572000"/>
          </a:xfrm>
        </p:spPr>
        <p:txBody>
          <a:bodyPr/>
          <a:lstStyle/>
          <a:p>
            <a:r>
              <a:rPr lang="en-US" dirty="0" smtClean="0"/>
              <a:t>These equations yield the following </a:t>
            </a:r>
            <a:r>
              <a:rPr lang="en-US" dirty="0" smtClean="0"/>
              <a:t>graphs</a:t>
            </a:r>
          </a:p>
          <a:p>
            <a:endParaRPr lang="en-US" dirty="0" smtClean="0"/>
          </a:p>
          <a:p>
            <a:endParaRPr lang="en-US" dirty="0" smtClean="0"/>
          </a:p>
          <a:p>
            <a:endParaRPr lang="en-US" dirty="0" smtClean="0"/>
          </a:p>
          <a:p>
            <a:endParaRPr lang="en-US" dirty="0" smtClean="0"/>
          </a:p>
          <a:p>
            <a:endParaRPr lang="en-US" dirty="0" smtClean="0"/>
          </a:p>
          <a:p>
            <a:r>
              <a:rPr lang="en-US" b="1" i="1" dirty="0" smtClean="0">
                <a:solidFill>
                  <a:srgbClr val="FF0000"/>
                </a:solidFill>
              </a:rPr>
              <a:t>What is the difference                                                                between </a:t>
            </a:r>
            <a:endParaRPr lang="en-US" b="1" i="1" dirty="0">
              <a:solidFill>
                <a:srgbClr val="FF0000"/>
              </a:solidFill>
            </a:endParaRPr>
          </a:p>
        </p:txBody>
      </p:sp>
      <p:graphicFrame>
        <p:nvGraphicFramePr>
          <p:cNvPr id="132097" name="Object 1"/>
          <p:cNvGraphicFramePr>
            <a:graphicFrameLocks noChangeAspect="1"/>
          </p:cNvGraphicFramePr>
          <p:nvPr/>
        </p:nvGraphicFramePr>
        <p:xfrm>
          <a:off x="5508625" y="5181600"/>
          <a:ext cx="2876550" cy="1222375"/>
        </p:xfrm>
        <a:graphic>
          <a:graphicData uri="http://schemas.openxmlformats.org/presentationml/2006/ole">
            <p:oleObj spid="_x0000_s199682" name="Equation" r:id="rId3" imgW="927000" imgH="431640" progId="Equation.3">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5410200" cy="1197864"/>
          </a:xfrm>
        </p:spPr>
        <p:txBody>
          <a:bodyPr/>
          <a:lstStyle/>
          <a:p>
            <a:r>
              <a:rPr lang="en-US" sz="3200" b="1" dirty="0" smtClean="0"/>
              <a:t>Relating SHM to Motion Around A Circle</a:t>
            </a:r>
            <a:endParaRPr lang="en-US" sz="3200" b="1" dirty="0"/>
          </a:p>
        </p:txBody>
      </p:sp>
      <p:sp>
        <p:nvSpPr>
          <p:cNvPr id="3" name="Content Placeholder 2"/>
          <p:cNvSpPr>
            <a:spLocks noGrp="1"/>
          </p:cNvSpPr>
          <p:nvPr>
            <p:ph idx="1"/>
          </p:nvPr>
        </p:nvSpPr>
        <p:spPr>
          <a:xfrm>
            <a:off x="304800" y="1783560"/>
            <a:ext cx="8382000" cy="4572000"/>
          </a:xfrm>
        </p:spPr>
        <p:txBody>
          <a:bodyPr/>
          <a:lstStyle/>
          <a:p>
            <a:r>
              <a:rPr lang="en-US" dirty="0" smtClean="0"/>
              <a:t>These equations yield the following </a:t>
            </a:r>
            <a:r>
              <a:rPr lang="en-US" dirty="0" smtClean="0"/>
              <a:t>graphs</a:t>
            </a:r>
          </a:p>
          <a:p>
            <a:endParaRPr lang="en-US" dirty="0" smtClean="0"/>
          </a:p>
          <a:p>
            <a:endParaRPr lang="en-US" dirty="0" smtClean="0"/>
          </a:p>
          <a:p>
            <a:endParaRPr lang="en-US" dirty="0" smtClean="0"/>
          </a:p>
          <a:p>
            <a:endParaRPr lang="en-US" dirty="0" smtClean="0"/>
          </a:p>
          <a:p>
            <a:endParaRPr lang="en-US" dirty="0" smtClean="0"/>
          </a:p>
          <a:p>
            <a:r>
              <a:rPr lang="en-US" b="1" i="1" dirty="0" smtClean="0">
                <a:solidFill>
                  <a:srgbClr val="FF0000"/>
                </a:solidFill>
              </a:rPr>
              <a:t>What is the difference                                                                between </a:t>
            </a:r>
            <a:endParaRPr lang="en-US" b="1" i="1" dirty="0">
              <a:solidFill>
                <a:srgbClr val="FF0000"/>
              </a:solidFill>
            </a:endParaRPr>
          </a:p>
        </p:txBody>
      </p:sp>
      <p:graphicFrame>
        <p:nvGraphicFramePr>
          <p:cNvPr id="132097" name="Object 1"/>
          <p:cNvGraphicFramePr>
            <a:graphicFrameLocks noChangeAspect="1"/>
          </p:cNvGraphicFramePr>
          <p:nvPr/>
        </p:nvGraphicFramePr>
        <p:xfrm>
          <a:off x="5508625" y="5181600"/>
          <a:ext cx="2876550" cy="1222375"/>
        </p:xfrm>
        <a:graphic>
          <a:graphicData uri="http://schemas.openxmlformats.org/presentationml/2006/ole">
            <p:oleObj spid="_x0000_s200706" name="Equation" r:id="rId3" imgW="927000" imgH="431640" progId="Equation.3">
              <p:embed/>
            </p:oleObj>
          </a:graphicData>
        </a:graphic>
      </p:graphicFrame>
      <p:pic>
        <p:nvPicPr>
          <p:cNvPr id="5" name="Picture 4" descr="SHM Sine Graph 1.jpg"/>
          <p:cNvPicPr/>
          <p:nvPr/>
        </p:nvPicPr>
        <p:blipFill>
          <a:blip r:embed="rId4" cstate="print"/>
          <a:srcRect b="68016"/>
          <a:stretch>
            <a:fillRect/>
          </a:stretch>
        </p:blipFill>
        <p:spPr>
          <a:xfrm>
            <a:off x="533400" y="2590800"/>
            <a:ext cx="3581400" cy="2362200"/>
          </a:xfrm>
          <a:prstGeom prst="rect">
            <a:avLst/>
          </a:prstGeom>
        </p:spPr>
      </p:pic>
      <p:pic>
        <p:nvPicPr>
          <p:cNvPr id="6" name="Picture 5" descr="SHM Sine Graph 1.jpg"/>
          <p:cNvPicPr/>
          <p:nvPr/>
        </p:nvPicPr>
        <p:blipFill>
          <a:blip r:embed="rId4" cstate="print"/>
          <a:srcRect t="30924" b="38343"/>
          <a:stretch>
            <a:fillRect/>
          </a:stretch>
        </p:blipFill>
        <p:spPr>
          <a:xfrm>
            <a:off x="4648200" y="2590800"/>
            <a:ext cx="3810000" cy="23622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Relating SHM to Motion Around A Circle</a:t>
            </a:r>
            <a:endParaRPr lang="en-US" dirty="0"/>
          </a:p>
        </p:txBody>
      </p:sp>
      <p:sp>
        <p:nvSpPr>
          <p:cNvPr id="3" name="Content Placeholder 2"/>
          <p:cNvSpPr>
            <a:spLocks noGrp="1"/>
          </p:cNvSpPr>
          <p:nvPr>
            <p:ph idx="1"/>
          </p:nvPr>
        </p:nvSpPr>
        <p:spPr/>
        <p:txBody>
          <a:bodyPr/>
          <a:lstStyle/>
          <a:p>
            <a:r>
              <a:rPr lang="en-US" dirty="0" smtClean="0"/>
              <a:t>These equations yield the following graphs </a:t>
            </a:r>
            <a:endParaRPr lang="en-US" dirty="0"/>
          </a:p>
        </p:txBody>
      </p:sp>
      <p:pic>
        <p:nvPicPr>
          <p:cNvPr id="4" name="Picture 3" descr="SHM Sine Graph 1.jpg"/>
          <p:cNvPicPr/>
          <p:nvPr/>
        </p:nvPicPr>
        <p:blipFill>
          <a:blip r:embed="rId2" cstate="print"/>
          <a:srcRect b="7547"/>
          <a:stretch>
            <a:fillRect/>
          </a:stretch>
        </p:blipFill>
        <p:spPr>
          <a:xfrm>
            <a:off x="914401" y="400050"/>
            <a:ext cx="7315199" cy="6172200"/>
          </a:xfrm>
          <a:prstGeom prst="rect">
            <a:avLst/>
          </a:prstGeom>
        </p:spPr>
      </p:pic>
      <p:cxnSp>
        <p:nvCxnSpPr>
          <p:cNvPr id="6" name="Straight Connector 5"/>
          <p:cNvCxnSpPr/>
          <p:nvPr/>
        </p:nvCxnSpPr>
        <p:spPr>
          <a:xfrm rot="5400000" flipH="1" flipV="1">
            <a:off x="-488950" y="3429000"/>
            <a:ext cx="6057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flipH="1" flipV="1">
            <a:off x="120650" y="3429000"/>
            <a:ext cx="6057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781050" y="3429000"/>
            <a:ext cx="6057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1441450" y="3429000"/>
            <a:ext cx="6057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1123950" y="3448050"/>
            <a:ext cx="60579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A study of oscillations underpins many areas of physics with simple harmonic motion (SHM), a fundamental oscillation that appears in various natural phenomena.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pPr lvl="0"/>
            <a:r>
              <a:rPr lang="en-US" sz="3200" b="1" dirty="0" smtClean="0"/>
              <a:t>Understand the terms </a:t>
            </a:r>
            <a:r>
              <a:rPr lang="en-US" sz="3200" b="1" i="1" dirty="0" smtClean="0"/>
              <a:t>displacement, amplitude and period</a:t>
            </a:r>
            <a:endParaRPr lang="en-US" sz="1600" dirty="0" smtClean="0"/>
          </a:p>
          <a:p>
            <a:pPr lvl="1"/>
            <a:r>
              <a:rPr lang="en-US" sz="2800" b="1" i="1" dirty="0" smtClean="0"/>
              <a:t>displacement (x)</a:t>
            </a:r>
            <a:r>
              <a:rPr lang="en-US" sz="2800" b="1" dirty="0" smtClean="0"/>
              <a:t> – distance from the equilibrium or zero point</a:t>
            </a:r>
            <a:endParaRPr lang="en-US" sz="1400" dirty="0" smtClean="0"/>
          </a:p>
          <a:p>
            <a:pPr lvl="1"/>
            <a:r>
              <a:rPr lang="en-US" sz="2800" b="1" i="1" dirty="0" smtClean="0"/>
              <a:t>amplitude (A)</a:t>
            </a:r>
            <a:r>
              <a:rPr lang="en-US" sz="2800" b="1" dirty="0" smtClean="0"/>
              <a:t> – maximum displacement from the equilibrium or zero point</a:t>
            </a:r>
            <a:endParaRPr lang="en-US" sz="1400" dirty="0" smtClean="0"/>
          </a:p>
          <a:p>
            <a:pPr lvl="1"/>
            <a:r>
              <a:rPr lang="en-US" sz="2800" b="1" i="1" dirty="0" smtClean="0"/>
              <a:t>period (T)</a:t>
            </a:r>
            <a:r>
              <a:rPr lang="en-US" sz="2800" b="1" dirty="0" smtClean="0"/>
              <a:t> – time it takes to complete one oscillation and return to starting point</a:t>
            </a:r>
            <a:endParaRPr lang="en-US" sz="1400"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sp>
        <p:nvSpPr>
          <p:cNvPr id="8197" name="Rectangle 5"/>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2" y="2725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9" name="Rectangle 7"/>
          <p:cNvSpPr>
            <a:spLocks noChangeArrowheads="1"/>
          </p:cNvSpPr>
          <p:nvPr/>
        </p:nvSpPr>
        <p:spPr bwMode="auto">
          <a:xfrm>
            <a:off x="2" y="50540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11" name="Picture 10" descr="SHM Sine Graph 1.jpg"/>
          <p:cNvPicPr/>
          <p:nvPr/>
        </p:nvPicPr>
        <p:blipFill>
          <a:blip r:embed="rId2" cstate="print"/>
          <a:srcRect b="68016"/>
          <a:stretch>
            <a:fillRect/>
          </a:stretch>
        </p:blipFill>
        <p:spPr>
          <a:xfrm>
            <a:off x="914400" y="1219200"/>
            <a:ext cx="7315200" cy="4953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endParaRPr lang="en-US" dirty="0"/>
          </a:p>
        </p:txBody>
      </p:sp>
      <p:pic>
        <p:nvPicPr>
          <p:cNvPr id="8193" name="Picture 2" descr="SHM ~ Spring.jpg"/>
          <p:cNvPicPr>
            <a:picLocks noChangeAspect="1" noChangeArrowheads="1"/>
          </p:cNvPicPr>
          <p:nvPr/>
        </p:nvPicPr>
        <p:blipFill>
          <a:blip r:embed="rId2" cstate="print"/>
          <a:srcRect/>
          <a:stretch>
            <a:fillRect/>
          </a:stretch>
        </p:blipFill>
        <p:spPr bwMode="auto">
          <a:xfrm>
            <a:off x="1905000" y="1143001"/>
            <a:ext cx="5334000" cy="5580584"/>
          </a:xfrm>
          <a:prstGeom prst="rect">
            <a:avLst/>
          </a:prstGeom>
          <a:noFill/>
        </p:spPr>
      </p:pic>
      <p:sp>
        <p:nvSpPr>
          <p:cNvPr id="8194" name="Oval 2"/>
          <p:cNvSpPr>
            <a:spLocks noChangeArrowheads="1"/>
          </p:cNvSpPr>
          <p:nvPr/>
        </p:nvSpPr>
        <p:spPr bwMode="auto">
          <a:xfrm>
            <a:off x="5029200" y="2667000"/>
            <a:ext cx="914400" cy="381000"/>
          </a:xfrm>
          <a:prstGeom prst="ellipse">
            <a:avLst/>
          </a:prstGeom>
          <a:noFill/>
          <a:ln w="1905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5" name="Oval 3"/>
          <p:cNvSpPr>
            <a:spLocks noChangeArrowheads="1"/>
          </p:cNvSpPr>
          <p:nvPr/>
        </p:nvSpPr>
        <p:spPr bwMode="auto">
          <a:xfrm>
            <a:off x="4876800" y="4800600"/>
            <a:ext cx="1143000" cy="381000"/>
          </a:xfrm>
          <a:prstGeom prst="ellipse">
            <a:avLst/>
          </a:prstGeom>
          <a:noFill/>
          <a:ln w="1905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6" name="Oval 4"/>
          <p:cNvSpPr>
            <a:spLocks noChangeArrowheads="1"/>
          </p:cNvSpPr>
          <p:nvPr/>
        </p:nvSpPr>
        <p:spPr bwMode="auto">
          <a:xfrm>
            <a:off x="4876800" y="5715000"/>
            <a:ext cx="1066800" cy="381000"/>
          </a:xfrm>
          <a:prstGeom prst="ellipse">
            <a:avLst/>
          </a:prstGeom>
          <a:noFill/>
          <a:ln w="19050">
            <a:solidFill>
              <a:srgbClr val="C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97" name="Rectangle 5"/>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8" name="Rectangle 6"/>
          <p:cNvSpPr>
            <a:spLocks noChangeArrowheads="1"/>
          </p:cNvSpPr>
          <p:nvPr/>
        </p:nvSpPr>
        <p:spPr bwMode="auto">
          <a:xfrm>
            <a:off x="2" y="2725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9" name="Rectangle 7"/>
          <p:cNvSpPr>
            <a:spLocks noChangeArrowheads="1"/>
          </p:cNvSpPr>
          <p:nvPr/>
        </p:nvSpPr>
        <p:spPr bwMode="auto">
          <a:xfrm>
            <a:off x="2" y="505408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304800" y="1783560"/>
            <a:ext cx="8382000" cy="4572000"/>
          </a:xfrm>
        </p:spPr>
        <p:txBody>
          <a:bodyPr/>
          <a:lstStyle/>
          <a:p>
            <a:pPr lvl="0"/>
            <a:r>
              <a:rPr lang="en-US" sz="3200" b="1" dirty="0" smtClean="0"/>
              <a:t>Understand the terms </a:t>
            </a:r>
            <a:r>
              <a:rPr lang="en-US" sz="3200" b="1" i="1" dirty="0" smtClean="0"/>
              <a:t>period and frequency</a:t>
            </a:r>
            <a:endParaRPr lang="en-US" sz="1600" dirty="0" smtClean="0"/>
          </a:p>
          <a:p>
            <a:pPr lvl="1"/>
            <a:r>
              <a:rPr lang="en-US" sz="2800" b="1" i="1" dirty="0" smtClean="0"/>
              <a:t>frequency (f)</a:t>
            </a:r>
            <a:r>
              <a:rPr lang="en-US" sz="2800" b="1" dirty="0" smtClean="0"/>
              <a:t> – How many oscillations are completed in one second, equal to the inverse of the period</a:t>
            </a:r>
          </a:p>
          <a:p>
            <a:pPr lvl="1"/>
            <a:r>
              <a:rPr lang="en-US" sz="2800" b="1" i="1" dirty="0" smtClean="0"/>
              <a:t>period (T)</a:t>
            </a:r>
            <a:r>
              <a:rPr lang="en-US" sz="2800" b="1" dirty="0" smtClean="0"/>
              <a:t> – Time for one complete </a:t>
            </a:r>
            <a:r>
              <a:rPr lang="en-US" sz="2800" b="1" dirty="0" smtClean="0"/>
              <a:t>oscillation, equal to the inverse of the frequency</a:t>
            </a:r>
            <a:endParaRPr lang="en-US" dirty="0"/>
          </a:p>
        </p:txBody>
      </p:sp>
      <p:graphicFrame>
        <p:nvGraphicFramePr>
          <p:cNvPr id="34818" name="Object 2"/>
          <p:cNvGraphicFramePr>
            <a:graphicFrameLocks noChangeAspect="1"/>
          </p:cNvGraphicFramePr>
          <p:nvPr/>
        </p:nvGraphicFramePr>
        <p:xfrm>
          <a:off x="304800" y="5029200"/>
          <a:ext cx="1536700" cy="1114425"/>
        </p:xfrm>
        <a:graphic>
          <a:graphicData uri="http://schemas.openxmlformats.org/presentationml/2006/ole">
            <p:oleObj spid="_x0000_s34818" name="Equation" r:id="rId3" imgW="495000" imgH="393480" progId="Equation.3">
              <p:embed/>
            </p:oleObj>
          </a:graphicData>
        </a:graphic>
      </p:graphicFrame>
      <p:graphicFrame>
        <p:nvGraphicFramePr>
          <p:cNvPr id="34819" name="Object 3"/>
          <p:cNvGraphicFramePr>
            <a:graphicFrameLocks noChangeAspect="1"/>
          </p:cNvGraphicFramePr>
          <p:nvPr/>
        </p:nvGraphicFramePr>
        <p:xfrm>
          <a:off x="2133600" y="4953000"/>
          <a:ext cx="1339850" cy="1187450"/>
        </p:xfrm>
        <a:graphic>
          <a:graphicData uri="http://schemas.openxmlformats.org/presentationml/2006/ole">
            <p:oleObj spid="_x0000_s34819" name="Equation" r:id="rId4" imgW="431640" imgH="419040" progId="Equation.3">
              <p:embed/>
            </p:oleObj>
          </a:graphicData>
        </a:graphic>
      </p:graphicFrame>
      <p:graphicFrame>
        <p:nvGraphicFramePr>
          <p:cNvPr id="34820" name="Object 4"/>
          <p:cNvGraphicFramePr>
            <a:graphicFrameLocks noChangeAspect="1"/>
          </p:cNvGraphicFramePr>
          <p:nvPr/>
        </p:nvGraphicFramePr>
        <p:xfrm>
          <a:off x="3810000" y="5029200"/>
          <a:ext cx="1339850" cy="1114425"/>
        </p:xfrm>
        <a:graphic>
          <a:graphicData uri="http://schemas.openxmlformats.org/presentationml/2006/ole">
            <p:oleObj spid="_x0000_s34820" name="Equation" r:id="rId5" imgW="431640" imgH="393480" progId="Equation.3">
              <p:embed/>
            </p:oleObj>
          </a:graphicData>
        </a:graphic>
      </p:graphicFrame>
      <p:graphicFrame>
        <p:nvGraphicFramePr>
          <p:cNvPr id="34821" name="Object 5"/>
          <p:cNvGraphicFramePr>
            <a:graphicFrameLocks noChangeAspect="1"/>
          </p:cNvGraphicFramePr>
          <p:nvPr/>
        </p:nvGraphicFramePr>
        <p:xfrm>
          <a:off x="5486400" y="5029200"/>
          <a:ext cx="1576388" cy="1114425"/>
        </p:xfrm>
        <a:graphic>
          <a:graphicData uri="http://schemas.openxmlformats.org/presentationml/2006/ole">
            <p:oleObj spid="_x0000_s34821" name="Equation" r:id="rId6" imgW="507960" imgH="393480" progId="Equation.3">
              <p:embed/>
            </p:oleObj>
          </a:graphicData>
        </a:graphic>
      </p:graphicFrame>
      <p:graphicFrame>
        <p:nvGraphicFramePr>
          <p:cNvPr id="34822" name="Object 6"/>
          <p:cNvGraphicFramePr>
            <a:graphicFrameLocks noChangeAspect="1"/>
          </p:cNvGraphicFramePr>
          <p:nvPr/>
        </p:nvGraphicFramePr>
        <p:xfrm>
          <a:off x="7275513" y="5299075"/>
          <a:ext cx="1655762" cy="574675"/>
        </p:xfrm>
        <a:graphic>
          <a:graphicData uri="http://schemas.openxmlformats.org/presentationml/2006/ole">
            <p:oleObj spid="_x0000_s34822" name="Equation" r:id="rId7" imgW="533160" imgH="20304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Definitions</a:t>
            </a:r>
            <a:endParaRPr lang="en-US" dirty="0"/>
          </a:p>
        </p:txBody>
      </p:sp>
      <p:sp>
        <p:nvSpPr>
          <p:cNvPr id="3" name="Content Placeholder 2"/>
          <p:cNvSpPr>
            <a:spLocks noGrp="1"/>
          </p:cNvSpPr>
          <p:nvPr>
            <p:ph idx="1"/>
          </p:nvPr>
        </p:nvSpPr>
        <p:spPr>
          <a:xfrm>
            <a:off x="304800" y="1752600"/>
            <a:ext cx="8382000" cy="1981200"/>
          </a:xfrm>
        </p:spPr>
        <p:txBody>
          <a:bodyPr/>
          <a:lstStyle/>
          <a:p>
            <a:pPr lvl="0"/>
            <a:r>
              <a:rPr lang="en-US" sz="3200" b="1" dirty="0" smtClean="0"/>
              <a:t>Understand the term </a:t>
            </a:r>
            <a:r>
              <a:rPr lang="en-US" sz="3200" b="1" i="1" dirty="0" smtClean="0"/>
              <a:t>phase;</a:t>
            </a:r>
            <a:endParaRPr lang="en-US" sz="1600" dirty="0" smtClean="0"/>
          </a:p>
          <a:p>
            <a:pPr lvl="1"/>
            <a:r>
              <a:rPr lang="en-US" sz="2800" b="1" i="1" dirty="0" smtClean="0"/>
              <a:t>phase (𝝋)</a:t>
            </a:r>
            <a:r>
              <a:rPr lang="en-US" sz="2800" b="1" dirty="0" smtClean="0"/>
              <a:t> – the difference between the actual position of a sine wave at t=0 and zero.  The value of 𝝋 determines the displacement at t=0</a:t>
            </a:r>
            <a:endParaRPr lang="en-US" dirty="0"/>
          </a:p>
        </p:txBody>
      </p:sp>
      <p:graphicFrame>
        <p:nvGraphicFramePr>
          <p:cNvPr id="44035" name="Object 3"/>
          <p:cNvGraphicFramePr>
            <a:graphicFrameLocks noChangeAspect="1"/>
          </p:cNvGraphicFramePr>
          <p:nvPr/>
        </p:nvGraphicFramePr>
        <p:xfrm>
          <a:off x="4724400" y="301625"/>
          <a:ext cx="3743325" cy="1222375"/>
        </p:xfrm>
        <a:graphic>
          <a:graphicData uri="http://schemas.openxmlformats.org/presentationml/2006/ole">
            <p:oleObj spid="_x0000_s44035" name="Equation" r:id="rId3" imgW="1206360" imgH="431640" progId="Equation.3">
              <p:embed/>
            </p:oleObj>
          </a:graphicData>
        </a:graphic>
      </p:graphicFrame>
      <p:pic>
        <p:nvPicPr>
          <p:cNvPr id="44037" name="Picture 5" descr="http://www.electronics-tutorials.ws/accircuits/acp27.gif?81223b"/>
          <p:cNvPicPr>
            <a:picLocks noChangeAspect="1" noChangeArrowheads="1"/>
          </p:cNvPicPr>
          <p:nvPr/>
        </p:nvPicPr>
        <p:blipFill>
          <a:blip r:embed="rId4" cstate="print"/>
          <a:srcRect/>
          <a:stretch>
            <a:fillRect/>
          </a:stretch>
        </p:blipFill>
        <p:spPr bwMode="auto">
          <a:xfrm>
            <a:off x="685800" y="3999344"/>
            <a:ext cx="7808485" cy="2630056"/>
          </a:xfrm>
          <a:prstGeom prst="rect">
            <a:avLst/>
          </a:prstGeom>
          <a:solidFill>
            <a:schemeClr val="tx1"/>
          </a:solid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82000" cy="1197864"/>
          </a:xfrm>
        </p:spPr>
        <p:txBody>
          <a:bodyPr/>
          <a:lstStyle/>
          <a:p>
            <a:r>
              <a:rPr lang="en-US" dirty="0" smtClean="0"/>
              <a:t>Phase Shift</a:t>
            </a:r>
            <a:endParaRPr lang="en-US" dirty="0"/>
          </a:p>
        </p:txBody>
      </p:sp>
      <p:sp>
        <p:nvSpPr>
          <p:cNvPr id="3" name="Content Placeholder 2"/>
          <p:cNvSpPr>
            <a:spLocks noGrp="1"/>
          </p:cNvSpPr>
          <p:nvPr>
            <p:ph idx="1"/>
          </p:nvPr>
        </p:nvSpPr>
        <p:spPr>
          <a:xfrm>
            <a:off x="304800" y="1143000"/>
            <a:ext cx="8382000" cy="1981200"/>
          </a:xfrm>
        </p:spPr>
        <p:txBody>
          <a:bodyPr/>
          <a:lstStyle/>
          <a:p>
            <a:pPr lvl="0"/>
            <a:endParaRPr lang="en-US" dirty="0"/>
          </a:p>
        </p:txBody>
      </p:sp>
      <p:graphicFrame>
        <p:nvGraphicFramePr>
          <p:cNvPr id="44034" name="Object 2"/>
          <p:cNvGraphicFramePr>
            <a:graphicFrameLocks noChangeAspect="1"/>
          </p:cNvGraphicFramePr>
          <p:nvPr/>
        </p:nvGraphicFramePr>
        <p:xfrm>
          <a:off x="914400" y="4419600"/>
          <a:ext cx="2601912" cy="2297113"/>
        </p:xfrm>
        <a:graphic>
          <a:graphicData uri="http://schemas.openxmlformats.org/presentationml/2006/ole">
            <p:oleObj spid="_x0000_s160770" name="Equation" r:id="rId3" imgW="838080" imgH="812520" progId="Equation.3">
              <p:embed/>
            </p:oleObj>
          </a:graphicData>
        </a:graphic>
      </p:graphicFrame>
      <p:pic>
        <p:nvPicPr>
          <p:cNvPr id="160772" name="Picture 4" descr="http://www.labbookpages.co.uk/audio/beamforming/files/waveSum/phaseCalc.png"/>
          <p:cNvPicPr>
            <a:picLocks noChangeAspect="1" noChangeArrowheads="1"/>
          </p:cNvPicPr>
          <p:nvPr/>
        </p:nvPicPr>
        <p:blipFill>
          <a:blip r:embed="rId4" cstate="print"/>
          <a:srcRect/>
          <a:stretch>
            <a:fillRect/>
          </a:stretch>
        </p:blipFill>
        <p:spPr bwMode="auto">
          <a:xfrm>
            <a:off x="304800" y="914400"/>
            <a:ext cx="8448769" cy="3429000"/>
          </a:xfrm>
          <a:prstGeom prst="rect">
            <a:avLst/>
          </a:prstGeom>
          <a:solidFill>
            <a:schemeClr val="tx1">
              <a:lumMod val="85000"/>
            </a:schemeClr>
          </a:solidFill>
        </p:spPr>
      </p:pic>
      <p:graphicFrame>
        <p:nvGraphicFramePr>
          <p:cNvPr id="160773" name="Object 2"/>
          <p:cNvGraphicFramePr>
            <a:graphicFrameLocks noChangeAspect="1"/>
          </p:cNvGraphicFramePr>
          <p:nvPr/>
        </p:nvGraphicFramePr>
        <p:xfrm>
          <a:off x="5410200" y="4419600"/>
          <a:ext cx="2641600" cy="2297113"/>
        </p:xfrm>
        <a:graphic>
          <a:graphicData uri="http://schemas.openxmlformats.org/presentationml/2006/ole">
            <p:oleObj spid="_x0000_s160773" name="Equation" r:id="rId5" imgW="850680" imgH="81252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2064"/>
            <a:ext cx="8686800" cy="914400"/>
          </a:xfrm>
        </p:spPr>
        <p:txBody>
          <a:bodyPr/>
          <a:lstStyle/>
          <a:p>
            <a:pPr lvl="0"/>
            <a:r>
              <a:rPr lang="en-US" sz="3600" b="1" dirty="0" smtClean="0"/>
              <a:t>Energy in Simple Harmonic Motion</a:t>
            </a:r>
            <a:br>
              <a:rPr lang="en-US" sz="3600" b="1" dirty="0" smtClean="0"/>
            </a:br>
            <a:endParaRPr lang="en-US" sz="3600" b="1" dirty="0"/>
          </a:p>
        </p:txBody>
      </p:sp>
      <p:sp>
        <p:nvSpPr>
          <p:cNvPr id="5" name="Content Placeholder 4"/>
          <p:cNvSpPr>
            <a:spLocks noGrp="1"/>
          </p:cNvSpPr>
          <p:nvPr>
            <p:ph idx="1"/>
          </p:nvPr>
        </p:nvSpPr>
        <p:spPr/>
        <p:txBody>
          <a:bodyPr/>
          <a:lstStyle/>
          <a:p>
            <a:r>
              <a:rPr lang="en-US" b="1" dirty="0" smtClean="0"/>
              <a:t>Conservation of Energy (assuming no dissipative forces</a:t>
            </a:r>
          </a:p>
          <a:p>
            <a:r>
              <a:rPr lang="en-US" b="1" dirty="0" smtClean="0"/>
              <a:t>In simple harmonic motion there is </a:t>
            </a:r>
            <a:r>
              <a:rPr lang="en-US" b="1" i="1" dirty="0" smtClean="0"/>
              <a:t>continuous transformation of energy</a:t>
            </a:r>
            <a:r>
              <a:rPr lang="en-US" b="1" dirty="0" smtClean="0"/>
              <a:t> from kinetic energy into elastic potential energy and vice versa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274064"/>
          </a:xfrm>
        </p:spPr>
        <p:txBody>
          <a:bodyPr/>
          <a:lstStyle/>
          <a:p>
            <a:pPr lvl="0"/>
            <a:r>
              <a:rPr lang="en-US" b="1" dirty="0" smtClean="0"/>
              <a:t>Simple Harmonic Motion: Spring </a:t>
            </a:r>
            <a:r>
              <a:rPr lang="en-US" dirty="0" smtClean="0"/>
              <a:t/>
            </a:r>
            <a:br>
              <a:rPr lang="en-US" dirty="0" smtClean="0"/>
            </a:br>
            <a:endParaRPr lang="en-US" dirty="0"/>
          </a:p>
        </p:txBody>
      </p:sp>
      <p:pic>
        <p:nvPicPr>
          <p:cNvPr id="4" name="Content Placeholder 3" descr="SHM ~ Spring.jpg"/>
          <p:cNvPicPr>
            <a:picLocks noGrp="1"/>
          </p:cNvPicPr>
          <p:nvPr>
            <p:ph idx="1"/>
          </p:nvPr>
        </p:nvPicPr>
        <p:blipFill>
          <a:blip r:embed="rId2" cstate="print"/>
          <a:stretch>
            <a:fillRect/>
          </a:stretch>
        </p:blipFill>
        <p:spPr>
          <a:xfrm>
            <a:off x="1752600" y="1600200"/>
            <a:ext cx="5666232" cy="5033518"/>
          </a:xfrm>
          <a:prstGeom prst="rect">
            <a:avLst/>
          </a:prstGeom>
        </p:spPr>
      </p:pic>
      <p:sp>
        <p:nvSpPr>
          <p:cNvPr id="2050" name="AutoShape 2"/>
          <p:cNvSpPr>
            <a:spLocks noChangeArrowheads="1"/>
          </p:cNvSpPr>
          <p:nvPr/>
        </p:nvSpPr>
        <p:spPr bwMode="auto">
          <a:xfrm>
            <a:off x="4876802" y="1752600"/>
            <a:ext cx="2792412" cy="411162"/>
          </a:xfrm>
          <a:prstGeom prst="wedgeRectCallout">
            <a:avLst>
              <a:gd name="adj1" fmla="val -65056"/>
              <a:gd name="adj2" fmla="val 37264"/>
            </a:avLst>
          </a:prstGeom>
          <a:solidFill>
            <a:schemeClr val="tx1"/>
          </a:solidFill>
          <a:ln w="28575">
            <a:solidFill>
              <a:srgbClr val="0070C0">
                <a:alpha val="41000"/>
              </a:srgbClr>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B050"/>
                </a:solidFill>
                <a:effectLst/>
                <a:latin typeface="Calibri" pitchFamily="34" charset="0"/>
              </a:rPr>
              <a:t>no </a:t>
            </a:r>
            <a:r>
              <a:rPr kumimoji="0" lang="en-US" sz="1800" b="1" i="0" u="none" strike="noStrike" cap="none" normalizeH="0" baseline="0" dirty="0" err="1" smtClean="0">
                <a:ln>
                  <a:noFill/>
                </a:ln>
                <a:solidFill>
                  <a:srgbClr val="00B050"/>
                </a:solidFill>
                <a:effectLst/>
                <a:latin typeface="Calibri" pitchFamily="34" charset="0"/>
              </a:rPr>
              <a:t>displ</a:t>
            </a:r>
            <a:r>
              <a:rPr kumimoji="0" lang="en-US" sz="1800" b="1" i="0" u="none" strike="noStrike" cap="none" normalizeH="0" baseline="0" dirty="0" smtClean="0">
                <a:ln>
                  <a:noFill/>
                </a:ln>
                <a:solidFill>
                  <a:srgbClr val="0070C0"/>
                </a:solidFill>
                <a:effectLst/>
                <a:latin typeface="Calibri" pitchFamily="34" charset="0"/>
              </a:rPr>
              <a:t>, </a:t>
            </a:r>
            <a:r>
              <a:rPr kumimoji="0" lang="en-US" sz="1800" b="1" i="0" u="none" strike="noStrike" cap="none" normalizeH="0" baseline="0" dirty="0" smtClean="0">
                <a:ln>
                  <a:noFill/>
                </a:ln>
                <a:solidFill>
                  <a:srgbClr val="FF0000"/>
                </a:solidFill>
                <a:effectLst/>
                <a:latin typeface="Calibri" pitchFamily="34" charset="0"/>
              </a:rPr>
              <a:t>no energy</a:t>
            </a:r>
            <a:r>
              <a:rPr kumimoji="0" lang="en-US" sz="1800" b="1" i="0" u="none" strike="noStrike" cap="none" normalizeH="0" baseline="0" dirty="0" smtClean="0">
                <a:ln>
                  <a:noFill/>
                </a:ln>
                <a:solidFill>
                  <a:srgbClr val="0070C0"/>
                </a:solidFill>
                <a:effectLst/>
                <a:latin typeface="Calibri" pitchFamily="34" charset="0"/>
              </a:rPr>
              <a:t>, </a:t>
            </a:r>
            <a:r>
              <a:rPr kumimoji="0" lang="en-US" sz="1800" b="1" i="0" u="none" strike="noStrike" cap="none" normalizeH="0" baseline="0" dirty="0" smtClean="0">
                <a:ln>
                  <a:noFill/>
                </a:ln>
                <a:solidFill>
                  <a:srgbClr val="5F497A"/>
                </a:solidFill>
                <a:effectLst/>
                <a:latin typeface="Calibri" pitchFamily="34" charset="0"/>
              </a:rPr>
              <a:t>no </a:t>
            </a:r>
            <a:r>
              <a:rPr kumimoji="0" lang="en-US" sz="1800" b="1" i="0" u="none" strike="noStrike" cap="none" normalizeH="0" baseline="0" dirty="0" err="1" smtClean="0">
                <a:ln>
                  <a:noFill/>
                </a:ln>
                <a:solidFill>
                  <a:srgbClr val="5F497A"/>
                </a:solidFill>
                <a:effectLst/>
                <a:latin typeface="Calibri" pitchFamily="34" charset="0"/>
              </a:rPr>
              <a:t>accl</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1" name="AutoShape 3"/>
          <p:cNvSpPr>
            <a:spLocks noChangeArrowheads="1"/>
          </p:cNvSpPr>
          <p:nvPr/>
        </p:nvSpPr>
        <p:spPr bwMode="auto">
          <a:xfrm>
            <a:off x="5486401" y="2362202"/>
            <a:ext cx="2239963" cy="636587"/>
          </a:xfrm>
          <a:prstGeom prst="wedgeRectCallout">
            <a:avLst>
              <a:gd name="adj1" fmla="val -59755"/>
              <a:gd name="adj2" fmla="val 46514"/>
            </a:avLst>
          </a:prstGeom>
          <a:solidFill>
            <a:schemeClr val="tx1"/>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rgbClr val="00B050"/>
                </a:solidFill>
                <a:effectLst/>
                <a:latin typeface="Calibri" pitchFamily="34" charset="0"/>
              </a:rPr>
              <a:t>max displ</a:t>
            </a:r>
            <a:r>
              <a:rPr kumimoji="0" lang="en-US" sz="1800" b="1" i="0" u="none" strike="noStrike" cap="none" normalizeH="0" baseline="0" smtClean="0">
                <a:ln>
                  <a:noFill/>
                </a:ln>
                <a:solidFill>
                  <a:srgbClr val="0070C0"/>
                </a:solidFill>
                <a:effectLst/>
                <a:latin typeface="Calibri" pitchFamily="34" charset="0"/>
              </a:rPr>
              <a:t>, </a:t>
            </a:r>
            <a:r>
              <a:rPr kumimoji="0" lang="en-US" sz="1800" b="1" i="0" u="none" strike="noStrike" cap="none" normalizeH="0" baseline="0" smtClean="0">
                <a:ln>
                  <a:noFill/>
                </a:ln>
                <a:solidFill>
                  <a:srgbClr val="FF0000"/>
                </a:solidFill>
                <a:effectLst/>
                <a:latin typeface="Calibri" pitchFamily="34" charset="0"/>
              </a:rPr>
              <a:t>max PE</a:t>
            </a:r>
            <a:r>
              <a:rPr kumimoji="0" lang="en-US" sz="1800" b="1" i="0" u="none" strike="noStrike" cap="none" normalizeH="0" baseline="0" smtClean="0">
                <a:ln>
                  <a:noFill/>
                </a:ln>
                <a:solidFill>
                  <a:srgbClr val="0070C0"/>
                </a:solidFill>
                <a:effectLst/>
                <a:latin typeface="Calibri" pitchFamily="34" charset="0"/>
              </a:rPr>
              <a:t>, </a:t>
            </a:r>
            <a:r>
              <a:rPr kumimoji="0" lang="en-US" sz="1800" b="1" i="0" u="none" strike="noStrike" cap="none" normalizeH="0" baseline="0" smtClean="0">
                <a:ln>
                  <a:noFill/>
                </a:ln>
                <a:solidFill>
                  <a:srgbClr val="5F497A"/>
                </a:solidFill>
                <a:effectLst/>
                <a:latin typeface="Calibri" pitchFamily="34" charset="0"/>
              </a:rPr>
              <a:t>max accl</a:t>
            </a:r>
            <a:r>
              <a:rPr kumimoji="0" lang="en-US" sz="1800" b="1" i="0" u="none" strike="noStrike" cap="none" normalizeH="0" baseline="0" smtClean="0">
                <a:ln>
                  <a:noFill/>
                </a:ln>
                <a:solidFill>
                  <a:srgbClr val="0070C0"/>
                </a:solidFill>
                <a:effectLst/>
                <a:latin typeface="Times New Roman" pitchFamily="18" charset="0"/>
              </a:rPr>
              <a:t>,</a:t>
            </a:r>
            <a:r>
              <a:rPr kumimoji="0" lang="en-US" sz="1800" b="1" i="0" u="none" strike="noStrike" cap="none" normalizeH="0" baseline="0" smtClean="0">
                <a:ln>
                  <a:noFill/>
                </a:ln>
                <a:solidFill>
                  <a:srgbClr val="FF0000"/>
                </a:solidFill>
                <a:effectLst/>
                <a:latin typeface="Calibri" pitchFamily="34" charset="0"/>
              </a:rPr>
              <a:t> zero KE</a:t>
            </a:r>
            <a:endParaRPr kumimoji="0" lang="en-US" sz="1800" b="0" i="0" u="none" strike="noStrike" cap="none" normalizeH="0" baseline="0" smtClean="0">
              <a:ln>
                <a:noFill/>
              </a:ln>
              <a:solidFill>
                <a:schemeClr val="tx1"/>
              </a:solidFill>
              <a:effectLst/>
              <a:latin typeface="Arial" pitchFamily="34" charset="0"/>
            </a:endParaRPr>
          </a:p>
        </p:txBody>
      </p:sp>
      <p:sp>
        <p:nvSpPr>
          <p:cNvPr id="2052" name="AutoShape 4"/>
          <p:cNvSpPr>
            <a:spLocks noChangeArrowheads="1"/>
          </p:cNvSpPr>
          <p:nvPr/>
        </p:nvSpPr>
        <p:spPr bwMode="auto">
          <a:xfrm>
            <a:off x="5410203" y="4114800"/>
            <a:ext cx="2974975" cy="609600"/>
          </a:xfrm>
          <a:prstGeom prst="wedgeRectCallout">
            <a:avLst>
              <a:gd name="adj1" fmla="val -65792"/>
              <a:gd name="adj2" fmla="val -65296"/>
            </a:avLst>
          </a:prstGeom>
          <a:solidFill>
            <a:schemeClr val="tx1"/>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rgbClr val="00B050"/>
                </a:solidFill>
                <a:effectLst/>
                <a:latin typeface="Calibri" pitchFamily="34" charset="0"/>
              </a:rPr>
              <a:t>half max displ</a:t>
            </a:r>
            <a:r>
              <a:rPr kumimoji="0" lang="en-US" sz="1800" b="1" i="0" u="none" strike="noStrike" cap="none" normalizeH="0" baseline="0" smtClean="0">
                <a:ln>
                  <a:noFill/>
                </a:ln>
                <a:solidFill>
                  <a:srgbClr val="0070C0"/>
                </a:solidFill>
                <a:effectLst/>
                <a:latin typeface="Calibri" pitchFamily="34" charset="0"/>
              </a:rPr>
              <a:t>, </a:t>
            </a:r>
            <a:r>
              <a:rPr kumimoji="0" lang="en-US" sz="1800" b="1" i="0" u="none" strike="noStrike" cap="none" normalizeH="0" baseline="0" smtClean="0">
                <a:ln>
                  <a:noFill/>
                </a:ln>
                <a:solidFill>
                  <a:srgbClr val="FF0000"/>
                </a:solidFill>
                <a:effectLst/>
                <a:latin typeface="Calibri" pitchFamily="34" charset="0"/>
              </a:rPr>
              <a:t>half max PE, </a:t>
            </a:r>
            <a:r>
              <a:rPr kumimoji="0" lang="en-US" sz="1800" b="1" i="0" u="none" strike="noStrike" cap="none" normalizeH="0" baseline="0" smtClean="0">
                <a:ln>
                  <a:noFill/>
                </a:ln>
                <a:solidFill>
                  <a:srgbClr val="5F497A"/>
                </a:solidFill>
                <a:effectLst/>
                <a:latin typeface="Calibri" pitchFamily="34" charset="0"/>
              </a:rPr>
              <a:t>half max accl</a:t>
            </a:r>
            <a:r>
              <a:rPr kumimoji="0" lang="en-US" sz="1800" b="1" i="0" u="none" strike="noStrike" cap="none" normalizeH="0" baseline="0" smtClean="0">
                <a:ln>
                  <a:noFill/>
                </a:ln>
                <a:solidFill>
                  <a:srgbClr val="0070C0"/>
                </a:solidFill>
                <a:effectLst/>
                <a:latin typeface="Times New Roman" pitchFamily="18" charset="0"/>
              </a:rPr>
              <a:t>,</a:t>
            </a:r>
            <a:r>
              <a:rPr kumimoji="0" lang="en-US" sz="1800" b="1" i="0" u="none" strike="noStrike" cap="none" normalizeH="0" baseline="0" smtClean="0">
                <a:ln>
                  <a:noFill/>
                </a:ln>
                <a:solidFill>
                  <a:srgbClr val="FF0000"/>
                </a:solidFill>
                <a:effectLst/>
                <a:latin typeface="Calibri" pitchFamily="34" charset="0"/>
              </a:rPr>
              <a:t> half max KE</a:t>
            </a:r>
            <a:endParaRPr kumimoji="0" lang="en-US" sz="1800" b="0" i="0" u="none" strike="noStrike" cap="none" normalizeH="0" baseline="0" smtClean="0">
              <a:ln>
                <a:noFill/>
              </a:ln>
              <a:solidFill>
                <a:schemeClr val="tx1"/>
              </a:solidFill>
              <a:effectLst/>
              <a:latin typeface="Arial" pitchFamily="34" charset="0"/>
            </a:endParaRPr>
          </a:p>
        </p:txBody>
      </p:sp>
      <p:sp>
        <p:nvSpPr>
          <p:cNvPr id="2053" name="AutoShape 5"/>
          <p:cNvSpPr>
            <a:spLocks noChangeArrowheads="1"/>
          </p:cNvSpPr>
          <p:nvPr/>
        </p:nvSpPr>
        <p:spPr bwMode="auto">
          <a:xfrm>
            <a:off x="5638801" y="5029202"/>
            <a:ext cx="2160587" cy="669925"/>
          </a:xfrm>
          <a:prstGeom prst="wedgeRectCallout">
            <a:avLst>
              <a:gd name="adj1" fmla="val -101852"/>
              <a:gd name="adj2" fmla="val -61954"/>
            </a:avLst>
          </a:prstGeom>
          <a:solidFill>
            <a:schemeClr val="tx1"/>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B050"/>
                </a:solidFill>
                <a:effectLst/>
                <a:latin typeface="Calibri" pitchFamily="34" charset="0"/>
              </a:rPr>
              <a:t>zero </a:t>
            </a:r>
            <a:r>
              <a:rPr kumimoji="0" lang="en-US" sz="1800" b="1" i="0" u="none" strike="noStrike" cap="none" normalizeH="0" baseline="0" dirty="0" err="1" smtClean="0">
                <a:ln>
                  <a:noFill/>
                </a:ln>
                <a:solidFill>
                  <a:srgbClr val="00B050"/>
                </a:solidFill>
                <a:effectLst/>
                <a:latin typeface="Calibri" pitchFamily="34" charset="0"/>
              </a:rPr>
              <a:t>displ</a:t>
            </a:r>
            <a:r>
              <a:rPr kumimoji="0" lang="en-US" sz="1800" b="1" i="0" u="none" strike="noStrike" cap="none" normalizeH="0" baseline="0" dirty="0" smtClean="0">
                <a:ln>
                  <a:noFill/>
                </a:ln>
                <a:solidFill>
                  <a:srgbClr val="0070C0"/>
                </a:solidFill>
                <a:effectLst/>
                <a:latin typeface="Calibri" pitchFamily="34" charset="0"/>
              </a:rPr>
              <a:t>, </a:t>
            </a:r>
            <a:r>
              <a:rPr kumimoji="0" lang="en-US" sz="1800" b="1" i="0" u="none" strike="noStrike" cap="none" normalizeH="0" baseline="0" dirty="0" smtClean="0">
                <a:ln>
                  <a:noFill/>
                </a:ln>
                <a:solidFill>
                  <a:srgbClr val="FF0000"/>
                </a:solidFill>
                <a:effectLst/>
                <a:latin typeface="Calibri" pitchFamily="34" charset="0"/>
              </a:rPr>
              <a:t>zero PE, </a:t>
            </a:r>
            <a:r>
              <a:rPr kumimoji="0" lang="en-US" sz="1800" b="1" i="0" u="none" strike="noStrike" cap="none" normalizeH="0" baseline="0" dirty="0" smtClean="0">
                <a:ln>
                  <a:noFill/>
                </a:ln>
                <a:solidFill>
                  <a:srgbClr val="5F497A"/>
                </a:solidFill>
                <a:effectLst/>
                <a:latin typeface="Calibri" pitchFamily="34" charset="0"/>
              </a:rPr>
              <a:t>zero </a:t>
            </a:r>
            <a:r>
              <a:rPr kumimoji="0" lang="en-US" sz="1800" b="1" i="0" u="none" strike="noStrike" cap="none" normalizeH="0" baseline="0" dirty="0" err="1" smtClean="0">
                <a:ln>
                  <a:noFill/>
                </a:ln>
                <a:solidFill>
                  <a:srgbClr val="5F497A"/>
                </a:solidFill>
                <a:effectLst/>
                <a:latin typeface="Calibri" pitchFamily="34" charset="0"/>
              </a:rPr>
              <a:t>accl</a:t>
            </a:r>
            <a:r>
              <a:rPr kumimoji="0" lang="en-US" sz="1800" b="1" i="0" u="none" strike="noStrike" cap="none" normalizeH="0" baseline="0" dirty="0" smtClean="0">
                <a:ln>
                  <a:noFill/>
                </a:ln>
                <a:solidFill>
                  <a:srgbClr val="0070C0"/>
                </a:solidFill>
                <a:effectLst/>
                <a:latin typeface="Times New Roman" pitchFamily="18" charset="0"/>
              </a:rPr>
              <a:t>,</a:t>
            </a:r>
            <a:r>
              <a:rPr kumimoji="0" lang="en-US" sz="1800" b="1" i="0" u="none" strike="noStrike" cap="none" normalizeH="0" baseline="0" dirty="0" smtClean="0">
                <a:ln>
                  <a:noFill/>
                </a:ln>
                <a:solidFill>
                  <a:srgbClr val="FF0000"/>
                </a:solidFill>
                <a:effectLst/>
                <a:latin typeface="Calibri" pitchFamily="34" charset="0"/>
              </a:rPr>
              <a:t> max KE</a:t>
            </a:r>
            <a:endParaRPr kumimoji="0" lang="en-US" sz="1800" b="1" i="0" u="none" strike="noStrike" cap="none" normalizeH="0" baseline="0" dirty="0" smtClean="0">
              <a:ln>
                <a:noFill/>
              </a:ln>
              <a:solidFill>
                <a:srgbClr val="0070C0"/>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4" name="AutoShape 6"/>
          <p:cNvSpPr>
            <a:spLocks noChangeArrowheads="1"/>
          </p:cNvSpPr>
          <p:nvPr/>
        </p:nvSpPr>
        <p:spPr bwMode="auto">
          <a:xfrm>
            <a:off x="381002" y="5029201"/>
            <a:ext cx="2093913" cy="615950"/>
          </a:xfrm>
          <a:prstGeom prst="wedgeRectCallout">
            <a:avLst>
              <a:gd name="adj1" fmla="val 90523"/>
              <a:gd name="adj2" fmla="val 51958"/>
            </a:avLst>
          </a:prstGeom>
          <a:solidFill>
            <a:schemeClr val="tx1"/>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1" i="0" u="none" strike="noStrike" cap="none" normalizeH="0" baseline="0" smtClean="0">
                <a:ln>
                  <a:noFill/>
                </a:ln>
                <a:solidFill>
                  <a:srgbClr val="00B050"/>
                </a:solidFill>
                <a:effectLst/>
                <a:latin typeface="Calibri" pitchFamily="34" charset="0"/>
              </a:rPr>
              <a:t>max displ</a:t>
            </a:r>
            <a:r>
              <a:rPr kumimoji="0" lang="en-US" sz="1800" b="1" i="0" u="none" strike="noStrike" cap="none" normalizeH="0" baseline="0" smtClean="0">
                <a:ln>
                  <a:noFill/>
                </a:ln>
                <a:solidFill>
                  <a:srgbClr val="0070C0"/>
                </a:solidFill>
                <a:effectLst/>
                <a:latin typeface="Calibri" pitchFamily="34" charset="0"/>
              </a:rPr>
              <a:t>, </a:t>
            </a:r>
            <a:r>
              <a:rPr kumimoji="0" lang="en-US" sz="1800" b="1" i="0" u="none" strike="noStrike" cap="none" normalizeH="0" baseline="0" smtClean="0">
                <a:ln>
                  <a:noFill/>
                </a:ln>
                <a:solidFill>
                  <a:srgbClr val="FF0000"/>
                </a:solidFill>
                <a:effectLst/>
                <a:latin typeface="Calibri" pitchFamily="34" charset="0"/>
              </a:rPr>
              <a:t>max PE</a:t>
            </a:r>
            <a:r>
              <a:rPr kumimoji="0" lang="en-US" sz="1800" b="1" i="0" u="none" strike="noStrike" cap="none" normalizeH="0" baseline="0" smtClean="0">
                <a:ln>
                  <a:noFill/>
                </a:ln>
                <a:solidFill>
                  <a:srgbClr val="0070C0"/>
                </a:solidFill>
                <a:effectLst/>
                <a:latin typeface="Calibri" pitchFamily="34" charset="0"/>
              </a:rPr>
              <a:t>, </a:t>
            </a:r>
            <a:r>
              <a:rPr kumimoji="0" lang="en-US" sz="1800" b="1" i="0" u="none" strike="noStrike" cap="none" normalizeH="0" baseline="0" smtClean="0">
                <a:ln>
                  <a:noFill/>
                </a:ln>
                <a:solidFill>
                  <a:srgbClr val="5F497A"/>
                </a:solidFill>
                <a:effectLst/>
                <a:latin typeface="Calibri" pitchFamily="34" charset="0"/>
              </a:rPr>
              <a:t>max accl</a:t>
            </a:r>
            <a:r>
              <a:rPr kumimoji="0" lang="en-US" sz="1800" b="1" i="0" u="none" strike="noStrike" cap="none" normalizeH="0" baseline="0" smtClean="0">
                <a:ln>
                  <a:noFill/>
                </a:ln>
                <a:solidFill>
                  <a:srgbClr val="0070C0"/>
                </a:solidFill>
                <a:effectLst/>
                <a:latin typeface="Times New Roman" pitchFamily="18" charset="0"/>
              </a:rPr>
              <a:t>,</a:t>
            </a:r>
            <a:r>
              <a:rPr kumimoji="0" lang="en-US" sz="1800" b="1" i="0" u="none" strike="noStrike" cap="none" normalizeH="0" baseline="0" smtClean="0">
                <a:ln>
                  <a:noFill/>
                </a:ln>
                <a:solidFill>
                  <a:srgbClr val="FF0000"/>
                </a:solidFill>
                <a:effectLst/>
                <a:latin typeface="Calibri" pitchFamily="34" charset="0"/>
              </a:rPr>
              <a:t> zero KE</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Simple Harmonic Motion: Spring</a:t>
            </a:r>
            <a:r>
              <a:rPr lang="en-US" dirty="0" smtClean="0"/>
              <a:t/>
            </a:r>
            <a:br>
              <a:rPr lang="en-US" dirty="0" smtClean="0"/>
            </a:br>
            <a:endParaRPr lang="en-US" dirty="0"/>
          </a:p>
        </p:txBody>
      </p:sp>
      <p:pic>
        <p:nvPicPr>
          <p:cNvPr id="4" name="Content Placeholder 3" descr="SHM ~ Spring.jpg"/>
          <p:cNvPicPr>
            <a:picLocks noGrp="1"/>
          </p:cNvPicPr>
          <p:nvPr>
            <p:ph idx="1"/>
          </p:nvPr>
        </p:nvPicPr>
        <p:blipFill>
          <a:blip r:embed="rId3" cstate="print"/>
          <a:stretch>
            <a:fillRect/>
          </a:stretch>
        </p:blipFill>
        <p:spPr>
          <a:xfrm>
            <a:off x="1066800" y="1905000"/>
            <a:ext cx="5562600" cy="4724400"/>
          </a:xfrm>
          <a:prstGeom prst="rect">
            <a:avLst/>
          </a:prstGeom>
        </p:spPr>
      </p:pic>
      <p:graphicFrame>
        <p:nvGraphicFramePr>
          <p:cNvPr id="5" name="Object 4"/>
          <p:cNvGraphicFramePr>
            <a:graphicFrameLocks noChangeAspect="1"/>
          </p:cNvGraphicFramePr>
          <p:nvPr/>
        </p:nvGraphicFramePr>
        <p:xfrm>
          <a:off x="4648202" y="2057400"/>
          <a:ext cx="3467100" cy="533400"/>
        </p:xfrm>
        <a:graphic>
          <a:graphicData uri="http://schemas.openxmlformats.org/presentationml/2006/ole">
            <p:oleObj spid="_x0000_s181250" name="Equation" r:id="rId4" imgW="1485720" imgH="228600" progId="Equation.3">
              <p:embed/>
            </p:oleObj>
          </a:graphicData>
        </a:graphic>
      </p:graphicFrame>
      <p:graphicFrame>
        <p:nvGraphicFramePr>
          <p:cNvPr id="3075" name="Object 3"/>
          <p:cNvGraphicFramePr>
            <a:graphicFrameLocks noChangeAspect="1"/>
          </p:cNvGraphicFramePr>
          <p:nvPr/>
        </p:nvGraphicFramePr>
        <p:xfrm>
          <a:off x="4648203" y="3048002"/>
          <a:ext cx="2608263" cy="561975"/>
        </p:xfrm>
        <a:graphic>
          <a:graphicData uri="http://schemas.openxmlformats.org/presentationml/2006/ole">
            <p:oleObj spid="_x0000_s181251" name="Equation" r:id="rId5" imgW="1117440" imgH="241200" progId="Equation.3">
              <p:embed/>
            </p:oleObj>
          </a:graphicData>
        </a:graphic>
      </p:graphicFrame>
      <p:graphicFrame>
        <p:nvGraphicFramePr>
          <p:cNvPr id="3076" name="Object 4"/>
          <p:cNvGraphicFramePr>
            <a:graphicFrameLocks noChangeAspect="1"/>
          </p:cNvGraphicFramePr>
          <p:nvPr/>
        </p:nvGraphicFramePr>
        <p:xfrm>
          <a:off x="4648202" y="3886202"/>
          <a:ext cx="3467100" cy="561975"/>
        </p:xfrm>
        <a:graphic>
          <a:graphicData uri="http://schemas.openxmlformats.org/presentationml/2006/ole">
            <p:oleObj spid="_x0000_s181252" name="Equation" r:id="rId6" imgW="1485720" imgH="241200" progId="Equation.3">
              <p:embed/>
            </p:oleObj>
          </a:graphicData>
        </a:graphic>
      </p:graphicFrame>
      <p:graphicFrame>
        <p:nvGraphicFramePr>
          <p:cNvPr id="3077" name="Object 5"/>
          <p:cNvGraphicFramePr>
            <a:graphicFrameLocks noChangeAspect="1"/>
          </p:cNvGraphicFramePr>
          <p:nvPr/>
        </p:nvGraphicFramePr>
        <p:xfrm>
          <a:off x="4648201" y="4800602"/>
          <a:ext cx="2697163" cy="561975"/>
        </p:xfrm>
        <a:graphic>
          <a:graphicData uri="http://schemas.openxmlformats.org/presentationml/2006/ole">
            <p:oleObj spid="_x0000_s181253" name="Equation" r:id="rId7" imgW="1155600" imgH="241200" progId="Equation.3">
              <p:embed/>
            </p:oleObj>
          </a:graphicData>
        </a:graphic>
      </p:graphicFrame>
      <p:graphicFrame>
        <p:nvGraphicFramePr>
          <p:cNvPr id="3078" name="Object 6"/>
          <p:cNvGraphicFramePr>
            <a:graphicFrameLocks noChangeAspect="1"/>
          </p:cNvGraphicFramePr>
          <p:nvPr/>
        </p:nvGraphicFramePr>
        <p:xfrm>
          <a:off x="4724403" y="5562602"/>
          <a:ext cx="2608263" cy="561975"/>
        </p:xfrm>
        <a:graphic>
          <a:graphicData uri="http://schemas.openxmlformats.org/presentationml/2006/ole">
            <p:oleObj spid="_x0000_s181254" name="Equation" r:id="rId8" imgW="1117440" imgH="241200" progId="Equation.3">
              <p:embed/>
            </p:oleObj>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in SHM</a:t>
            </a:r>
            <a:endParaRPr lang="en-US" dirty="0"/>
          </a:p>
        </p:txBody>
      </p:sp>
      <p:sp>
        <p:nvSpPr>
          <p:cNvPr id="3" name="Content Placeholder 2"/>
          <p:cNvSpPr>
            <a:spLocks noGrp="1"/>
          </p:cNvSpPr>
          <p:nvPr>
            <p:ph idx="1"/>
          </p:nvPr>
        </p:nvSpPr>
        <p:spPr/>
        <p:txBody>
          <a:bodyPr/>
          <a:lstStyle/>
          <a:p>
            <a:endParaRPr lang="en-US"/>
          </a:p>
        </p:txBody>
      </p:sp>
      <p:graphicFrame>
        <p:nvGraphicFramePr>
          <p:cNvPr id="39938" name="Object 2"/>
          <p:cNvGraphicFramePr>
            <a:graphicFrameLocks noChangeAspect="1"/>
          </p:cNvGraphicFramePr>
          <p:nvPr/>
        </p:nvGraphicFramePr>
        <p:xfrm>
          <a:off x="1119188" y="1371600"/>
          <a:ext cx="7232650" cy="5105400"/>
        </p:xfrm>
        <a:graphic>
          <a:graphicData uri="http://schemas.openxmlformats.org/presentationml/2006/ole">
            <p:oleObj spid="_x0000_s39938" name="Equation" r:id="rId3" imgW="1866600" imgH="144756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fontScale="85000" lnSpcReduction="10000"/>
          </a:bodyPr>
          <a:lstStyle/>
          <a:p>
            <a:pPr lvl="0"/>
            <a:r>
              <a:rPr lang="en-US" sz="3200" dirty="0" smtClean="0"/>
              <a:t>Models: Oscillations play a great part in our lives, from the tides to the motion of the swinging pendulum that once governed our perception of time. General principles govern this area of physics, from water waves in the deep ocean or the oscillations of a car suspension system. This introduction to the topic reminds us that not all oscillations are isochronous. However, the simple harmonic oscillator is of great importance to physicists because all periodic oscillations can be described through the mathematics of simple harmonic motion.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Simple harmonic oscillations </a:t>
            </a:r>
          </a:p>
          <a:p>
            <a:r>
              <a:rPr lang="en-US" sz="3200" dirty="0" smtClean="0"/>
              <a:t>Time period, frequency, amplitude, displacement and phase difference </a:t>
            </a:r>
          </a:p>
          <a:p>
            <a:r>
              <a:rPr lang="en-US" sz="3200" dirty="0" smtClean="0"/>
              <a:t>Conditions for simple harmonic motion</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371600" y="1447800"/>
          <a:ext cx="3081977" cy="2990850"/>
        </p:xfrm>
        <a:graphic>
          <a:graphicData uri="http://schemas.openxmlformats.org/presentationml/2006/ole">
            <p:oleObj spid="_x0000_s156674" name="Equation" r:id="rId3" imgW="431640" imgH="419040" progId="Equation.3">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Qualitatively describing the energy changes taking place during one cycle of an oscillation </a:t>
            </a:r>
          </a:p>
          <a:p>
            <a:r>
              <a:rPr lang="en-US" sz="3200" dirty="0" smtClean="0"/>
              <a:t>Sketching and interpreting graphs of simple harmonic motion examples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Isochronous oscillations can be used to measure time </a:t>
            </a:r>
          </a:p>
          <a:p>
            <a:r>
              <a:rPr lang="en-US" sz="3200" dirty="0" smtClean="0"/>
              <a:t>Many systems can approximate simple harmonic motion: mass on a spring, fluid in U-tube, models of icebergs oscillating vertically in the ocean, and motion of a sphere rolling in a concave mirror </a:t>
            </a:r>
          </a:p>
          <a:p>
            <a:r>
              <a:rPr lang="en-US" sz="3200" dirty="0" smtClean="0"/>
              <a:t>Simple harmonic motion is frequently found in the context of mechanics (see Physics topic 2)</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A study of oscillations underpins many areas of physics with simple harmonic motion (SHM), a fundamental oscillation that appears in various natural phenomena.</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hlinkClick r:id="rId3" action="ppaction://hlinkfile"/>
              </a:rPr>
              <a:t>Tacoma Narrows Bridge Collapse</a:t>
            </a:r>
            <a:endParaRPr lang="en-US" sz="3800" dirty="0"/>
          </a:p>
        </p:txBody>
      </p:sp>
      <p:pic>
        <p:nvPicPr>
          <p:cNvPr id="6" name="Tacoma_Narrows_Bridge_Collapse_Gallopin_Gertie_1.wmv">
            <a:hlinkClick r:id="" action="ppaction://media"/>
          </p:cNvPr>
          <p:cNvPicPr>
            <a:picLocks noGrp="1" noRot="1" noChangeAspect="1"/>
          </p:cNvPicPr>
          <p:nvPr>
            <p:ph idx="1"/>
            <a:videoFile r:link="rId1"/>
          </p:nvPr>
        </p:nvPicPr>
        <p:blipFill>
          <a:blip r:embed="rId4" cstate="print"/>
          <a:stretch>
            <a:fillRect/>
          </a:stretch>
        </p:blipFill>
        <p:spPr>
          <a:xfrm>
            <a:off x="1202267" y="1371600"/>
            <a:ext cx="7010400" cy="5257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1351672"/>
            <a:ext cx="6120151" cy="5049128"/>
          </a:xfrm>
        </p:spPr>
        <p:txBody>
          <a:bodyPr>
            <a:normAutofit/>
          </a:bodyPr>
          <a:lstStyle/>
          <a:p>
            <a:r>
              <a:rPr lang="en-US" sz="2800" b="1" i="1" dirty="0" smtClean="0"/>
              <a:t>#Page 152, #1-5</a:t>
            </a:r>
            <a:br>
              <a:rPr lang="en-US" sz="2800" b="1" i="1" dirty="0" smtClean="0"/>
            </a:br>
            <a:r>
              <a:rPr lang="en-US" sz="2800" b="1" i="1" dirty="0" smtClean="0"/>
              <a:t> </a:t>
            </a:r>
          </a:p>
          <a:p>
            <a:r>
              <a:rPr lang="en-US" sz="2800" b="1" i="1" dirty="0" smtClean="0">
                <a:hlinkClick r:id="rId3" action="ppaction://hlinkfile"/>
              </a:rPr>
              <a:t>Beautiful</a:t>
            </a:r>
          </a:p>
          <a:p>
            <a:r>
              <a:rPr lang="en-US" sz="2800" b="1" i="1" dirty="0" smtClean="0">
                <a:hlinkClick r:id="rId3" action="ppaction://hlinkfile"/>
              </a:rPr>
              <a:t>Resonance</a:t>
            </a:r>
            <a:endParaRPr lang="en-US" sz="2800" b="1" i="1" dirty="0"/>
          </a:p>
        </p:txBody>
      </p:sp>
      <p:sp>
        <p:nvSpPr>
          <p:cNvPr id="3" name="Title 2"/>
          <p:cNvSpPr>
            <a:spLocks noGrp="1"/>
          </p:cNvSpPr>
          <p:nvPr>
            <p:ph type="title"/>
          </p:nvPr>
        </p:nvSpPr>
        <p:spPr>
          <a:xfrm>
            <a:off x="304800" y="512064"/>
            <a:ext cx="8558549" cy="777240"/>
          </a:xfrm>
        </p:spPr>
        <p:txBody>
          <a:bodyPr/>
          <a:lstStyle/>
          <a:p>
            <a:r>
              <a:rPr lang="en-US" dirty="0" smtClean="0"/>
              <a:t>Homework</a:t>
            </a:r>
            <a:endParaRPr lang="en-US" dirty="0"/>
          </a:p>
        </p:txBody>
      </p:sp>
      <p:pic>
        <p:nvPicPr>
          <p:cNvPr id="5" name="Sugar_Plum_Fairy_by_P.Tchaikovsky_-__Glass_Harp_LIVE_(HD).wmv">
            <a:hlinkClick r:id="" action="ppaction://media"/>
          </p:cNvPr>
          <p:cNvPicPr>
            <a:picLocks noRot="1" noChangeAspect="1"/>
          </p:cNvPicPr>
          <p:nvPr>
            <a:videoFile r:link="rId1"/>
          </p:nvPr>
        </p:nvPicPr>
        <p:blipFill>
          <a:blip r:embed="rId4" cstate="print"/>
          <a:stretch>
            <a:fillRect/>
          </a:stretch>
        </p:blipFill>
        <p:spPr>
          <a:xfrm>
            <a:off x="2286000" y="2514600"/>
            <a:ext cx="6664958" cy="374904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solidFill>
                  <a:srgbClr val="FF0000"/>
                </a:solidFill>
              </a:rPr>
              <a:t>Stopped Here 2/21/2013</a:t>
            </a:r>
            <a:endParaRPr lang="en-US" sz="5400" b="1" dirty="0">
              <a:solidFill>
                <a:srgbClr val="FF0000"/>
              </a:solidFill>
            </a:endParaRPr>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a:bodyPr>
          <a:lstStyle/>
          <a:p>
            <a:pPr lvl="0"/>
            <a:r>
              <a:rPr lang="en-US" sz="3200" dirty="0" smtClean="0"/>
              <a:t>Oscillations are used to define the time systems on which nations agree so that the world can be kept in synchronization. </a:t>
            </a:r>
          </a:p>
          <a:p>
            <a:pPr lvl="0"/>
            <a:r>
              <a:rPr lang="en-US" sz="3200" dirty="0" smtClean="0"/>
              <a:t>This impacts most areas of our lives including the provision of electricity, travel and location-determining devices and all microelectronics.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The harmonic oscillator is a paradigm for modeling where a simple equation is used to describe a complex phenomenon. </a:t>
            </a:r>
          </a:p>
          <a:p>
            <a:r>
              <a:rPr lang="en-US" sz="3200" dirty="0" smtClean="0"/>
              <a:t>How do scientists know when a simple model is not detailed enough for their requirements?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Simple harmonic oscillations </a:t>
            </a:r>
          </a:p>
          <a:p>
            <a:r>
              <a:rPr lang="en-US" sz="3200" dirty="0" smtClean="0"/>
              <a:t>Time period, frequency, amplitude, displacement and phase difference </a:t>
            </a:r>
          </a:p>
          <a:p>
            <a:r>
              <a:rPr lang="en-US" sz="3200" dirty="0" smtClean="0"/>
              <a:t>Conditions for simple harmonic motion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Qualitatively describing the energy changes taking place during one cycle of an oscillation </a:t>
            </a:r>
          </a:p>
          <a:p>
            <a:r>
              <a:rPr lang="en-US" sz="3200" dirty="0" smtClean="0"/>
              <a:t>Sketching and interpreting graphs of simple harmonic motion examples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2076</TotalTime>
  <Words>1273</Words>
  <Application>Microsoft Office PowerPoint</Application>
  <PresentationFormat>On-screen Show (4:3)</PresentationFormat>
  <Paragraphs>160</Paragraphs>
  <Slides>57</Slides>
  <Notes>0</Notes>
  <HiddenSlides>0</HiddenSlides>
  <MMClips>4</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57</vt:i4>
      </vt:variant>
    </vt:vector>
  </HeadingPairs>
  <TitlesOfParts>
    <vt:vector size="60" baseType="lpstr">
      <vt:lpstr>Metro</vt:lpstr>
      <vt:lpstr>Equation</vt:lpstr>
      <vt:lpstr>Microsoft Equation 3.0</vt:lpstr>
      <vt:lpstr>Devil physics The baddest class on campus IB Physics</vt:lpstr>
      <vt:lpstr>Tsokos lesson 4-1 simple harmonic motion</vt:lpstr>
      <vt:lpstr>Introductory Video: Simple Harmonic Motion</vt:lpstr>
      <vt:lpstr>Essential Idea: </vt:lpstr>
      <vt:lpstr>Nature Of Science: </vt:lpstr>
      <vt:lpstr>International-Mindedness: </vt:lpstr>
      <vt:lpstr>Theory Of Knowledge: </vt:lpstr>
      <vt:lpstr>Understandings: </vt:lpstr>
      <vt:lpstr>Applications And Skills: </vt:lpstr>
      <vt:lpstr>Guidance: </vt:lpstr>
      <vt:lpstr>Data Booklet Reference: </vt:lpstr>
      <vt:lpstr>Utilization: </vt:lpstr>
      <vt:lpstr>Aims: </vt:lpstr>
      <vt:lpstr>Oscillation vs. Simple Harmonic Motion </vt:lpstr>
      <vt:lpstr>Oscillation vs. Simple Harmonic Motion </vt:lpstr>
      <vt:lpstr>Simple Harmonic Motion: Spring </vt:lpstr>
      <vt:lpstr>Definitions</vt:lpstr>
      <vt:lpstr>Characteristics of SHM </vt:lpstr>
      <vt:lpstr>Simple Harmonic Motion: Spring  </vt:lpstr>
      <vt:lpstr>Simple Harmonic Motion: Spring  </vt:lpstr>
      <vt:lpstr>Simple Harmonic Motion: Spring  </vt:lpstr>
      <vt:lpstr>Simple Harmonic Motion: Spring  </vt:lpstr>
      <vt:lpstr>Simple Harmonic Motion: Spring </vt:lpstr>
      <vt:lpstr>Relating SHM to Motion Around A Circle</vt:lpstr>
      <vt:lpstr>Radians</vt:lpstr>
      <vt:lpstr>Radians</vt:lpstr>
      <vt:lpstr>Angular Velocity</vt:lpstr>
      <vt:lpstr>Angular Acceleration</vt:lpstr>
      <vt:lpstr>Period</vt:lpstr>
      <vt:lpstr>Frequency</vt:lpstr>
      <vt:lpstr>Relating SHM to Motion Around A Circle </vt:lpstr>
      <vt:lpstr>Relating SHM to Motion Around A Circle </vt:lpstr>
      <vt:lpstr>Relating SHM to Motion Around A Circle </vt:lpstr>
      <vt:lpstr>Relating SHM to Motion Around A Circle</vt:lpstr>
      <vt:lpstr>Relating SHM to Motion Around A Circle</vt:lpstr>
      <vt:lpstr>Relating SHM to Motion Around A Circle</vt:lpstr>
      <vt:lpstr>Relating SHM to Motion Around A Circle</vt:lpstr>
      <vt:lpstr>Relating SHM to Motion Around A Circle</vt:lpstr>
      <vt:lpstr>Relating SHM to Motion Around A Circle</vt:lpstr>
      <vt:lpstr>Definitions</vt:lpstr>
      <vt:lpstr>Definitions</vt:lpstr>
      <vt:lpstr>Definitions</vt:lpstr>
      <vt:lpstr>Definitions</vt:lpstr>
      <vt:lpstr>Definitions</vt:lpstr>
      <vt:lpstr>Phase Shift</vt:lpstr>
      <vt:lpstr>Energy in Simple Harmonic Motion </vt:lpstr>
      <vt:lpstr>Simple Harmonic Motion: Spring  </vt:lpstr>
      <vt:lpstr>Simple Harmonic Motion: Spring </vt:lpstr>
      <vt:lpstr>Energy in SHM</vt:lpstr>
      <vt:lpstr>Understandings: </vt:lpstr>
      <vt:lpstr>Data Booklet Reference: </vt:lpstr>
      <vt:lpstr>Applications And Skills: </vt:lpstr>
      <vt:lpstr>Utilization: </vt:lpstr>
      <vt:lpstr>Essential Idea: </vt:lpstr>
      <vt:lpstr>Tacoma Narrows Bridge Collapse</vt:lpstr>
      <vt:lpstr>Homework</vt:lpstr>
      <vt:lpstr>Stopped Here 2/21/2013</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92</cp:revision>
  <dcterms:created xsi:type="dcterms:W3CDTF">2010-12-08T08:20:03Z</dcterms:created>
  <dcterms:modified xsi:type="dcterms:W3CDTF">2016-01-29T09:37:29Z</dcterms:modified>
</cp:coreProperties>
</file>