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82" r:id="rId4"/>
    <p:sldId id="300" r:id="rId5"/>
    <p:sldId id="301" r:id="rId6"/>
    <p:sldId id="302" r:id="rId7"/>
    <p:sldId id="303" r:id="rId8"/>
    <p:sldId id="306" r:id="rId9"/>
    <p:sldId id="305" r:id="rId10"/>
    <p:sldId id="307" r:id="rId11"/>
    <p:sldId id="308" r:id="rId12"/>
    <p:sldId id="280" r:id="rId13"/>
    <p:sldId id="284" r:id="rId14"/>
    <p:sldId id="285" r:id="rId15"/>
    <p:sldId id="286" r:id="rId16"/>
    <p:sldId id="287" r:id="rId17"/>
    <p:sldId id="288" r:id="rId18"/>
    <p:sldId id="289" r:id="rId19"/>
    <p:sldId id="263" r:id="rId20"/>
    <p:sldId id="281" r:id="rId21"/>
    <p:sldId id="290" r:id="rId22"/>
    <p:sldId id="291" r:id="rId23"/>
    <p:sldId id="292" r:id="rId24"/>
    <p:sldId id="317" r:id="rId25"/>
    <p:sldId id="293" r:id="rId26"/>
    <p:sldId id="294" r:id="rId27"/>
    <p:sldId id="318" r:id="rId28"/>
    <p:sldId id="295" r:id="rId29"/>
    <p:sldId id="296" r:id="rId30"/>
    <p:sldId id="297" r:id="rId31"/>
    <p:sldId id="298" r:id="rId32"/>
    <p:sldId id="299" r:id="rId33"/>
    <p:sldId id="319" r:id="rId34"/>
    <p:sldId id="260" r:id="rId35"/>
    <p:sldId id="264" r:id="rId36"/>
    <p:sldId id="265" r:id="rId37"/>
    <p:sldId id="266" r:id="rId38"/>
    <p:sldId id="267" r:id="rId39"/>
    <p:sldId id="268" r:id="rId40"/>
    <p:sldId id="269" r:id="rId41"/>
    <p:sldId id="270" r:id="rId42"/>
    <p:sldId id="311" r:id="rId43"/>
    <p:sldId id="312" r:id="rId44"/>
    <p:sldId id="313" r:id="rId45"/>
    <p:sldId id="314" r:id="rId46"/>
    <p:sldId id="315" r:id="rId47"/>
    <p:sldId id="310" r:id="rId48"/>
    <p:sldId id="262" r:id="rId49"/>
    <p:sldId id="273" r:id="rId50"/>
    <p:sldId id="316"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21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FD15329E-6E04-4E8D-9AA0-27424FD5CF1F}" type="datetimeFigureOut">
              <a:rPr lang="en-US" smtClean="0"/>
              <a:pPr/>
              <a:t>12/11/2015</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12/11/2015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12/11/2015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12/11/2015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12/11/2015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12/11/2015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D15329E-6E04-4E8D-9AA0-27424FD5CF1F}" type="datetimeFigureOut">
              <a:rPr lang="en-US" smtClean="0"/>
              <a:pPr/>
              <a:t>12/11/2015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D15329E-6E04-4E8D-9AA0-27424FD5CF1F}" type="datetimeFigureOut">
              <a:rPr lang="en-US" smtClean="0"/>
              <a:pPr/>
              <a:t>12/11/2015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D15329E-6E04-4E8D-9AA0-27424FD5CF1F}" type="datetimeFigureOut">
              <a:rPr lang="en-US" smtClean="0"/>
              <a:pPr/>
              <a:t>12/11/2015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12/11/2015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FD15329E-6E04-4E8D-9AA0-27424FD5CF1F}" type="datetimeFigureOut">
              <a:rPr lang="en-US" smtClean="0"/>
              <a:pPr/>
              <a:t>12/11/2015</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E58F673A-CE59-4D58-8998-1918CBD17A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FD15329E-6E04-4E8D-9AA0-27424FD5CF1F}" type="datetimeFigureOut">
              <a:rPr lang="en-US" smtClean="0"/>
              <a:pPr/>
              <a:t>12/11/2015</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E58F673A-CE59-4D58-8998-1918CBD17A8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hyperlink" Target="Developing%20the%20Gas%20Laws.wmv" TargetMode="Externa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6.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7.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7.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9.wmf"/><Relationship Id="rId5" Type="http://schemas.openxmlformats.org/officeDocument/2006/relationships/oleObject" Target="../embeddings/oleObject7.bin"/><Relationship Id="rId4" Type="http://schemas.openxmlformats.org/officeDocument/2006/relationships/image" Target="../media/image8.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0.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2.wmf"/><Relationship Id="rId5" Type="http://schemas.openxmlformats.org/officeDocument/2006/relationships/oleObject" Target="../embeddings/oleObject10.bin"/><Relationship Id="rId4" Type="http://schemas.openxmlformats.org/officeDocument/2006/relationships/image" Target="../media/image11.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5.wmf"/><Relationship Id="rId5" Type="http://schemas.openxmlformats.org/officeDocument/2006/relationships/oleObject" Target="../embeddings/oleObject12.bin"/><Relationship Id="rId4" Type="http://schemas.openxmlformats.org/officeDocument/2006/relationships/image" Target="../media/image14.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5.wmf"/><Relationship Id="rId5" Type="http://schemas.openxmlformats.org/officeDocument/2006/relationships/oleObject" Target="../embeddings/oleObject14.bin"/><Relationship Id="rId4" Type="http://schemas.openxmlformats.org/officeDocument/2006/relationships/image" Target="../media/image14.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5.wmf"/><Relationship Id="rId5" Type="http://schemas.openxmlformats.org/officeDocument/2006/relationships/oleObject" Target="../embeddings/oleObject16.bin"/><Relationship Id="rId4" Type="http://schemas.openxmlformats.org/officeDocument/2006/relationships/image" Target="../media/image14.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5.wmf"/><Relationship Id="rId5" Type="http://schemas.openxmlformats.org/officeDocument/2006/relationships/oleObject" Target="../embeddings/oleObject18.bin"/><Relationship Id="rId4" Type="http://schemas.openxmlformats.org/officeDocument/2006/relationships/image" Target="../media/image14.w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E:\AAASync\IB%20Physics%20Course\Lesson%20Plans\Tsokos%20Lessons\Tsokos%20Chapter%203\Lsn%203-2\06_under_pressure.mp3" TargetMode="External"/><Relationship Id="rId1" Type="http://schemas.microsoft.com/office/2007/relationships/media" Target="file:///E:\AAASync\IB%20Physics%20Course\Lesson%20Plans\Tsokos%20Lessons\Tsokos%20Chapter%203\Lsn%203-2\06_under_pressure.mp3" TargetMode="Externa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17.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18.jpeg"/><Relationship Id="rId4" Type="http://schemas.openxmlformats.org/officeDocument/2006/relationships/image" Target="../media/image17.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18.jpeg"/><Relationship Id="rId4" Type="http://schemas.openxmlformats.org/officeDocument/2006/relationships/image" Target="../media/image17.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20.jpeg"/><Relationship Id="rId4" Type="http://schemas.openxmlformats.org/officeDocument/2006/relationships/image" Target="../media/image19.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wmf"/></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24.wmf"/><Relationship Id="rId4" Type="http://schemas.openxmlformats.org/officeDocument/2006/relationships/oleObject" Target="../embeddings/oleObject24.bin"/></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24.wmf"/><Relationship Id="rId4" Type="http://schemas.openxmlformats.org/officeDocument/2006/relationships/oleObject" Target="../embeddings/oleObject25.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28.jpeg"/><Relationship Id="rId4" Type="http://schemas.openxmlformats.org/officeDocument/2006/relationships/image" Target="../media/image27.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30.jpeg"/><Relationship Id="rId4" Type="http://schemas.openxmlformats.org/officeDocument/2006/relationships/image" Target="../media/image29.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image" Target="../media/image31.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32.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3.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w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Pristina" pitchFamily="66" charset="0"/>
              </a:rPr>
              <a:t>Devil  physics</a:t>
            </a:r>
            <a:br>
              <a:rPr lang="en-US" dirty="0" smtClean="0">
                <a:latin typeface="Pristina" pitchFamily="66" charset="0"/>
              </a:rPr>
            </a:br>
            <a:r>
              <a:rPr lang="en-US" sz="3200" dirty="0" smtClean="0">
                <a:latin typeface="Pristina" pitchFamily="66" charset="0"/>
              </a:rPr>
              <a:t>The  </a:t>
            </a:r>
            <a:r>
              <a:rPr lang="en-US" sz="3200" dirty="0" err="1" smtClean="0">
                <a:latin typeface="Pristina" pitchFamily="66" charset="0"/>
              </a:rPr>
              <a:t>baddest</a:t>
            </a:r>
            <a:r>
              <a:rPr lang="en-US" sz="3200" dirty="0" smtClean="0">
                <a:latin typeface="Pristina" pitchFamily="66" charset="0"/>
              </a:rPr>
              <a:t>  class  on  campus</a:t>
            </a:r>
            <a:br>
              <a:rPr lang="en-US" sz="3200" dirty="0" smtClean="0">
                <a:latin typeface="Pristina" pitchFamily="66" charset="0"/>
              </a:rPr>
            </a:br>
            <a:r>
              <a:rPr lang="en-US" sz="2800" dirty="0" smtClean="0">
                <a:latin typeface="Pristina" pitchFamily="66" charset="0"/>
              </a:rPr>
              <a:t>IB  Physics-2</a:t>
            </a:r>
            <a:endParaRPr lang="en-US" sz="2800" dirty="0">
              <a:latin typeface="Pristina"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Utilization:</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Transport of gases in liquid form or at high pressures/densities is common practice across the globe. </a:t>
            </a:r>
            <a:r>
              <a:rPr lang="en-US" dirty="0" err="1" smtClean="0"/>
              <a:t>Behaviour</a:t>
            </a:r>
            <a:r>
              <a:rPr lang="en-US" dirty="0" smtClean="0"/>
              <a:t> of real gases under extreme conditions needs to be carefully considered in these situations. </a:t>
            </a:r>
          </a:p>
          <a:p>
            <a:r>
              <a:rPr lang="en-US" dirty="0" smtClean="0"/>
              <a:t>Consideration of thermodynamic processes is essential to many areas of chemistry (see Chemistry sub-topic 1.3) </a:t>
            </a:r>
          </a:p>
          <a:p>
            <a:r>
              <a:rPr lang="en-US" dirty="0" smtClean="0"/>
              <a:t>Respiration processes (see Biology sub-topic D.6)</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Aims: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Aim 3: this is a good topic to make comparisons between empirical and theoretical thinking in science </a:t>
            </a:r>
          </a:p>
          <a:p>
            <a:r>
              <a:rPr lang="en-US" sz="3200" dirty="0" smtClean="0"/>
              <a:t>Aim 6: experiments could include (but are not limited to): verification of gas laws; calculation of the Avogadro constant; virtual investigation of gas law parameters not possible within a school laboratory setting</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hlinkClick r:id="rId4" action="ppaction://hlinkfile"/>
              </a:rPr>
              <a:t>Video – Developing the Gas Laws</a:t>
            </a:r>
            <a:endParaRPr lang="en-US" sz="3600" dirty="0"/>
          </a:p>
        </p:txBody>
      </p:sp>
      <p:pic>
        <p:nvPicPr>
          <p:cNvPr id="4" name="Developing the Gas Law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75419" y="1426464"/>
            <a:ext cx="6937248" cy="5202936"/>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Avogadro </a:t>
            </a:r>
            <a:r>
              <a:rPr lang="en-US" sz="2400" dirty="0" smtClean="0"/>
              <a:t>(avocado)</a:t>
            </a:r>
            <a:r>
              <a:rPr lang="en-US" dirty="0" smtClean="0"/>
              <a:t> Constant</a:t>
            </a:r>
            <a:endParaRPr lang="en-US" dirty="0"/>
          </a:p>
        </p:txBody>
      </p:sp>
      <p:sp>
        <p:nvSpPr>
          <p:cNvPr id="3" name="Content Placeholder 2"/>
          <p:cNvSpPr>
            <a:spLocks noGrp="1"/>
          </p:cNvSpPr>
          <p:nvPr>
            <p:ph idx="1"/>
          </p:nvPr>
        </p:nvSpPr>
        <p:spPr/>
        <p:txBody>
          <a:bodyPr/>
          <a:lstStyle/>
          <a:p>
            <a:r>
              <a:rPr lang="en-US" dirty="0" smtClean="0"/>
              <a:t>“One mole of a substance contains the same number of molecules as in 12 grams of carbon-12.”</a:t>
            </a:r>
          </a:p>
          <a:p>
            <a:endParaRPr lang="en-US" dirty="0" smtClean="0"/>
          </a:p>
          <a:p>
            <a:endParaRPr lang="en-US" dirty="0" smtClean="0"/>
          </a:p>
          <a:p>
            <a:endParaRPr lang="en-US" dirty="0" smtClean="0"/>
          </a:p>
          <a:p>
            <a:r>
              <a:rPr lang="en-US" dirty="0" smtClean="0"/>
              <a:t>“One mole of any substance is that quantity of the substance whose mass in grams is equal to the substance’s molar mass, µ.”</a:t>
            </a:r>
          </a:p>
        </p:txBody>
      </p:sp>
      <p:graphicFrame>
        <p:nvGraphicFramePr>
          <p:cNvPr id="27650" name="Object 2"/>
          <p:cNvGraphicFramePr>
            <a:graphicFrameLocks noChangeAspect="1"/>
          </p:cNvGraphicFramePr>
          <p:nvPr/>
        </p:nvGraphicFramePr>
        <p:xfrm>
          <a:off x="1524000" y="3621817"/>
          <a:ext cx="7348538" cy="873983"/>
        </p:xfrm>
        <a:graphic>
          <a:graphicData uri="http://schemas.openxmlformats.org/presentationml/2006/ole">
            <mc:AlternateContent xmlns:mc="http://schemas.openxmlformats.org/markup-compatibility/2006">
              <mc:Choice xmlns:v="urn:schemas-microsoft-com:vml" Requires="v">
                <p:oleObj spid="_x0000_s40971" name="Equation" r:id="rId3" imgW="1917360" imgH="228600" progId="Equation.3">
                  <p:embed/>
                </p:oleObj>
              </mc:Choice>
              <mc:Fallback>
                <p:oleObj name="Equation" r:id="rId3" imgW="1917360" imgH="228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621817"/>
                        <a:ext cx="7348538" cy="87398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Avogadro </a:t>
            </a:r>
            <a:r>
              <a:rPr lang="en-US" sz="2400" dirty="0" smtClean="0"/>
              <a:t>(avocado)</a:t>
            </a:r>
            <a:r>
              <a:rPr lang="en-US" dirty="0" smtClean="0"/>
              <a:t> Constant</a:t>
            </a:r>
            <a:endParaRPr lang="en-US" dirty="0"/>
          </a:p>
        </p:txBody>
      </p:sp>
      <p:sp>
        <p:nvSpPr>
          <p:cNvPr id="3" name="Content Placeholder 2"/>
          <p:cNvSpPr>
            <a:spLocks noGrp="1"/>
          </p:cNvSpPr>
          <p:nvPr>
            <p:ph idx="1"/>
          </p:nvPr>
        </p:nvSpPr>
        <p:spPr/>
        <p:txBody>
          <a:bodyPr>
            <a:normAutofit/>
          </a:bodyPr>
          <a:lstStyle/>
          <a:p>
            <a:r>
              <a:rPr lang="en-US" dirty="0" smtClean="0"/>
              <a:t>The number of moles of a substance, </a:t>
            </a:r>
            <a:r>
              <a:rPr lang="en-US" b="1" i="1" dirty="0" smtClean="0"/>
              <a:t>n</a:t>
            </a:r>
            <a:r>
              <a:rPr lang="en-US" dirty="0" smtClean="0"/>
              <a:t>, is equal to the number of molecules in the substance, </a:t>
            </a:r>
            <a:r>
              <a:rPr lang="en-US" b="1" i="1" dirty="0" smtClean="0"/>
              <a:t>N</a:t>
            </a:r>
            <a:r>
              <a:rPr lang="en-US" dirty="0" smtClean="0"/>
              <a:t>, divided by the Avocado constant, </a:t>
            </a:r>
            <a:r>
              <a:rPr lang="en-US" b="1" i="1" dirty="0" smtClean="0"/>
              <a:t>N</a:t>
            </a:r>
            <a:r>
              <a:rPr lang="en-US" b="1" i="1" baseline="-25000" dirty="0" smtClean="0"/>
              <a:t>A</a:t>
            </a:r>
            <a:endParaRPr lang="en-US" dirty="0" smtClean="0"/>
          </a:p>
        </p:txBody>
      </p:sp>
      <p:graphicFrame>
        <p:nvGraphicFramePr>
          <p:cNvPr id="27650" name="Object 2"/>
          <p:cNvGraphicFramePr>
            <a:graphicFrameLocks noChangeAspect="1"/>
          </p:cNvGraphicFramePr>
          <p:nvPr/>
        </p:nvGraphicFramePr>
        <p:xfrm>
          <a:off x="2362200" y="4038600"/>
          <a:ext cx="1898650" cy="1651000"/>
        </p:xfrm>
        <a:graphic>
          <a:graphicData uri="http://schemas.openxmlformats.org/presentationml/2006/ole">
            <mc:AlternateContent xmlns:mc="http://schemas.openxmlformats.org/markup-compatibility/2006">
              <mc:Choice xmlns:v="urn:schemas-microsoft-com:vml" Requires="v">
                <p:oleObj spid="_x0000_s41995" name="Equation" r:id="rId3" imgW="495000" imgH="431640" progId="Equation.3">
                  <p:embed/>
                </p:oleObj>
              </mc:Choice>
              <mc:Fallback>
                <p:oleObj name="Equation" r:id="rId3" imgW="495000" imgH="431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038600"/>
                        <a:ext cx="1898650" cy="16510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Avogadro </a:t>
            </a:r>
            <a:r>
              <a:rPr lang="en-US" sz="2400" dirty="0" smtClean="0"/>
              <a:t>(avocado)</a:t>
            </a:r>
            <a:r>
              <a:rPr lang="en-US" dirty="0" smtClean="0"/>
              <a:t> Constant</a:t>
            </a:r>
            <a:endParaRPr lang="en-US" dirty="0"/>
          </a:p>
        </p:txBody>
      </p:sp>
      <p:sp>
        <p:nvSpPr>
          <p:cNvPr id="3" name="Content Placeholder 2"/>
          <p:cNvSpPr>
            <a:spLocks noGrp="1"/>
          </p:cNvSpPr>
          <p:nvPr>
            <p:ph idx="1"/>
          </p:nvPr>
        </p:nvSpPr>
        <p:spPr/>
        <p:txBody>
          <a:bodyPr>
            <a:normAutofit/>
          </a:bodyPr>
          <a:lstStyle/>
          <a:p>
            <a:r>
              <a:rPr lang="en-US" dirty="0" smtClean="0"/>
              <a:t>The mass in grams, </a:t>
            </a:r>
            <a:r>
              <a:rPr lang="en-US" b="1" i="1" dirty="0" smtClean="0"/>
              <a:t>m</a:t>
            </a:r>
            <a:r>
              <a:rPr lang="en-US" dirty="0" smtClean="0"/>
              <a:t> , is equal to the number of moles, </a:t>
            </a:r>
            <a:r>
              <a:rPr lang="en-US" b="1" i="1" dirty="0" smtClean="0"/>
              <a:t>n</a:t>
            </a:r>
            <a:r>
              <a:rPr lang="en-US" dirty="0" smtClean="0"/>
              <a:t>, times the molar mass, </a:t>
            </a:r>
            <a:r>
              <a:rPr lang="en-US" b="1" i="1" dirty="0" smtClean="0"/>
              <a:t>µ</a:t>
            </a:r>
            <a:r>
              <a:rPr lang="en-US" dirty="0" smtClean="0"/>
              <a:t>.</a:t>
            </a:r>
          </a:p>
        </p:txBody>
      </p:sp>
      <p:graphicFrame>
        <p:nvGraphicFramePr>
          <p:cNvPr id="27650" name="Object 2"/>
          <p:cNvGraphicFramePr>
            <a:graphicFrameLocks noChangeAspect="1"/>
          </p:cNvGraphicFramePr>
          <p:nvPr/>
        </p:nvGraphicFramePr>
        <p:xfrm>
          <a:off x="1752600" y="3048000"/>
          <a:ext cx="2296656" cy="782637"/>
        </p:xfrm>
        <a:graphic>
          <a:graphicData uri="http://schemas.openxmlformats.org/presentationml/2006/ole">
            <mc:AlternateContent xmlns:mc="http://schemas.openxmlformats.org/markup-compatibility/2006">
              <mc:Choice xmlns:v="urn:schemas-microsoft-com:vml" Requires="v">
                <p:oleObj spid="_x0000_s43019" name="Equation" r:id="rId3" imgW="482400" imgH="164880" progId="Equation.3">
                  <p:embed/>
                </p:oleObj>
              </mc:Choice>
              <mc:Fallback>
                <p:oleObj name="Equation" r:id="rId3" imgW="482400" imgH="1648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048000"/>
                        <a:ext cx="2296656" cy="782637"/>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Avogadro </a:t>
            </a:r>
            <a:r>
              <a:rPr lang="en-US" sz="2400" dirty="0" smtClean="0"/>
              <a:t>(avocado)</a:t>
            </a:r>
            <a:r>
              <a:rPr lang="en-US" dirty="0" smtClean="0"/>
              <a:t> Constant</a:t>
            </a:r>
            <a:endParaRPr lang="en-US" dirty="0"/>
          </a:p>
        </p:txBody>
      </p:sp>
      <p:sp>
        <p:nvSpPr>
          <p:cNvPr id="3" name="Content Placeholder 2"/>
          <p:cNvSpPr>
            <a:spLocks noGrp="1"/>
          </p:cNvSpPr>
          <p:nvPr>
            <p:ph idx="1"/>
          </p:nvPr>
        </p:nvSpPr>
        <p:spPr/>
        <p:txBody>
          <a:bodyPr>
            <a:normAutofit/>
          </a:bodyPr>
          <a:lstStyle/>
          <a:p>
            <a:r>
              <a:rPr lang="en-US" dirty="0" smtClean="0"/>
              <a:t>The mass in grams, </a:t>
            </a:r>
            <a:r>
              <a:rPr lang="en-US" b="1" i="1" dirty="0" smtClean="0"/>
              <a:t>m</a:t>
            </a:r>
            <a:r>
              <a:rPr lang="en-US" dirty="0" smtClean="0"/>
              <a:t> , is equal to the number of moles, </a:t>
            </a:r>
            <a:r>
              <a:rPr lang="en-US" b="1" i="1" dirty="0" smtClean="0"/>
              <a:t>n</a:t>
            </a:r>
            <a:r>
              <a:rPr lang="en-US" dirty="0" smtClean="0"/>
              <a:t>, times the molar mass, </a:t>
            </a:r>
            <a:r>
              <a:rPr lang="en-US" b="1" i="1" dirty="0" smtClean="0"/>
              <a:t>µ</a:t>
            </a:r>
            <a:r>
              <a:rPr lang="en-US" dirty="0" smtClean="0"/>
              <a:t>.</a:t>
            </a:r>
          </a:p>
        </p:txBody>
      </p:sp>
      <p:graphicFrame>
        <p:nvGraphicFramePr>
          <p:cNvPr id="27650" name="Object 2"/>
          <p:cNvGraphicFramePr>
            <a:graphicFrameLocks noChangeAspect="1"/>
          </p:cNvGraphicFramePr>
          <p:nvPr/>
        </p:nvGraphicFramePr>
        <p:xfrm>
          <a:off x="1752600" y="3048000"/>
          <a:ext cx="2296656" cy="782637"/>
        </p:xfrm>
        <a:graphic>
          <a:graphicData uri="http://schemas.openxmlformats.org/presentationml/2006/ole">
            <mc:AlternateContent xmlns:mc="http://schemas.openxmlformats.org/markup-compatibility/2006">
              <mc:Choice xmlns:v="urn:schemas-microsoft-com:vml" Requires="v">
                <p:oleObj spid="_x0000_s44043" name="Equation" r:id="rId3" imgW="482400" imgH="164880" progId="Equation.3">
                  <p:embed/>
                </p:oleObj>
              </mc:Choice>
              <mc:Fallback>
                <p:oleObj name="Equation" r:id="rId3" imgW="482400" imgH="1648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048000"/>
                        <a:ext cx="2296656" cy="782637"/>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Avogadro </a:t>
            </a:r>
            <a:r>
              <a:rPr lang="en-US" sz="2400" dirty="0" smtClean="0"/>
              <a:t>(avocado)</a:t>
            </a:r>
            <a:r>
              <a:rPr lang="en-US" dirty="0" smtClean="0"/>
              <a:t> Constant</a:t>
            </a:r>
            <a:endParaRPr lang="en-US" dirty="0"/>
          </a:p>
        </p:txBody>
      </p:sp>
      <p:sp>
        <p:nvSpPr>
          <p:cNvPr id="3" name="Content Placeholder 2"/>
          <p:cNvSpPr>
            <a:spLocks noGrp="1"/>
          </p:cNvSpPr>
          <p:nvPr>
            <p:ph idx="1"/>
          </p:nvPr>
        </p:nvSpPr>
        <p:spPr/>
        <p:txBody>
          <a:bodyPr>
            <a:normAutofit/>
          </a:bodyPr>
          <a:lstStyle/>
          <a:p>
            <a:r>
              <a:rPr lang="en-US" b="1" i="1" dirty="0" smtClean="0">
                <a:solidFill>
                  <a:srgbClr val="FFFF00"/>
                </a:solidFill>
              </a:rPr>
              <a:t>How many moles and </a:t>
            </a:r>
            <a:r>
              <a:rPr lang="en-US" b="1" i="1" dirty="0" smtClean="0">
                <a:solidFill>
                  <a:srgbClr val="FFFF00"/>
                </a:solidFill>
              </a:rPr>
              <a:t>atoms are </a:t>
            </a:r>
            <a:r>
              <a:rPr lang="en-US" b="1" i="1" dirty="0" smtClean="0">
                <a:solidFill>
                  <a:srgbClr val="FFFF00"/>
                </a:solidFill>
              </a:rPr>
              <a:t>there in 10 grams of plutonium (µ = 244)?</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Avogadro </a:t>
            </a:r>
            <a:r>
              <a:rPr lang="en-US" sz="2400" dirty="0" smtClean="0"/>
              <a:t>(</a:t>
            </a:r>
            <a:r>
              <a:rPr lang="en-US" sz="2400" dirty="0" err="1" smtClean="0"/>
              <a:t>avocado,acevedo</a:t>
            </a:r>
            <a:r>
              <a:rPr lang="en-US" sz="2400" dirty="0" smtClean="0"/>
              <a:t>)</a:t>
            </a:r>
            <a:r>
              <a:rPr lang="en-US" dirty="0" smtClean="0"/>
              <a:t> Constant</a:t>
            </a:r>
            <a:endParaRPr lang="en-US" dirty="0"/>
          </a:p>
        </p:txBody>
      </p:sp>
      <p:sp>
        <p:nvSpPr>
          <p:cNvPr id="3" name="Content Placeholder 2"/>
          <p:cNvSpPr>
            <a:spLocks noGrp="1"/>
          </p:cNvSpPr>
          <p:nvPr>
            <p:ph idx="1"/>
          </p:nvPr>
        </p:nvSpPr>
        <p:spPr/>
        <p:txBody>
          <a:bodyPr>
            <a:normAutofit/>
          </a:bodyPr>
          <a:lstStyle/>
          <a:p>
            <a:r>
              <a:rPr lang="en-US" b="1" i="1" dirty="0" smtClean="0">
                <a:solidFill>
                  <a:srgbClr val="FFFF00"/>
                </a:solidFill>
              </a:rPr>
              <a:t>How many moles and </a:t>
            </a:r>
            <a:r>
              <a:rPr lang="en-US" b="1" i="1" dirty="0" smtClean="0">
                <a:solidFill>
                  <a:srgbClr val="FFFF00"/>
                </a:solidFill>
              </a:rPr>
              <a:t>atoms are </a:t>
            </a:r>
            <a:r>
              <a:rPr lang="en-US" b="1" i="1" dirty="0" smtClean="0">
                <a:solidFill>
                  <a:srgbClr val="FFFF00"/>
                </a:solidFill>
              </a:rPr>
              <a:t>there in 10 grams of plutonium (µ = 244)?</a:t>
            </a:r>
          </a:p>
        </p:txBody>
      </p:sp>
      <p:graphicFrame>
        <p:nvGraphicFramePr>
          <p:cNvPr id="32770" name="Object 2"/>
          <p:cNvGraphicFramePr>
            <a:graphicFrameLocks noChangeAspect="1"/>
          </p:cNvGraphicFramePr>
          <p:nvPr/>
        </p:nvGraphicFramePr>
        <p:xfrm>
          <a:off x="304801" y="3048000"/>
          <a:ext cx="3739548" cy="2971800"/>
        </p:xfrm>
        <a:graphic>
          <a:graphicData uri="http://schemas.openxmlformats.org/presentationml/2006/ole">
            <mc:AlternateContent xmlns:mc="http://schemas.openxmlformats.org/markup-compatibility/2006">
              <mc:Choice xmlns:v="urn:schemas-microsoft-com:vml" Requires="v">
                <p:oleObj spid="_x0000_s45078" name="Equation" r:id="rId3" imgW="1257120" imgH="1002960" progId="Equation.3">
                  <p:embed/>
                </p:oleObj>
              </mc:Choice>
              <mc:Fallback>
                <p:oleObj name="Equation" r:id="rId3" imgW="1257120" imgH="100296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3048000"/>
                        <a:ext cx="3739548" cy="2971800"/>
                      </a:xfrm>
                      <a:prstGeom prst="rect">
                        <a:avLst/>
                      </a:prstGeom>
                      <a:solidFill>
                        <a:schemeClr val="tx1"/>
                      </a:solidFill>
                    </p:spPr>
                  </p:pic>
                </p:oleObj>
              </mc:Fallback>
            </mc:AlternateContent>
          </a:graphicData>
        </a:graphic>
      </p:graphicFrame>
      <p:graphicFrame>
        <p:nvGraphicFramePr>
          <p:cNvPr id="32771" name="Object 2"/>
          <p:cNvGraphicFramePr>
            <a:graphicFrameLocks noChangeAspect="1"/>
          </p:cNvGraphicFramePr>
          <p:nvPr/>
        </p:nvGraphicFramePr>
        <p:xfrm>
          <a:off x="4572000" y="3048000"/>
          <a:ext cx="4001139" cy="3048000"/>
        </p:xfrm>
        <a:graphic>
          <a:graphicData uri="http://schemas.openxmlformats.org/presentationml/2006/ole">
            <mc:AlternateContent xmlns:mc="http://schemas.openxmlformats.org/markup-compatibility/2006">
              <mc:Choice xmlns:v="urn:schemas-microsoft-com:vml" Requires="v">
                <p:oleObj spid="_x0000_s45079" name="Equation" r:id="rId5" imgW="1460160" imgH="1117440" progId="Equation.3">
                  <p:embed/>
                </p:oleObj>
              </mc:Choice>
              <mc:Fallback>
                <p:oleObj name="Equation" r:id="rId5" imgW="1460160" imgH="11174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048000"/>
                        <a:ext cx="4001139" cy="30480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Moles of Gases</a:t>
            </a:r>
            <a:endParaRPr lang="en-US" dirty="0"/>
          </a:p>
        </p:txBody>
      </p:sp>
      <p:sp>
        <p:nvSpPr>
          <p:cNvPr id="3" name="Content Placeholder 2"/>
          <p:cNvSpPr>
            <a:spLocks noGrp="1"/>
          </p:cNvSpPr>
          <p:nvPr>
            <p:ph idx="1"/>
          </p:nvPr>
        </p:nvSpPr>
        <p:spPr/>
        <p:txBody>
          <a:bodyPr/>
          <a:lstStyle/>
          <a:p>
            <a:r>
              <a:rPr lang="en-US" dirty="0" smtClean="0"/>
              <a:t>Convenient to use moles (not the furry kind)</a:t>
            </a:r>
          </a:p>
          <a:p>
            <a:r>
              <a:rPr lang="en-US" dirty="0" smtClean="0"/>
              <a:t>Avogadro's Avocado number</a:t>
            </a:r>
          </a:p>
          <a:p>
            <a:endParaRPr lang="en-US" dirty="0" smtClean="0"/>
          </a:p>
          <a:p>
            <a:endParaRPr lang="en-US" dirty="0" smtClean="0"/>
          </a:p>
          <a:p>
            <a:endParaRPr lang="en-US" dirty="0" smtClean="0"/>
          </a:p>
          <a:p>
            <a:r>
              <a:rPr lang="en-US" dirty="0" smtClean="0"/>
              <a:t>Atomic Mass = Molar Mass = grams/mol</a:t>
            </a:r>
          </a:p>
          <a:p>
            <a:endParaRPr lang="en-US" dirty="0"/>
          </a:p>
        </p:txBody>
      </p:sp>
      <p:graphicFrame>
        <p:nvGraphicFramePr>
          <p:cNvPr id="4098" name="Object 2"/>
          <p:cNvGraphicFramePr>
            <a:graphicFrameLocks noChangeAspect="1"/>
          </p:cNvGraphicFramePr>
          <p:nvPr/>
        </p:nvGraphicFramePr>
        <p:xfrm>
          <a:off x="1676400" y="3006725"/>
          <a:ext cx="5556250" cy="1336675"/>
        </p:xfrm>
        <a:graphic>
          <a:graphicData uri="http://schemas.openxmlformats.org/presentationml/2006/ole">
            <mc:AlternateContent xmlns:mc="http://schemas.openxmlformats.org/markup-compatibility/2006">
              <mc:Choice xmlns:v="urn:schemas-microsoft-com:vml" Requires="v">
                <p:oleObj spid="_x0000_s4107" name="Equation" r:id="rId3" imgW="1638000" imgH="393480" progId="Equation.3">
                  <p:embed/>
                </p:oleObj>
              </mc:Choice>
              <mc:Fallback>
                <p:oleObj name="Equation" r:id="rId3" imgW="1638000" imgH="393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006725"/>
                        <a:ext cx="5556250" cy="133667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Tsokos Lesson 3-2</a:t>
            </a:r>
            <a:br>
              <a:rPr lang="en-US" dirty="0" smtClean="0"/>
            </a:br>
            <a:r>
              <a:rPr lang="en-US" dirty="0" smtClean="0"/>
              <a:t>modeling a gas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Moles of Gases</a:t>
            </a:r>
            <a:endParaRPr lang="en-US" dirty="0"/>
          </a:p>
        </p:txBody>
      </p:sp>
      <p:sp>
        <p:nvSpPr>
          <p:cNvPr id="3" name="Content Placeholder 2"/>
          <p:cNvSpPr>
            <a:spLocks noGrp="1"/>
          </p:cNvSpPr>
          <p:nvPr>
            <p:ph idx="1"/>
          </p:nvPr>
        </p:nvSpPr>
        <p:spPr>
          <a:xfrm>
            <a:off x="304800" y="1447800"/>
            <a:ext cx="5334000" cy="4907760"/>
          </a:xfrm>
        </p:spPr>
        <p:txBody>
          <a:bodyPr/>
          <a:lstStyle/>
          <a:p>
            <a:r>
              <a:rPr lang="en-US" dirty="0" smtClean="0"/>
              <a:t>The number of moles can be found by dividing the number of molecules, </a:t>
            </a:r>
            <a:r>
              <a:rPr lang="en-US" i="1" dirty="0" smtClean="0"/>
              <a:t>N</a:t>
            </a:r>
            <a:r>
              <a:rPr lang="en-US" dirty="0" smtClean="0"/>
              <a:t>,  by the Avogadro's Avocado number</a:t>
            </a:r>
          </a:p>
          <a:p>
            <a:endParaRPr lang="en-US" dirty="0" smtClean="0"/>
          </a:p>
          <a:p>
            <a:r>
              <a:rPr lang="en-US" dirty="0" smtClean="0"/>
              <a:t>Also found by dividing the mass of the gas in grams by the Atomic / Molar Mass</a:t>
            </a:r>
          </a:p>
          <a:p>
            <a:endParaRPr lang="en-US" dirty="0"/>
          </a:p>
        </p:txBody>
      </p:sp>
      <p:graphicFrame>
        <p:nvGraphicFramePr>
          <p:cNvPr id="4098" name="Object 2"/>
          <p:cNvGraphicFramePr>
            <a:graphicFrameLocks noChangeAspect="1"/>
          </p:cNvGraphicFramePr>
          <p:nvPr/>
        </p:nvGraphicFramePr>
        <p:xfrm>
          <a:off x="6934200" y="1524000"/>
          <a:ext cx="1679575" cy="1466850"/>
        </p:xfrm>
        <a:graphic>
          <a:graphicData uri="http://schemas.openxmlformats.org/presentationml/2006/ole">
            <mc:AlternateContent xmlns:mc="http://schemas.openxmlformats.org/markup-compatibility/2006">
              <mc:Choice xmlns:v="urn:schemas-microsoft-com:vml" Requires="v">
                <p:oleObj spid="_x0000_s30740" name="Equation" r:id="rId3" imgW="495000" imgH="431640" progId="Equation.3">
                  <p:embed/>
                </p:oleObj>
              </mc:Choice>
              <mc:Fallback>
                <p:oleObj name="Equation" r:id="rId3" imgW="495000" imgH="431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524000"/>
                        <a:ext cx="1679575" cy="1466850"/>
                      </a:xfrm>
                      <a:prstGeom prst="rect">
                        <a:avLst/>
                      </a:prstGeom>
                      <a:solidFill>
                        <a:schemeClr val="tx1"/>
                      </a:solidFill>
                    </p:spPr>
                  </p:pic>
                </p:oleObj>
              </mc:Fallback>
            </mc:AlternateContent>
          </a:graphicData>
        </a:graphic>
      </p:graphicFrame>
      <p:graphicFrame>
        <p:nvGraphicFramePr>
          <p:cNvPr id="30723" name="Object 2"/>
          <p:cNvGraphicFramePr>
            <a:graphicFrameLocks noChangeAspect="1"/>
          </p:cNvGraphicFramePr>
          <p:nvPr/>
        </p:nvGraphicFramePr>
        <p:xfrm>
          <a:off x="5715000" y="4572000"/>
          <a:ext cx="3187700" cy="1423987"/>
        </p:xfrm>
        <a:graphic>
          <a:graphicData uri="http://schemas.openxmlformats.org/presentationml/2006/ole">
            <mc:AlternateContent xmlns:mc="http://schemas.openxmlformats.org/markup-compatibility/2006">
              <mc:Choice xmlns:v="urn:schemas-microsoft-com:vml" Requires="v">
                <p:oleObj spid="_x0000_s30741" name="Equation" r:id="rId5" imgW="939600" imgH="419040" progId="Equation.3">
                  <p:embed/>
                </p:oleObj>
              </mc:Choice>
              <mc:Fallback>
                <p:oleObj name="Equation" r:id="rId5" imgW="939600" imgH="4190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572000"/>
                        <a:ext cx="3187700" cy="1423987"/>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Kinetic Theory of Gases</a:t>
            </a:r>
            <a:endParaRPr lang="en-US" dirty="0"/>
          </a:p>
        </p:txBody>
      </p:sp>
      <p:sp>
        <p:nvSpPr>
          <p:cNvPr id="3" name="Content Placeholder 2"/>
          <p:cNvSpPr>
            <a:spLocks noGrp="1"/>
          </p:cNvSpPr>
          <p:nvPr>
            <p:ph idx="1"/>
          </p:nvPr>
        </p:nvSpPr>
        <p:spPr/>
        <p:txBody>
          <a:bodyPr/>
          <a:lstStyle/>
          <a:p>
            <a:r>
              <a:rPr lang="en-US" dirty="0" smtClean="0"/>
              <a:t>Explained through a simple mechanical model</a:t>
            </a:r>
          </a:p>
          <a:p>
            <a:r>
              <a:rPr lang="en-US" dirty="0" smtClean="0"/>
              <a:t>Several basic assumptions must be made</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Kinetic Theory of Gases</a:t>
            </a:r>
            <a:endParaRPr lang="en-US" dirty="0"/>
          </a:p>
        </p:txBody>
      </p:sp>
      <p:sp>
        <p:nvSpPr>
          <p:cNvPr id="3" name="Content Placeholder 2"/>
          <p:cNvSpPr>
            <a:spLocks noGrp="1"/>
          </p:cNvSpPr>
          <p:nvPr>
            <p:ph idx="1"/>
          </p:nvPr>
        </p:nvSpPr>
        <p:spPr/>
        <p:txBody>
          <a:bodyPr/>
          <a:lstStyle/>
          <a:p>
            <a:r>
              <a:rPr lang="en-US" dirty="0" smtClean="0"/>
              <a:t>Basic Assumptions:</a:t>
            </a:r>
          </a:p>
          <a:p>
            <a:pPr lvl="1"/>
            <a:r>
              <a:rPr lang="en-US" dirty="0" smtClean="0"/>
              <a:t>Gas consists of a large number of molecules</a:t>
            </a:r>
          </a:p>
          <a:p>
            <a:pPr lvl="1"/>
            <a:r>
              <a:rPr lang="en-US" dirty="0" smtClean="0"/>
              <a:t>Molecules move with a range of speeds</a:t>
            </a:r>
          </a:p>
          <a:p>
            <a:pPr lvl="1"/>
            <a:r>
              <a:rPr lang="en-US" dirty="0" smtClean="0"/>
              <a:t>Volume of individual molecules is negligible compared to volume of the container</a:t>
            </a:r>
          </a:p>
          <a:p>
            <a:pPr lvl="1"/>
            <a:r>
              <a:rPr lang="en-US" dirty="0" smtClean="0"/>
              <a:t>Collisions between the molecules and between molecules and the container are </a:t>
            </a:r>
            <a:r>
              <a:rPr lang="en-US" u="sng" dirty="0" smtClean="0"/>
              <a:t>elastic</a:t>
            </a:r>
          </a:p>
          <a:p>
            <a:pPr lvl="1"/>
            <a:r>
              <a:rPr lang="en-US" dirty="0" smtClean="0"/>
              <a:t>Molecules exert no forces on each other or on the container except when in </a:t>
            </a:r>
            <a:r>
              <a:rPr lang="en-US" dirty="0" smtClean="0"/>
              <a:t>contact (i.e., no intermolecular forces)</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Kinetic Theory of Gases</a:t>
            </a:r>
            <a:endParaRPr lang="en-US" dirty="0"/>
          </a:p>
        </p:txBody>
      </p:sp>
      <p:sp>
        <p:nvSpPr>
          <p:cNvPr id="3" name="Content Placeholder 2"/>
          <p:cNvSpPr>
            <a:spLocks noGrp="1"/>
          </p:cNvSpPr>
          <p:nvPr>
            <p:ph idx="1"/>
          </p:nvPr>
        </p:nvSpPr>
        <p:spPr/>
        <p:txBody>
          <a:bodyPr/>
          <a:lstStyle/>
          <a:p>
            <a:r>
              <a:rPr lang="en-US" dirty="0" smtClean="0"/>
              <a:t>Basic Assumptions:</a:t>
            </a:r>
          </a:p>
          <a:p>
            <a:pPr lvl="1"/>
            <a:r>
              <a:rPr lang="en-US" dirty="0" smtClean="0"/>
              <a:t>Duration of collisions (impulse) is small compared to time between collisions</a:t>
            </a:r>
          </a:p>
          <a:p>
            <a:pPr lvl="1"/>
            <a:r>
              <a:rPr lang="en-US" dirty="0" smtClean="0"/>
              <a:t>Molecules follow the laws of Newtonian mechanics</a:t>
            </a:r>
            <a:endParaRPr lang="en-US" dirty="0"/>
          </a:p>
        </p:txBody>
      </p:sp>
      <p:pic>
        <p:nvPicPr>
          <p:cNvPr id="4" name="Picture 3" descr="Kinetic Theory of Gases.jpg"/>
          <p:cNvPicPr>
            <a:picLocks noChangeAspect="1"/>
          </p:cNvPicPr>
          <p:nvPr/>
        </p:nvPicPr>
        <p:blipFill>
          <a:blip r:embed="rId2" cstate="print"/>
          <a:srcRect r="45839" b="24242"/>
          <a:stretch>
            <a:fillRect/>
          </a:stretch>
        </p:blipFill>
        <p:spPr>
          <a:xfrm>
            <a:off x="2819400" y="4191001"/>
            <a:ext cx="3419474" cy="248689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Kinetic Theory of Gases</a:t>
            </a:r>
            <a:endParaRPr lang="en-US" dirty="0"/>
          </a:p>
        </p:txBody>
      </p:sp>
      <p:sp>
        <p:nvSpPr>
          <p:cNvPr id="3" name="Content Placeholder 2"/>
          <p:cNvSpPr>
            <a:spLocks noGrp="1"/>
          </p:cNvSpPr>
          <p:nvPr>
            <p:ph idx="1"/>
          </p:nvPr>
        </p:nvSpPr>
        <p:spPr/>
        <p:txBody>
          <a:bodyPr/>
          <a:lstStyle/>
          <a:p>
            <a:r>
              <a:rPr lang="en-US" dirty="0" smtClean="0"/>
              <a:t>Basic Assumptions:</a:t>
            </a:r>
          </a:p>
          <a:p>
            <a:pPr lvl="1"/>
            <a:r>
              <a:rPr lang="en-US" sz="4400" b="1" i="1" dirty="0" smtClean="0">
                <a:solidFill>
                  <a:srgbClr val="FFFF00"/>
                </a:solidFill>
              </a:rPr>
              <a:t>That’s why they call it an ‘Ideal’ Gas</a:t>
            </a:r>
            <a:endParaRPr lang="en-US" sz="4400" b="1" i="1" dirty="0">
              <a:solidFill>
                <a:srgbClr val="FFFF00"/>
              </a:solidFill>
            </a:endParaRPr>
          </a:p>
        </p:txBody>
      </p:sp>
      <p:pic>
        <p:nvPicPr>
          <p:cNvPr id="4" name="Picture 3" descr="Kinetic Theory of Gases.jpg"/>
          <p:cNvPicPr>
            <a:picLocks noChangeAspect="1"/>
          </p:cNvPicPr>
          <p:nvPr/>
        </p:nvPicPr>
        <p:blipFill>
          <a:blip r:embed="rId2" cstate="print"/>
          <a:srcRect r="45839" b="24242"/>
          <a:stretch>
            <a:fillRect/>
          </a:stretch>
        </p:blipFill>
        <p:spPr>
          <a:xfrm>
            <a:off x="2819400" y="4191001"/>
            <a:ext cx="3419474" cy="2486890"/>
          </a:xfrm>
          <a:prstGeom prst="rect">
            <a:avLst/>
          </a:prstGeom>
        </p:spPr>
      </p:pic>
    </p:spTree>
    <p:extLst>
      <p:ext uri="{BB962C8B-B14F-4D97-AF65-F5344CB8AC3E}">
        <p14:creationId xmlns:p14="http://schemas.microsoft.com/office/powerpoint/2010/main" val="6494518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Kinetic Theory of Gases</a:t>
            </a:r>
            <a:endParaRPr lang="en-US" dirty="0"/>
          </a:p>
        </p:txBody>
      </p:sp>
      <p:sp>
        <p:nvSpPr>
          <p:cNvPr id="3" name="Content Placeholder 2"/>
          <p:cNvSpPr>
            <a:spLocks noGrp="1"/>
          </p:cNvSpPr>
          <p:nvPr>
            <p:ph idx="1"/>
          </p:nvPr>
        </p:nvSpPr>
        <p:spPr>
          <a:xfrm>
            <a:off x="914400" y="1447800"/>
            <a:ext cx="7772400" cy="5257800"/>
          </a:xfrm>
        </p:spPr>
        <p:txBody>
          <a:bodyPr>
            <a:normAutofit/>
          </a:bodyPr>
          <a:lstStyle/>
          <a:p>
            <a:r>
              <a:rPr lang="en-US" dirty="0" smtClean="0"/>
              <a:t>Boltzmann Equation:</a:t>
            </a:r>
          </a:p>
          <a:p>
            <a:pPr lvl="1"/>
            <a:endParaRPr lang="en-US" dirty="0" smtClean="0"/>
          </a:p>
          <a:p>
            <a:pPr lvl="1"/>
            <a:endParaRPr lang="en-US" dirty="0" smtClean="0"/>
          </a:p>
          <a:p>
            <a:pPr lvl="1"/>
            <a:endParaRPr lang="en-US" dirty="0" smtClean="0"/>
          </a:p>
          <a:p>
            <a:pPr lvl="1"/>
            <a:endParaRPr lang="en-US" dirty="0" smtClean="0"/>
          </a:p>
          <a:p>
            <a:pPr lvl="1"/>
            <a:r>
              <a:rPr lang="en-US" dirty="0" smtClean="0"/>
              <a:t>The v</a:t>
            </a:r>
            <a:r>
              <a:rPr lang="en-US" baseline="30000" dirty="0" smtClean="0"/>
              <a:t>2</a:t>
            </a:r>
            <a:r>
              <a:rPr lang="en-US" dirty="0" smtClean="0"/>
              <a:t> term is the average of the squares of the speeds of the molecules of the gas</a:t>
            </a:r>
          </a:p>
          <a:p>
            <a:pPr lvl="2"/>
            <a:r>
              <a:rPr lang="en-US" dirty="0" smtClean="0"/>
              <a:t>This is called the </a:t>
            </a:r>
            <a:r>
              <a:rPr lang="en-US" b="1" i="1" dirty="0" smtClean="0"/>
              <a:t>root mean square (</a:t>
            </a:r>
            <a:r>
              <a:rPr lang="en-US" b="1" i="1" dirty="0" err="1" smtClean="0"/>
              <a:t>rms</a:t>
            </a:r>
            <a:r>
              <a:rPr lang="en-US" b="1" i="1" dirty="0" smtClean="0"/>
              <a:t>) </a:t>
            </a:r>
            <a:r>
              <a:rPr lang="en-US" dirty="0" smtClean="0"/>
              <a:t>speed</a:t>
            </a:r>
          </a:p>
          <a:p>
            <a:pPr lvl="2"/>
            <a:r>
              <a:rPr lang="en-US" dirty="0" smtClean="0"/>
              <a:t>Not the average speed, but close enough that the terms are used interchangeably</a:t>
            </a:r>
          </a:p>
        </p:txBody>
      </p:sp>
      <p:graphicFrame>
        <p:nvGraphicFramePr>
          <p:cNvPr id="50178" name="Object 2"/>
          <p:cNvGraphicFramePr>
            <a:graphicFrameLocks noChangeAspect="1"/>
          </p:cNvGraphicFramePr>
          <p:nvPr/>
        </p:nvGraphicFramePr>
        <p:xfrm>
          <a:off x="1066800" y="2057400"/>
          <a:ext cx="2858935" cy="1303338"/>
        </p:xfrm>
        <a:graphic>
          <a:graphicData uri="http://schemas.openxmlformats.org/presentationml/2006/ole">
            <mc:AlternateContent xmlns:mc="http://schemas.openxmlformats.org/markup-compatibility/2006">
              <mc:Choice xmlns:v="urn:schemas-microsoft-com:vml" Requires="v">
                <p:oleObj spid="_x0000_s64532" name="Equation" r:id="rId3" imgW="863280" imgH="393480" progId="Equation.3">
                  <p:embed/>
                </p:oleObj>
              </mc:Choice>
              <mc:Fallback>
                <p:oleObj name="Equation" r:id="rId3" imgW="86328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057400"/>
                        <a:ext cx="2858935" cy="1303338"/>
                      </a:xfrm>
                      <a:prstGeom prst="rect">
                        <a:avLst/>
                      </a:prstGeom>
                      <a:solidFill>
                        <a:schemeClr val="tx1"/>
                      </a:solidFill>
                    </p:spPr>
                  </p:pic>
                </p:oleObj>
              </mc:Fallback>
            </mc:AlternateContent>
          </a:graphicData>
        </a:graphic>
      </p:graphicFrame>
      <p:graphicFrame>
        <p:nvGraphicFramePr>
          <p:cNvPr id="50179" name="Object 2"/>
          <p:cNvGraphicFramePr>
            <a:graphicFrameLocks noChangeAspect="1"/>
          </p:cNvGraphicFramePr>
          <p:nvPr/>
        </p:nvGraphicFramePr>
        <p:xfrm>
          <a:off x="4572000" y="2133600"/>
          <a:ext cx="4129087" cy="1211262"/>
        </p:xfrm>
        <a:graphic>
          <a:graphicData uri="http://schemas.openxmlformats.org/presentationml/2006/ole">
            <mc:AlternateContent xmlns:mc="http://schemas.openxmlformats.org/markup-compatibility/2006">
              <mc:Choice xmlns:v="urn:schemas-microsoft-com:vml" Requires="v">
                <p:oleObj spid="_x0000_s64533" name="Equation" r:id="rId5" imgW="1473120" imgH="431640" progId="Equation.3">
                  <p:embed/>
                </p:oleObj>
              </mc:Choice>
              <mc:Fallback>
                <p:oleObj name="Equation" r:id="rId5" imgW="1473120" imgH="4316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133600"/>
                        <a:ext cx="4129087" cy="1211262"/>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Kinetic Theory of Gases</a:t>
            </a:r>
            <a:endParaRPr lang="en-US" dirty="0"/>
          </a:p>
        </p:txBody>
      </p:sp>
      <p:sp>
        <p:nvSpPr>
          <p:cNvPr id="3" name="Content Placeholder 2"/>
          <p:cNvSpPr>
            <a:spLocks noGrp="1"/>
          </p:cNvSpPr>
          <p:nvPr>
            <p:ph idx="1"/>
          </p:nvPr>
        </p:nvSpPr>
        <p:spPr>
          <a:xfrm>
            <a:off x="914400" y="1447800"/>
            <a:ext cx="7772400" cy="5257800"/>
          </a:xfrm>
        </p:spPr>
        <p:txBody>
          <a:bodyPr>
            <a:normAutofit/>
          </a:bodyPr>
          <a:lstStyle/>
          <a:p>
            <a:r>
              <a:rPr lang="en-US" dirty="0" smtClean="0"/>
              <a:t>Boltzmann Equation:</a:t>
            </a:r>
          </a:p>
          <a:p>
            <a:pPr lvl="1"/>
            <a:endParaRPr lang="en-US" dirty="0" smtClean="0"/>
          </a:p>
          <a:p>
            <a:pPr lvl="1"/>
            <a:endParaRPr lang="en-US" dirty="0" smtClean="0"/>
          </a:p>
          <a:p>
            <a:pPr lvl="1"/>
            <a:endParaRPr lang="en-US" dirty="0" smtClean="0"/>
          </a:p>
          <a:p>
            <a:pPr lvl="1">
              <a:spcBef>
                <a:spcPts val="0"/>
              </a:spcBef>
            </a:pPr>
            <a:endParaRPr lang="en-US" dirty="0" smtClean="0"/>
          </a:p>
          <a:p>
            <a:pPr lvl="1"/>
            <a:r>
              <a:rPr lang="en-US" b="1" i="1" dirty="0" smtClean="0"/>
              <a:t>k</a:t>
            </a:r>
            <a:r>
              <a:rPr lang="en-US" dirty="0" smtClean="0"/>
              <a:t> is the </a:t>
            </a:r>
            <a:r>
              <a:rPr lang="en-US" dirty="0" err="1" smtClean="0"/>
              <a:t>Bolzmann</a:t>
            </a:r>
            <a:r>
              <a:rPr lang="en-US" dirty="0" smtClean="0"/>
              <a:t> constant and is equal to                    1.38 x 10</a:t>
            </a:r>
            <a:r>
              <a:rPr lang="en-US" baseline="30000" dirty="0" smtClean="0"/>
              <a:t>-23</a:t>
            </a:r>
            <a:r>
              <a:rPr lang="en-US" dirty="0" smtClean="0"/>
              <a:t> J/K</a:t>
            </a:r>
          </a:p>
          <a:p>
            <a:pPr lvl="2"/>
            <a:r>
              <a:rPr lang="en-US" dirty="0" smtClean="0"/>
              <a:t>It is a ratio of the gas constant </a:t>
            </a:r>
            <a:r>
              <a:rPr lang="en-US" b="1" i="1" dirty="0" smtClean="0"/>
              <a:t>R</a:t>
            </a:r>
            <a:r>
              <a:rPr lang="en-US" dirty="0" smtClean="0"/>
              <a:t> to the Avogadro (avocado) number</a:t>
            </a:r>
          </a:p>
          <a:p>
            <a:pPr lvl="2"/>
            <a:r>
              <a:rPr lang="en-US" b="1" i="1" dirty="0" smtClean="0">
                <a:solidFill>
                  <a:srgbClr val="FF0000"/>
                </a:solidFill>
              </a:rPr>
              <a:t>Note that temperature in this equation must be in Kelvin</a:t>
            </a:r>
          </a:p>
        </p:txBody>
      </p:sp>
      <p:graphicFrame>
        <p:nvGraphicFramePr>
          <p:cNvPr id="50178" name="Object 2"/>
          <p:cNvGraphicFramePr>
            <a:graphicFrameLocks noChangeAspect="1"/>
          </p:cNvGraphicFramePr>
          <p:nvPr/>
        </p:nvGraphicFramePr>
        <p:xfrm>
          <a:off x="1066800" y="2057400"/>
          <a:ext cx="2858935" cy="1303338"/>
        </p:xfrm>
        <a:graphic>
          <a:graphicData uri="http://schemas.openxmlformats.org/presentationml/2006/ole">
            <mc:AlternateContent xmlns:mc="http://schemas.openxmlformats.org/markup-compatibility/2006">
              <mc:Choice xmlns:v="urn:schemas-microsoft-com:vml" Requires="v">
                <p:oleObj spid="_x0000_s65558" name="Equation" r:id="rId3" imgW="863280" imgH="393480" progId="Equation.3">
                  <p:embed/>
                </p:oleObj>
              </mc:Choice>
              <mc:Fallback>
                <p:oleObj name="Equation" r:id="rId3" imgW="86328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057400"/>
                        <a:ext cx="2858935" cy="1303338"/>
                      </a:xfrm>
                      <a:prstGeom prst="rect">
                        <a:avLst/>
                      </a:prstGeom>
                      <a:solidFill>
                        <a:schemeClr val="tx1"/>
                      </a:solidFill>
                    </p:spPr>
                  </p:pic>
                </p:oleObj>
              </mc:Fallback>
            </mc:AlternateContent>
          </a:graphicData>
        </a:graphic>
      </p:graphicFrame>
      <p:graphicFrame>
        <p:nvGraphicFramePr>
          <p:cNvPr id="50179" name="Object 2"/>
          <p:cNvGraphicFramePr>
            <a:graphicFrameLocks noChangeAspect="1"/>
          </p:cNvGraphicFramePr>
          <p:nvPr/>
        </p:nvGraphicFramePr>
        <p:xfrm>
          <a:off x="4572000" y="2133600"/>
          <a:ext cx="4129087" cy="1211262"/>
        </p:xfrm>
        <a:graphic>
          <a:graphicData uri="http://schemas.openxmlformats.org/presentationml/2006/ole">
            <mc:AlternateContent xmlns:mc="http://schemas.openxmlformats.org/markup-compatibility/2006">
              <mc:Choice xmlns:v="urn:schemas-microsoft-com:vml" Requires="v">
                <p:oleObj spid="_x0000_s65559" name="Equation" r:id="rId5" imgW="1473120" imgH="431640" progId="Equation.3">
                  <p:embed/>
                </p:oleObj>
              </mc:Choice>
              <mc:Fallback>
                <p:oleObj name="Equation" r:id="rId5" imgW="1473120" imgH="4316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133600"/>
                        <a:ext cx="4129087" cy="1211262"/>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Kinetic Theory of Gases</a:t>
            </a:r>
            <a:endParaRPr lang="en-US" dirty="0"/>
          </a:p>
        </p:txBody>
      </p:sp>
      <p:sp>
        <p:nvSpPr>
          <p:cNvPr id="3" name="Content Placeholder 2"/>
          <p:cNvSpPr>
            <a:spLocks noGrp="1"/>
          </p:cNvSpPr>
          <p:nvPr>
            <p:ph idx="1"/>
          </p:nvPr>
        </p:nvSpPr>
        <p:spPr>
          <a:xfrm>
            <a:off x="914400" y="1447800"/>
            <a:ext cx="7772400" cy="5257800"/>
          </a:xfrm>
        </p:spPr>
        <p:txBody>
          <a:bodyPr>
            <a:normAutofit/>
          </a:bodyPr>
          <a:lstStyle/>
          <a:p>
            <a:r>
              <a:rPr lang="en-US" dirty="0" smtClean="0"/>
              <a:t>Boltzmann Equation:</a:t>
            </a:r>
          </a:p>
          <a:p>
            <a:pPr lvl="1"/>
            <a:endParaRPr lang="en-US" dirty="0" smtClean="0"/>
          </a:p>
          <a:p>
            <a:pPr lvl="1"/>
            <a:endParaRPr lang="en-US" dirty="0" smtClean="0"/>
          </a:p>
          <a:p>
            <a:pPr lvl="1"/>
            <a:endParaRPr lang="en-US" dirty="0" smtClean="0"/>
          </a:p>
          <a:p>
            <a:pPr lvl="1">
              <a:spcBef>
                <a:spcPts val="0"/>
              </a:spcBef>
            </a:pPr>
            <a:endParaRPr lang="en-US" dirty="0" smtClean="0"/>
          </a:p>
          <a:p>
            <a:pPr lvl="1"/>
            <a:r>
              <a:rPr lang="en-US" b="1" i="1" dirty="0" smtClean="0"/>
              <a:t>k</a:t>
            </a:r>
            <a:r>
              <a:rPr lang="en-US" dirty="0" smtClean="0"/>
              <a:t> is the </a:t>
            </a:r>
            <a:r>
              <a:rPr lang="en-US" dirty="0" err="1" smtClean="0"/>
              <a:t>Bolzmann</a:t>
            </a:r>
            <a:r>
              <a:rPr lang="en-US" dirty="0" smtClean="0"/>
              <a:t> constant and is equal to                    1.38 x 10</a:t>
            </a:r>
            <a:r>
              <a:rPr lang="en-US" baseline="30000" dirty="0" smtClean="0"/>
              <a:t>-23</a:t>
            </a:r>
            <a:r>
              <a:rPr lang="en-US" dirty="0" smtClean="0"/>
              <a:t> J/K</a:t>
            </a:r>
          </a:p>
          <a:p>
            <a:pPr lvl="2"/>
            <a:r>
              <a:rPr lang="en-US" dirty="0" smtClean="0"/>
              <a:t>It is a ratio of the gas constant </a:t>
            </a:r>
            <a:r>
              <a:rPr lang="en-US" b="1" i="1" dirty="0" smtClean="0"/>
              <a:t>R</a:t>
            </a:r>
            <a:r>
              <a:rPr lang="en-US" dirty="0" smtClean="0"/>
              <a:t> to the Avogadro (avocado) number</a:t>
            </a:r>
          </a:p>
          <a:p>
            <a:pPr lvl="2"/>
            <a:r>
              <a:rPr lang="en-US" sz="3600" b="1" i="1" dirty="0" smtClean="0">
                <a:solidFill>
                  <a:srgbClr val="FF0000"/>
                </a:solidFill>
              </a:rPr>
              <a:t>Note that temperature in this equation must be in Kelvin</a:t>
            </a:r>
          </a:p>
        </p:txBody>
      </p:sp>
      <p:graphicFrame>
        <p:nvGraphicFramePr>
          <p:cNvPr id="50178" name="Object 2"/>
          <p:cNvGraphicFramePr>
            <a:graphicFrameLocks noChangeAspect="1"/>
          </p:cNvGraphicFramePr>
          <p:nvPr/>
        </p:nvGraphicFramePr>
        <p:xfrm>
          <a:off x="1066800" y="2057400"/>
          <a:ext cx="2858935" cy="1303338"/>
        </p:xfrm>
        <a:graphic>
          <a:graphicData uri="http://schemas.openxmlformats.org/presentationml/2006/ole">
            <mc:AlternateContent xmlns:mc="http://schemas.openxmlformats.org/markup-compatibility/2006">
              <mc:Choice xmlns:v="urn:schemas-microsoft-com:vml" Requires="v">
                <p:oleObj spid="_x0000_s77834" name="Equation" r:id="rId3" imgW="863280" imgH="393480" progId="Equation.3">
                  <p:embed/>
                </p:oleObj>
              </mc:Choice>
              <mc:Fallback>
                <p:oleObj name="Equation" r:id="rId3" imgW="86328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057400"/>
                        <a:ext cx="2858935" cy="1303338"/>
                      </a:xfrm>
                      <a:prstGeom prst="rect">
                        <a:avLst/>
                      </a:prstGeom>
                      <a:solidFill>
                        <a:schemeClr val="tx1"/>
                      </a:solidFill>
                    </p:spPr>
                  </p:pic>
                </p:oleObj>
              </mc:Fallback>
            </mc:AlternateContent>
          </a:graphicData>
        </a:graphic>
      </p:graphicFrame>
      <p:graphicFrame>
        <p:nvGraphicFramePr>
          <p:cNvPr id="50179" name="Object 2"/>
          <p:cNvGraphicFramePr>
            <a:graphicFrameLocks noChangeAspect="1"/>
          </p:cNvGraphicFramePr>
          <p:nvPr/>
        </p:nvGraphicFramePr>
        <p:xfrm>
          <a:off x="4572000" y="2133600"/>
          <a:ext cx="4129087" cy="1211262"/>
        </p:xfrm>
        <a:graphic>
          <a:graphicData uri="http://schemas.openxmlformats.org/presentationml/2006/ole">
            <mc:AlternateContent xmlns:mc="http://schemas.openxmlformats.org/markup-compatibility/2006">
              <mc:Choice xmlns:v="urn:schemas-microsoft-com:vml" Requires="v">
                <p:oleObj spid="_x0000_s77835" name="Equation" r:id="rId5" imgW="1473120" imgH="431640" progId="Equation.3">
                  <p:embed/>
                </p:oleObj>
              </mc:Choice>
              <mc:Fallback>
                <p:oleObj name="Equation" r:id="rId5" imgW="147312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133600"/>
                        <a:ext cx="4129087" cy="1211262"/>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21193658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Kinetic Theory of Gases</a:t>
            </a:r>
            <a:endParaRPr lang="en-US" dirty="0"/>
          </a:p>
        </p:txBody>
      </p:sp>
      <p:sp>
        <p:nvSpPr>
          <p:cNvPr id="3" name="Content Placeholder 2"/>
          <p:cNvSpPr>
            <a:spLocks noGrp="1"/>
          </p:cNvSpPr>
          <p:nvPr>
            <p:ph idx="1"/>
          </p:nvPr>
        </p:nvSpPr>
        <p:spPr>
          <a:xfrm>
            <a:off x="914400" y="1447800"/>
            <a:ext cx="7772400" cy="5257800"/>
          </a:xfrm>
        </p:spPr>
        <p:txBody>
          <a:bodyPr>
            <a:normAutofit/>
          </a:bodyPr>
          <a:lstStyle/>
          <a:p>
            <a:r>
              <a:rPr lang="en-US" dirty="0" smtClean="0"/>
              <a:t>Boltzmann Equation:</a:t>
            </a:r>
          </a:p>
          <a:p>
            <a:pPr lvl="1"/>
            <a:endParaRPr lang="en-US" dirty="0" smtClean="0"/>
          </a:p>
          <a:p>
            <a:pPr lvl="1"/>
            <a:endParaRPr lang="en-US" dirty="0" smtClean="0"/>
          </a:p>
          <a:p>
            <a:pPr lvl="1"/>
            <a:endParaRPr lang="en-US" dirty="0" smtClean="0"/>
          </a:p>
          <a:p>
            <a:endParaRPr lang="en-US" dirty="0" smtClean="0"/>
          </a:p>
          <a:p>
            <a:r>
              <a:rPr lang="en-US" dirty="0" smtClean="0"/>
              <a:t>The importance of this equation is that it shows how absolute temperature is directly proportional to the average kinetic energy of the molecules of a gas</a:t>
            </a:r>
          </a:p>
        </p:txBody>
      </p:sp>
      <p:graphicFrame>
        <p:nvGraphicFramePr>
          <p:cNvPr id="50178" name="Object 2"/>
          <p:cNvGraphicFramePr>
            <a:graphicFrameLocks noChangeAspect="1"/>
          </p:cNvGraphicFramePr>
          <p:nvPr/>
        </p:nvGraphicFramePr>
        <p:xfrm>
          <a:off x="1066800" y="2057400"/>
          <a:ext cx="2858935" cy="1303338"/>
        </p:xfrm>
        <a:graphic>
          <a:graphicData uri="http://schemas.openxmlformats.org/presentationml/2006/ole">
            <mc:AlternateContent xmlns:mc="http://schemas.openxmlformats.org/markup-compatibility/2006">
              <mc:Choice xmlns:v="urn:schemas-microsoft-com:vml" Requires="v">
                <p:oleObj spid="_x0000_s66580" name="Equation" r:id="rId3" imgW="863280" imgH="393480" progId="Equation.3">
                  <p:embed/>
                </p:oleObj>
              </mc:Choice>
              <mc:Fallback>
                <p:oleObj name="Equation" r:id="rId3" imgW="86328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057400"/>
                        <a:ext cx="2858935" cy="1303338"/>
                      </a:xfrm>
                      <a:prstGeom prst="rect">
                        <a:avLst/>
                      </a:prstGeom>
                      <a:solidFill>
                        <a:schemeClr val="tx1"/>
                      </a:solidFill>
                    </p:spPr>
                  </p:pic>
                </p:oleObj>
              </mc:Fallback>
            </mc:AlternateContent>
          </a:graphicData>
        </a:graphic>
      </p:graphicFrame>
      <p:graphicFrame>
        <p:nvGraphicFramePr>
          <p:cNvPr id="50179" name="Object 2"/>
          <p:cNvGraphicFramePr>
            <a:graphicFrameLocks noChangeAspect="1"/>
          </p:cNvGraphicFramePr>
          <p:nvPr/>
        </p:nvGraphicFramePr>
        <p:xfrm>
          <a:off x="4572000" y="2133600"/>
          <a:ext cx="4129087" cy="1211262"/>
        </p:xfrm>
        <a:graphic>
          <a:graphicData uri="http://schemas.openxmlformats.org/presentationml/2006/ole">
            <mc:AlternateContent xmlns:mc="http://schemas.openxmlformats.org/markup-compatibility/2006">
              <mc:Choice xmlns:v="urn:schemas-microsoft-com:vml" Requires="v">
                <p:oleObj spid="_x0000_s66581" name="Equation" r:id="rId5" imgW="1473120" imgH="431640" progId="Equation.3">
                  <p:embed/>
                </p:oleObj>
              </mc:Choice>
              <mc:Fallback>
                <p:oleObj name="Equation" r:id="rId5" imgW="1473120" imgH="43164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133600"/>
                        <a:ext cx="4129087" cy="1211262"/>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Molecular Explanation </a:t>
            </a:r>
            <a:r>
              <a:rPr lang="en-US" smtClean="0"/>
              <a:t>of Pressure</a:t>
            </a:r>
            <a:endParaRPr lang="en-US"/>
          </a:p>
        </p:txBody>
      </p:sp>
      <p:sp>
        <p:nvSpPr>
          <p:cNvPr id="3" name="Content Placeholder 2"/>
          <p:cNvSpPr>
            <a:spLocks noGrp="1"/>
          </p:cNvSpPr>
          <p:nvPr>
            <p:ph idx="1"/>
          </p:nvPr>
        </p:nvSpPr>
        <p:spPr>
          <a:xfrm>
            <a:off x="914400" y="1981200"/>
            <a:ext cx="7772400" cy="4572000"/>
          </a:xfrm>
        </p:spPr>
        <p:txBody>
          <a:bodyPr/>
          <a:lstStyle/>
          <a:p>
            <a:r>
              <a:rPr lang="en-US" dirty="0" smtClean="0"/>
              <a:t>Pressure in a gas is a result of collisions of the molecules with the walls of the container</a:t>
            </a:r>
          </a:p>
          <a:p>
            <a:r>
              <a:rPr lang="en-US" dirty="0" smtClean="0"/>
              <a:t>Each collision results in a momentum change in the molecule</a:t>
            </a:r>
          </a:p>
          <a:p>
            <a:r>
              <a:rPr lang="en-US" dirty="0" smtClean="0"/>
              <a:t>The wall must exert a force on the molecule to effect this change in momentum</a:t>
            </a:r>
          </a:p>
          <a:p>
            <a:r>
              <a:rPr lang="en-US" dirty="0" smtClean="0"/>
              <a:t>Newton’s third law says that the molecule must then exert an equal and opposite force on the wall of the container</a:t>
            </a:r>
            <a:endParaRPr lang="en-US" dirty="0"/>
          </a:p>
        </p:txBody>
      </p:sp>
      <p:pic>
        <p:nvPicPr>
          <p:cNvPr id="6" name="06_under_pressure.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4" cstate="print"/>
          <a:stretch>
            <a:fillRect/>
          </a:stretch>
        </p:blipFill>
        <p:spPr>
          <a:xfrm>
            <a:off x="8077200" y="533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7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7"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Idea: </a:t>
            </a:r>
            <a:endParaRPr lang="en-US" dirty="0"/>
          </a:p>
        </p:txBody>
      </p:sp>
      <p:sp>
        <p:nvSpPr>
          <p:cNvPr id="3" name="Content Placeholder 2"/>
          <p:cNvSpPr>
            <a:spLocks noGrp="1"/>
          </p:cNvSpPr>
          <p:nvPr>
            <p:ph idx="1"/>
          </p:nvPr>
        </p:nvSpPr>
        <p:spPr/>
        <p:txBody>
          <a:bodyPr>
            <a:normAutofit/>
          </a:bodyPr>
          <a:lstStyle/>
          <a:p>
            <a:pPr lvl="0"/>
            <a:r>
              <a:rPr lang="en-US" sz="3200" dirty="0" smtClean="0"/>
              <a:t>The properties of ideal gases allow scientists to make predictions of the behavior of real gases.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Molecular Explanation </a:t>
            </a:r>
            <a:r>
              <a:rPr lang="en-US" smtClean="0"/>
              <a:t>of Pressure</a:t>
            </a:r>
            <a:endParaRPr lang="en-US"/>
          </a:p>
        </p:txBody>
      </p:sp>
      <p:sp>
        <p:nvSpPr>
          <p:cNvPr id="3" name="Content Placeholder 2"/>
          <p:cNvSpPr>
            <a:spLocks noGrp="1"/>
          </p:cNvSpPr>
          <p:nvPr>
            <p:ph idx="1"/>
          </p:nvPr>
        </p:nvSpPr>
        <p:spPr>
          <a:xfrm>
            <a:off x="914400" y="1981200"/>
            <a:ext cx="7772400" cy="4572000"/>
          </a:xfrm>
        </p:spPr>
        <p:txBody>
          <a:bodyPr/>
          <a:lstStyle/>
          <a:p>
            <a:r>
              <a:rPr lang="en-US" dirty="0" smtClean="0"/>
              <a:t>Pressure then is the total force created by all colliding molecules divided by the surface area of the container</a:t>
            </a:r>
          </a:p>
          <a:p>
            <a:r>
              <a:rPr lang="en-US" b="1" i="1" dirty="0" smtClean="0">
                <a:solidFill>
                  <a:srgbClr val="FF0000"/>
                </a:solidFill>
              </a:rPr>
              <a:t>Pressure results from collisions of molecules with the container, NOT from collisions with each other</a:t>
            </a:r>
          </a:p>
          <a:p>
            <a:pPr lvl="1"/>
            <a:r>
              <a:rPr lang="en-US" dirty="0" smtClean="0"/>
              <a:t>Elastic collisions between molecules result in individual changes in velocity and energy, but momentum and kinetic energy are conserved</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Molecular Explanation </a:t>
            </a:r>
            <a:r>
              <a:rPr lang="en-US" smtClean="0"/>
              <a:t>of Pressure</a:t>
            </a:r>
            <a:endParaRPr lang="en-US"/>
          </a:p>
        </p:txBody>
      </p:sp>
      <p:sp>
        <p:nvSpPr>
          <p:cNvPr id="3" name="Content Placeholder 2"/>
          <p:cNvSpPr>
            <a:spLocks noGrp="1"/>
          </p:cNvSpPr>
          <p:nvPr>
            <p:ph idx="1"/>
          </p:nvPr>
        </p:nvSpPr>
        <p:spPr>
          <a:xfrm>
            <a:off x="914400" y="1981200"/>
            <a:ext cx="7772400" cy="4572000"/>
          </a:xfrm>
        </p:spPr>
        <p:txBody>
          <a:bodyPr/>
          <a:lstStyle/>
          <a:p>
            <a:r>
              <a:rPr lang="en-US" dirty="0" smtClean="0"/>
              <a:t>The two factors that affect pressure are speed of the molecules and frequency of the collisions</a:t>
            </a:r>
          </a:p>
          <a:p>
            <a:endParaRPr lang="en-US" dirty="0" smtClean="0"/>
          </a:p>
          <a:p>
            <a:r>
              <a:rPr lang="en-US" dirty="0" smtClean="0"/>
              <a:t>When the gas is heated, speed increases and collision frequency increases as a result</a:t>
            </a:r>
          </a:p>
          <a:p>
            <a:r>
              <a:rPr lang="en-US" dirty="0" smtClean="0"/>
              <a:t>When gas is heated isothermally, speed stays the same but collision frequency increases due to less separation distance</a:t>
            </a:r>
            <a:endParaRPr lang="en-US" dirty="0"/>
          </a:p>
        </p:txBody>
      </p:sp>
      <p:graphicFrame>
        <p:nvGraphicFramePr>
          <p:cNvPr id="53250" name="Object 2"/>
          <p:cNvGraphicFramePr>
            <a:graphicFrameLocks noChangeAspect="1"/>
          </p:cNvGraphicFramePr>
          <p:nvPr/>
        </p:nvGraphicFramePr>
        <p:xfrm>
          <a:off x="3200400" y="3048000"/>
          <a:ext cx="4960938" cy="714375"/>
        </p:xfrm>
        <a:graphic>
          <a:graphicData uri="http://schemas.openxmlformats.org/presentationml/2006/ole">
            <mc:AlternateContent xmlns:mc="http://schemas.openxmlformats.org/markup-compatibility/2006">
              <mc:Choice xmlns:v="urn:schemas-microsoft-com:vml" Requires="v">
                <p:oleObj spid="_x0000_s67595" name="Equation" r:id="rId3" imgW="1498320" imgH="215640" progId="Equation.3">
                  <p:embed/>
                </p:oleObj>
              </mc:Choice>
              <mc:Fallback>
                <p:oleObj name="Equation" r:id="rId3" imgW="1498320" imgH="215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048000"/>
                        <a:ext cx="4960938" cy="71437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Molecular Explanation </a:t>
            </a:r>
            <a:r>
              <a:rPr lang="en-US" smtClean="0"/>
              <a:t>of Pressure</a:t>
            </a:r>
            <a:endParaRPr lang="en-US"/>
          </a:p>
        </p:txBody>
      </p:sp>
      <p:sp>
        <p:nvSpPr>
          <p:cNvPr id="3" name="Content Placeholder 2"/>
          <p:cNvSpPr>
            <a:spLocks noGrp="1"/>
          </p:cNvSpPr>
          <p:nvPr>
            <p:ph idx="1"/>
          </p:nvPr>
        </p:nvSpPr>
        <p:spPr>
          <a:xfrm>
            <a:off x="914400" y="1981200"/>
            <a:ext cx="7772400" cy="4572000"/>
          </a:xfrm>
        </p:spPr>
        <p:txBody>
          <a:bodyPr/>
          <a:lstStyle/>
          <a:p>
            <a:r>
              <a:rPr lang="en-US" dirty="0" smtClean="0"/>
              <a:t>The two factors that affect pressure are speed of the molecules and frequency of the collisions</a:t>
            </a:r>
          </a:p>
          <a:p>
            <a:endParaRPr lang="en-US" dirty="0" smtClean="0"/>
          </a:p>
          <a:p>
            <a:pPr>
              <a:buNone/>
            </a:pPr>
            <a:r>
              <a:rPr lang="en-US" b="1" i="1" dirty="0" smtClean="0">
                <a:solidFill>
                  <a:srgbClr val="FFFF00"/>
                </a:solidFill>
              </a:rPr>
              <a:t>So what do you think will </a:t>
            </a:r>
          </a:p>
          <a:p>
            <a:pPr>
              <a:buNone/>
            </a:pPr>
            <a:r>
              <a:rPr lang="en-US" b="1" i="1" dirty="0" smtClean="0">
                <a:solidFill>
                  <a:srgbClr val="FFFF00"/>
                </a:solidFill>
              </a:rPr>
              <a:t>happen if a gas is compressed</a:t>
            </a:r>
          </a:p>
          <a:p>
            <a:pPr>
              <a:buNone/>
            </a:pPr>
            <a:r>
              <a:rPr lang="en-US" b="1" i="1" dirty="0" smtClean="0">
                <a:solidFill>
                  <a:srgbClr val="FFFF00"/>
                </a:solidFill>
              </a:rPr>
              <a:t> rapidly with a piston?</a:t>
            </a:r>
            <a:endParaRPr lang="en-US" b="1" i="1" dirty="0">
              <a:solidFill>
                <a:srgbClr val="FFFF00"/>
              </a:solidFill>
            </a:endParaRPr>
          </a:p>
        </p:txBody>
      </p:sp>
      <p:graphicFrame>
        <p:nvGraphicFramePr>
          <p:cNvPr id="53250" name="Object 2"/>
          <p:cNvGraphicFramePr>
            <a:graphicFrameLocks noChangeAspect="1"/>
          </p:cNvGraphicFramePr>
          <p:nvPr/>
        </p:nvGraphicFramePr>
        <p:xfrm>
          <a:off x="3200400" y="3048000"/>
          <a:ext cx="4960938" cy="714375"/>
        </p:xfrm>
        <a:graphic>
          <a:graphicData uri="http://schemas.openxmlformats.org/presentationml/2006/ole">
            <mc:AlternateContent xmlns:mc="http://schemas.openxmlformats.org/markup-compatibility/2006">
              <mc:Choice xmlns:v="urn:schemas-microsoft-com:vml" Requires="v">
                <p:oleObj spid="_x0000_s68619" name="Equation" r:id="rId3" imgW="1498320" imgH="215640" progId="Equation.3">
                  <p:embed/>
                </p:oleObj>
              </mc:Choice>
              <mc:Fallback>
                <p:oleObj name="Equation" r:id="rId3" imgW="1498320" imgH="215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048000"/>
                        <a:ext cx="4960938" cy="714375"/>
                      </a:xfrm>
                      <a:prstGeom prst="rect">
                        <a:avLst/>
                      </a:prstGeom>
                      <a:solidFill>
                        <a:schemeClr val="tx1"/>
                      </a:solidFill>
                    </p:spPr>
                  </p:pic>
                </p:oleObj>
              </mc:Fallback>
            </mc:AlternateContent>
          </a:graphicData>
        </a:graphic>
      </p:graphicFrame>
      <p:pic>
        <p:nvPicPr>
          <p:cNvPr id="5" name="Picture 4" descr="Gas Compression with Piston.jpg"/>
          <p:cNvPicPr>
            <a:picLocks noChangeAspect="1"/>
          </p:cNvPicPr>
          <p:nvPr/>
        </p:nvPicPr>
        <p:blipFill>
          <a:blip r:embed="rId5" cstate="print"/>
          <a:stretch>
            <a:fillRect/>
          </a:stretch>
        </p:blipFill>
        <p:spPr>
          <a:xfrm>
            <a:off x="6019800" y="4047947"/>
            <a:ext cx="2961132" cy="2628697"/>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Molecular Explanation </a:t>
            </a:r>
            <a:r>
              <a:rPr lang="en-US" smtClean="0"/>
              <a:t>of Pressure</a:t>
            </a:r>
            <a:endParaRPr lang="en-US"/>
          </a:p>
        </p:txBody>
      </p:sp>
      <p:sp>
        <p:nvSpPr>
          <p:cNvPr id="3" name="Content Placeholder 2"/>
          <p:cNvSpPr>
            <a:spLocks noGrp="1"/>
          </p:cNvSpPr>
          <p:nvPr>
            <p:ph idx="1"/>
          </p:nvPr>
        </p:nvSpPr>
        <p:spPr>
          <a:xfrm>
            <a:off x="914400" y="1981200"/>
            <a:ext cx="7772400" cy="4572000"/>
          </a:xfrm>
        </p:spPr>
        <p:txBody>
          <a:bodyPr/>
          <a:lstStyle/>
          <a:p>
            <a:r>
              <a:rPr lang="en-US" dirty="0" smtClean="0"/>
              <a:t>The two factors that affect pressure are speed of the molecules and frequency of the collisions</a:t>
            </a:r>
          </a:p>
          <a:p>
            <a:endParaRPr lang="en-US" dirty="0" smtClean="0"/>
          </a:p>
          <a:p>
            <a:pPr>
              <a:buNone/>
            </a:pPr>
            <a:r>
              <a:rPr lang="en-US" b="1" i="1" dirty="0" smtClean="0">
                <a:solidFill>
                  <a:srgbClr val="FFFF00"/>
                </a:solidFill>
              </a:rPr>
              <a:t>What if </a:t>
            </a:r>
            <a:r>
              <a:rPr lang="en-US" b="1" i="1" dirty="0" smtClean="0">
                <a:solidFill>
                  <a:srgbClr val="FFFF00"/>
                </a:solidFill>
              </a:rPr>
              <a:t>a gas is compressed</a:t>
            </a:r>
          </a:p>
          <a:p>
            <a:pPr>
              <a:buNone/>
            </a:pPr>
            <a:r>
              <a:rPr lang="en-US" b="1" i="1" dirty="0" smtClean="0">
                <a:solidFill>
                  <a:srgbClr val="FFFF00"/>
                </a:solidFill>
              </a:rPr>
              <a:t> </a:t>
            </a:r>
            <a:r>
              <a:rPr lang="en-US" b="1" i="1" dirty="0" smtClean="0">
                <a:solidFill>
                  <a:srgbClr val="FFFF00"/>
                </a:solidFill>
              </a:rPr>
              <a:t>extremely slowly with the </a:t>
            </a:r>
          </a:p>
          <a:p>
            <a:pPr>
              <a:buNone/>
            </a:pPr>
            <a:r>
              <a:rPr lang="en-US" b="1" i="1" dirty="0">
                <a:solidFill>
                  <a:srgbClr val="FFFF00"/>
                </a:solidFill>
              </a:rPr>
              <a:t> </a:t>
            </a:r>
            <a:r>
              <a:rPr lang="en-US" b="1" i="1" dirty="0" smtClean="0">
                <a:solidFill>
                  <a:srgbClr val="FFFF00"/>
                </a:solidFill>
              </a:rPr>
              <a:t>piston</a:t>
            </a:r>
            <a:r>
              <a:rPr lang="en-US" b="1" i="1" dirty="0" smtClean="0">
                <a:solidFill>
                  <a:srgbClr val="FFFF00"/>
                </a:solidFill>
              </a:rPr>
              <a:t>?</a:t>
            </a:r>
            <a:endParaRPr lang="en-US" b="1" i="1" dirty="0">
              <a:solidFill>
                <a:srgbClr val="FFFF00"/>
              </a:solidFill>
            </a:endParaRPr>
          </a:p>
        </p:txBody>
      </p:sp>
      <p:graphicFrame>
        <p:nvGraphicFramePr>
          <p:cNvPr id="53250" name="Object 2"/>
          <p:cNvGraphicFramePr>
            <a:graphicFrameLocks noChangeAspect="1"/>
          </p:cNvGraphicFramePr>
          <p:nvPr/>
        </p:nvGraphicFramePr>
        <p:xfrm>
          <a:off x="3200400" y="3048000"/>
          <a:ext cx="4960938" cy="714375"/>
        </p:xfrm>
        <a:graphic>
          <a:graphicData uri="http://schemas.openxmlformats.org/presentationml/2006/ole">
            <mc:AlternateContent xmlns:mc="http://schemas.openxmlformats.org/markup-compatibility/2006">
              <mc:Choice xmlns:v="urn:schemas-microsoft-com:vml" Requires="v">
                <p:oleObj spid="_x0000_s78854" name="Equation" r:id="rId3" imgW="1498320" imgH="215640" progId="Equation.3">
                  <p:embed/>
                </p:oleObj>
              </mc:Choice>
              <mc:Fallback>
                <p:oleObj name="Equation" r:id="rId3" imgW="14983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048000"/>
                        <a:ext cx="4960938" cy="714375"/>
                      </a:xfrm>
                      <a:prstGeom prst="rect">
                        <a:avLst/>
                      </a:prstGeom>
                      <a:solidFill>
                        <a:schemeClr val="tx1"/>
                      </a:solidFill>
                    </p:spPr>
                  </p:pic>
                </p:oleObj>
              </mc:Fallback>
            </mc:AlternateContent>
          </a:graphicData>
        </a:graphic>
      </p:graphicFrame>
      <p:pic>
        <p:nvPicPr>
          <p:cNvPr id="5" name="Picture 4" descr="Gas Compression with Piston.jpg"/>
          <p:cNvPicPr>
            <a:picLocks noChangeAspect="1"/>
          </p:cNvPicPr>
          <p:nvPr/>
        </p:nvPicPr>
        <p:blipFill>
          <a:blip r:embed="rId5" cstate="print"/>
          <a:stretch>
            <a:fillRect/>
          </a:stretch>
        </p:blipFill>
        <p:spPr>
          <a:xfrm>
            <a:off x="6019800" y="4047947"/>
            <a:ext cx="2961132" cy="2628697"/>
          </a:xfrm>
          <a:prstGeom prst="rect">
            <a:avLst/>
          </a:prstGeom>
        </p:spPr>
      </p:pic>
    </p:spTree>
    <p:extLst>
      <p:ext uri="{BB962C8B-B14F-4D97-AF65-F5344CB8AC3E}">
        <p14:creationId xmlns:p14="http://schemas.microsoft.com/office/powerpoint/2010/main" val="25067633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Pressure</a:t>
            </a:r>
            <a:endParaRPr lang="en-US" dirty="0"/>
          </a:p>
        </p:txBody>
      </p:sp>
      <p:sp>
        <p:nvSpPr>
          <p:cNvPr id="3" name="Content Placeholder 2"/>
          <p:cNvSpPr>
            <a:spLocks noGrp="1"/>
          </p:cNvSpPr>
          <p:nvPr>
            <p:ph idx="1"/>
          </p:nvPr>
        </p:nvSpPr>
        <p:spPr>
          <a:xfrm>
            <a:off x="304800" y="1783560"/>
            <a:ext cx="8382000" cy="4572000"/>
          </a:xfrm>
        </p:spPr>
        <p:txBody>
          <a:bodyPr/>
          <a:lstStyle/>
          <a:p>
            <a:endParaRPr lang="en-US" dirty="0" smtClean="0"/>
          </a:p>
          <a:p>
            <a:r>
              <a:rPr lang="en-US" dirty="0" smtClean="0"/>
              <a:t>Force per unit area</a:t>
            </a:r>
          </a:p>
          <a:p>
            <a:r>
              <a:rPr lang="en-US" dirty="0" smtClean="0"/>
              <a:t>Only the force </a:t>
            </a:r>
            <a:r>
              <a:rPr lang="en-US" b="1" i="1" dirty="0" smtClean="0"/>
              <a:t>normal</a:t>
            </a:r>
            <a:r>
              <a:rPr lang="en-US" dirty="0" smtClean="0"/>
              <a:t> to the area</a:t>
            </a:r>
          </a:p>
          <a:p>
            <a:r>
              <a:rPr lang="en-US" dirty="0" smtClean="0"/>
              <a:t>Unit is the Pascal (Pa) or Nm</a:t>
            </a:r>
            <a:r>
              <a:rPr lang="en-US" baseline="30000" dirty="0" smtClean="0"/>
              <a:t>-2</a:t>
            </a:r>
          </a:p>
          <a:p>
            <a:r>
              <a:rPr lang="en-US" dirty="0" smtClean="0"/>
              <a:t>Atmospheric pressure is 1.013 x 10</a:t>
            </a:r>
            <a:r>
              <a:rPr lang="en-US" baseline="30000" dirty="0" smtClean="0"/>
              <a:t>5</a:t>
            </a:r>
            <a:r>
              <a:rPr lang="en-US" dirty="0" smtClean="0"/>
              <a:t> Pa</a:t>
            </a:r>
            <a:endParaRPr lang="en-US" dirty="0"/>
          </a:p>
        </p:txBody>
      </p:sp>
      <p:graphicFrame>
        <p:nvGraphicFramePr>
          <p:cNvPr id="3074" name="Object 2"/>
          <p:cNvGraphicFramePr>
            <a:graphicFrameLocks noChangeAspect="1"/>
          </p:cNvGraphicFramePr>
          <p:nvPr/>
        </p:nvGraphicFramePr>
        <p:xfrm>
          <a:off x="5806404" y="4800600"/>
          <a:ext cx="3026446" cy="1565275"/>
        </p:xfrm>
        <a:graphic>
          <a:graphicData uri="http://schemas.openxmlformats.org/presentationml/2006/ole">
            <mc:AlternateContent xmlns:mc="http://schemas.openxmlformats.org/markup-compatibility/2006">
              <mc:Choice xmlns:v="urn:schemas-microsoft-com:vml" Requires="v">
                <p:oleObj spid="_x0000_s3083" name="Equation" r:id="rId3" imgW="761760" imgH="393480" progId="Equation.3">
                  <p:embed/>
                </p:oleObj>
              </mc:Choice>
              <mc:Fallback>
                <p:oleObj name="Equation" r:id="rId3" imgW="761760" imgH="393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6404" y="4800600"/>
                        <a:ext cx="3026446" cy="1565275"/>
                      </a:xfrm>
                      <a:prstGeom prst="rect">
                        <a:avLst/>
                      </a:prstGeom>
                      <a:solidFill>
                        <a:schemeClr val="tx1"/>
                      </a:solidFill>
                    </p:spPr>
                  </p:pic>
                </p:oleObj>
              </mc:Fallback>
            </mc:AlternateContent>
          </a:graphicData>
        </a:graphic>
      </p:graphicFrame>
      <p:pic>
        <p:nvPicPr>
          <p:cNvPr id="5" name="Picture 4" descr="Pressure is force per unit area.jpg"/>
          <p:cNvPicPr>
            <a:picLocks noChangeAspect="1"/>
          </p:cNvPicPr>
          <p:nvPr/>
        </p:nvPicPr>
        <p:blipFill>
          <a:blip r:embed="rId5" cstate="print"/>
          <a:stretch>
            <a:fillRect/>
          </a:stretch>
        </p:blipFill>
        <p:spPr>
          <a:xfrm>
            <a:off x="5791200" y="152400"/>
            <a:ext cx="3124200" cy="2464303"/>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772400" cy="914400"/>
          </a:xfrm>
        </p:spPr>
        <p:txBody>
          <a:bodyPr/>
          <a:lstStyle/>
          <a:p>
            <a:r>
              <a:rPr lang="en-US" dirty="0" smtClean="0"/>
              <a:t>Boyle-</a:t>
            </a:r>
            <a:r>
              <a:rPr lang="en-US" dirty="0" err="1" smtClean="0"/>
              <a:t>Mariotte</a:t>
            </a:r>
            <a:r>
              <a:rPr lang="en-US" dirty="0" smtClean="0"/>
              <a:t> Law</a:t>
            </a:r>
            <a:endParaRPr lang="en-US" dirty="0"/>
          </a:p>
        </p:txBody>
      </p:sp>
      <p:sp>
        <p:nvSpPr>
          <p:cNvPr id="3" name="Content Placeholder 2"/>
          <p:cNvSpPr>
            <a:spLocks noGrp="1"/>
          </p:cNvSpPr>
          <p:nvPr>
            <p:ph idx="1"/>
          </p:nvPr>
        </p:nvSpPr>
        <p:spPr>
          <a:xfrm>
            <a:off x="304800" y="990600"/>
            <a:ext cx="6172200" cy="5364960"/>
          </a:xfrm>
        </p:spPr>
        <p:txBody>
          <a:bodyPr/>
          <a:lstStyle/>
          <a:p>
            <a:r>
              <a:rPr lang="en-US" b="1" i="1" u="sng" dirty="0" smtClean="0"/>
              <a:t>At constant temperature </a:t>
            </a:r>
            <a:r>
              <a:rPr lang="en-US" dirty="0" smtClean="0"/>
              <a:t>and with a constant quantity of gas, pressure is inversely proportional to volume</a:t>
            </a:r>
          </a:p>
          <a:p>
            <a:endParaRPr lang="en-US" dirty="0" smtClean="0"/>
          </a:p>
          <a:p>
            <a:endParaRPr lang="en-US" dirty="0" smtClean="0"/>
          </a:p>
          <a:p>
            <a:endParaRPr lang="en-US" dirty="0" smtClean="0"/>
          </a:p>
          <a:p>
            <a:r>
              <a:rPr lang="en-US" dirty="0" smtClean="0"/>
              <a:t>The graph of pressure versus volume is a hyperbola, aka an isothermal curve</a:t>
            </a:r>
          </a:p>
        </p:txBody>
      </p:sp>
      <p:graphicFrame>
        <p:nvGraphicFramePr>
          <p:cNvPr id="5122" name="Object 2"/>
          <p:cNvGraphicFramePr>
            <a:graphicFrameLocks noChangeAspect="1"/>
          </p:cNvGraphicFramePr>
          <p:nvPr/>
        </p:nvGraphicFramePr>
        <p:xfrm>
          <a:off x="1066800" y="2514600"/>
          <a:ext cx="3352799" cy="1481756"/>
        </p:xfrm>
        <a:graphic>
          <a:graphicData uri="http://schemas.openxmlformats.org/presentationml/2006/ole">
            <mc:AlternateContent xmlns:mc="http://schemas.openxmlformats.org/markup-compatibility/2006">
              <mc:Choice xmlns:v="urn:schemas-microsoft-com:vml" Requires="v">
                <p:oleObj spid="_x0000_s5131" name="Equation" r:id="rId3" imgW="977760" imgH="431640" progId="Equation.3">
                  <p:embed/>
                </p:oleObj>
              </mc:Choice>
              <mc:Fallback>
                <p:oleObj name="Equation" r:id="rId3" imgW="977760" imgH="4316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514600"/>
                        <a:ext cx="3352799" cy="1481756"/>
                      </a:xfrm>
                      <a:prstGeom prst="rect">
                        <a:avLst/>
                      </a:prstGeom>
                      <a:solidFill>
                        <a:schemeClr val="tx1"/>
                      </a:solidFill>
                    </p:spPr>
                  </p:pic>
                </p:oleObj>
              </mc:Fallback>
            </mc:AlternateContent>
          </a:graphicData>
        </a:graphic>
      </p:graphicFrame>
      <p:pic>
        <p:nvPicPr>
          <p:cNvPr id="5" name="Picture 4" descr="P-V Mechanism.jpg"/>
          <p:cNvPicPr>
            <a:picLocks noChangeAspect="1"/>
          </p:cNvPicPr>
          <p:nvPr/>
        </p:nvPicPr>
        <p:blipFill>
          <a:blip r:embed="rId5" cstate="print"/>
          <a:stretch>
            <a:fillRect/>
          </a:stretch>
        </p:blipFill>
        <p:spPr>
          <a:xfrm>
            <a:off x="6477000" y="304800"/>
            <a:ext cx="2436596" cy="3901739"/>
          </a:xfrm>
          <a:prstGeom prst="rect">
            <a:avLst/>
          </a:prstGeom>
        </p:spPr>
      </p:pic>
      <p:pic>
        <p:nvPicPr>
          <p:cNvPr id="7" name="Picture 6" descr="Isothermal P-V.jpg"/>
          <p:cNvPicPr>
            <a:picLocks noChangeAspect="1"/>
          </p:cNvPicPr>
          <p:nvPr/>
        </p:nvPicPr>
        <p:blipFill>
          <a:blip r:embed="rId6" cstate="print"/>
          <a:stretch>
            <a:fillRect/>
          </a:stretch>
        </p:blipFill>
        <p:spPr>
          <a:xfrm>
            <a:off x="4419600" y="5146128"/>
            <a:ext cx="3867912" cy="148936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Volume-Temperature Law</a:t>
            </a:r>
            <a:endParaRPr lang="en-US" dirty="0"/>
          </a:p>
        </p:txBody>
      </p:sp>
      <p:sp>
        <p:nvSpPr>
          <p:cNvPr id="3" name="Content Placeholder 2"/>
          <p:cNvSpPr>
            <a:spLocks noGrp="1"/>
          </p:cNvSpPr>
          <p:nvPr>
            <p:ph idx="1"/>
          </p:nvPr>
        </p:nvSpPr>
        <p:spPr>
          <a:xfrm>
            <a:off x="381000" y="1600200"/>
            <a:ext cx="8305800" cy="4572000"/>
          </a:xfrm>
        </p:spPr>
        <p:txBody>
          <a:bodyPr/>
          <a:lstStyle/>
          <a:p>
            <a:r>
              <a:rPr lang="en-US" dirty="0" smtClean="0"/>
              <a:t>When the temperature is expressed in </a:t>
            </a:r>
            <a:r>
              <a:rPr lang="en-US" b="1" i="1" u="sng" dirty="0" smtClean="0"/>
              <a:t>Kelvin</a:t>
            </a:r>
            <a:r>
              <a:rPr lang="en-US" dirty="0" smtClean="0"/>
              <a:t> and </a:t>
            </a:r>
            <a:r>
              <a:rPr lang="en-US" b="1" i="1" u="sng" dirty="0" smtClean="0"/>
              <a:t>pressure is kept constant</a:t>
            </a:r>
            <a:r>
              <a:rPr lang="en-US" dirty="0" smtClean="0"/>
              <a:t>, volume and temperature are proportional to each other</a:t>
            </a:r>
            <a:endParaRPr lang="en-US" dirty="0"/>
          </a:p>
        </p:txBody>
      </p:sp>
      <p:pic>
        <p:nvPicPr>
          <p:cNvPr id="5" name="Picture 4" descr="T-V Mechanism.jpg"/>
          <p:cNvPicPr>
            <a:picLocks noChangeAspect="1"/>
          </p:cNvPicPr>
          <p:nvPr/>
        </p:nvPicPr>
        <p:blipFill>
          <a:blip r:embed="rId3" cstate="print"/>
          <a:stretch>
            <a:fillRect/>
          </a:stretch>
        </p:blipFill>
        <p:spPr>
          <a:xfrm>
            <a:off x="5230541" y="3886200"/>
            <a:ext cx="3546175" cy="2601468"/>
          </a:xfrm>
          <a:prstGeom prst="rect">
            <a:avLst/>
          </a:prstGeom>
        </p:spPr>
      </p:pic>
      <p:graphicFrame>
        <p:nvGraphicFramePr>
          <p:cNvPr id="6146" name="Object 2"/>
          <p:cNvGraphicFramePr>
            <a:graphicFrameLocks noChangeAspect="1"/>
          </p:cNvGraphicFramePr>
          <p:nvPr/>
        </p:nvGraphicFramePr>
        <p:xfrm>
          <a:off x="838200" y="3352800"/>
          <a:ext cx="3048000" cy="2874962"/>
        </p:xfrm>
        <a:graphic>
          <a:graphicData uri="http://schemas.openxmlformats.org/presentationml/2006/ole">
            <mc:AlternateContent xmlns:mc="http://schemas.openxmlformats.org/markup-compatibility/2006">
              <mc:Choice xmlns:v="urn:schemas-microsoft-com:vml" Requires="v">
                <p:oleObj spid="_x0000_s6155" name="Equation" r:id="rId4" imgW="888840" imgH="838080" progId="Equation.3">
                  <p:embed/>
                </p:oleObj>
              </mc:Choice>
              <mc:Fallback>
                <p:oleObj name="Equation" r:id="rId4" imgW="888840" imgH="8380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352800"/>
                        <a:ext cx="3048000" cy="2874962"/>
                      </a:xfrm>
                      <a:prstGeom prst="rect">
                        <a:avLst/>
                      </a:prstGeom>
                      <a:solidFill>
                        <a:schemeClr val="tx1"/>
                      </a:solidFill>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Volume-Temperature Law</a:t>
            </a:r>
            <a:endParaRPr lang="en-US" dirty="0"/>
          </a:p>
        </p:txBody>
      </p:sp>
      <p:sp>
        <p:nvSpPr>
          <p:cNvPr id="3" name="Content Placeholder 2"/>
          <p:cNvSpPr>
            <a:spLocks noGrp="1"/>
          </p:cNvSpPr>
          <p:nvPr>
            <p:ph idx="1"/>
          </p:nvPr>
        </p:nvSpPr>
        <p:spPr>
          <a:xfrm>
            <a:off x="381000" y="1371600"/>
            <a:ext cx="8305800" cy="4800600"/>
          </a:xfrm>
        </p:spPr>
        <p:txBody>
          <a:bodyPr/>
          <a:lstStyle/>
          <a:p>
            <a:r>
              <a:rPr lang="en-US" dirty="0" smtClean="0"/>
              <a:t>When the temperature is expressed in </a:t>
            </a:r>
            <a:r>
              <a:rPr lang="en-US" b="1" i="1" u="sng" dirty="0" smtClean="0"/>
              <a:t>Kelvin</a:t>
            </a:r>
            <a:r>
              <a:rPr lang="en-US" dirty="0" smtClean="0"/>
              <a:t> and </a:t>
            </a:r>
            <a:r>
              <a:rPr lang="en-US" b="1" i="1" u="sng" dirty="0" smtClean="0"/>
              <a:t>pressure is kept constant</a:t>
            </a:r>
            <a:r>
              <a:rPr lang="en-US" dirty="0" smtClean="0"/>
              <a:t>, volume and temperature are proportional to each other</a:t>
            </a:r>
            <a:endParaRPr lang="en-US" dirty="0"/>
          </a:p>
        </p:txBody>
      </p:sp>
      <p:pic>
        <p:nvPicPr>
          <p:cNvPr id="5" name="Picture 4" descr="T-V Mechanism.jpg"/>
          <p:cNvPicPr>
            <a:picLocks noChangeAspect="1"/>
          </p:cNvPicPr>
          <p:nvPr/>
        </p:nvPicPr>
        <p:blipFill>
          <a:blip r:embed="rId3" cstate="print"/>
          <a:stretch>
            <a:fillRect/>
          </a:stretch>
        </p:blipFill>
        <p:spPr>
          <a:xfrm>
            <a:off x="3790990" y="3048000"/>
            <a:ext cx="4985727" cy="2964667"/>
          </a:xfrm>
          <a:prstGeom prst="rect">
            <a:avLst/>
          </a:prstGeom>
        </p:spPr>
      </p:pic>
      <p:graphicFrame>
        <p:nvGraphicFramePr>
          <p:cNvPr id="6146" name="Object 2"/>
          <p:cNvGraphicFramePr>
            <a:graphicFrameLocks noChangeAspect="1"/>
          </p:cNvGraphicFramePr>
          <p:nvPr/>
        </p:nvGraphicFramePr>
        <p:xfrm>
          <a:off x="228600" y="3048000"/>
          <a:ext cx="3048000" cy="2874962"/>
        </p:xfrm>
        <a:graphic>
          <a:graphicData uri="http://schemas.openxmlformats.org/presentationml/2006/ole">
            <mc:AlternateContent xmlns:mc="http://schemas.openxmlformats.org/markup-compatibility/2006">
              <mc:Choice xmlns:v="urn:schemas-microsoft-com:vml" Requires="v">
                <p:oleObj spid="_x0000_s7179" name="Equation" r:id="rId4" imgW="888840" imgH="838080" progId="Equation.3">
                  <p:embed/>
                </p:oleObj>
              </mc:Choice>
              <mc:Fallback>
                <p:oleObj name="Equation" r:id="rId4" imgW="888840" imgH="83808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0"/>
                        <a:ext cx="3048000" cy="2874962"/>
                      </a:xfrm>
                      <a:prstGeom prst="rect">
                        <a:avLst/>
                      </a:prstGeom>
                      <a:solidFill>
                        <a:schemeClr val="tx1"/>
                      </a:solidFill>
                    </p:spPr>
                  </p:pic>
                </p:oleObj>
              </mc:Fallback>
            </mc:AlternateContent>
          </a:graphicData>
        </a:graphic>
      </p:graphicFrame>
      <p:sp>
        <p:nvSpPr>
          <p:cNvPr id="6" name="TextBox 5"/>
          <p:cNvSpPr txBox="1"/>
          <p:nvPr/>
        </p:nvSpPr>
        <p:spPr>
          <a:xfrm>
            <a:off x="3962400" y="6096000"/>
            <a:ext cx="4724400" cy="646331"/>
          </a:xfrm>
          <a:prstGeom prst="rect">
            <a:avLst/>
          </a:prstGeom>
          <a:noFill/>
        </p:spPr>
        <p:txBody>
          <a:bodyPr wrap="square" rtlCol="0">
            <a:spAutoFit/>
          </a:bodyPr>
          <a:lstStyle/>
          <a:p>
            <a:r>
              <a:rPr lang="en-US" b="1" dirty="0" smtClean="0"/>
              <a:t>Graph of different quantities of the same gas or same gas at different pressures</a:t>
            </a:r>
            <a:endParaRPr lang="en-US"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Pressure-Temperature Law</a:t>
            </a:r>
            <a:endParaRPr lang="en-US" dirty="0"/>
          </a:p>
        </p:txBody>
      </p:sp>
      <p:sp>
        <p:nvSpPr>
          <p:cNvPr id="3" name="Content Placeholder 2"/>
          <p:cNvSpPr>
            <a:spLocks noGrp="1"/>
          </p:cNvSpPr>
          <p:nvPr>
            <p:ph idx="1"/>
          </p:nvPr>
        </p:nvSpPr>
        <p:spPr>
          <a:xfrm>
            <a:off x="914400" y="1447800"/>
            <a:ext cx="7772400" cy="4907760"/>
          </a:xfrm>
        </p:spPr>
        <p:txBody>
          <a:bodyPr/>
          <a:lstStyle/>
          <a:p>
            <a:r>
              <a:rPr lang="en-US" dirty="0" smtClean="0"/>
              <a:t>When the temperature is expressed in </a:t>
            </a:r>
            <a:r>
              <a:rPr lang="en-US" b="1" i="1" u="sng" dirty="0" smtClean="0"/>
              <a:t>Kelvin</a:t>
            </a:r>
            <a:r>
              <a:rPr lang="en-US" dirty="0" smtClean="0"/>
              <a:t> and </a:t>
            </a:r>
            <a:r>
              <a:rPr lang="en-US" b="1" i="1" u="sng" dirty="0" smtClean="0"/>
              <a:t>volume is kept constant</a:t>
            </a:r>
            <a:r>
              <a:rPr lang="en-US" dirty="0" smtClean="0"/>
              <a:t>, pressure and temperature are proportional to each other</a:t>
            </a:r>
            <a:endParaRPr lang="en-US" dirty="0"/>
          </a:p>
        </p:txBody>
      </p:sp>
      <p:graphicFrame>
        <p:nvGraphicFramePr>
          <p:cNvPr id="8194" name="Object 2"/>
          <p:cNvGraphicFramePr>
            <a:graphicFrameLocks noChangeAspect="1"/>
          </p:cNvGraphicFramePr>
          <p:nvPr/>
        </p:nvGraphicFramePr>
        <p:xfrm>
          <a:off x="1143000" y="3581400"/>
          <a:ext cx="3048000" cy="2874963"/>
        </p:xfrm>
        <a:graphic>
          <a:graphicData uri="http://schemas.openxmlformats.org/presentationml/2006/ole">
            <mc:AlternateContent xmlns:mc="http://schemas.openxmlformats.org/markup-compatibility/2006">
              <mc:Choice xmlns:v="urn:schemas-microsoft-com:vml" Requires="v">
                <p:oleObj spid="_x0000_s8203" name="Equation" r:id="rId3" imgW="888840" imgH="838080" progId="Equation.3">
                  <p:embed/>
                </p:oleObj>
              </mc:Choice>
              <mc:Fallback>
                <p:oleObj name="Equation" r:id="rId3" imgW="888840" imgH="8380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581400"/>
                        <a:ext cx="3048000" cy="2874963"/>
                      </a:xfrm>
                      <a:prstGeom prst="rect">
                        <a:avLst/>
                      </a:prstGeom>
                      <a:solidFill>
                        <a:schemeClr val="tx1"/>
                      </a:solidFill>
                    </p:spPr>
                  </p:pic>
                </p:oleObj>
              </mc:Fallback>
            </mc:AlternateContent>
          </a:graphicData>
        </a:graphic>
      </p:graphicFrame>
      <p:pic>
        <p:nvPicPr>
          <p:cNvPr id="5" name="Picture 4" descr="P-T Mechanism.jpg"/>
          <p:cNvPicPr>
            <a:picLocks noChangeAspect="1"/>
          </p:cNvPicPr>
          <p:nvPr/>
        </p:nvPicPr>
        <p:blipFill>
          <a:blip r:embed="rId5" cstate="print"/>
          <a:stretch>
            <a:fillRect/>
          </a:stretch>
        </p:blipFill>
        <p:spPr>
          <a:xfrm>
            <a:off x="5029200" y="3017167"/>
            <a:ext cx="3483864" cy="368843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Pressure-Temperature Law</a:t>
            </a:r>
            <a:endParaRPr lang="en-US" dirty="0"/>
          </a:p>
        </p:txBody>
      </p:sp>
      <p:sp>
        <p:nvSpPr>
          <p:cNvPr id="3" name="Content Placeholder 2"/>
          <p:cNvSpPr>
            <a:spLocks noGrp="1"/>
          </p:cNvSpPr>
          <p:nvPr>
            <p:ph idx="1"/>
          </p:nvPr>
        </p:nvSpPr>
        <p:spPr>
          <a:xfrm>
            <a:off x="914400" y="1447800"/>
            <a:ext cx="7772400" cy="4907760"/>
          </a:xfrm>
        </p:spPr>
        <p:txBody>
          <a:bodyPr/>
          <a:lstStyle/>
          <a:p>
            <a:r>
              <a:rPr lang="en-US" dirty="0" smtClean="0"/>
              <a:t>When the temperature is expressed in </a:t>
            </a:r>
            <a:r>
              <a:rPr lang="en-US" b="1" i="1" u="sng" dirty="0" smtClean="0"/>
              <a:t>Kelvin</a:t>
            </a:r>
            <a:r>
              <a:rPr lang="en-US" dirty="0" smtClean="0"/>
              <a:t> and volume is kept constant, pressure and temperature are proportional to each other</a:t>
            </a:r>
            <a:endParaRPr lang="en-US" dirty="0"/>
          </a:p>
        </p:txBody>
      </p:sp>
      <p:graphicFrame>
        <p:nvGraphicFramePr>
          <p:cNvPr id="8194" name="Object 2"/>
          <p:cNvGraphicFramePr>
            <a:graphicFrameLocks noChangeAspect="1"/>
          </p:cNvGraphicFramePr>
          <p:nvPr/>
        </p:nvGraphicFramePr>
        <p:xfrm>
          <a:off x="304800" y="3581400"/>
          <a:ext cx="3048000" cy="2874963"/>
        </p:xfrm>
        <a:graphic>
          <a:graphicData uri="http://schemas.openxmlformats.org/presentationml/2006/ole">
            <mc:AlternateContent xmlns:mc="http://schemas.openxmlformats.org/markup-compatibility/2006">
              <mc:Choice xmlns:v="urn:schemas-microsoft-com:vml" Requires="v">
                <p:oleObj spid="_x0000_s9227" name="Equation" r:id="rId3" imgW="888840" imgH="838080" progId="Equation.3">
                  <p:embed/>
                </p:oleObj>
              </mc:Choice>
              <mc:Fallback>
                <p:oleObj name="Equation" r:id="rId3" imgW="888840" imgH="8380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581400"/>
                        <a:ext cx="3048000" cy="2874963"/>
                      </a:xfrm>
                      <a:prstGeom prst="rect">
                        <a:avLst/>
                      </a:prstGeom>
                      <a:solidFill>
                        <a:schemeClr val="tx1"/>
                      </a:solidFill>
                    </p:spPr>
                  </p:pic>
                </p:oleObj>
              </mc:Fallback>
            </mc:AlternateContent>
          </a:graphicData>
        </a:graphic>
      </p:graphicFrame>
      <p:pic>
        <p:nvPicPr>
          <p:cNvPr id="5" name="Picture 4" descr="P-T Mechanism.jpg"/>
          <p:cNvPicPr>
            <a:picLocks noChangeAspect="1"/>
          </p:cNvPicPr>
          <p:nvPr/>
        </p:nvPicPr>
        <p:blipFill>
          <a:blip r:embed="rId5" cstate="print"/>
          <a:stretch>
            <a:fillRect/>
          </a:stretch>
        </p:blipFill>
        <p:spPr>
          <a:xfrm>
            <a:off x="4112795" y="3505200"/>
            <a:ext cx="4781269" cy="315979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772400" cy="914400"/>
          </a:xfrm>
        </p:spPr>
        <p:txBody>
          <a:bodyPr/>
          <a:lstStyle/>
          <a:p>
            <a:r>
              <a:rPr lang="en-US" dirty="0" smtClean="0"/>
              <a:t>Nature Of Science: </a:t>
            </a:r>
            <a:endParaRPr lang="en-US" dirty="0"/>
          </a:p>
        </p:txBody>
      </p:sp>
      <p:sp>
        <p:nvSpPr>
          <p:cNvPr id="3" name="Content Placeholder 2"/>
          <p:cNvSpPr>
            <a:spLocks noGrp="1"/>
          </p:cNvSpPr>
          <p:nvPr>
            <p:ph idx="1"/>
          </p:nvPr>
        </p:nvSpPr>
        <p:spPr>
          <a:xfrm>
            <a:off x="533400" y="1981200"/>
            <a:ext cx="8153400" cy="4374360"/>
          </a:xfrm>
        </p:spPr>
        <p:txBody>
          <a:bodyPr>
            <a:normAutofit fontScale="92500" lnSpcReduction="20000"/>
          </a:bodyPr>
          <a:lstStyle/>
          <a:p>
            <a:pPr lvl="0"/>
            <a:r>
              <a:rPr lang="en-US" sz="3200" dirty="0" smtClean="0"/>
              <a:t>Collaboration: Scientists in the 19th century made valuable progress on the modern theories that form the basis of thermodynamics, making important links with other sciences, especially chemistry. The scientific method was in evidence with contrasting but complementary statements of some laws derived by different scientists. Empirical and theoretical thinking both have their place in science and this is evident in the comparison between the unattainable ideal gas and real gases.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Equation of State</a:t>
            </a:r>
            <a:endParaRPr lang="en-US" dirty="0"/>
          </a:p>
        </p:txBody>
      </p:sp>
      <p:sp>
        <p:nvSpPr>
          <p:cNvPr id="3" name="Content Placeholder 2"/>
          <p:cNvSpPr>
            <a:spLocks noGrp="1"/>
          </p:cNvSpPr>
          <p:nvPr>
            <p:ph idx="1"/>
          </p:nvPr>
        </p:nvSpPr>
        <p:spPr/>
        <p:txBody>
          <a:bodyPr/>
          <a:lstStyle/>
          <a:p>
            <a:endParaRPr lang="en-US"/>
          </a:p>
        </p:txBody>
      </p:sp>
      <p:graphicFrame>
        <p:nvGraphicFramePr>
          <p:cNvPr id="10242" name="Object 2"/>
          <p:cNvGraphicFramePr>
            <a:graphicFrameLocks noChangeAspect="1"/>
          </p:cNvGraphicFramePr>
          <p:nvPr/>
        </p:nvGraphicFramePr>
        <p:xfrm>
          <a:off x="2209800" y="1524000"/>
          <a:ext cx="4310062" cy="4268787"/>
        </p:xfrm>
        <a:graphic>
          <a:graphicData uri="http://schemas.openxmlformats.org/presentationml/2006/ole">
            <mc:AlternateContent xmlns:mc="http://schemas.openxmlformats.org/markup-compatibility/2006">
              <mc:Choice xmlns:v="urn:schemas-microsoft-com:vml" Requires="v">
                <p:oleObj spid="_x0000_s10251" name="Equation" r:id="rId3" imgW="1257120" imgH="1244520" progId="Equation.3">
                  <p:embed/>
                </p:oleObj>
              </mc:Choice>
              <mc:Fallback>
                <p:oleObj name="Equation" r:id="rId3" imgW="1257120" imgH="124452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524000"/>
                        <a:ext cx="4310062" cy="4268787"/>
                      </a:xfrm>
                      <a:prstGeom prst="rect">
                        <a:avLst/>
                      </a:prstGeom>
                      <a:solidFill>
                        <a:schemeClr val="tx1"/>
                      </a:solidFill>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Gas Law</a:t>
            </a:r>
            <a:endParaRPr lang="en-US" dirty="0"/>
          </a:p>
        </p:txBody>
      </p:sp>
      <p:sp>
        <p:nvSpPr>
          <p:cNvPr id="3" name="Content Placeholder 2"/>
          <p:cNvSpPr>
            <a:spLocks noGrp="1"/>
          </p:cNvSpPr>
          <p:nvPr>
            <p:ph idx="1"/>
          </p:nvPr>
        </p:nvSpPr>
        <p:spPr>
          <a:xfrm>
            <a:off x="914400" y="1783560"/>
            <a:ext cx="5029200" cy="4572000"/>
          </a:xfrm>
        </p:spPr>
        <p:txBody>
          <a:bodyPr/>
          <a:lstStyle/>
          <a:p>
            <a:r>
              <a:rPr lang="en-US" dirty="0" smtClean="0"/>
              <a:t>An ideal gas will obey this law at all temperatures, pressures and volumes.</a:t>
            </a:r>
          </a:p>
          <a:p>
            <a:r>
              <a:rPr lang="en-US" dirty="0" smtClean="0"/>
              <a:t>Real gases obey this law only for a certain range of temperatures, pressures and volumes.</a:t>
            </a:r>
            <a:endParaRPr lang="en-US" dirty="0"/>
          </a:p>
        </p:txBody>
      </p:sp>
      <p:graphicFrame>
        <p:nvGraphicFramePr>
          <p:cNvPr id="10242" name="Object 2"/>
          <p:cNvGraphicFramePr>
            <a:graphicFrameLocks noChangeAspect="1"/>
          </p:cNvGraphicFramePr>
          <p:nvPr/>
        </p:nvGraphicFramePr>
        <p:xfrm>
          <a:off x="6172200" y="1828800"/>
          <a:ext cx="2568575" cy="2178050"/>
        </p:xfrm>
        <a:graphic>
          <a:graphicData uri="http://schemas.openxmlformats.org/presentationml/2006/ole">
            <mc:AlternateContent xmlns:mc="http://schemas.openxmlformats.org/markup-compatibility/2006">
              <mc:Choice xmlns:v="urn:schemas-microsoft-com:vml" Requires="v">
                <p:oleObj spid="_x0000_s11275" name="Equation" r:id="rId3" imgW="749160" imgH="634680" progId="Equation.3">
                  <p:embed/>
                </p:oleObj>
              </mc:Choice>
              <mc:Fallback>
                <p:oleObj name="Equation" r:id="rId3" imgW="749160" imgH="6346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828800"/>
                        <a:ext cx="2568575" cy="2178050"/>
                      </a:xfrm>
                      <a:prstGeom prst="rect">
                        <a:avLst/>
                      </a:prstGeom>
                      <a:solidFill>
                        <a:schemeClr val="tx1"/>
                      </a:solidFill>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Understandings:  </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Pressure </a:t>
            </a:r>
          </a:p>
          <a:p>
            <a:r>
              <a:rPr lang="en-US" sz="3200" dirty="0" smtClean="0"/>
              <a:t>Equation of state for an ideal gas </a:t>
            </a:r>
          </a:p>
          <a:p>
            <a:r>
              <a:rPr lang="en-US" sz="3200" dirty="0" smtClean="0"/>
              <a:t>Kinetic model of an ideal gas </a:t>
            </a:r>
          </a:p>
          <a:p>
            <a:r>
              <a:rPr lang="en-US" sz="3200" dirty="0" smtClean="0"/>
              <a:t>Mole, molar mass and the Avogadro constant </a:t>
            </a:r>
          </a:p>
          <a:p>
            <a:r>
              <a:rPr lang="en-US" sz="3200" dirty="0" smtClean="0"/>
              <a:t>Differences between real and ideal gases</a:t>
            </a:r>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Applications And Skills: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Solving problems using the equation of state for an ideal gas and gas laws </a:t>
            </a:r>
          </a:p>
          <a:p>
            <a:r>
              <a:rPr lang="en-US" sz="3200" dirty="0" smtClean="0"/>
              <a:t>Sketching and interpreting changes of state of an ideal gas on pressure– volume, pressure–temperature and volume–temperature diagrams </a:t>
            </a:r>
          </a:p>
          <a:p>
            <a:r>
              <a:rPr lang="en-US" sz="3200" dirty="0" smtClean="0"/>
              <a:t>Investigating at least one gas law experimentally</a:t>
            </a:r>
          </a:p>
          <a:p>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Data Booklet Reference:</a:t>
            </a:r>
            <a:br>
              <a:rPr lang="en-US" dirty="0" smtClean="0"/>
            </a:br>
            <a:endParaRPr lang="en-US" dirty="0"/>
          </a:p>
        </p:txBody>
      </p:sp>
      <p:graphicFrame>
        <p:nvGraphicFramePr>
          <p:cNvPr id="5" name="Content Placeholder 4"/>
          <p:cNvGraphicFramePr>
            <a:graphicFrameLocks noGrp="1" noChangeAspect="1"/>
          </p:cNvGraphicFramePr>
          <p:nvPr>
            <p:ph idx="1"/>
          </p:nvPr>
        </p:nvGraphicFramePr>
        <p:xfrm>
          <a:off x="914400" y="1524000"/>
          <a:ext cx="3624263" cy="4064000"/>
        </p:xfrm>
        <a:graphic>
          <a:graphicData uri="http://schemas.openxmlformats.org/presentationml/2006/ole">
            <mc:AlternateContent xmlns:mc="http://schemas.openxmlformats.org/markup-compatibility/2006">
              <mc:Choice xmlns:v="urn:schemas-microsoft-com:vml" Requires="v">
                <p:oleObj spid="_x0000_s76811" name="Equation" r:id="rId3" imgW="1358640" imgH="1523880" progId="Equation.3">
                  <p:embed/>
                </p:oleObj>
              </mc:Choice>
              <mc:Fallback>
                <p:oleObj name="Equation" r:id="rId3" imgW="1358640" imgH="1523880" progId="Equation.3">
                  <p:embed/>
                  <p:pic>
                    <p:nvPicPr>
                      <p:cNvPr id="0" name="Content Placeholder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24000"/>
                        <a:ext cx="3624263" cy="4064000"/>
                      </a:xfrm>
                      <a:prstGeom prst="rect">
                        <a:avLst/>
                      </a:prstGeom>
                      <a:solidFill>
                        <a:schemeClr val="tx1"/>
                      </a:solidFill>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Utilization:</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Transport of gases in liquid form or at high pressures/densities is common practice across the globe. </a:t>
            </a:r>
            <a:r>
              <a:rPr lang="en-US" dirty="0" err="1" smtClean="0"/>
              <a:t>Behaviour</a:t>
            </a:r>
            <a:r>
              <a:rPr lang="en-US" dirty="0" smtClean="0"/>
              <a:t> of real gases under extreme conditions needs to be carefully considered in these situations. </a:t>
            </a:r>
          </a:p>
          <a:p>
            <a:r>
              <a:rPr lang="en-US" dirty="0" smtClean="0"/>
              <a:t>Consideration of thermodynamic processes is essential to many areas of chemistry (see Chemistry sub-topic 1.3) </a:t>
            </a:r>
          </a:p>
          <a:p>
            <a:r>
              <a:rPr lang="en-US" dirty="0" smtClean="0"/>
              <a:t>Respiration processes (see Biology sub-topic D.6)</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Aims: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Aim 3: this is a good topic to make comparisons between empirical and theoretical thinking in science </a:t>
            </a:r>
          </a:p>
          <a:p>
            <a:r>
              <a:rPr lang="en-US" sz="3200" dirty="0" smtClean="0"/>
              <a:t>Aim 6: experiments could include (but are not limited to): verification of gas laws; calculation of the Avogadro constant; virtual investigation of gas law parameters not possible within a school laboratory setting</a:t>
            </a: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Idea: </a:t>
            </a:r>
            <a:endParaRPr lang="en-US" dirty="0"/>
          </a:p>
        </p:txBody>
      </p:sp>
      <p:sp>
        <p:nvSpPr>
          <p:cNvPr id="3" name="Content Placeholder 2"/>
          <p:cNvSpPr>
            <a:spLocks noGrp="1"/>
          </p:cNvSpPr>
          <p:nvPr>
            <p:ph idx="1"/>
          </p:nvPr>
        </p:nvSpPr>
        <p:spPr/>
        <p:txBody>
          <a:bodyPr>
            <a:normAutofit/>
          </a:bodyPr>
          <a:lstStyle/>
          <a:p>
            <a:pPr lvl="0"/>
            <a:r>
              <a:rPr lang="en-US" sz="3200" dirty="0" smtClean="0"/>
              <a:t>The properties of ideal gases allow scientists to make predictions of the behavior of real gases.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Viner Hand ITC" pitchFamily="66" charset="0"/>
              </a:rPr>
              <a:t/>
            </a:r>
            <a:br>
              <a:rPr lang="en-US" dirty="0" smtClean="0">
                <a:latin typeface="Viner Hand ITC" pitchFamily="66" charset="0"/>
              </a:rPr>
            </a:br>
            <a:r>
              <a:rPr lang="en-US" dirty="0" smtClean="0">
                <a:latin typeface="Viner Hand ITC" pitchFamily="66" charset="0"/>
              </a:rPr>
              <a:t>Questions</a:t>
            </a:r>
            <a:endParaRPr lang="en-US" sz="2800" dirty="0">
              <a:latin typeface="Viner Hand ITC"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92352" y="1351672"/>
            <a:ext cx="5718048" cy="977486"/>
          </a:xfrm>
        </p:spPr>
        <p:txBody>
          <a:bodyPr>
            <a:noAutofit/>
          </a:bodyPr>
          <a:lstStyle/>
          <a:p>
            <a:r>
              <a:rPr lang="en-US" sz="3600" b="1" dirty="0" smtClean="0"/>
              <a:t>#13-32</a:t>
            </a:r>
            <a:endParaRPr lang="en-US" sz="3600" b="1" dirty="0"/>
          </a:p>
        </p:txBody>
      </p:sp>
      <p:sp>
        <p:nvSpPr>
          <p:cNvPr id="3" name="Title 2"/>
          <p:cNvSpPr>
            <a:spLocks noGrp="1"/>
          </p:cNvSpPr>
          <p:nvPr>
            <p:ph type="title"/>
          </p:nvPr>
        </p:nvSpPr>
        <p:spPr/>
        <p:txBody>
          <a:bodyPr/>
          <a:lstStyle/>
          <a:p>
            <a:r>
              <a:rPr lang="en-US" dirty="0" smtClean="0"/>
              <a:t>Homework</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 Of Knowledge: </a:t>
            </a:r>
            <a:endParaRPr lang="en-US" dirty="0"/>
          </a:p>
        </p:txBody>
      </p:sp>
      <p:sp>
        <p:nvSpPr>
          <p:cNvPr id="3" name="Content Placeholder 2"/>
          <p:cNvSpPr>
            <a:spLocks noGrp="1"/>
          </p:cNvSpPr>
          <p:nvPr>
            <p:ph idx="1"/>
          </p:nvPr>
        </p:nvSpPr>
        <p:spPr/>
        <p:txBody>
          <a:bodyPr>
            <a:normAutofit/>
          </a:bodyPr>
          <a:lstStyle/>
          <a:p>
            <a:pPr lvl="0"/>
            <a:r>
              <a:rPr lang="en-US" sz="3200" dirty="0" smtClean="0"/>
              <a:t>When does modeling of “ideal” situations become “good enough” to count as knowledge?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en-US" b="1" dirty="0" smtClean="0">
                <a:solidFill>
                  <a:srgbClr val="FF0000"/>
                </a:solidFill>
              </a:rPr>
              <a:t>Stopped here 1/13/15</a:t>
            </a:r>
            <a:endParaRPr lang="en-US" b="1" dirty="0">
              <a:solidFill>
                <a:srgbClr val="FF0000"/>
              </a:solidFill>
            </a:endParaRPr>
          </a:p>
        </p:txBody>
      </p:sp>
    </p:spTree>
    <p:extLst>
      <p:ext uri="{BB962C8B-B14F-4D97-AF65-F5344CB8AC3E}">
        <p14:creationId xmlns:p14="http://schemas.microsoft.com/office/powerpoint/2010/main" val="950354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Understandings:  </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Pressure </a:t>
            </a:r>
          </a:p>
          <a:p>
            <a:r>
              <a:rPr lang="en-US" sz="3200" dirty="0" smtClean="0"/>
              <a:t>Equation of state for an ideal gas </a:t>
            </a:r>
          </a:p>
          <a:p>
            <a:r>
              <a:rPr lang="en-US" sz="3200" dirty="0" smtClean="0"/>
              <a:t>Kinetic model of an ideal gas </a:t>
            </a:r>
          </a:p>
          <a:p>
            <a:r>
              <a:rPr lang="en-US" sz="3200" dirty="0" smtClean="0"/>
              <a:t>Mole, molar mass and the Avogadro constant </a:t>
            </a:r>
          </a:p>
          <a:p>
            <a:r>
              <a:rPr lang="en-US" sz="3200" dirty="0" smtClean="0"/>
              <a:t>Differences between real and ideal gases</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Applications And Skills: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Solving problems using the equation of state for an ideal gas and gas laws </a:t>
            </a:r>
          </a:p>
          <a:p>
            <a:r>
              <a:rPr lang="en-US" sz="3200" dirty="0" smtClean="0"/>
              <a:t>Sketching and interpreting changes of state of an ideal gas on pressure– volume, pressure–temperature and volume–temperature diagrams </a:t>
            </a:r>
          </a:p>
          <a:p>
            <a:r>
              <a:rPr lang="en-US" sz="3200" dirty="0" smtClean="0"/>
              <a:t>Investigating at least one gas law experimentally</a:t>
            </a: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Guidance:</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Students should be aware of the assumptions that underpin the molecular kinetic theory of ideal gases </a:t>
            </a:r>
          </a:p>
          <a:p>
            <a:r>
              <a:rPr lang="en-US" sz="3200" dirty="0" smtClean="0"/>
              <a:t>Gas laws are limited to constant volume, constant temperature, constant pressure and the ideal gas law </a:t>
            </a:r>
          </a:p>
          <a:p>
            <a:r>
              <a:rPr lang="en-US" sz="3200" dirty="0" smtClean="0"/>
              <a:t>Students should understand that a real gas approximates to an ideal gas at conditions of low pressure, moderate temperature and low density</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Data Booklet Reference:</a:t>
            </a:r>
            <a:br>
              <a:rPr lang="en-US" dirty="0" smtClean="0"/>
            </a:br>
            <a:endParaRPr lang="en-US" dirty="0"/>
          </a:p>
        </p:txBody>
      </p:sp>
      <p:graphicFrame>
        <p:nvGraphicFramePr>
          <p:cNvPr id="5" name="Content Placeholder 4"/>
          <p:cNvGraphicFramePr>
            <a:graphicFrameLocks noGrp="1" noChangeAspect="1"/>
          </p:cNvGraphicFramePr>
          <p:nvPr>
            <p:ph idx="1"/>
          </p:nvPr>
        </p:nvGraphicFramePr>
        <p:xfrm>
          <a:off x="914400" y="1524000"/>
          <a:ext cx="3624263" cy="4064000"/>
        </p:xfrm>
        <a:graphic>
          <a:graphicData uri="http://schemas.openxmlformats.org/presentationml/2006/ole">
            <mc:AlternateContent xmlns:mc="http://schemas.openxmlformats.org/markup-compatibility/2006">
              <mc:Choice xmlns:v="urn:schemas-microsoft-com:vml" Requires="v">
                <p:oleObj spid="_x0000_s75788" name="Equation" r:id="rId3" imgW="1358640" imgH="1523880" progId="Equation.3">
                  <p:embed/>
                </p:oleObj>
              </mc:Choice>
              <mc:Fallback>
                <p:oleObj name="Equation" r:id="rId3" imgW="1358640" imgH="1523880" progId="Equation.3">
                  <p:embed/>
                  <p:pic>
                    <p:nvPicPr>
                      <p:cNvPr id="0" name="Content Placeholder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24000"/>
                        <a:ext cx="3624263" cy="40640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582</TotalTime>
  <Words>1622</Words>
  <Application>Microsoft Office PowerPoint</Application>
  <PresentationFormat>On-screen Show (4:3)</PresentationFormat>
  <Paragraphs>184</Paragraphs>
  <Slides>50</Slides>
  <Notes>0</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9" baseType="lpstr">
      <vt:lpstr>Consolas</vt:lpstr>
      <vt:lpstr>Corbel</vt:lpstr>
      <vt:lpstr>Pristina</vt:lpstr>
      <vt:lpstr>Viner Hand ITC</vt:lpstr>
      <vt:lpstr>Wingdings</vt:lpstr>
      <vt:lpstr>Wingdings 2</vt:lpstr>
      <vt:lpstr>Wingdings 3</vt:lpstr>
      <vt:lpstr>Metro</vt:lpstr>
      <vt:lpstr>Equation</vt:lpstr>
      <vt:lpstr>Devil  physics The  baddest  class  on  campus IB  Physics-2</vt:lpstr>
      <vt:lpstr>Tsokos Lesson 3-2 modeling a gas</vt:lpstr>
      <vt:lpstr>Essential Idea: </vt:lpstr>
      <vt:lpstr>Nature Of Science: </vt:lpstr>
      <vt:lpstr>Theory Of Knowledge: </vt:lpstr>
      <vt:lpstr>Understandings:   </vt:lpstr>
      <vt:lpstr>Applications And Skills: </vt:lpstr>
      <vt:lpstr>Guidance: </vt:lpstr>
      <vt:lpstr>Data Booklet Reference: </vt:lpstr>
      <vt:lpstr>Utilization: </vt:lpstr>
      <vt:lpstr>Aims: </vt:lpstr>
      <vt:lpstr>Video – Developing the Gas Laws</vt:lpstr>
      <vt:lpstr>Avogadro (avocado) Constant</vt:lpstr>
      <vt:lpstr>Avogadro (avocado) Constant</vt:lpstr>
      <vt:lpstr>Avogadro (avocado) Constant</vt:lpstr>
      <vt:lpstr>Avogadro (avocado) Constant</vt:lpstr>
      <vt:lpstr>Avogadro (avocado) Constant</vt:lpstr>
      <vt:lpstr>Avogadro (avocado,acevedo) Constant</vt:lpstr>
      <vt:lpstr>Moles of Gases</vt:lpstr>
      <vt:lpstr>Moles of Gases</vt:lpstr>
      <vt:lpstr>Kinetic Theory of Gases</vt:lpstr>
      <vt:lpstr>Kinetic Theory of Gases</vt:lpstr>
      <vt:lpstr>Kinetic Theory of Gases</vt:lpstr>
      <vt:lpstr>Kinetic Theory of Gases</vt:lpstr>
      <vt:lpstr>Kinetic Theory of Gases</vt:lpstr>
      <vt:lpstr>Kinetic Theory of Gases</vt:lpstr>
      <vt:lpstr>Kinetic Theory of Gases</vt:lpstr>
      <vt:lpstr>Kinetic Theory of Gases</vt:lpstr>
      <vt:lpstr>Molecular Explanation of Pressure</vt:lpstr>
      <vt:lpstr>Molecular Explanation of Pressure</vt:lpstr>
      <vt:lpstr>Molecular Explanation of Pressure</vt:lpstr>
      <vt:lpstr>Molecular Explanation of Pressure</vt:lpstr>
      <vt:lpstr>Molecular Explanation of Pressure</vt:lpstr>
      <vt:lpstr>Pressure</vt:lpstr>
      <vt:lpstr>Boyle-Mariotte Law</vt:lpstr>
      <vt:lpstr> Volume-Temperature Law</vt:lpstr>
      <vt:lpstr> Volume-Temperature Law</vt:lpstr>
      <vt:lpstr>Pressure-Temperature Law</vt:lpstr>
      <vt:lpstr>Pressure-Temperature Law</vt:lpstr>
      <vt:lpstr>Equation of State</vt:lpstr>
      <vt:lpstr>Ideal Gas Law</vt:lpstr>
      <vt:lpstr>Understandings:   </vt:lpstr>
      <vt:lpstr>Applications And Skills: </vt:lpstr>
      <vt:lpstr>Data Booklet Reference: </vt:lpstr>
      <vt:lpstr>Utilization: </vt:lpstr>
      <vt:lpstr>Aims: </vt:lpstr>
      <vt:lpstr>Essential Idea: </vt:lpstr>
      <vt:lpstr> Questions</vt:lpstr>
      <vt:lpstr>Homework</vt:lpstr>
      <vt:lpstr>Stopped here 1/13/15</vt:lpstr>
    </vt:vector>
  </TitlesOfParts>
  <Company>pcsb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Devil physics The baddest class on campus IB Physics Physics I Honors / Pre-IB Physics</dc:title>
  <dc:creator>Kyle Smith</dc:creator>
  <cp:lastModifiedBy>Smith Kyle</cp:lastModifiedBy>
  <cp:revision>34</cp:revision>
  <dcterms:created xsi:type="dcterms:W3CDTF">2010-12-08T08:20:03Z</dcterms:created>
  <dcterms:modified xsi:type="dcterms:W3CDTF">2015-12-11T23:36:00Z</dcterms:modified>
</cp:coreProperties>
</file>