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60" r:id="rId4"/>
    <p:sldId id="326" r:id="rId5"/>
    <p:sldId id="327" r:id="rId6"/>
    <p:sldId id="328" r:id="rId7"/>
    <p:sldId id="329" r:id="rId8"/>
    <p:sldId id="330" r:id="rId9"/>
    <p:sldId id="331" r:id="rId10"/>
    <p:sldId id="333" r:id="rId11"/>
    <p:sldId id="332" r:id="rId12"/>
    <p:sldId id="334" r:id="rId13"/>
    <p:sldId id="335" r:id="rId14"/>
    <p:sldId id="336" r:id="rId15"/>
    <p:sldId id="263" r:id="rId16"/>
    <p:sldId id="296"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43" r:id="rId30"/>
    <p:sldId id="344" r:id="rId31"/>
    <p:sldId id="345" r:id="rId32"/>
    <p:sldId id="346" r:id="rId33"/>
    <p:sldId id="347" r:id="rId34"/>
    <p:sldId id="348" r:id="rId35"/>
    <p:sldId id="349" r:id="rId36"/>
    <p:sldId id="350" r:id="rId37"/>
    <p:sldId id="351" r:id="rId38"/>
    <p:sldId id="352" r:id="rId39"/>
    <p:sldId id="353" r:id="rId40"/>
    <p:sldId id="369" r:id="rId41"/>
    <p:sldId id="370" r:id="rId42"/>
    <p:sldId id="371" r:id="rId43"/>
    <p:sldId id="354" r:id="rId44"/>
    <p:sldId id="355" r:id="rId45"/>
    <p:sldId id="356" r:id="rId46"/>
    <p:sldId id="357" r:id="rId47"/>
    <p:sldId id="358" r:id="rId48"/>
    <p:sldId id="359" r:id="rId49"/>
    <p:sldId id="360" r:id="rId50"/>
    <p:sldId id="361" r:id="rId51"/>
    <p:sldId id="362" r:id="rId52"/>
    <p:sldId id="363" r:id="rId53"/>
    <p:sldId id="364" r:id="rId54"/>
    <p:sldId id="365" r:id="rId55"/>
    <p:sldId id="366" r:id="rId56"/>
    <p:sldId id="367" r:id="rId57"/>
    <p:sldId id="368" r:id="rId58"/>
    <p:sldId id="339" r:id="rId59"/>
    <p:sldId id="342" r:id="rId60"/>
    <p:sldId id="340" r:id="rId61"/>
    <p:sldId id="341" r:id="rId62"/>
    <p:sldId id="338" r:id="rId63"/>
    <p:sldId id="261" r:id="rId64"/>
    <p:sldId id="262"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0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58F673A-CE59-4D58-8998-1918CBD17A80}"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5329E-6E04-4E8D-9AA0-27424FD5CF1F}" type="datetimeFigureOut">
              <a:rPr lang="en-US" smtClean="0"/>
              <a:pPr/>
              <a:t>12/9/2015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58F673A-CE59-4D58-8998-1918CBD17A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FD15329E-6E04-4E8D-9AA0-27424FD5CF1F}" type="datetimeFigureOut">
              <a:rPr lang="en-US" smtClean="0"/>
              <a:pPr/>
              <a:t>12/9/2015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E58F673A-CE59-4D58-8998-1918CBD17A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D15329E-6E04-4E8D-9AA0-27424FD5CF1F}" type="datetimeFigureOut">
              <a:rPr lang="en-US" smtClean="0"/>
              <a:pPr/>
              <a:t>12/9/2015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58F673A-CE59-4D58-8998-1918CBD17A8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y%20Videos/Devil%20Physics/Thermodynamics/Thermodynamics%20Intro%20~Summary.wmv" TargetMode="External"/><Relationship Id="rId2" Type="http://schemas.openxmlformats.org/officeDocument/2006/relationships/slideLayout" Target="../slideLayouts/slideLayout2.xml"/><Relationship Id="rId1" Type="http://schemas.openxmlformats.org/officeDocument/2006/relationships/video" Target="file:///F:\AAASync\IB%20Physics%20Course\Lesson%20Plans\Tsokos%20Lessons\Tsokos%20Chapter%203\Lsn%203-1\Thermodynamics%20Intro%20~Summary.wmv" TargetMode="External"/><Relationship Id="rId5" Type="http://schemas.openxmlformats.org/officeDocument/2006/relationships/image" Target="../media/image4.png"/><Relationship Id="rId4" Type="http://schemas.openxmlformats.org/officeDocument/2006/relationships/hyperlink" Target="Thermodynamics%20Intro%20~Summary.wmv"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8.jpe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jpe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en.wikipedia.org/wiki/Phlogiston_theory"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8.bin"/></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oleObject" Target="../embeddings/oleObject19.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oleObject" Target="../embeddings/oleObject21.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Pristina" pitchFamily="66" charset="0"/>
              </a:rPr>
              <a:t>Devil  physics</a:t>
            </a:r>
            <a:br>
              <a:rPr lang="en-US" dirty="0" smtClean="0">
                <a:latin typeface="Pristina" pitchFamily="66" charset="0"/>
              </a:rPr>
            </a:br>
            <a:r>
              <a:rPr lang="en-US" sz="3200" dirty="0" smtClean="0">
                <a:latin typeface="Pristina" pitchFamily="66" charset="0"/>
              </a:rPr>
              <a:t>The  </a:t>
            </a:r>
            <a:r>
              <a:rPr lang="en-US" sz="3200" dirty="0" err="1" smtClean="0">
                <a:latin typeface="Pristina" pitchFamily="66" charset="0"/>
              </a:rPr>
              <a:t>baddest</a:t>
            </a:r>
            <a:r>
              <a:rPr lang="en-US" sz="3200" dirty="0" smtClean="0">
                <a:latin typeface="Pristina" pitchFamily="66" charset="0"/>
              </a:rPr>
              <a:t>  class  on  campus</a:t>
            </a:r>
            <a:br>
              <a:rPr lang="en-US" sz="3200" dirty="0" smtClean="0">
                <a:latin typeface="Pristina" pitchFamily="66" charset="0"/>
              </a:rPr>
            </a:br>
            <a:r>
              <a:rPr lang="en-US" sz="3200" dirty="0" smtClean="0">
                <a:latin typeface="Pristina" pitchFamily="66" charset="0"/>
              </a:rPr>
              <a:t/>
            </a:r>
            <a:br>
              <a:rPr lang="en-US" sz="3200" dirty="0" smtClean="0">
                <a:latin typeface="Pristina" pitchFamily="66" charset="0"/>
              </a:rPr>
            </a:br>
            <a:r>
              <a:rPr lang="en-US" sz="2800" dirty="0" smtClean="0">
                <a:latin typeface="Pristina" pitchFamily="66" charset="0"/>
              </a:rPr>
              <a:t>IB  Physics</a:t>
            </a:r>
            <a:endParaRPr lang="en-US" sz="28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phase change in terms of molecular </a:t>
            </a:r>
            <a:r>
              <a:rPr lang="en-US" sz="3200" dirty="0" err="1" smtClean="0"/>
              <a:t>behaviour</a:t>
            </a:r>
            <a:r>
              <a:rPr lang="en-US" sz="3200" dirty="0" smtClean="0"/>
              <a:t> </a:t>
            </a:r>
          </a:p>
          <a:p>
            <a:r>
              <a:rPr lang="en-US" sz="3200" dirty="0" smtClean="0"/>
              <a:t>Sketching and interpreting phase change graphs </a:t>
            </a:r>
          </a:p>
          <a:p>
            <a:r>
              <a:rPr lang="en-US" sz="3200" dirty="0" smtClean="0"/>
              <a:t>Calculating energy changes involving specific heat capacity and specific latent heat of fusion and vaporization</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Guidance:</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sz="3200" dirty="0" smtClean="0"/>
              <a:t>Internal energy is taken to be the total intermolecular potential energy + the total random kinetic energy of the molecules </a:t>
            </a:r>
          </a:p>
          <a:p>
            <a:r>
              <a:rPr lang="en-US" sz="3200" dirty="0" smtClean="0"/>
              <a:t>Phase change graphs may have axes of temperature versus time or temperature versus energy </a:t>
            </a:r>
          </a:p>
          <a:p>
            <a:r>
              <a:rPr lang="en-US" sz="3200" dirty="0" smtClean="0"/>
              <a:t>The effects of cooling should be understood qualitatively but cooling correction calculations are not required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1219200" y="1600200"/>
          <a:ext cx="3124200" cy="1967270"/>
        </p:xfrm>
        <a:graphic>
          <a:graphicData uri="http://schemas.openxmlformats.org/presentationml/2006/ole">
            <p:oleObj spid="_x0000_s44034" name="Equation" r:id="rId3" imgW="685800" imgH="43164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Utilization:</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3200" dirty="0" smtClean="0"/>
              <a:t>Pressure gauges, barometers and manometers are a good way to present aspects of this sub-topic </a:t>
            </a:r>
          </a:p>
          <a:p>
            <a:r>
              <a:rPr lang="en-US" sz="3200" dirty="0" smtClean="0"/>
              <a:t>Higher level students, especially those studying option B, can be shown links to thermodynamics (see option sub-topic B.4) </a:t>
            </a:r>
          </a:p>
          <a:p>
            <a:r>
              <a:rPr lang="en-US" sz="3200" dirty="0" smtClean="0"/>
              <a:t>Particulate nature of matter (see Chemistry sub-topic 1.3) and measuring energy changes (see Chemistry sub-topic 5.1) </a:t>
            </a:r>
          </a:p>
          <a:p>
            <a:r>
              <a:rPr lang="en-US" sz="3200" dirty="0" smtClean="0"/>
              <a:t>Water (see Biology sub-topic 2.2)</a:t>
            </a:r>
          </a:p>
          <a:p>
            <a:endParaRPr lang="en-US" sz="3200"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Aims: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Aim 3:  an understanding of thermal concepts is a fundamental aspect of many areas of science </a:t>
            </a:r>
          </a:p>
          <a:p>
            <a:r>
              <a:rPr lang="en-US" sz="3200" dirty="0" smtClean="0"/>
              <a:t>Aim 6:  experiments could include (but are not limited to): transfer of energy due to temperature difference; calorimetric investigations; energy involved in phase changes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772400" cy="914400"/>
          </a:xfrm>
        </p:spPr>
        <p:txBody>
          <a:bodyPr/>
          <a:lstStyle/>
          <a:p>
            <a:r>
              <a:rPr lang="en-US" dirty="0" smtClean="0"/>
              <a:t>Introductory Video:</a:t>
            </a:r>
            <a:r>
              <a:rPr lang="en-US" dirty="0" smtClean="0">
                <a:hlinkClick r:id="rId3" action="ppaction://hlinkfile"/>
              </a:rPr>
              <a:t/>
            </a:r>
            <a:br>
              <a:rPr lang="en-US" dirty="0" smtClean="0">
                <a:hlinkClick r:id="rId3" action="ppaction://hlinkfile"/>
              </a:rPr>
            </a:br>
            <a:r>
              <a:rPr lang="en-US" dirty="0" smtClean="0">
                <a:hlinkClick r:id="rId4" action="ppaction://hlinkfile"/>
              </a:rPr>
              <a:t>Summary of Thermodynamics</a:t>
            </a:r>
            <a:endParaRPr lang="en-US" dirty="0"/>
          </a:p>
        </p:txBody>
      </p:sp>
      <p:pic>
        <p:nvPicPr>
          <p:cNvPr id="6" name="Thermodynamics Intro ~Summary.wmv">
            <a:hlinkClick r:id="" action="ppaction://media"/>
          </p:cNvPr>
          <p:cNvPicPr>
            <a:picLocks noGrp="1" noRot="1" noChangeAspect="1"/>
          </p:cNvPicPr>
          <p:nvPr>
            <p:ph idx="1"/>
            <a:videoFile r:link="rId1"/>
          </p:nvPr>
        </p:nvPicPr>
        <p:blipFill>
          <a:blip r:embed="rId5" cstate="print"/>
          <a:stretch>
            <a:fillRect/>
          </a:stretch>
        </p:blipFill>
        <p:spPr>
          <a:xfrm>
            <a:off x="1523999" y="1612900"/>
            <a:ext cx="6790267" cy="50927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a:t>
            </a:r>
            <a:endParaRPr lang="en-US" dirty="0"/>
          </a:p>
        </p:txBody>
      </p:sp>
      <p:sp>
        <p:nvSpPr>
          <p:cNvPr id="3" name="Content Placeholder 2"/>
          <p:cNvSpPr>
            <a:spLocks noGrp="1"/>
          </p:cNvSpPr>
          <p:nvPr>
            <p:ph idx="1"/>
          </p:nvPr>
        </p:nvSpPr>
        <p:spPr/>
        <p:txBody>
          <a:bodyPr/>
          <a:lstStyle/>
          <a:p>
            <a:r>
              <a:rPr lang="en-US" dirty="0" smtClean="0"/>
              <a:t>“Temperature is the intuitive concept of ‘hotness’ or ‘coldness’ of a substance</a:t>
            </a:r>
          </a:p>
          <a:p>
            <a:r>
              <a:rPr lang="en-US" dirty="0" smtClean="0"/>
              <a:t>It is an </a:t>
            </a:r>
            <a:r>
              <a:rPr lang="en-US" b="1" i="1" dirty="0" smtClean="0"/>
              <a:t>indicator</a:t>
            </a:r>
            <a:r>
              <a:rPr lang="en-US" dirty="0" smtClean="0"/>
              <a:t> of the total energy of a substance but not a </a:t>
            </a:r>
            <a:r>
              <a:rPr lang="en-US" b="1" i="1" dirty="0" smtClean="0"/>
              <a:t>direct measurement </a:t>
            </a:r>
            <a:r>
              <a:rPr lang="en-US" dirty="0" smtClean="0"/>
              <a:t>of that energy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We can measure temperature by calibrating properties of a substance (expansion / contraction, resistance, pressure or electric potential) to measure temperature</a:t>
            </a:r>
          </a:p>
          <a:p>
            <a:r>
              <a:rPr lang="en-US" dirty="0" smtClean="0"/>
              <a:t>Most common device is a mercury thermometer – expansion/contraction of mercury in a tube</a:t>
            </a:r>
          </a:p>
          <a:p>
            <a:r>
              <a:rPr lang="en-US" dirty="0" smtClean="0"/>
              <a:t>Any gas or liquid can be used so long as the scale is calibrated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grpSp>
        <p:nvGrpSpPr>
          <p:cNvPr id="7" name="Group 6"/>
          <p:cNvGrpSpPr/>
          <p:nvPr/>
        </p:nvGrpSpPr>
        <p:grpSpPr>
          <a:xfrm>
            <a:off x="3581400" y="1600200"/>
            <a:ext cx="381000" cy="4572000"/>
            <a:chOff x="3581400" y="1600200"/>
            <a:chExt cx="381000" cy="4572000"/>
          </a:xfrm>
        </p:grpSpPr>
        <p:sp>
          <p:nvSpPr>
            <p:cNvPr id="5" name="Rectangle 4"/>
            <p:cNvSpPr/>
            <p:nvPr/>
          </p:nvSpPr>
          <p:spPr>
            <a:xfrm>
              <a:off x="3581400" y="1600200"/>
              <a:ext cx="3810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81400" y="3276600"/>
              <a:ext cx="3810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6477000" y="1600200"/>
            <a:ext cx="381000" cy="4572000"/>
            <a:chOff x="3581400" y="1600200"/>
            <a:chExt cx="381000" cy="4572000"/>
          </a:xfrm>
        </p:grpSpPr>
        <p:sp>
          <p:nvSpPr>
            <p:cNvPr id="9" name="Rectangle 8"/>
            <p:cNvSpPr/>
            <p:nvPr/>
          </p:nvSpPr>
          <p:spPr>
            <a:xfrm>
              <a:off x="3581400" y="1600200"/>
              <a:ext cx="3810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3276600"/>
              <a:ext cx="3810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a:off x="2743200" y="2209800"/>
            <a:ext cx="5410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5029200"/>
            <a:ext cx="5410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1600200"/>
            <a:ext cx="1600200" cy="1200329"/>
          </a:xfrm>
          <a:prstGeom prst="rect">
            <a:avLst/>
          </a:prstGeom>
          <a:noFill/>
        </p:spPr>
        <p:txBody>
          <a:bodyPr wrap="square" rtlCol="0">
            <a:spAutoFit/>
          </a:bodyPr>
          <a:lstStyle/>
          <a:p>
            <a:r>
              <a:rPr lang="en-US" sz="2400" b="1" dirty="0" smtClean="0"/>
              <a:t>Boiling Point of Water</a:t>
            </a:r>
            <a:endParaRPr lang="en-US" sz="2400" b="1" dirty="0"/>
          </a:p>
        </p:txBody>
      </p:sp>
      <p:sp>
        <p:nvSpPr>
          <p:cNvPr id="16" name="TextBox 15"/>
          <p:cNvSpPr txBox="1"/>
          <p:nvPr/>
        </p:nvSpPr>
        <p:spPr>
          <a:xfrm>
            <a:off x="457200" y="4419600"/>
            <a:ext cx="1600200" cy="1200329"/>
          </a:xfrm>
          <a:prstGeom prst="rect">
            <a:avLst/>
          </a:prstGeom>
          <a:noFill/>
        </p:spPr>
        <p:txBody>
          <a:bodyPr wrap="square" rtlCol="0">
            <a:spAutoFit/>
          </a:bodyPr>
          <a:lstStyle/>
          <a:p>
            <a:r>
              <a:rPr lang="en-US" sz="2400" b="1" dirty="0" smtClean="0"/>
              <a:t>Freezing Point of Water</a:t>
            </a:r>
            <a:endParaRPr lang="en-US" sz="2400" b="1" dirty="0"/>
          </a:p>
        </p:txBody>
      </p:sp>
      <p:sp>
        <p:nvSpPr>
          <p:cNvPr id="17" name="TextBox 16"/>
          <p:cNvSpPr txBox="1"/>
          <p:nvPr/>
        </p:nvSpPr>
        <p:spPr>
          <a:xfrm>
            <a:off x="3962400" y="1748135"/>
            <a:ext cx="1600200" cy="461665"/>
          </a:xfrm>
          <a:prstGeom prst="rect">
            <a:avLst/>
          </a:prstGeom>
          <a:noFill/>
        </p:spPr>
        <p:txBody>
          <a:bodyPr wrap="square" rtlCol="0">
            <a:spAutoFit/>
          </a:bodyPr>
          <a:lstStyle/>
          <a:p>
            <a:r>
              <a:rPr lang="en-US" sz="2400" b="1" dirty="0" smtClean="0"/>
              <a:t>100</a:t>
            </a:r>
            <a:r>
              <a:rPr lang="en-US" sz="2400" b="1" dirty="0" smtClean="0">
                <a:latin typeface="Times New Roman"/>
                <a:cs typeface="Times New Roman"/>
              </a:rPr>
              <a:t>º C</a:t>
            </a:r>
            <a:endParaRPr lang="en-US" sz="2400" b="1" dirty="0"/>
          </a:p>
        </p:txBody>
      </p:sp>
      <p:sp>
        <p:nvSpPr>
          <p:cNvPr id="18" name="TextBox 17"/>
          <p:cNvSpPr txBox="1"/>
          <p:nvPr/>
        </p:nvSpPr>
        <p:spPr>
          <a:xfrm>
            <a:off x="3962400" y="5029200"/>
            <a:ext cx="1600200" cy="461665"/>
          </a:xfrm>
          <a:prstGeom prst="rect">
            <a:avLst/>
          </a:prstGeom>
          <a:noFill/>
        </p:spPr>
        <p:txBody>
          <a:bodyPr wrap="square" rtlCol="0">
            <a:spAutoFit/>
          </a:bodyPr>
          <a:lstStyle/>
          <a:p>
            <a:r>
              <a:rPr lang="en-US" sz="2400" b="1" dirty="0" smtClean="0"/>
              <a:t>0</a:t>
            </a:r>
            <a:r>
              <a:rPr lang="en-US" sz="2400" b="1" dirty="0" smtClean="0">
                <a:latin typeface="Times New Roman"/>
                <a:cs typeface="Times New Roman"/>
              </a:rPr>
              <a:t>º C</a:t>
            </a:r>
            <a:endParaRPr lang="en-US" sz="2400" b="1" dirty="0"/>
          </a:p>
        </p:txBody>
      </p:sp>
      <p:sp>
        <p:nvSpPr>
          <p:cNvPr id="19" name="TextBox 18"/>
          <p:cNvSpPr txBox="1"/>
          <p:nvPr/>
        </p:nvSpPr>
        <p:spPr>
          <a:xfrm>
            <a:off x="6858000" y="1752600"/>
            <a:ext cx="1600200" cy="461665"/>
          </a:xfrm>
          <a:prstGeom prst="rect">
            <a:avLst/>
          </a:prstGeom>
          <a:noFill/>
        </p:spPr>
        <p:txBody>
          <a:bodyPr wrap="square" rtlCol="0">
            <a:spAutoFit/>
          </a:bodyPr>
          <a:lstStyle/>
          <a:p>
            <a:r>
              <a:rPr lang="en-US" sz="2400" b="1" dirty="0" smtClean="0"/>
              <a:t>212</a:t>
            </a:r>
            <a:r>
              <a:rPr lang="en-US" sz="2400" b="1" dirty="0" smtClean="0">
                <a:latin typeface="Times New Roman"/>
                <a:cs typeface="Times New Roman"/>
              </a:rPr>
              <a:t>º F</a:t>
            </a:r>
            <a:endParaRPr lang="en-US" sz="2400" b="1" dirty="0"/>
          </a:p>
        </p:txBody>
      </p:sp>
      <p:sp>
        <p:nvSpPr>
          <p:cNvPr id="20" name="TextBox 19"/>
          <p:cNvSpPr txBox="1"/>
          <p:nvPr/>
        </p:nvSpPr>
        <p:spPr>
          <a:xfrm>
            <a:off x="6858000" y="5029200"/>
            <a:ext cx="1600200" cy="461665"/>
          </a:xfrm>
          <a:prstGeom prst="rect">
            <a:avLst/>
          </a:prstGeom>
          <a:noFill/>
        </p:spPr>
        <p:txBody>
          <a:bodyPr wrap="square" rtlCol="0">
            <a:spAutoFit/>
          </a:bodyPr>
          <a:lstStyle/>
          <a:p>
            <a:r>
              <a:rPr lang="en-US" sz="2400" b="1" dirty="0" smtClean="0"/>
              <a:t>32</a:t>
            </a:r>
            <a:r>
              <a:rPr lang="en-US" sz="2400" b="1" dirty="0" smtClean="0">
                <a:latin typeface="Times New Roman"/>
                <a:cs typeface="Times New Roman"/>
              </a:rPr>
              <a:t>º F</a:t>
            </a:r>
            <a:endParaRPr lang="en-US"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grpSp>
        <p:nvGrpSpPr>
          <p:cNvPr id="3" name="Group 6"/>
          <p:cNvGrpSpPr/>
          <p:nvPr/>
        </p:nvGrpSpPr>
        <p:grpSpPr>
          <a:xfrm>
            <a:off x="3581400" y="1600200"/>
            <a:ext cx="381000" cy="4572000"/>
            <a:chOff x="3581400" y="1600200"/>
            <a:chExt cx="381000" cy="4572000"/>
          </a:xfrm>
        </p:grpSpPr>
        <p:sp>
          <p:nvSpPr>
            <p:cNvPr id="5" name="Rectangle 4"/>
            <p:cNvSpPr/>
            <p:nvPr/>
          </p:nvSpPr>
          <p:spPr>
            <a:xfrm>
              <a:off x="3581400" y="1600200"/>
              <a:ext cx="3810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81400" y="3276600"/>
              <a:ext cx="3810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7"/>
          <p:cNvGrpSpPr/>
          <p:nvPr/>
        </p:nvGrpSpPr>
        <p:grpSpPr>
          <a:xfrm>
            <a:off x="6477000" y="1600200"/>
            <a:ext cx="381000" cy="4572000"/>
            <a:chOff x="3581400" y="1600200"/>
            <a:chExt cx="381000" cy="4572000"/>
          </a:xfrm>
        </p:grpSpPr>
        <p:sp>
          <p:nvSpPr>
            <p:cNvPr id="9" name="Rectangle 8"/>
            <p:cNvSpPr/>
            <p:nvPr/>
          </p:nvSpPr>
          <p:spPr>
            <a:xfrm>
              <a:off x="3581400" y="1600200"/>
              <a:ext cx="3810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3276600"/>
              <a:ext cx="3810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a:off x="2743200" y="2209800"/>
            <a:ext cx="5410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5029200"/>
            <a:ext cx="5410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1600200"/>
            <a:ext cx="1600200" cy="1200329"/>
          </a:xfrm>
          <a:prstGeom prst="rect">
            <a:avLst/>
          </a:prstGeom>
          <a:noFill/>
        </p:spPr>
        <p:txBody>
          <a:bodyPr wrap="square" rtlCol="0">
            <a:spAutoFit/>
          </a:bodyPr>
          <a:lstStyle/>
          <a:p>
            <a:r>
              <a:rPr lang="en-US" sz="2400" b="1" dirty="0" smtClean="0"/>
              <a:t>Boiling Point of Water</a:t>
            </a:r>
            <a:endParaRPr lang="en-US" sz="2400" b="1" dirty="0"/>
          </a:p>
        </p:txBody>
      </p:sp>
      <p:sp>
        <p:nvSpPr>
          <p:cNvPr id="16" name="TextBox 15"/>
          <p:cNvSpPr txBox="1"/>
          <p:nvPr/>
        </p:nvSpPr>
        <p:spPr>
          <a:xfrm>
            <a:off x="457200" y="4419600"/>
            <a:ext cx="1600200" cy="1200329"/>
          </a:xfrm>
          <a:prstGeom prst="rect">
            <a:avLst/>
          </a:prstGeom>
          <a:noFill/>
        </p:spPr>
        <p:txBody>
          <a:bodyPr wrap="square" rtlCol="0">
            <a:spAutoFit/>
          </a:bodyPr>
          <a:lstStyle/>
          <a:p>
            <a:r>
              <a:rPr lang="en-US" sz="2400" b="1" dirty="0" smtClean="0"/>
              <a:t>Freezing Point of Water</a:t>
            </a:r>
            <a:endParaRPr lang="en-US" sz="2400" b="1" dirty="0"/>
          </a:p>
        </p:txBody>
      </p:sp>
      <p:sp>
        <p:nvSpPr>
          <p:cNvPr id="17" name="TextBox 16"/>
          <p:cNvSpPr txBox="1"/>
          <p:nvPr/>
        </p:nvSpPr>
        <p:spPr>
          <a:xfrm>
            <a:off x="3962400" y="1748135"/>
            <a:ext cx="1600200" cy="461665"/>
          </a:xfrm>
          <a:prstGeom prst="rect">
            <a:avLst/>
          </a:prstGeom>
          <a:noFill/>
        </p:spPr>
        <p:txBody>
          <a:bodyPr wrap="square" rtlCol="0">
            <a:spAutoFit/>
          </a:bodyPr>
          <a:lstStyle/>
          <a:p>
            <a:r>
              <a:rPr lang="en-US" sz="2400" b="1" dirty="0" smtClean="0"/>
              <a:t>100</a:t>
            </a:r>
            <a:r>
              <a:rPr lang="en-US" sz="2400" b="1" dirty="0" smtClean="0">
                <a:latin typeface="Times New Roman"/>
                <a:cs typeface="Times New Roman"/>
              </a:rPr>
              <a:t>º C</a:t>
            </a:r>
            <a:endParaRPr lang="en-US" sz="2400" b="1" dirty="0"/>
          </a:p>
        </p:txBody>
      </p:sp>
      <p:sp>
        <p:nvSpPr>
          <p:cNvPr id="18" name="TextBox 17"/>
          <p:cNvSpPr txBox="1"/>
          <p:nvPr/>
        </p:nvSpPr>
        <p:spPr>
          <a:xfrm>
            <a:off x="3962400" y="5029200"/>
            <a:ext cx="1600200" cy="461665"/>
          </a:xfrm>
          <a:prstGeom prst="rect">
            <a:avLst/>
          </a:prstGeom>
          <a:noFill/>
        </p:spPr>
        <p:txBody>
          <a:bodyPr wrap="square" rtlCol="0">
            <a:spAutoFit/>
          </a:bodyPr>
          <a:lstStyle/>
          <a:p>
            <a:r>
              <a:rPr lang="en-US" sz="2400" b="1" dirty="0" smtClean="0"/>
              <a:t>0</a:t>
            </a:r>
            <a:r>
              <a:rPr lang="en-US" sz="2400" b="1" dirty="0" smtClean="0">
                <a:latin typeface="Times New Roman"/>
                <a:cs typeface="Times New Roman"/>
              </a:rPr>
              <a:t>º C</a:t>
            </a:r>
            <a:endParaRPr lang="en-US" sz="2400" b="1" dirty="0"/>
          </a:p>
        </p:txBody>
      </p:sp>
      <p:sp>
        <p:nvSpPr>
          <p:cNvPr id="19" name="TextBox 18"/>
          <p:cNvSpPr txBox="1"/>
          <p:nvPr/>
        </p:nvSpPr>
        <p:spPr>
          <a:xfrm>
            <a:off x="6858000" y="1752600"/>
            <a:ext cx="1600200" cy="461665"/>
          </a:xfrm>
          <a:prstGeom prst="rect">
            <a:avLst/>
          </a:prstGeom>
          <a:noFill/>
        </p:spPr>
        <p:txBody>
          <a:bodyPr wrap="square" rtlCol="0">
            <a:spAutoFit/>
          </a:bodyPr>
          <a:lstStyle/>
          <a:p>
            <a:r>
              <a:rPr lang="en-US" sz="2400" b="1" dirty="0" smtClean="0"/>
              <a:t>212</a:t>
            </a:r>
            <a:r>
              <a:rPr lang="en-US" sz="2400" b="1" dirty="0" smtClean="0">
                <a:latin typeface="Times New Roman"/>
                <a:cs typeface="Times New Roman"/>
              </a:rPr>
              <a:t>º F</a:t>
            </a:r>
            <a:endParaRPr lang="en-US" sz="2400" b="1" dirty="0"/>
          </a:p>
        </p:txBody>
      </p:sp>
      <p:sp>
        <p:nvSpPr>
          <p:cNvPr id="20" name="TextBox 19"/>
          <p:cNvSpPr txBox="1"/>
          <p:nvPr/>
        </p:nvSpPr>
        <p:spPr>
          <a:xfrm>
            <a:off x="6858000" y="5029200"/>
            <a:ext cx="1600200" cy="461665"/>
          </a:xfrm>
          <a:prstGeom prst="rect">
            <a:avLst/>
          </a:prstGeom>
          <a:noFill/>
        </p:spPr>
        <p:txBody>
          <a:bodyPr wrap="square" rtlCol="0">
            <a:spAutoFit/>
          </a:bodyPr>
          <a:lstStyle/>
          <a:p>
            <a:r>
              <a:rPr lang="en-US" sz="2400" b="1" dirty="0" smtClean="0"/>
              <a:t>32</a:t>
            </a:r>
            <a:r>
              <a:rPr lang="en-US" sz="2400" b="1" dirty="0" smtClean="0">
                <a:latin typeface="Times New Roman"/>
                <a:cs typeface="Times New Roman"/>
              </a:rPr>
              <a:t>º F</a:t>
            </a:r>
            <a:endParaRPr lang="en-US" sz="2400" b="1" dirty="0"/>
          </a:p>
        </p:txBody>
      </p:sp>
      <p:sp>
        <p:nvSpPr>
          <p:cNvPr id="21" name="TextBox 20"/>
          <p:cNvSpPr txBox="1"/>
          <p:nvPr/>
        </p:nvSpPr>
        <p:spPr>
          <a:xfrm>
            <a:off x="3429000" y="3505200"/>
            <a:ext cx="1600200" cy="461665"/>
          </a:xfrm>
          <a:prstGeom prst="rect">
            <a:avLst/>
          </a:prstGeom>
          <a:noFill/>
        </p:spPr>
        <p:txBody>
          <a:bodyPr wrap="square" rtlCol="0">
            <a:spAutoFit/>
          </a:bodyPr>
          <a:lstStyle/>
          <a:p>
            <a:r>
              <a:rPr lang="en-US" sz="2400" b="1" dirty="0" smtClean="0"/>
              <a:t>100</a:t>
            </a:r>
            <a:r>
              <a:rPr lang="en-US" sz="2400" b="1" dirty="0" smtClean="0">
                <a:latin typeface="Times New Roman"/>
                <a:cs typeface="Times New Roman"/>
              </a:rPr>
              <a:t>º</a:t>
            </a:r>
            <a:endParaRPr lang="en-US" sz="2400" b="1" dirty="0"/>
          </a:p>
        </p:txBody>
      </p:sp>
      <p:sp>
        <p:nvSpPr>
          <p:cNvPr id="22" name="TextBox 21"/>
          <p:cNvSpPr txBox="1"/>
          <p:nvPr/>
        </p:nvSpPr>
        <p:spPr>
          <a:xfrm>
            <a:off x="6324600" y="3505200"/>
            <a:ext cx="1600200" cy="461665"/>
          </a:xfrm>
          <a:prstGeom prst="rect">
            <a:avLst/>
          </a:prstGeom>
          <a:noFill/>
        </p:spPr>
        <p:txBody>
          <a:bodyPr wrap="square" rtlCol="0">
            <a:spAutoFit/>
          </a:bodyPr>
          <a:lstStyle/>
          <a:p>
            <a:r>
              <a:rPr lang="en-US" sz="2400" b="1" dirty="0" smtClean="0"/>
              <a:t>180</a:t>
            </a:r>
            <a:r>
              <a:rPr lang="en-US" sz="2400" b="1" dirty="0" smtClean="0">
                <a:latin typeface="Times New Roman"/>
                <a:cs typeface="Times New Roman"/>
              </a:rPr>
              <a:t>º</a:t>
            </a:r>
            <a:endParaRPr lang="en-US"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343400"/>
            <a:ext cx="8382000" cy="1975104"/>
          </a:xfrm>
        </p:spPr>
        <p:txBody>
          <a:bodyPr/>
          <a:lstStyle/>
          <a:p>
            <a:r>
              <a:rPr lang="en-US" sz="3600" dirty="0" err="1" smtClean="0"/>
              <a:t>Lsn</a:t>
            </a:r>
            <a:r>
              <a:rPr lang="en-US" sz="3600" dirty="0" smtClean="0"/>
              <a:t> 3-1, Thermal Concepts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grpSp>
        <p:nvGrpSpPr>
          <p:cNvPr id="3" name="Group 6"/>
          <p:cNvGrpSpPr/>
          <p:nvPr/>
        </p:nvGrpSpPr>
        <p:grpSpPr>
          <a:xfrm>
            <a:off x="3581400" y="1600200"/>
            <a:ext cx="381000" cy="4572000"/>
            <a:chOff x="3581400" y="1600200"/>
            <a:chExt cx="381000" cy="4572000"/>
          </a:xfrm>
        </p:grpSpPr>
        <p:sp>
          <p:nvSpPr>
            <p:cNvPr id="5" name="Rectangle 4"/>
            <p:cNvSpPr/>
            <p:nvPr/>
          </p:nvSpPr>
          <p:spPr>
            <a:xfrm>
              <a:off x="3581400" y="1600200"/>
              <a:ext cx="3810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81400" y="3276600"/>
              <a:ext cx="3810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7"/>
          <p:cNvGrpSpPr/>
          <p:nvPr/>
        </p:nvGrpSpPr>
        <p:grpSpPr>
          <a:xfrm>
            <a:off x="6477000" y="1600200"/>
            <a:ext cx="381000" cy="4572000"/>
            <a:chOff x="3581400" y="1600200"/>
            <a:chExt cx="381000" cy="4572000"/>
          </a:xfrm>
        </p:grpSpPr>
        <p:sp>
          <p:nvSpPr>
            <p:cNvPr id="9" name="Rectangle 8"/>
            <p:cNvSpPr/>
            <p:nvPr/>
          </p:nvSpPr>
          <p:spPr>
            <a:xfrm>
              <a:off x="3581400" y="1600200"/>
              <a:ext cx="3810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81400" y="3276600"/>
              <a:ext cx="381000" cy="289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p:cNvCxnSpPr/>
          <p:nvPr/>
        </p:nvCxnSpPr>
        <p:spPr>
          <a:xfrm>
            <a:off x="2743200" y="2209800"/>
            <a:ext cx="5410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43200" y="5029200"/>
            <a:ext cx="5410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 y="1600200"/>
            <a:ext cx="1600200" cy="1200329"/>
          </a:xfrm>
          <a:prstGeom prst="rect">
            <a:avLst/>
          </a:prstGeom>
          <a:noFill/>
        </p:spPr>
        <p:txBody>
          <a:bodyPr wrap="square" rtlCol="0">
            <a:spAutoFit/>
          </a:bodyPr>
          <a:lstStyle/>
          <a:p>
            <a:r>
              <a:rPr lang="en-US" sz="2400" b="1" dirty="0" smtClean="0"/>
              <a:t>Boiling Point of Water</a:t>
            </a:r>
            <a:endParaRPr lang="en-US" sz="2400" b="1" dirty="0"/>
          </a:p>
        </p:txBody>
      </p:sp>
      <p:sp>
        <p:nvSpPr>
          <p:cNvPr id="16" name="TextBox 15"/>
          <p:cNvSpPr txBox="1"/>
          <p:nvPr/>
        </p:nvSpPr>
        <p:spPr>
          <a:xfrm>
            <a:off x="457200" y="4419600"/>
            <a:ext cx="1600200" cy="1200329"/>
          </a:xfrm>
          <a:prstGeom prst="rect">
            <a:avLst/>
          </a:prstGeom>
          <a:noFill/>
        </p:spPr>
        <p:txBody>
          <a:bodyPr wrap="square" rtlCol="0">
            <a:spAutoFit/>
          </a:bodyPr>
          <a:lstStyle/>
          <a:p>
            <a:r>
              <a:rPr lang="en-US" sz="2400" b="1" dirty="0" smtClean="0"/>
              <a:t>Freezing Point of Water</a:t>
            </a:r>
            <a:endParaRPr lang="en-US" sz="2400" b="1" dirty="0"/>
          </a:p>
        </p:txBody>
      </p:sp>
      <p:sp>
        <p:nvSpPr>
          <p:cNvPr id="17" name="TextBox 16"/>
          <p:cNvSpPr txBox="1"/>
          <p:nvPr/>
        </p:nvSpPr>
        <p:spPr>
          <a:xfrm>
            <a:off x="3962400" y="1748135"/>
            <a:ext cx="1600200" cy="461665"/>
          </a:xfrm>
          <a:prstGeom prst="rect">
            <a:avLst/>
          </a:prstGeom>
          <a:noFill/>
        </p:spPr>
        <p:txBody>
          <a:bodyPr wrap="square" rtlCol="0">
            <a:spAutoFit/>
          </a:bodyPr>
          <a:lstStyle/>
          <a:p>
            <a:r>
              <a:rPr lang="en-US" sz="2400" b="1" dirty="0" smtClean="0"/>
              <a:t>100</a:t>
            </a:r>
            <a:r>
              <a:rPr lang="en-US" sz="2400" b="1" dirty="0" smtClean="0">
                <a:latin typeface="Times New Roman"/>
                <a:cs typeface="Times New Roman"/>
              </a:rPr>
              <a:t>º C</a:t>
            </a:r>
            <a:endParaRPr lang="en-US" sz="2400" b="1" dirty="0"/>
          </a:p>
        </p:txBody>
      </p:sp>
      <p:sp>
        <p:nvSpPr>
          <p:cNvPr id="18" name="TextBox 17"/>
          <p:cNvSpPr txBox="1"/>
          <p:nvPr/>
        </p:nvSpPr>
        <p:spPr>
          <a:xfrm>
            <a:off x="3962400" y="5029200"/>
            <a:ext cx="1600200" cy="461665"/>
          </a:xfrm>
          <a:prstGeom prst="rect">
            <a:avLst/>
          </a:prstGeom>
          <a:noFill/>
        </p:spPr>
        <p:txBody>
          <a:bodyPr wrap="square" rtlCol="0">
            <a:spAutoFit/>
          </a:bodyPr>
          <a:lstStyle/>
          <a:p>
            <a:r>
              <a:rPr lang="en-US" sz="2400" b="1" dirty="0" smtClean="0"/>
              <a:t>0</a:t>
            </a:r>
            <a:r>
              <a:rPr lang="en-US" sz="2400" b="1" dirty="0" smtClean="0">
                <a:latin typeface="Times New Roman"/>
                <a:cs typeface="Times New Roman"/>
              </a:rPr>
              <a:t>º C</a:t>
            </a:r>
            <a:endParaRPr lang="en-US" sz="2400" b="1" dirty="0"/>
          </a:p>
        </p:txBody>
      </p:sp>
      <p:sp>
        <p:nvSpPr>
          <p:cNvPr id="19" name="TextBox 18"/>
          <p:cNvSpPr txBox="1"/>
          <p:nvPr/>
        </p:nvSpPr>
        <p:spPr>
          <a:xfrm>
            <a:off x="6858000" y="1752600"/>
            <a:ext cx="1600200" cy="461665"/>
          </a:xfrm>
          <a:prstGeom prst="rect">
            <a:avLst/>
          </a:prstGeom>
          <a:noFill/>
        </p:spPr>
        <p:txBody>
          <a:bodyPr wrap="square" rtlCol="0">
            <a:spAutoFit/>
          </a:bodyPr>
          <a:lstStyle/>
          <a:p>
            <a:r>
              <a:rPr lang="en-US" sz="2400" b="1" dirty="0" smtClean="0"/>
              <a:t>212</a:t>
            </a:r>
            <a:r>
              <a:rPr lang="en-US" sz="2400" b="1" dirty="0" smtClean="0">
                <a:latin typeface="Times New Roman"/>
                <a:cs typeface="Times New Roman"/>
              </a:rPr>
              <a:t>º F</a:t>
            </a:r>
            <a:endParaRPr lang="en-US" sz="2400" b="1" dirty="0"/>
          </a:p>
        </p:txBody>
      </p:sp>
      <p:sp>
        <p:nvSpPr>
          <p:cNvPr id="20" name="TextBox 19"/>
          <p:cNvSpPr txBox="1"/>
          <p:nvPr/>
        </p:nvSpPr>
        <p:spPr>
          <a:xfrm>
            <a:off x="6858000" y="5029200"/>
            <a:ext cx="1600200" cy="461665"/>
          </a:xfrm>
          <a:prstGeom prst="rect">
            <a:avLst/>
          </a:prstGeom>
          <a:noFill/>
        </p:spPr>
        <p:txBody>
          <a:bodyPr wrap="square" rtlCol="0">
            <a:spAutoFit/>
          </a:bodyPr>
          <a:lstStyle/>
          <a:p>
            <a:r>
              <a:rPr lang="en-US" sz="2400" b="1" dirty="0" smtClean="0"/>
              <a:t>32</a:t>
            </a:r>
            <a:r>
              <a:rPr lang="en-US" sz="2400" b="1" dirty="0" smtClean="0">
                <a:latin typeface="Times New Roman"/>
                <a:cs typeface="Times New Roman"/>
              </a:rPr>
              <a:t>º F</a:t>
            </a:r>
            <a:endParaRPr lang="en-US" sz="2400" b="1" dirty="0"/>
          </a:p>
        </p:txBody>
      </p:sp>
      <p:sp>
        <p:nvSpPr>
          <p:cNvPr id="21" name="TextBox 20"/>
          <p:cNvSpPr txBox="1"/>
          <p:nvPr/>
        </p:nvSpPr>
        <p:spPr>
          <a:xfrm>
            <a:off x="3429000" y="3505200"/>
            <a:ext cx="1600200" cy="461665"/>
          </a:xfrm>
          <a:prstGeom prst="rect">
            <a:avLst/>
          </a:prstGeom>
          <a:noFill/>
        </p:spPr>
        <p:txBody>
          <a:bodyPr wrap="square" rtlCol="0">
            <a:spAutoFit/>
          </a:bodyPr>
          <a:lstStyle/>
          <a:p>
            <a:r>
              <a:rPr lang="en-US" sz="2400" b="1" dirty="0" smtClean="0"/>
              <a:t>100</a:t>
            </a:r>
            <a:r>
              <a:rPr lang="en-US" sz="2400" b="1" dirty="0" smtClean="0">
                <a:latin typeface="Times New Roman"/>
                <a:cs typeface="Times New Roman"/>
              </a:rPr>
              <a:t>º</a:t>
            </a:r>
            <a:endParaRPr lang="en-US" sz="2400" b="1" dirty="0"/>
          </a:p>
        </p:txBody>
      </p:sp>
      <p:sp>
        <p:nvSpPr>
          <p:cNvPr id="22" name="TextBox 21"/>
          <p:cNvSpPr txBox="1"/>
          <p:nvPr/>
        </p:nvSpPr>
        <p:spPr>
          <a:xfrm>
            <a:off x="6324600" y="3505200"/>
            <a:ext cx="1600200" cy="461665"/>
          </a:xfrm>
          <a:prstGeom prst="rect">
            <a:avLst/>
          </a:prstGeom>
          <a:noFill/>
        </p:spPr>
        <p:txBody>
          <a:bodyPr wrap="square" rtlCol="0">
            <a:spAutoFit/>
          </a:bodyPr>
          <a:lstStyle/>
          <a:p>
            <a:r>
              <a:rPr lang="en-US" sz="2400" b="1" dirty="0" smtClean="0"/>
              <a:t>180</a:t>
            </a:r>
            <a:r>
              <a:rPr lang="en-US" sz="2400" b="1" dirty="0" smtClean="0">
                <a:latin typeface="Times New Roman"/>
                <a:cs typeface="Times New Roman"/>
              </a:rPr>
              <a:t>º</a:t>
            </a:r>
            <a:endParaRPr lang="en-US" sz="2400" b="1" dirty="0"/>
          </a:p>
        </p:txBody>
      </p:sp>
      <p:graphicFrame>
        <p:nvGraphicFramePr>
          <p:cNvPr id="23" name="Object 22"/>
          <p:cNvGraphicFramePr>
            <a:graphicFrameLocks noChangeAspect="1"/>
          </p:cNvGraphicFramePr>
          <p:nvPr/>
        </p:nvGraphicFramePr>
        <p:xfrm>
          <a:off x="4174507" y="2819400"/>
          <a:ext cx="2153841" cy="1701800"/>
        </p:xfrm>
        <a:graphic>
          <a:graphicData uri="http://schemas.openxmlformats.org/presentationml/2006/ole">
            <p:oleObj spid="_x0000_s1026" name="Equation" r:id="rId3" imgW="1028520" imgH="81252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Temperature</a:t>
            </a:r>
            <a:endParaRPr lang="en-US" dirty="0"/>
          </a:p>
        </p:txBody>
      </p:sp>
      <p:sp>
        <p:nvSpPr>
          <p:cNvPr id="3" name="Content Placeholder 2"/>
          <p:cNvSpPr>
            <a:spLocks noGrp="1"/>
          </p:cNvSpPr>
          <p:nvPr>
            <p:ph idx="1"/>
          </p:nvPr>
        </p:nvSpPr>
        <p:spPr/>
        <p:txBody>
          <a:bodyPr/>
          <a:lstStyle/>
          <a:p>
            <a:r>
              <a:rPr lang="en-US" dirty="0" smtClean="0"/>
              <a:t>Thermometers indicate the temperature of their own substance</a:t>
            </a:r>
          </a:p>
          <a:p>
            <a:r>
              <a:rPr lang="en-US" dirty="0" smtClean="0"/>
              <a:t>To measure other objects, they must be brought into </a:t>
            </a:r>
            <a:r>
              <a:rPr lang="en-US" b="1" i="1" dirty="0" smtClean="0"/>
              <a:t>thermal contact </a:t>
            </a:r>
            <a:r>
              <a:rPr lang="en-US" dirty="0" smtClean="0"/>
              <a:t>with the object and allowed to reach </a:t>
            </a:r>
            <a:r>
              <a:rPr lang="en-US" b="1" i="1" dirty="0" smtClean="0"/>
              <a:t>thermal equilibrium </a:t>
            </a:r>
            <a:r>
              <a:rPr lang="en-US" dirty="0" smtClean="0"/>
              <a:t>with that object</a:t>
            </a:r>
          </a:p>
          <a:p>
            <a:r>
              <a:rPr lang="en-US" dirty="0" smtClean="0"/>
              <a:t>This is an example of a </a:t>
            </a:r>
            <a:r>
              <a:rPr lang="en-US" b="1" i="1" dirty="0" smtClean="0"/>
              <a:t>thermal interaction</a:t>
            </a:r>
            <a:r>
              <a:rPr lang="en-US" dirty="0" smtClean="0"/>
              <a:t> which is a fancy way of saying heat exchange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Temperature</a:t>
            </a:r>
            <a:endParaRPr lang="en-US" dirty="0"/>
          </a:p>
        </p:txBody>
      </p:sp>
      <p:sp>
        <p:nvSpPr>
          <p:cNvPr id="3" name="Content Placeholder 2"/>
          <p:cNvSpPr>
            <a:spLocks noGrp="1"/>
          </p:cNvSpPr>
          <p:nvPr>
            <p:ph idx="1"/>
          </p:nvPr>
        </p:nvSpPr>
        <p:spPr/>
        <p:txBody>
          <a:bodyPr/>
          <a:lstStyle/>
          <a:p>
            <a:r>
              <a:rPr lang="en-US" dirty="0" smtClean="0"/>
              <a:t>Based on absolute zero (0°K, -273°C) which is the temperature at which all molecular movement stops</a:t>
            </a:r>
          </a:p>
          <a:p>
            <a:r>
              <a:rPr lang="en-US" dirty="0" smtClean="0"/>
              <a:t>Uses the Kelvin scale</a:t>
            </a:r>
          </a:p>
          <a:p>
            <a:pPr lvl="1"/>
            <a:r>
              <a:rPr lang="en-US" dirty="0" smtClean="0"/>
              <a:t>Degrees are same magnitude as Celsius, but starts at absolute zero</a:t>
            </a:r>
            <a:endParaRPr lang="en-US" dirty="0"/>
          </a:p>
        </p:txBody>
      </p:sp>
      <p:graphicFrame>
        <p:nvGraphicFramePr>
          <p:cNvPr id="26626" name="Object 2"/>
          <p:cNvGraphicFramePr>
            <a:graphicFrameLocks noChangeAspect="1"/>
          </p:cNvGraphicFramePr>
          <p:nvPr/>
        </p:nvGraphicFramePr>
        <p:xfrm>
          <a:off x="1828800" y="4953000"/>
          <a:ext cx="4056185" cy="914400"/>
        </p:xfrm>
        <a:graphic>
          <a:graphicData uri="http://schemas.openxmlformats.org/presentationml/2006/ole">
            <p:oleObj spid="_x0000_s26626" name="Equation" r:id="rId3" imgW="787320" imgH="177480" progId="Equation.3">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as Energy</a:t>
            </a:r>
            <a:endParaRPr lang="en-US" dirty="0"/>
          </a:p>
        </p:txBody>
      </p:sp>
      <p:sp>
        <p:nvSpPr>
          <p:cNvPr id="3" name="Content Placeholder 2"/>
          <p:cNvSpPr>
            <a:spLocks noGrp="1"/>
          </p:cNvSpPr>
          <p:nvPr>
            <p:ph idx="1"/>
          </p:nvPr>
        </p:nvSpPr>
        <p:spPr/>
        <p:txBody>
          <a:bodyPr/>
          <a:lstStyle/>
          <a:p>
            <a:r>
              <a:rPr lang="en-US" dirty="0" smtClean="0"/>
              <a:t>“Heat is energy that is transferred from one body and into another as a result of a difference in temperature.”</a:t>
            </a:r>
          </a:p>
          <a:p>
            <a:r>
              <a:rPr lang="en-US" dirty="0" smtClean="0"/>
              <a:t>All substances consist of molecules that are in constant motion and thus have kinetic energy</a:t>
            </a:r>
          </a:p>
          <a:p>
            <a:r>
              <a:rPr lang="en-US" dirty="0" smtClean="0"/>
              <a:t>The temperature of an object reflects the total kinetic energy of the object:</a:t>
            </a:r>
          </a:p>
          <a:p>
            <a:pPr lvl="1"/>
            <a:r>
              <a:rPr lang="en-US" dirty="0" smtClean="0"/>
              <a:t>Higher temperature = higher kinetic energy</a:t>
            </a:r>
          </a:p>
          <a:p>
            <a:pPr lvl="1"/>
            <a:r>
              <a:rPr lang="en-US" dirty="0" smtClean="0"/>
              <a:t>Lower temperature = lower kinetic energy</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as Energy</a:t>
            </a:r>
            <a:endParaRPr lang="en-US" dirty="0"/>
          </a:p>
        </p:txBody>
      </p:sp>
      <p:sp>
        <p:nvSpPr>
          <p:cNvPr id="3" name="Content Placeholder 2"/>
          <p:cNvSpPr>
            <a:spLocks noGrp="1"/>
          </p:cNvSpPr>
          <p:nvPr>
            <p:ph idx="1"/>
          </p:nvPr>
        </p:nvSpPr>
        <p:spPr>
          <a:xfrm>
            <a:off x="914400" y="1493040"/>
            <a:ext cx="7772400" cy="5136360"/>
          </a:xfrm>
        </p:spPr>
        <p:txBody>
          <a:bodyPr>
            <a:normAutofit/>
          </a:bodyPr>
          <a:lstStyle/>
          <a:p>
            <a:r>
              <a:rPr lang="en-US" dirty="0" smtClean="0"/>
              <a:t>There are also intermolecular bonds which determine the cohesiveness of an object</a:t>
            </a:r>
          </a:p>
          <a:p>
            <a:pPr lvl="1"/>
            <a:r>
              <a:rPr lang="en-US" dirty="0" smtClean="0"/>
              <a:t>Solids have very strong bonds</a:t>
            </a:r>
          </a:p>
          <a:p>
            <a:pPr lvl="1"/>
            <a:r>
              <a:rPr lang="en-US" dirty="0" smtClean="0"/>
              <a:t>Gases have very weak bonds</a:t>
            </a:r>
          </a:p>
          <a:p>
            <a:pPr lvl="1"/>
            <a:r>
              <a:rPr lang="en-US" dirty="0" smtClean="0"/>
              <a:t>Liquids, </a:t>
            </a:r>
            <a:r>
              <a:rPr lang="en-US" dirty="0" err="1" smtClean="0"/>
              <a:t>ehhhhh</a:t>
            </a:r>
            <a:endParaRPr lang="en-US" dirty="0" smtClean="0"/>
          </a:p>
          <a:p>
            <a:r>
              <a:rPr lang="en-US" dirty="0" smtClean="0"/>
              <a:t>It takes work to separate molecules</a:t>
            </a:r>
          </a:p>
          <a:p>
            <a:r>
              <a:rPr lang="en-US" dirty="0" smtClean="0"/>
              <a:t>Work = Energy, so</a:t>
            </a:r>
          </a:p>
          <a:p>
            <a:r>
              <a:rPr lang="en-US" dirty="0" smtClean="0"/>
              <a:t>Energy (heat) is required to transform objects with strong bonds into objects with weaker bonds (liquids and gases)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Energy</a:t>
            </a:r>
            <a:endParaRPr lang="en-US" dirty="0"/>
          </a:p>
        </p:txBody>
      </p:sp>
      <p:sp>
        <p:nvSpPr>
          <p:cNvPr id="3" name="Content Placeholder 2"/>
          <p:cNvSpPr>
            <a:spLocks noGrp="1"/>
          </p:cNvSpPr>
          <p:nvPr>
            <p:ph idx="1"/>
          </p:nvPr>
        </p:nvSpPr>
        <p:spPr/>
        <p:txBody>
          <a:bodyPr/>
          <a:lstStyle/>
          <a:p>
            <a:r>
              <a:rPr lang="en-US" dirty="0" smtClean="0"/>
              <a:t>“The total kinetic energy of the molecules of a substance, plus any potential energy associated with forces between the molecules.”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Internal Energy</a:t>
            </a:r>
            <a:endParaRPr lang="en-US" dirty="0"/>
          </a:p>
        </p:txBody>
      </p:sp>
      <p:sp>
        <p:nvSpPr>
          <p:cNvPr id="3" name="Content Placeholder 2"/>
          <p:cNvSpPr>
            <a:spLocks noGrp="1"/>
          </p:cNvSpPr>
          <p:nvPr>
            <p:ph idx="1"/>
          </p:nvPr>
        </p:nvSpPr>
        <p:spPr>
          <a:xfrm>
            <a:off x="914400" y="1783560"/>
            <a:ext cx="7772400" cy="5074440"/>
          </a:xfrm>
        </p:spPr>
        <p:txBody>
          <a:bodyPr>
            <a:normAutofit/>
          </a:bodyPr>
          <a:lstStyle/>
          <a:p>
            <a:r>
              <a:rPr lang="en-US" dirty="0" smtClean="0"/>
              <a:t>Shaking a box of lead pellets will ‘heat up’ the pellets which makes their temperature rise</a:t>
            </a:r>
          </a:p>
          <a:p>
            <a:pPr lvl="1"/>
            <a:r>
              <a:rPr lang="en-US" dirty="0" smtClean="0"/>
              <a:t>Heat is not transferred, but rather work (shaking) has been transformed into energy</a:t>
            </a:r>
          </a:p>
          <a:p>
            <a:r>
              <a:rPr lang="en-US" dirty="0" smtClean="0"/>
              <a:t>Placing those heated pellets in cool water will cause the pellets to cool down (heat is lost, temperature goes down) and the water to heat up (heat is gained, temperature increases)</a:t>
            </a:r>
          </a:p>
          <a:p>
            <a:r>
              <a:rPr lang="en-US" dirty="0" smtClean="0"/>
              <a:t>Continues until reaching </a:t>
            </a:r>
            <a:r>
              <a:rPr lang="en-US" b="1" i="1" dirty="0" smtClean="0"/>
              <a:t>thermal equilibrium</a:t>
            </a:r>
            <a:endParaRPr lang="en-US"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Interrelationships</a:t>
            </a:r>
            <a:endParaRPr lang="en-US" dirty="0"/>
          </a:p>
        </p:txBody>
      </p:sp>
      <p:sp>
        <p:nvSpPr>
          <p:cNvPr id="3" name="Content Placeholder 2"/>
          <p:cNvSpPr>
            <a:spLocks noGrp="1"/>
          </p:cNvSpPr>
          <p:nvPr>
            <p:ph idx="1"/>
          </p:nvPr>
        </p:nvSpPr>
        <p:spPr/>
        <p:txBody>
          <a:bodyPr/>
          <a:lstStyle/>
          <a:p>
            <a:r>
              <a:rPr lang="en-US" dirty="0" smtClean="0"/>
              <a:t>Heat – Internal Energy – Work</a:t>
            </a:r>
          </a:p>
          <a:p>
            <a:pPr lvl="1"/>
            <a:r>
              <a:rPr lang="en-US" dirty="0" smtClean="0"/>
              <a:t>Separate concepts</a:t>
            </a:r>
          </a:p>
          <a:p>
            <a:pPr lvl="1"/>
            <a:r>
              <a:rPr lang="en-US" dirty="0" smtClean="0"/>
              <a:t>Interact with one another</a:t>
            </a:r>
          </a:p>
          <a:p>
            <a:pPr lvl="1"/>
            <a:r>
              <a:rPr lang="en-US" dirty="0" smtClean="0"/>
              <a:t>All three measured in Joules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Temperature</a:t>
            </a:r>
            <a:endParaRPr lang="en-US" dirty="0"/>
          </a:p>
        </p:txBody>
      </p:sp>
      <p:sp>
        <p:nvSpPr>
          <p:cNvPr id="3" name="Content Placeholder 2"/>
          <p:cNvSpPr>
            <a:spLocks noGrp="1"/>
          </p:cNvSpPr>
          <p:nvPr>
            <p:ph idx="1"/>
          </p:nvPr>
        </p:nvSpPr>
        <p:spPr/>
        <p:txBody>
          <a:bodyPr/>
          <a:lstStyle/>
          <a:p>
            <a:r>
              <a:rPr lang="en-US" dirty="0" smtClean="0"/>
              <a:t>“Absolute temperature is a measure of the average kinetic energy of the molecules of a substance.”</a:t>
            </a:r>
          </a:p>
          <a:p>
            <a:r>
              <a:rPr lang="en-US" dirty="0" smtClean="0"/>
              <a:t>“The average kinetic energy of the molecules is directly proportional to the absolute temperature in </a:t>
            </a:r>
            <a:r>
              <a:rPr lang="en-US" b="1" i="1" u="sng" dirty="0" smtClean="0"/>
              <a:t>Kelvin</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 c</a:t>
            </a:r>
            <a:endParaRPr lang="en-US" dirty="0"/>
          </a:p>
        </p:txBody>
      </p:sp>
      <p:sp>
        <p:nvSpPr>
          <p:cNvPr id="3" name="Content Placeholder 2"/>
          <p:cNvSpPr>
            <a:spLocks noGrp="1"/>
          </p:cNvSpPr>
          <p:nvPr>
            <p:ph idx="1"/>
          </p:nvPr>
        </p:nvSpPr>
        <p:spPr/>
        <p:txBody>
          <a:bodyPr/>
          <a:lstStyle/>
          <a:p>
            <a:r>
              <a:rPr lang="en-US" dirty="0" smtClean="0"/>
              <a:t>When you add heat (thermal energy) to an object it will, most of the time, heat up</a:t>
            </a:r>
          </a:p>
          <a:p>
            <a:r>
              <a:rPr lang="en-US" b="1" i="1" dirty="0" smtClean="0"/>
              <a:t>Specific heat capacity </a:t>
            </a:r>
            <a:r>
              <a:rPr lang="en-US" dirty="0" smtClean="0"/>
              <a:t>is the amount of thermal energy needed to raise the temperature of a mass of one kilogram of a substance by one Kelvin.</a:t>
            </a:r>
            <a:endParaRPr lang="en-US" dirty="0"/>
          </a:p>
        </p:txBody>
      </p:sp>
      <p:graphicFrame>
        <p:nvGraphicFramePr>
          <p:cNvPr id="4" name="Object 3"/>
          <p:cNvGraphicFramePr>
            <a:graphicFrameLocks noChangeAspect="1"/>
          </p:cNvGraphicFramePr>
          <p:nvPr/>
        </p:nvGraphicFramePr>
        <p:xfrm>
          <a:off x="2819399" y="5105400"/>
          <a:ext cx="3343275" cy="990600"/>
        </p:xfrm>
        <a:graphic>
          <a:graphicData uri="http://schemas.openxmlformats.org/presentationml/2006/ole">
            <p:oleObj spid="_x0000_s46082" name="Equation" r:id="rId3" imgW="685800" imgH="203040" progId="Equation.3">
              <p:embed/>
            </p:oleObj>
          </a:graphicData>
        </a:graphic>
      </p:graphicFrame>
      <p:cxnSp>
        <p:nvCxnSpPr>
          <p:cNvPr id="6" name="Straight Arrow Connector 5"/>
          <p:cNvCxnSpPr/>
          <p:nvPr/>
        </p:nvCxnSpPr>
        <p:spPr>
          <a:xfrm>
            <a:off x="4953000" y="4648200"/>
            <a:ext cx="0" cy="685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Reading Activity?</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 c</a:t>
            </a:r>
            <a:endParaRPr lang="en-US" dirty="0"/>
          </a:p>
        </p:txBody>
      </p:sp>
      <p:sp>
        <p:nvSpPr>
          <p:cNvPr id="3" name="Content Placeholder 2"/>
          <p:cNvSpPr>
            <a:spLocks noGrp="1"/>
          </p:cNvSpPr>
          <p:nvPr>
            <p:ph idx="1"/>
          </p:nvPr>
        </p:nvSpPr>
        <p:spPr/>
        <p:txBody>
          <a:bodyPr/>
          <a:lstStyle/>
          <a:p>
            <a:r>
              <a:rPr lang="en-US" dirty="0" smtClean="0"/>
              <a:t>The units for specific heat capacity are J/</a:t>
            </a:r>
            <a:r>
              <a:rPr lang="en-US" dirty="0" err="1" smtClean="0"/>
              <a:t>kg•K</a:t>
            </a:r>
            <a:endParaRPr lang="en-US" dirty="0" smtClean="0"/>
          </a:p>
          <a:p>
            <a:r>
              <a:rPr lang="en-US" i="1" dirty="0" smtClean="0">
                <a:solidFill>
                  <a:srgbClr val="FFFF00"/>
                </a:solidFill>
              </a:rPr>
              <a:t>Does the temperature have to be in Kelvin?</a:t>
            </a:r>
          </a:p>
          <a:p>
            <a:pPr lvl="1"/>
            <a:r>
              <a:rPr lang="en-US" i="1" dirty="0" smtClean="0">
                <a:solidFill>
                  <a:srgbClr val="FFFF00"/>
                </a:solidFill>
              </a:rPr>
              <a:t>Can it be </a:t>
            </a:r>
            <a:r>
              <a:rPr lang="en-US" i="1" dirty="0" err="1" smtClean="0">
                <a:solidFill>
                  <a:srgbClr val="FFFF00"/>
                </a:solidFill>
              </a:rPr>
              <a:t>Celcius</a:t>
            </a:r>
            <a:r>
              <a:rPr lang="en-US" i="1" dirty="0" smtClean="0">
                <a:solidFill>
                  <a:srgbClr val="FFFF00"/>
                </a:solidFill>
              </a:rPr>
              <a:t>/centigrade?</a:t>
            </a:r>
          </a:p>
          <a:p>
            <a:pPr lvl="1"/>
            <a:r>
              <a:rPr lang="en-US" i="1" dirty="0" smtClean="0">
                <a:solidFill>
                  <a:srgbClr val="FFFF00"/>
                </a:solidFill>
              </a:rPr>
              <a:t>Can it be Fahrenheit?</a:t>
            </a:r>
            <a:endParaRPr lang="en-US" i="1" dirty="0">
              <a:solidFill>
                <a:srgbClr val="FFFF00"/>
              </a:solidFill>
            </a:endParaRPr>
          </a:p>
        </p:txBody>
      </p:sp>
      <p:graphicFrame>
        <p:nvGraphicFramePr>
          <p:cNvPr id="4" name="Object 3"/>
          <p:cNvGraphicFramePr>
            <a:graphicFrameLocks noChangeAspect="1"/>
          </p:cNvGraphicFramePr>
          <p:nvPr/>
        </p:nvGraphicFramePr>
        <p:xfrm>
          <a:off x="2819399" y="5105400"/>
          <a:ext cx="3343275" cy="990600"/>
        </p:xfrm>
        <a:graphic>
          <a:graphicData uri="http://schemas.openxmlformats.org/presentationml/2006/ole">
            <p:oleObj spid="_x0000_s47106" name="Equation" r:id="rId3" imgW="685800" imgH="203040" progId="Equation.3">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 c</a:t>
            </a:r>
            <a:endParaRPr lang="en-US" dirty="0"/>
          </a:p>
        </p:txBody>
      </p:sp>
      <p:sp>
        <p:nvSpPr>
          <p:cNvPr id="3" name="Content Placeholder 2"/>
          <p:cNvSpPr>
            <a:spLocks noGrp="1"/>
          </p:cNvSpPr>
          <p:nvPr>
            <p:ph idx="1"/>
          </p:nvPr>
        </p:nvSpPr>
        <p:spPr/>
        <p:txBody>
          <a:bodyPr/>
          <a:lstStyle/>
          <a:p>
            <a:r>
              <a:rPr lang="en-US" dirty="0" smtClean="0"/>
              <a:t>The units for specific heat capacity are J/</a:t>
            </a:r>
            <a:r>
              <a:rPr lang="en-US" dirty="0" err="1" smtClean="0"/>
              <a:t>kg•K</a:t>
            </a:r>
            <a:endParaRPr lang="en-US" dirty="0" smtClean="0"/>
          </a:p>
          <a:p>
            <a:r>
              <a:rPr lang="en-US" i="1" dirty="0" smtClean="0">
                <a:solidFill>
                  <a:srgbClr val="FFFF00"/>
                </a:solidFill>
              </a:rPr>
              <a:t>Does the temperature have to be in Kelvin?</a:t>
            </a:r>
          </a:p>
          <a:p>
            <a:pPr lvl="1"/>
            <a:r>
              <a:rPr lang="en-US" i="1" dirty="0" smtClean="0">
                <a:solidFill>
                  <a:srgbClr val="FFFF00"/>
                </a:solidFill>
              </a:rPr>
              <a:t>Can it be </a:t>
            </a:r>
            <a:r>
              <a:rPr lang="en-US" i="1" dirty="0" err="1" smtClean="0">
                <a:solidFill>
                  <a:srgbClr val="FFFF00"/>
                </a:solidFill>
              </a:rPr>
              <a:t>Celcius</a:t>
            </a:r>
            <a:r>
              <a:rPr lang="en-US" i="1" dirty="0" smtClean="0">
                <a:solidFill>
                  <a:srgbClr val="FFFF00"/>
                </a:solidFill>
              </a:rPr>
              <a:t>/centigrade?  </a:t>
            </a:r>
            <a:r>
              <a:rPr lang="en-US" b="1" dirty="0" smtClean="0">
                <a:solidFill>
                  <a:srgbClr val="FF0000"/>
                </a:solidFill>
              </a:rPr>
              <a:t>YES</a:t>
            </a:r>
          </a:p>
          <a:p>
            <a:pPr lvl="1"/>
            <a:r>
              <a:rPr lang="en-US" i="1" dirty="0" smtClean="0">
                <a:solidFill>
                  <a:srgbClr val="FFFF00"/>
                </a:solidFill>
              </a:rPr>
              <a:t>Can it be Fahrenheit?   </a:t>
            </a:r>
            <a:r>
              <a:rPr lang="en-US" b="1" dirty="0" smtClean="0">
                <a:solidFill>
                  <a:srgbClr val="FF0000"/>
                </a:solidFill>
              </a:rPr>
              <a:t>NO</a:t>
            </a:r>
            <a:endParaRPr lang="en-US" i="1" dirty="0">
              <a:solidFill>
                <a:srgbClr val="FFFF00"/>
              </a:solidFill>
            </a:endParaRPr>
          </a:p>
        </p:txBody>
      </p:sp>
      <p:graphicFrame>
        <p:nvGraphicFramePr>
          <p:cNvPr id="4" name="Object 3"/>
          <p:cNvGraphicFramePr>
            <a:graphicFrameLocks noChangeAspect="1"/>
          </p:cNvGraphicFramePr>
          <p:nvPr/>
        </p:nvGraphicFramePr>
        <p:xfrm>
          <a:off x="2819399" y="5105400"/>
          <a:ext cx="3343275" cy="990600"/>
        </p:xfrm>
        <a:graphic>
          <a:graphicData uri="http://schemas.openxmlformats.org/presentationml/2006/ole">
            <p:oleObj spid="_x0000_s48130" name="Equation" r:id="rId3" imgW="685800" imgH="203040" progId="Equation.3">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 c</a:t>
            </a:r>
            <a:endParaRPr lang="en-US" dirty="0"/>
          </a:p>
        </p:txBody>
      </p:sp>
      <p:sp>
        <p:nvSpPr>
          <p:cNvPr id="3" name="Content Placeholder 2"/>
          <p:cNvSpPr>
            <a:spLocks noGrp="1"/>
          </p:cNvSpPr>
          <p:nvPr>
            <p:ph idx="1"/>
          </p:nvPr>
        </p:nvSpPr>
        <p:spPr>
          <a:xfrm>
            <a:off x="152400" y="1783560"/>
            <a:ext cx="4267200" cy="4572000"/>
          </a:xfrm>
        </p:spPr>
        <p:txBody>
          <a:bodyPr/>
          <a:lstStyle/>
          <a:p>
            <a:r>
              <a:rPr lang="en-US" dirty="0" smtClean="0"/>
              <a:t>Specific heat capacity is a property of the material you are dealing with.</a:t>
            </a:r>
          </a:p>
          <a:p>
            <a:r>
              <a:rPr lang="en-US" dirty="0" smtClean="0"/>
              <a:t>To be specific, specific heat capacity is specific to each specific material, specifically speaking.</a:t>
            </a:r>
            <a:endParaRPr lang="en-US" dirty="0"/>
          </a:p>
        </p:txBody>
      </p:sp>
      <p:graphicFrame>
        <p:nvGraphicFramePr>
          <p:cNvPr id="4" name="Object 3"/>
          <p:cNvGraphicFramePr>
            <a:graphicFrameLocks noChangeAspect="1"/>
          </p:cNvGraphicFramePr>
          <p:nvPr/>
        </p:nvGraphicFramePr>
        <p:xfrm>
          <a:off x="5410200" y="5638800"/>
          <a:ext cx="3343275" cy="990600"/>
        </p:xfrm>
        <a:graphic>
          <a:graphicData uri="http://schemas.openxmlformats.org/presentationml/2006/ole">
            <p:oleObj spid="_x0000_s49154" name="Equation" r:id="rId3" imgW="685800" imgH="203040" progId="Equation.3">
              <p:embed/>
            </p:oleObj>
          </a:graphicData>
        </a:graphic>
      </p:graphicFrame>
      <p:pic>
        <p:nvPicPr>
          <p:cNvPr id="5" name="Picture 4" descr="Specific Heat Capacities.jpg"/>
          <p:cNvPicPr>
            <a:picLocks noChangeAspect="1"/>
          </p:cNvPicPr>
          <p:nvPr/>
        </p:nvPicPr>
        <p:blipFill>
          <a:blip r:embed="rId4" cstate="print"/>
          <a:srcRect l="2240" t="4556" r="3430" b="2050"/>
          <a:stretch>
            <a:fillRect/>
          </a:stretch>
        </p:blipFill>
        <p:spPr>
          <a:xfrm>
            <a:off x="4648199" y="1447800"/>
            <a:ext cx="4395439" cy="32766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Specific Heat Capacity, c</a:t>
            </a:r>
            <a:endParaRPr lang="en-US" dirty="0"/>
          </a:p>
        </p:txBody>
      </p:sp>
      <p:sp>
        <p:nvSpPr>
          <p:cNvPr id="3" name="Content Placeholder 2"/>
          <p:cNvSpPr>
            <a:spLocks noGrp="1"/>
          </p:cNvSpPr>
          <p:nvPr>
            <p:ph idx="1"/>
          </p:nvPr>
        </p:nvSpPr>
        <p:spPr>
          <a:xfrm>
            <a:off x="152400" y="1066800"/>
            <a:ext cx="4267200" cy="5288760"/>
          </a:xfrm>
        </p:spPr>
        <p:txBody>
          <a:bodyPr/>
          <a:lstStyle/>
          <a:p>
            <a:pPr marL="58738" indent="0">
              <a:buNone/>
            </a:pPr>
            <a:r>
              <a:rPr lang="en-US" i="1" dirty="0" smtClean="0">
                <a:solidFill>
                  <a:srgbClr val="FFFF00"/>
                </a:solidFill>
              </a:rPr>
              <a:t>What is the difference in thermal energy required to raise the temperature of 10kg of aluminum and lead by 10 K?</a:t>
            </a:r>
          </a:p>
          <a:p>
            <a:pPr marL="58738" indent="0">
              <a:buNone/>
            </a:pPr>
            <a:endParaRPr lang="en-US" i="1" dirty="0" smtClean="0">
              <a:solidFill>
                <a:srgbClr val="FFFF00"/>
              </a:solidFill>
            </a:endParaRPr>
          </a:p>
          <a:p>
            <a:pPr marL="58738" indent="0">
              <a:buNone/>
            </a:pPr>
            <a:endParaRPr lang="en-US" i="1" dirty="0">
              <a:solidFill>
                <a:srgbClr val="FFFF00"/>
              </a:solidFill>
            </a:endParaRPr>
          </a:p>
        </p:txBody>
      </p:sp>
      <p:graphicFrame>
        <p:nvGraphicFramePr>
          <p:cNvPr id="4" name="Object 3"/>
          <p:cNvGraphicFramePr>
            <a:graphicFrameLocks noChangeAspect="1"/>
          </p:cNvGraphicFramePr>
          <p:nvPr/>
        </p:nvGraphicFramePr>
        <p:xfrm>
          <a:off x="5410200" y="5638800"/>
          <a:ext cx="3343275" cy="990600"/>
        </p:xfrm>
        <a:graphic>
          <a:graphicData uri="http://schemas.openxmlformats.org/presentationml/2006/ole">
            <p:oleObj spid="_x0000_s50178" name="Equation" r:id="rId3" imgW="685800" imgH="203040" progId="Equation.3">
              <p:embed/>
            </p:oleObj>
          </a:graphicData>
        </a:graphic>
      </p:graphicFrame>
      <p:pic>
        <p:nvPicPr>
          <p:cNvPr id="5" name="Picture 4" descr="Specific Heat Capacities.jpg"/>
          <p:cNvPicPr>
            <a:picLocks noChangeAspect="1"/>
          </p:cNvPicPr>
          <p:nvPr/>
        </p:nvPicPr>
        <p:blipFill>
          <a:blip r:embed="rId4" cstate="print"/>
          <a:srcRect l="2240" t="4556" r="3430" b="2050"/>
          <a:stretch>
            <a:fillRect/>
          </a:stretch>
        </p:blipFill>
        <p:spPr>
          <a:xfrm>
            <a:off x="4648199" y="1447800"/>
            <a:ext cx="4395439" cy="32766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Specific Heat Capacity, c</a:t>
            </a:r>
            <a:endParaRPr lang="en-US" dirty="0"/>
          </a:p>
        </p:txBody>
      </p:sp>
      <p:sp>
        <p:nvSpPr>
          <p:cNvPr id="3" name="Content Placeholder 2"/>
          <p:cNvSpPr>
            <a:spLocks noGrp="1"/>
          </p:cNvSpPr>
          <p:nvPr>
            <p:ph idx="1"/>
          </p:nvPr>
        </p:nvSpPr>
        <p:spPr>
          <a:xfrm>
            <a:off x="152400" y="1066800"/>
            <a:ext cx="4267200" cy="5288760"/>
          </a:xfrm>
        </p:spPr>
        <p:txBody>
          <a:bodyPr/>
          <a:lstStyle/>
          <a:p>
            <a:pPr marL="58738" indent="0">
              <a:buNone/>
            </a:pPr>
            <a:r>
              <a:rPr lang="en-US" i="1" dirty="0" smtClean="0">
                <a:solidFill>
                  <a:srgbClr val="FFFF00"/>
                </a:solidFill>
              </a:rPr>
              <a:t>What is the difference in thermal energy required to raise the temperature of 10kg of aluminum and lead by 10 K?</a:t>
            </a:r>
          </a:p>
          <a:p>
            <a:pPr marL="58738" indent="0">
              <a:buNone/>
            </a:pPr>
            <a:endParaRPr lang="en-US" i="1" dirty="0" smtClean="0">
              <a:solidFill>
                <a:srgbClr val="FFFF00"/>
              </a:solidFill>
            </a:endParaRPr>
          </a:p>
          <a:p>
            <a:pPr marL="58738" indent="0">
              <a:buNone/>
            </a:pPr>
            <a:r>
              <a:rPr lang="en-US" b="1" dirty="0" smtClean="0">
                <a:solidFill>
                  <a:srgbClr val="FF0000"/>
                </a:solidFill>
              </a:rPr>
              <a:t>Aluminum = 91,000 J</a:t>
            </a:r>
          </a:p>
          <a:p>
            <a:pPr marL="58738" indent="0">
              <a:buNone/>
            </a:pPr>
            <a:r>
              <a:rPr lang="en-US" b="1" u="sng" dirty="0" smtClean="0">
                <a:solidFill>
                  <a:srgbClr val="FF0000"/>
                </a:solidFill>
              </a:rPr>
              <a:t>Lead             = 13,000 J</a:t>
            </a:r>
          </a:p>
          <a:p>
            <a:pPr marL="58738" indent="0">
              <a:buNone/>
            </a:pPr>
            <a:r>
              <a:rPr lang="en-US" b="1" dirty="0" smtClean="0">
                <a:solidFill>
                  <a:srgbClr val="FF0000"/>
                </a:solidFill>
              </a:rPr>
              <a:t>                           78,000 J</a:t>
            </a:r>
          </a:p>
          <a:p>
            <a:pPr marL="58738" indent="0">
              <a:buNone/>
            </a:pPr>
            <a:r>
              <a:rPr lang="en-US" b="1" dirty="0" smtClean="0">
                <a:solidFill>
                  <a:srgbClr val="FF0000"/>
                </a:solidFill>
              </a:rPr>
              <a:t>Al is 600% more than </a:t>
            </a:r>
            <a:r>
              <a:rPr lang="en-US" b="1" dirty="0" err="1" smtClean="0">
                <a:solidFill>
                  <a:srgbClr val="FF0000"/>
                </a:solidFill>
              </a:rPr>
              <a:t>Pb</a:t>
            </a:r>
            <a:endParaRPr lang="en-US" b="1" dirty="0">
              <a:solidFill>
                <a:srgbClr val="FF0000"/>
              </a:solidFill>
            </a:endParaRPr>
          </a:p>
        </p:txBody>
      </p:sp>
      <p:graphicFrame>
        <p:nvGraphicFramePr>
          <p:cNvPr id="4" name="Object 3"/>
          <p:cNvGraphicFramePr>
            <a:graphicFrameLocks noChangeAspect="1"/>
          </p:cNvGraphicFramePr>
          <p:nvPr/>
        </p:nvGraphicFramePr>
        <p:xfrm>
          <a:off x="5410200" y="5638800"/>
          <a:ext cx="3343275" cy="990600"/>
        </p:xfrm>
        <a:graphic>
          <a:graphicData uri="http://schemas.openxmlformats.org/presentationml/2006/ole">
            <p:oleObj spid="_x0000_s51202" name="Equation" r:id="rId3" imgW="685800" imgH="203040" progId="Equation.3">
              <p:embed/>
            </p:oleObj>
          </a:graphicData>
        </a:graphic>
      </p:graphicFrame>
      <p:pic>
        <p:nvPicPr>
          <p:cNvPr id="5" name="Picture 4" descr="Specific Heat Capacities.jpg"/>
          <p:cNvPicPr>
            <a:picLocks noChangeAspect="1"/>
          </p:cNvPicPr>
          <p:nvPr/>
        </p:nvPicPr>
        <p:blipFill>
          <a:blip r:embed="rId4" cstate="print"/>
          <a:srcRect l="2240" t="4556" r="3430" b="2050"/>
          <a:stretch>
            <a:fillRect/>
          </a:stretch>
        </p:blipFill>
        <p:spPr>
          <a:xfrm>
            <a:off x="4648199" y="1447800"/>
            <a:ext cx="4395439" cy="3276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Specific Heat Capacity, c</a:t>
            </a:r>
            <a:endParaRPr lang="en-US" dirty="0"/>
          </a:p>
        </p:txBody>
      </p:sp>
      <p:sp>
        <p:nvSpPr>
          <p:cNvPr id="3" name="Content Placeholder 2"/>
          <p:cNvSpPr>
            <a:spLocks noGrp="1"/>
          </p:cNvSpPr>
          <p:nvPr>
            <p:ph idx="1"/>
          </p:nvPr>
        </p:nvSpPr>
        <p:spPr>
          <a:xfrm>
            <a:off x="152400" y="1066800"/>
            <a:ext cx="4267200" cy="5288760"/>
          </a:xfrm>
        </p:spPr>
        <p:txBody>
          <a:bodyPr/>
          <a:lstStyle/>
          <a:p>
            <a:pPr marL="58738" indent="0">
              <a:buNone/>
            </a:pPr>
            <a:r>
              <a:rPr lang="en-US" i="1" dirty="0" smtClean="0">
                <a:solidFill>
                  <a:srgbClr val="FFFF00"/>
                </a:solidFill>
              </a:rPr>
              <a:t>What is the difference in thermal energy required to raise the temperature of </a:t>
            </a:r>
            <a:r>
              <a:rPr lang="en-US" i="1" dirty="0" smtClean="0">
                <a:solidFill>
                  <a:srgbClr val="00B0F0"/>
                </a:solidFill>
              </a:rPr>
              <a:t>1 mol </a:t>
            </a:r>
            <a:r>
              <a:rPr lang="en-US" i="1" dirty="0" smtClean="0">
                <a:solidFill>
                  <a:srgbClr val="FFFF00"/>
                </a:solidFill>
              </a:rPr>
              <a:t>of aluminum and lead by 10 K?</a:t>
            </a:r>
          </a:p>
          <a:p>
            <a:pPr marL="58738" indent="0">
              <a:buNone/>
            </a:pPr>
            <a:endParaRPr lang="en-US" i="1" dirty="0">
              <a:solidFill>
                <a:srgbClr val="FFFF00"/>
              </a:solidFill>
            </a:endParaRPr>
          </a:p>
        </p:txBody>
      </p:sp>
      <p:graphicFrame>
        <p:nvGraphicFramePr>
          <p:cNvPr id="4" name="Object 3"/>
          <p:cNvGraphicFramePr>
            <a:graphicFrameLocks noChangeAspect="1"/>
          </p:cNvGraphicFramePr>
          <p:nvPr/>
        </p:nvGraphicFramePr>
        <p:xfrm>
          <a:off x="5410200" y="5638800"/>
          <a:ext cx="3343275" cy="990600"/>
        </p:xfrm>
        <a:graphic>
          <a:graphicData uri="http://schemas.openxmlformats.org/presentationml/2006/ole">
            <p:oleObj spid="_x0000_s52226" name="Equation" r:id="rId3" imgW="685800" imgH="203040" progId="Equation.3">
              <p:embed/>
            </p:oleObj>
          </a:graphicData>
        </a:graphic>
      </p:graphicFrame>
      <p:pic>
        <p:nvPicPr>
          <p:cNvPr id="5" name="Picture 4" descr="Specific Heat Capacities.jpg"/>
          <p:cNvPicPr>
            <a:picLocks noChangeAspect="1"/>
          </p:cNvPicPr>
          <p:nvPr/>
        </p:nvPicPr>
        <p:blipFill>
          <a:blip r:embed="rId4" cstate="print"/>
          <a:srcRect l="2240" t="4556" r="3430" b="2050"/>
          <a:stretch>
            <a:fillRect/>
          </a:stretch>
        </p:blipFill>
        <p:spPr>
          <a:xfrm>
            <a:off x="4648199" y="1447800"/>
            <a:ext cx="4395439" cy="3276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Specific Heat Capacity, c</a:t>
            </a:r>
            <a:endParaRPr lang="en-US" dirty="0"/>
          </a:p>
        </p:txBody>
      </p:sp>
      <p:sp>
        <p:nvSpPr>
          <p:cNvPr id="3" name="Content Placeholder 2"/>
          <p:cNvSpPr>
            <a:spLocks noGrp="1"/>
          </p:cNvSpPr>
          <p:nvPr>
            <p:ph idx="1"/>
          </p:nvPr>
        </p:nvSpPr>
        <p:spPr>
          <a:xfrm>
            <a:off x="152400" y="1066800"/>
            <a:ext cx="4267200" cy="5562600"/>
          </a:xfrm>
        </p:spPr>
        <p:txBody>
          <a:bodyPr/>
          <a:lstStyle/>
          <a:p>
            <a:pPr marL="58738" indent="0">
              <a:buNone/>
            </a:pPr>
            <a:r>
              <a:rPr lang="en-US" i="1" dirty="0" smtClean="0">
                <a:solidFill>
                  <a:srgbClr val="FFFF00"/>
                </a:solidFill>
              </a:rPr>
              <a:t>What is the difference in thermal energy required to raise the temperature of </a:t>
            </a:r>
            <a:r>
              <a:rPr lang="en-US" i="1" dirty="0" smtClean="0">
                <a:solidFill>
                  <a:srgbClr val="00B0F0"/>
                </a:solidFill>
              </a:rPr>
              <a:t>1 mol </a:t>
            </a:r>
            <a:r>
              <a:rPr lang="en-US" i="1" dirty="0" smtClean="0">
                <a:solidFill>
                  <a:srgbClr val="FFFF00"/>
                </a:solidFill>
              </a:rPr>
              <a:t>of aluminum and lead by 10 K?</a:t>
            </a:r>
          </a:p>
          <a:p>
            <a:pPr marL="58738" indent="0">
              <a:buNone/>
            </a:pPr>
            <a:endParaRPr lang="en-US" sz="1000" i="1" dirty="0" smtClean="0">
              <a:solidFill>
                <a:srgbClr val="FFFF00"/>
              </a:solidFill>
            </a:endParaRPr>
          </a:p>
          <a:p>
            <a:pPr marL="58738" indent="0">
              <a:buNone/>
            </a:pPr>
            <a:r>
              <a:rPr lang="en-US" b="1" dirty="0" err="1" smtClean="0">
                <a:solidFill>
                  <a:srgbClr val="FF0000"/>
                </a:solidFill>
              </a:rPr>
              <a:t>mol</a:t>
            </a:r>
            <a:r>
              <a:rPr lang="en-US" b="1" baseline="-25000" dirty="0" err="1" smtClean="0">
                <a:solidFill>
                  <a:srgbClr val="FF0000"/>
                </a:solidFill>
              </a:rPr>
              <a:t>Al</a:t>
            </a:r>
            <a:r>
              <a:rPr lang="en-US" b="1" dirty="0" smtClean="0">
                <a:solidFill>
                  <a:srgbClr val="FF0000"/>
                </a:solidFill>
              </a:rPr>
              <a:t> = 27 g    = 246 J</a:t>
            </a:r>
          </a:p>
          <a:p>
            <a:pPr marL="58738" indent="0">
              <a:buNone/>
            </a:pPr>
            <a:r>
              <a:rPr lang="en-US" b="1" u="sng" dirty="0" err="1" smtClean="0">
                <a:solidFill>
                  <a:srgbClr val="FF0000"/>
                </a:solidFill>
              </a:rPr>
              <a:t>mol</a:t>
            </a:r>
            <a:r>
              <a:rPr lang="en-US" b="1" u="sng" baseline="-25000" dirty="0" err="1" smtClean="0">
                <a:solidFill>
                  <a:srgbClr val="FF0000"/>
                </a:solidFill>
              </a:rPr>
              <a:t>Pb</a:t>
            </a:r>
            <a:r>
              <a:rPr lang="en-US" b="1" u="sng" dirty="0" smtClean="0">
                <a:solidFill>
                  <a:srgbClr val="FF0000"/>
                </a:solidFill>
              </a:rPr>
              <a:t> = 207 g = 269 J</a:t>
            </a:r>
          </a:p>
          <a:p>
            <a:pPr marL="58738" indent="0">
              <a:buNone/>
            </a:pPr>
            <a:r>
              <a:rPr lang="en-US" b="1" dirty="0" smtClean="0">
                <a:solidFill>
                  <a:srgbClr val="FF0000"/>
                </a:solidFill>
              </a:rPr>
              <a:t>                             =    23 J</a:t>
            </a:r>
          </a:p>
          <a:p>
            <a:pPr marL="58738" indent="0">
              <a:buNone/>
            </a:pPr>
            <a:r>
              <a:rPr lang="en-US" b="1" dirty="0" err="1" smtClean="0">
                <a:solidFill>
                  <a:srgbClr val="FF0000"/>
                </a:solidFill>
              </a:rPr>
              <a:t>Pb</a:t>
            </a:r>
            <a:r>
              <a:rPr lang="en-US" b="1" dirty="0" smtClean="0">
                <a:solidFill>
                  <a:srgbClr val="FF0000"/>
                </a:solidFill>
              </a:rPr>
              <a:t> is 9% more than Al</a:t>
            </a:r>
          </a:p>
          <a:p>
            <a:pPr marL="58738" indent="0">
              <a:buNone/>
            </a:pPr>
            <a:r>
              <a:rPr lang="en-US" i="1" dirty="0" smtClean="0">
                <a:solidFill>
                  <a:srgbClr val="FFFF00"/>
                </a:solidFill>
              </a:rPr>
              <a:t>How come?</a:t>
            </a:r>
          </a:p>
          <a:p>
            <a:pPr marL="58738" indent="0">
              <a:buNone/>
            </a:pPr>
            <a:endParaRPr lang="en-US" i="1" dirty="0" smtClean="0">
              <a:solidFill>
                <a:srgbClr val="FFFF00"/>
              </a:solidFill>
            </a:endParaRPr>
          </a:p>
          <a:p>
            <a:pPr marL="58738" indent="0">
              <a:buNone/>
            </a:pPr>
            <a:endParaRPr lang="en-US" i="1" dirty="0">
              <a:solidFill>
                <a:srgbClr val="FFFF00"/>
              </a:solidFill>
            </a:endParaRPr>
          </a:p>
        </p:txBody>
      </p:sp>
      <p:graphicFrame>
        <p:nvGraphicFramePr>
          <p:cNvPr id="4" name="Object 3"/>
          <p:cNvGraphicFramePr>
            <a:graphicFrameLocks noChangeAspect="1"/>
          </p:cNvGraphicFramePr>
          <p:nvPr/>
        </p:nvGraphicFramePr>
        <p:xfrm>
          <a:off x="5410200" y="5638800"/>
          <a:ext cx="3343275" cy="990600"/>
        </p:xfrm>
        <a:graphic>
          <a:graphicData uri="http://schemas.openxmlformats.org/presentationml/2006/ole">
            <p:oleObj spid="_x0000_s53250" name="Equation" r:id="rId3" imgW="685800" imgH="203040" progId="Equation.3">
              <p:embed/>
            </p:oleObj>
          </a:graphicData>
        </a:graphic>
      </p:graphicFrame>
      <p:pic>
        <p:nvPicPr>
          <p:cNvPr id="5" name="Picture 4" descr="Specific Heat Capacities.jpg"/>
          <p:cNvPicPr>
            <a:picLocks noChangeAspect="1"/>
          </p:cNvPicPr>
          <p:nvPr/>
        </p:nvPicPr>
        <p:blipFill>
          <a:blip r:embed="rId4" cstate="print"/>
          <a:srcRect l="2240" t="4556" r="3430" b="2050"/>
          <a:stretch>
            <a:fillRect/>
          </a:stretch>
        </p:blipFill>
        <p:spPr>
          <a:xfrm>
            <a:off x="4648199" y="1447800"/>
            <a:ext cx="4395439" cy="3276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Heat Capacity, c</a:t>
            </a:r>
            <a:endParaRPr lang="en-US" dirty="0"/>
          </a:p>
        </p:txBody>
      </p:sp>
      <p:sp>
        <p:nvSpPr>
          <p:cNvPr id="3" name="Content Placeholder 2"/>
          <p:cNvSpPr>
            <a:spLocks noGrp="1"/>
          </p:cNvSpPr>
          <p:nvPr>
            <p:ph idx="1"/>
          </p:nvPr>
        </p:nvSpPr>
        <p:spPr>
          <a:xfrm>
            <a:off x="152400" y="1371600"/>
            <a:ext cx="4267200" cy="5257800"/>
          </a:xfrm>
        </p:spPr>
        <p:txBody>
          <a:bodyPr>
            <a:normAutofit fontScale="92500" lnSpcReduction="20000"/>
          </a:bodyPr>
          <a:lstStyle/>
          <a:p>
            <a:r>
              <a:rPr lang="en-US" dirty="0" smtClean="0"/>
              <a:t>Thermal energy increases the kinetic energy of the molecules which causes temperature to increase.</a:t>
            </a:r>
          </a:p>
          <a:p>
            <a:r>
              <a:rPr lang="en-US" dirty="0" smtClean="0"/>
              <a:t>1 kg of each substance gives a large difference in the number of molecules</a:t>
            </a:r>
          </a:p>
          <a:p>
            <a:r>
              <a:rPr lang="en-US" dirty="0" smtClean="0"/>
              <a:t>1 mol of each substance gives the same number of molecules with a negligible difference in masses</a:t>
            </a:r>
            <a:endParaRPr lang="en-US" dirty="0"/>
          </a:p>
        </p:txBody>
      </p:sp>
      <p:graphicFrame>
        <p:nvGraphicFramePr>
          <p:cNvPr id="4" name="Object 3"/>
          <p:cNvGraphicFramePr>
            <a:graphicFrameLocks noChangeAspect="1"/>
          </p:cNvGraphicFramePr>
          <p:nvPr/>
        </p:nvGraphicFramePr>
        <p:xfrm>
          <a:off x="5410200" y="5638800"/>
          <a:ext cx="3343275" cy="990600"/>
        </p:xfrm>
        <a:graphic>
          <a:graphicData uri="http://schemas.openxmlformats.org/presentationml/2006/ole">
            <p:oleObj spid="_x0000_s54274" name="Equation" r:id="rId3" imgW="685800" imgH="203040" progId="Equation.3">
              <p:embed/>
            </p:oleObj>
          </a:graphicData>
        </a:graphic>
      </p:graphicFrame>
      <p:pic>
        <p:nvPicPr>
          <p:cNvPr id="5" name="Picture 4" descr="Specific Heat Capacities.jpg"/>
          <p:cNvPicPr>
            <a:picLocks noChangeAspect="1"/>
          </p:cNvPicPr>
          <p:nvPr/>
        </p:nvPicPr>
        <p:blipFill>
          <a:blip r:embed="rId4" cstate="print"/>
          <a:srcRect l="2240" t="4556" r="3430" b="2050"/>
          <a:stretch>
            <a:fillRect/>
          </a:stretch>
        </p:blipFill>
        <p:spPr>
          <a:xfrm>
            <a:off x="4648199" y="1447800"/>
            <a:ext cx="4395439" cy="3276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 Capacity, C</a:t>
            </a:r>
            <a:endParaRPr lang="en-US" dirty="0"/>
          </a:p>
        </p:txBody>
      </p:sp>
      <p:sp>
        <p:nvSpPr>
          <p:cNvPr id="3" name="Content Placeholder 2"/>
          <p:cNvSpPr>
            <a:spLocks noGrp="1"/>
          </p:cNvSpPr>
          <p:nvPr>
            <p:ph idx="1"/>
          </p:nvPr>
        </p:nvSpPr>
        <p:spPr/>
        <p:txBody>
          <a:bodyPr/>
          <a:lstStyle/>
          <a:p>
            <a:r>
              <a:rPr lang="en-US" dirty="0" smtClean="0"/>
              <a:t>Equal to mass times specific heat capacity</a:t>
            </a:r>
          </a:p>
          <a:p>
            <a:r>
              <a:rPr lang="en-US" dirty="0" smtClean="0"/>
              <a:t>The amount of thermal energy required to change the temperature </a:t>
            </a:r>
            <a:r>
              <a:rPr lang="en-US" b="1" i="1" dirty="0" smtClean="0"/>
              <a:t>of a body </a:t>
            </a:r>
            <a:r>
              <a:rPr lang="en-US" dirty="0" smtClean="0"/>
              <a:t>by one Kelvin</a:t>
            </a:r>
          </a:p>
          <a:p>
            <a:r>
              <a:rPr lang="en-US" dirty="0" smtClean="0"/>
              <a:t>Useful when dealing with a system of objects</a:t>
            </a:r>
          </a:p>
          <a:p>
            <a:endParaRPr lang="en-US" dirty="0" smtClean="0"/>
          </a:p>
          <a:p>
            <a:endParaRPr lang="en-US" sz="1000" dirty="0" smtClean="0"/>
          </a:p>
          <a:p>
            <a:r>
              <a:rPr lang="en-US" dirty="0" smtClean="0"/>
              <a:t>If we know the heat capacity of the system,</a:t>
            </a:r>
            <a:endParaRPr lang="en-US" dirty="0"/>
          </a:p>
        </p:txBody>
      </p:sp>
      <p:graphicFrame>
        <p:nvGraphicFramePr>
          <p:cNvPr id="33794" name="Object 2"/>
          <p:cNvGraphicFramePr>
            <a:graphicFrameLocks noChangeAspect="1"/>
          </p:cNvGraphicFramePr>
          <p:nvPr/>
        </p:nvGraphicFramePr>
        <p:xfrm>
          <a:off x="6324600" y="457200"/>
          <a:ext cx="2352675" cy="866775"/>
        </p:xfrm>
        <a:graphic>
          <a:graphicData uri="http://schemas.openxmlformats.org/presentationml/2006/ole">
            <p:oleObj spid="_x0000_s55298" name="Equation" r:id="rId3" imgW="482400" imgH="177480" progId="Equation.3">
              <p:embed/>
            </p:oleObj>
          </a:graphicData>
        </a:graphic>
      </p:graphicFrame>
      <p:graphicFrame>
        <p:nvGraphicFramePr>
          <p:cNvPr id="33795" name="Object 2"/>
          <p:cNvGraphicFramePr>
            <a:graphicFrameLocks noChangeAspect="1"/>
          </p:cNvGraphicFramePr>
          <p:nvPr/>
        </p:nvGraphicFramePr>
        <p:xfrm>
          <a:off x="1524000" y="4419600"/>
          <a:ext cx="3035300" cy="670131"/>
        </p:xfrm>
        <a:graphic>
          <a:graphicData uri="http://schemas.openxmlformats.org/presentationml/2006/ole">
            <p:oleObj spid="_x0000_s55299" name="Equation" r:id="rId4" imgW="977760" imgH="215640" progId="Equation.3">
              <p:embed/>
            </p:oleObj>
          </a:graphicData>
        </a:graphic>
      </p:graphicFrame>
      <p:graphicFrame>
        <p:nvGraphicFramePr>
          <p:cNvPr id="33796" name="Object 2"/>
          <p:cNvGraphicFramePr>
            <a:graphicFrameLocks noChangeAspect="1"/>
          </p:cNvGraphicFramePr>
          <p:nvPr/>
        </p:nvGraphicFramePr>
        <p:xfrm>
          <a:off x="1600200" y="5715001"/>
          <a:ext cx="2133600" cy="711200"/>
        </p:xfrm>
        <a:graphic>
          <a:graphicData uri="http://schemas.openxmlformats.org/presentationml/2006/ole">
            <p:oleObj spid="_x0000_s55300" name="Equation" r:id="rId5" imgW="609480" imgH="20304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Equilibrium</a:t>
            </a:r>
            <a:endParaRPr lang="en-US" dirty="0"/>
          </a:p>
        </p:txBody>
      </p:sp>
      <p:sp>
        <p:nvSpPr>
          <p:cNvPr id="3" name="Content Placeholder 2"/>
          <p:cNvSpPr>
            <a:spLocks noGrp="1"/>
          </p:cNvSpPr>
          <p:nvPr>
            <p:ph idx="1"/>
          </p:nvPr>
        </p:nvSpPr>
        <p:spPr/>
        <p:txBody>
          <a:bodyPr/>
          <a:lstStyle/>
          <a:p>
            <a:r>
              <a:rPr lang="en-US" dirty="0" smtClean="0"/>
              <a:t>Thermal energy will always flow from a hot body to a colder body</a:t>
            </a:r>
          </a:p>
          <a:p>
            <a:r>
              <a:rPr lang="en-US" dirty="0" smtClean="0"/>
              <a:t>As long as there is a means of conducting that energy, the energy will flow until both bodies are at the same temperature which is, </a:t>
            </a:r>
            <a:r>
              <a:rPr lang="en-US" b="1" i="1" dirty="0" smtClean="0"/>
              <a:t>thermal equilibrium</a:t>
            </a:r>
            <a:endParaRPr lang="en-US" b="1" i="1" dirty="0"/>
          </a:p>
        </p:txBody>
      </p:sp>
      <p:pic>
        <p:nvPicPr>
          <p:cNvPr id="4" name="Picture 3" descr="Thermal Energy Flow.jpg"/>
          <p:cNvPicPr>
            <a:picLocks noChangeAspect="1"/>
          </p:cNvPicPr>
          <p:nvPr/>
        </p:nvPicPr>
        <p:blipFill>
          <a:blip r:embed="rId2" cstate="print"/>
          <a:stretch>
            <a:fillRect/>
          </a:stretch>
        </p:blipFill>
        <p:spPr>
          <a:xfrm>
            <a:off x="4982584" y="4419600"/>
            <a:ext cx="4009016" cy="2286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Thermal physics deftly demonstrates the links between the macroscopic measurements essential to many scientific models with the microscopic properties that underlie these models.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Matter</a:t>
            </a:r>
            <a:endParaRPr lang="en-US" dirty="0"/>
          </a:p>
        </p:txBody>
      </p:sp>
      <p:sp>
        <p:nvSpPr>
          <p:cNvPr id="3" name="Content Placeholder 2"/>
          <p:cNvSpPr>
            <a:spLocks noGrp="1"/>
          </p:cNvSpPr>
          <p:nvPr>
            <p:ph idx="1"/>
          </p:nvPr>
        </p:nvSpPr>
        <p:spPr>
          <a:xfrm>
            <a:off x="914400" y="1524000"/>
            <a:ext cx="7772400" cy="5105400"/>
          </a:xfrm>
        </p:spPr>
        <p:txBody>
          <a:bodyPr>
            <a:normAutofit lnSpcReduction="10000"/>
          </a:bodyPr>
          <a:lstStyle/>
          <a:p>
            <a:r>
              <a:rPr lang="en-US" dirty="0" smtClean="0"/>
              <a:t>Solid</a:t>
            </a:r>
          </a:p>
          <a:p>
            <a:pPr lvl="1"/>
            <a:r>
              <a:rPr lang="en-US" dirty="0" smtClean="0"/>
              <a:t>High density – high potential energy</a:t>
            </a:r>
          </a:p>
          <a:p>
            <a:pPr lvl="1"/>
            <a:r>
              <a:rPr lang="en-US" dirty="0" smtClean="0"/>
              <a:t>Molecules in fixed positions</a:t>
            </a:r>
          </a:p>
          <a:p>
            <a:pPr lvl="1"/>
            <a:r>
              <a:rPr lang="en-US" dirty="0" smtClean="0"/>
              <a:t>Vibrations with small displacement</a:t>
            </a:r>
          </a:p>
          <a:p>
            <a:r>
              <a:rPr lang="en-US" dirty="0" smtClean="0"/>
              <a:t>Liquid</a:t>
            </a:r>
          </a:p>
          <a:p>
            <a:pPr lvl="1"/>
            <a:r>
              <a:rPr lang="en-US" dirty="0" smtClean="0"/>
              <a:t>Lower density – lower potential energy</a:t>
            </a:r>
          </a:p>
          <a:p>
            <a:pPr lvl="1"/>
            <a:r>
              <a:rPr lang="en-US" dirty="0" smtClean="0"/>
              <a:t>Molecules can move freely</a:t>
            </a:r>
          </a:p>
          <a:p>
            <a:r>
              <a:rPr lang="en-US" dirty="0" smtClean="0"/>
              <a:t>Gas</a:t>
            </a:r>
          </a:p>
          <a:p>
            <a:pPr lvl="1"/>
            <a:r>
              <a:rPr lang="en-US" dirty="0" smtClean="0"/>
              <a:t>Least dense – large separation between molecules</a:t>
            </a:r>
          </a:p>
          <a:p>
            <a:pPr lvl="1"/>
            <a:r>
              <a:rPr lang="en-US" dirty="0" smtClean="0"/>
              <a:t>Almost no potential energy</a:t>
            </a:r>
          </a:p>
          <a:p>
            <a:pPr lvl="1"/>
            <a:r>
              <a:rPr lang="en-US" dirty="0" smtClean="0"/>
              <a:t>Almost no resistance to molecular movement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Matter</a:t>
            </a:r>
            <a:endParaRPr lang="en-US" dirty="0"/>
          </a:p>
        </p:txBody>
      </p:sp>
      <p:sp>
        <p:nvSpPr>
          <p:cNvPr id="3" name="Content Placeholder 2"/>
          <p:cNvSpPr>
            <a:spLocks noGrp="1"/>
          </p:cNvSpPr>
          <p:nvPr>
            <p:ph idx="1"/>
          </p:nvPr>
        </p:nvSpPr>
        <p:spPr>
          <a:xfrm>
            <a:off x="914400" y="1295400"/>
            <a:ext cx="7772400" cy="5060160"/>
          </a:xfrm>
        </p:spPr>
        <p:txBody>
          <a:bodyPr>
            <a:normAutofit/>
          </a:bodyPr>
          <a:lstStyle/>
          <a:p>
            <a:r>
              <a:rPr lang="en-US" dirty="0" smtClean="0"/>
              <a:t>Intermolecular forces highest in solids, lowest in gases</a:t>
            </a:r>
          </a:p>
          <a:p>
            <a:r>
              <a:rPr lang="en-US" dirty="0" smtClean="0"/>
              <a:t>As heat is added to solids, molecules remain fixed in position, but amplitude of vibrations increases – higher temperature</a:t>
            </a:r>
          </a:p>
          <a:p>
            <a:r>
              <a:rPr lang="en-US" dirty="0" smtClean="0"/>
              <a:t>Eventually reach a point where kinetic energy of molecules overcomes intermolecular bonds and the solid melts – a </a:t>
            </a:r>
            <a:r>
              <a:rPr lang="en-US" b="1" i="1" dirty="0" smtClean="0"/>
              <a:t>phase transition</a:t>
            </a:r>
            <a:r>
              <a:rPr lang="en-US" dirty="0" smtClean="0"/>
              <a:t> – </a:t>
            </a:r>
            <a:r>
              <a:rPr lang="en-US" b="1" u="sng" dirty="0" smtClean="0"/>
              <a:t>but</a:t>
            </a:r>
            <a:r>
              <a:rPr lang="en-US" dirty="0" smtClean="0"/>
              <a:t> intermolecular forces are still significant (liquids hold their cohesiveness)</a:t>
            </a:r>
            <a:endParaRPr lang="en-US" b="1" i="1" u="sng"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Phases of Matter</a:t>
            </a:r>
            <a:endParaRPr lang="en-US" dirty="0"/>
          </a:p>
        </p:txBody>
      </p:sp>
      <p:sp>
        <p:nvSpPr>
          <p:cNvPr id="3" name="Content Placeholder 2"/>
          <p:cNvSpPr>
            <a:spLocks noGrp="1"/>
          </p:cNvSpPr>
          <p:nvPr>
            <p:ph idx="1"/>
          </p:nvPr>
        </p:nvSpPr>
        <p:spPr>
          <a:xfrm>
            <a:off x="914400" y="1600200"/>
            <a:ext cx="7772400" cy="4755360"/>
          </a:xfrm>
        </p:spPr>
        <p:txBody>
          <a:bodyPr>
            <a:normAutofit/>
          </a:bodyPr>
          <a:lstStyle/>
          <a:p>
            <a:r>
              <a:rPr lang="en-US" dirty="0" smtClean="0"/>
              <a:t>If more heat is added, the separation of the molecules increases to the point where intermolecular forces (attraction) become insignificant and the molecules go </a:t>
            </a:r>
            <a:r>
              <a:rPr lang="en-US" dirty="0" err="1" smtClean="0"/>
              <a:t>willy</a:t>
            </a:r>
            <a:r>
              <a:rPr lang="en-US" dirty="0" smtClean="0"/>
              <a:t> </a:t>
            </a:r>
            <a:r>
              <a:rPr lang="en-US" dirty="0" err="1" smtClean="0"/>
              <a:t>nilly</a:t>
            </a:r>
            <a:r>
              <a:rPr lang="en-US" dirty="0" smtClean="0"/>
              <a:t> all over the place like freshman on lunch break – i.e. the object has become a gas</a:t>
            </a:r>
            <a:endParaRPr lang="en-US" b="1" i="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447800"/>
            <a:ext cx="7772400" cy="4953000"/>
          </a:xfrm>
        </p:spPr>
        <p:txBody>
          <a:bodyPr>
            <a:normAutofit/>
          </a:bodyPr>
          <a:lstStyle/>
          <a:p>
            <a:r>
              <a:rPr lang="en-US" dirty="0" smtClean="0"/>
              <a:t>One example is golfer Phil Mickelson moving from California to Texas to avoid paying state income taxes</a:t>
            </a:r>
          </a:p>
          <a:p>
            <a:r>
              <a:rPr lang="en-US" dirty="0" smtClean="0"/>
              <a:t>What we are more concerned with is the change in the physical state of matter</a:t>
            </a:r>
          </a:p>
          <a:p>
            <a:r>
              <a:rPr lang="en-US" dirty="0" smtClean="0"/>
              <a:t>There are four states of matter:</a:t>
            </a:r>
          </a:p>
          <a:p>
            <a:pPr lvl="1"/>
            <a:r>
              <a:rPr lang="en-US" dirty="0" smtClean="0"/>
              <a:t>Solid</a:t>
            </a:r>
          </a:p>
          <a:p>
            <a:pPr lvl="1"/>
            <a:r>
              <a:rPr lang="en-US" dirty="0" smtClean="0"/>
              <a:t>Liquid</a:t>
            </a:r>
          </a:p>
          <a:p>
            <a:pPr lvl="1"/>
            <a:r>
              <a:rPr lang="en-US" dirty="0" smtClean="0"/>
              <a:t>Gas</a:t>
            </a:r>
          </a:p>
          <a:p>
            <a:pPr lvl="1"/>
            <a:r>
              <a:rPr lang="en-US" dirty="0" smtClean="0"/>
              <a:t>Plasma</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p:txBody>
          <a:bodyPr>
            <a:normAutofit lnSpcReduction="10000"/>
          </a:bodyPr>
          <a:lstStyle/>
          <a:p>
            <a:r>
              <a:rPr lang="en-US" dirty="0" smtClean="0"/>
              <a:t>In general, these states of matter are a function of temperature with solids being the coldest and plasma being the hottest</a:t>
            </a:r>
          </a:p>
          <a:p>
            <a:r>
              <a:rPr lang="en-US" dirty="0" smtClean="0"/>
              <a:t>When thermal energy is added to a body, it increases in temperature</a:t>
            </a:r>
          </a:p>
          <a:p>
            <a:r>
              <a:rPr lang="en-US" dirty="0" smtClean="0"/>
              <a:t>Temperature increases until the body reaches a transition point determined by its physical and chemical properties</a:t>
            </a:r>
          </a:p>
          <a:p>
            <a:r>
              <a:rPr lang="en-US" dirty="0" smtClean="0"/>
              <a:t>Further energy added will cause a change of state</a:t>
            </a:r>
            <a:endParaRPr lang="en-US" dirty="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371600"/>
            <a:ext cx="7772400" cy="5334000"/>
          </a:xfrm>
        </p:spPr>
        <p:txBody>
          <a:bodyPr>
            <a:normAutofit/>
          </a:bodyPr>
          <a:lstStyle/>
          <a:p>
            <a:r>
              <a:rPr lang="en-US" dirty="0" smtClean="0"/>
              <a:t>Melting point</a:t>
            </a:r>
          </a:p>
          <a:p>
            <a:pPr lvl="1"/>
            <a:r>
              <a:rPr lang="en-US" dirty="0" smtClean="0"/>
              <a:t>Point at which a substance transitions from a solid to a liquid or vice versa if thermal energy is being extracted</a:t>
            </a:r>
          </a:p>
          <a:p>
            <a:pPr lvl="1"/>
            <a:r>
              <a:rPr lang="en-US" dirty="0" smtClean="0"/>
              <a:t>Once the melting point is reached, further energy is required to provide the work needed to overcome the intermolecular bonds which hold the solid together</a:t>
            </a:r>
          </a:p>
          <a:p>
            <a:pPr lvl="1"/>
            <a:r>
              <a:rPr lang="en-US" dirty="0" smtClean="0"/>
              <a:t>Temperature will remain constant during this transition</a:t>
            </a:r>
          </a:p>
          <a:p>
            <a:pPr lvl="1"/>
            <a:r>
              <a:rPr lang="en-US" dirty="0" smtClean="0"/>
              <a:t>Once melting is complete, additional energy added will increase the temperature of the liquid</a:t>
            </a:r>
            <a:endParaRPr lang="en-US" dirty="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371600"/>
            <a:ext cx="7772400" cy="5334000"/>
          </a:xfrm>
        </p:spPr>
        <p:txBody>
          <a:bodyPr>
            <a:normAutofit/>
          </a:bodyPr>
          <a:lstStyle/>
          <a:p>
            <a:r>
              <a:rPr lang="en-US" dirty="0" smtClean="0"/>
              <a:t>Melting point</a:t>
            </a:r>
          </a:p>
          <a:p>
            <a:pPr lvl="1"/>
            <a:r>
              <a:rPr lang="en-US" dirty="0" smtClean="0"/>
              <a:t>The thermal energy required to melt a given substance is called the specific latent heat of fusion, </a:t>
            </a:r>
            <a:r>
              <a:rPr lang="en-US" i="1" dirty="0" smtClean="0"/>
              <a:t>L</a:t>
            </a:r>
            <a:r>
              <a:rPr lang="en-US" i="1" baseline="-25000" dirty="0" smtClean="0"/>
              <a:t>f</a:t>
            </a:r>
            <a:r>
              <a:rPr lang="en-US" dirty="0" smtClean="0"/>
              <a:t> </a:t>
            </a:r>
          </a:p>
          <a:p>
            <a:pPr lvl="1"/>
            <a:endParaRPr lang="en-US" dirty="0" smtClean="0"/>
          </a:p>
          <a:p>
            <a:pPr lvl="1"/>
            <a:endParaRPr lang="en-US" sz="800" dirty="0" smtClean="0"/>
          </a:p>
          <a:p>
            <a:pPr lvl="1"/>
            <a:r>
              <a:rPr lang="en-US" dirty="0" smtClean="0"/>
              <a:t>The units for specific latent heat of fusion are, J/kg</a:t>
            </a:r>
            <a:endParaRPr lang="en-US" dirty="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graphicFrame>
        <p:nvGraphicFramePr>
          <p:cNvPr id="34818" name="Object 2"/>
          <p:cNvGraphicFramePr>
            <a:graphicFrameLocks noChangeAspect="1"/>
          </p:cNvGraphicFramePr>
          <p:nvPr/>
        </p:nvGraphicFramePr>
        <p:xfrm>
          <a:off x="3429000" y="2895600"/>
          <a:ext cx="1955800" cy="844550"/>
        </p:xfrm>
        <a:graphic>
          <a:graphicData uri="http://schemas.openxmlformats.org/presentationml/2006/ole">
            <p:oleObj spid="_x0000_s56322" name="Equation" r:id="rId3" imgW="558720" imgH="241200" progId="Equation.3">
              <p:embed/>
            </p:oleObj>
          </a:graphicData>
        </a:graphic>
      </p:graphicFrame>
      <p:pic>
        <p:nvPicPr>
          <p:cNvPr id="6" name="Picture 5" descr="Latent Heats, Boiling Melting Temps.jpg"/>
          <p:cNvPicPr>
            <a:picLocks noChangeAspect="1"/>
          </p:cNvPicPr>
          <p:nvPr/>
        </p:nvPicPr>
        <p:blipFill>
          <a:blip r:embed="rId4" cstate="print"/>
          <a:srcRect b="11417"/>
          <a:stretch>
            <a:fillRect/>
          </a:stretch>
        </p:blipFill>
        <p:spPr>
          <a:xfrm>
            <a:off x="457200" y="4343400"/>
            <a:ext cx="8180353" cy="232411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371600"/>
            <a:ext cx="7772400" cy="5334000"/>
          </a:xfrm>
        </p:spPr>
        <p:txBody>
          <a:bodyPr>
            <a:normAutofit/>
          </a:bodyPr>
          <a:lstStyle/>
          <a:p>
            <a:r>
              <a:rPr lang="en-US" dirty="0" smtClean="0"/>
              <a:t>Boiling point</a:t>
            </a:r>
          </a:p>
          <a:p>
            <a:pPr lvl="1"/>
            <a:r>
              <a:rPr lang="en-US" dirty="0" smtClean="0"/>
              <a:t>Point at which a substance transitions from a liquid to a gas or vice versa if thermal energy is being extracted</a:t>
            </a:r>
          </a:p>
          <a:p>
            <a:pPr lvl="1"/>
            <a:r>
              <a:rPr lang="en-US" dirty="0" smtClean="0"/>
              <a:t>Once the boiling point is reached, further energy is required to provide the work needed to overcome the intermolecular forces which hold the liquid together, i.e. to further separate them</a:t>
            </a:r>
          </a:p>
          <a:p>
            <a:pPr lvl="1"/>
            <a:r>
              <a:rPr lang="en-US" dirty="0" smtClean="0"/>
              <a:t>Temperature will remain constant during this transition</a:t>
            </a:r>
          </a:p>
          <a:p>
            <a:pPr lvl="1"/>
            <a:r>
              <a:rPr lang="en-US" dirty="0" smtClean="0"/>
              <a:t>Once boiling is complete, additional energy added will increase the temperature of the gas</a:t>
            </a:r>
            <a:endParaRPr lang="en-US" dirty="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371600"/>
            <a:ext cx="7772400" cy="5334000"/>
          </a:xfrm>
        </p:spPr>
        <p:txBody>
          <a:bodyPr>
            <a:normAutofit/>
          </a:bodyPr>
          <a:lstStyle/>
          <a:p>
            <a:r>
              <a:rPr lang="en-US" dirty="0" smtClean="0"/>
              <a:t>Boiling point</a:t>
            </a:r>
          </a:p>
          <a:p>
            <a:pPr lvl="1"/>
            <a:r>
              <a:rPr lang="en-US" dirty="0" smtClean="0"/>
              <a:t>The thermal energy required to turn a given liquid into a gas is called the specific latent heat of vaporization, </a:t>
            </a:r>
            <a:r>
              <a:rPr lang="en-US" i="1" dirty="0" err="1" smtClean="0"/>
              <a:t>L</a:t>
            </a:r>
            <a:r>
              <a:rPr lang="en-US" i="1" baseline="-25000" dirty="0" err="1" smtClean="0"/>
              <a:t>v</a:t>
            </a:r>
            <a:r>
              <a:rPr lang="en-US" dirty="0" smtClean="0"/>
              <a:t> </a:t>
            </a:r>
          </a:p>
          <a:p>
            <a:pPr lvl="1"/>
            <a:endParaRPr lang="en-US" dirty="0" smtClean="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graphicFrame>
        <p:nvGraphicFramePr>
          <p:cNvPr id="34818" name="Object 2"/>
          <p:cNvGraphicFramePr>
            <a:graphicFrameLocks noChangeAspect="1"/>
          </p:cNvGraphicFramePr>
          <p:nvPr/>
        </p:nvGraphicFramePr>
        <p:xfrm>
          <a:off x="5280025" y="2917825"/>
          <a:ext cx="1911350" cy="800100"/>
        </p:xfrm>
        <a:graphic>
          <a:graphicData uri="http://schemas.openxmlformats.org/presentationml/2006/ole">
            <p:oleObj spid="_x0000_s57346" name="Equation" r:id="rId3" imgW="545760" imgH="228600" progId="Equation.3">
              <p:embed/>
            </p:oleObj>
          </a:graphicData>
        </a:graphic>
      </p:graphicFrame>
      <p:pic>
        <p:nvPicPr>
          <p:cNvPr id="6" name="Picture 5" descr="Latent Heats, Boiling Melting Temps.jpg"/>
          <p:cNvPicPr>
            <a:picLocks noChangeAspect="1"/>
          </p:cNvPicPr>
          <p:nvPr/>
        </p:nvPicPr>
        <p:blipFill>
          <a:blip r:embed="rId4" cstate="print"/>
          <a:srcRect b="11417"/>
          <a:stretch>
            <a:fillRect/>
          </a:stretch>
        </p:blipFill>
        <p:spPr>
          <a:xfrm>
            <a:off x="457200" y="4343400"/>
            <a:ext cx="8180353" cy="2324118"/>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371600"/>
            <a:ext cx="7772400" cy="5334000"/>
          </a:xfrm>
        </p:spPr>
        <p:txBody>
          <a:bodyPr>
            <a:normAutofit/>
          </a:bodyPr>
          <a:lstStyle/>
          <a:p>
            <a:r>
              <a:rPr lang="en-US" dirty="0" smtClean="0"/>
              <a:t>Gas to Plasma</a:t>
            </a:r>
          </a:p>
          <a:p>
            <a:pPr lvl="1"/>
            <a:r>
              <a:rPr lang="en-US" dirty="0" smtClean="0"/>
              <a:t>Not assessed by IB or discussed in </a:t>
            </a:r>
            <a:r>
              <a:rPr lang="en-US" dirty="0" err="1" smtClean="0"/>
              <a:t>Tsokos</a:t>
            </a:r>
            <a:endParaRPr lang="en-US" dirty="0" smtClean="0"/>
          </a:p>
          <a:p>
            <a:pPr lvl="1"/>
            <a:r>
              <a:rPr lang="en-US" dirty="0" smtClean="0"/>
              <a:t>At extremely high temperatures, electrons have so much energy that it overcomes the electromagnetic attraction of the nucleus</a:t>
            </a:r>
          </a:p>
          <a:p>
            <a:pPr lvl="1"/>
            <a:r>
              <a:rPr lang="en-US" dirty="0" smtClean="0"/>
              <a:t>Electrons separate from the nucleus and we are left with a mixture of electrons and nuclei</a:t>
            </a:r>
            <a:endParaRPr lang="en-US" dirty="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Science: </a:t>
            </a:r>
            <a:endParaRPr lang="en-US" dirty="0"/>
          </a:p>
        </p:txBody>
      </p:sp>
      <p:sp>
        <p:nvSpPr>
          <p:cNvPr id="3" name="Content Placeholder 2"/>
          <p:cNvSpPr>
            <a:spLocks noGrp="1"/>
          </p:cNvSpPr>
          <p:nvPr>
            <p:ph idx="1"/>
          </p:nvPr>
        </p:nvSpPr>
        <p:spPr/>
        <p:txBody>
          <a:bodyPr>
            <a:normAutofit lnSpcReduction="10000"/>
          </a:bodyPr>
          <a:lstStyle/>
          <a:p>
            <a:pPr lvl="0"/>
            <a:r>
              <a:rPr lang="en-US" sz="3200" dirty="0" smtClean="0"/>
              <a:t>Evidence through experimentation: </a:t>
            </a:r>
          </a:p>
          <a:p>
            <a:pPr lvl="1"/>
            <a:r>
              <a:rPr lang="en-US" sz="2800" dirty="0" smtClean="0"/>
              <a:t>Scientists from the 17th and 18th centuries were working without the knowledge of atomic structure and sometimes developed theories that were later found to be incorrect, such as </a:t>
            </a:r>
            <a:r>
              <a:rPr lang="en-US" sz="2800" dirty="0" smtClean="0">
                <a:hlinkClick r:id="rId2"/>
              </a:rPr>
              <a:t>phlogiston </a:t>
            </a:r>
            <a:r>
              <a:rPr lang="en-US" sz="2800" dirty="0" smtClean="0"/>
              <a:t>and perpetual motion capabilities. </a:t>
            </a:r>
          </a:p>
          <a:p>
            <a:pPr lvl="1"/>
            <a:r>
              <a:rPr lang="en-US" sz="2800" dirty="0" smtClean="0"/>
              <a:t>Our current understanding relies on statistical mechanics providing a basis for our use and understanding of energy transfer in science.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382000" cy="1197864"/>
          </a:xfrm>
        </p:spPr>
        <p:txBody>
          <a:bodyPr/>
          <a:lstStyle/>
          <a:p>
            <a:r>
              <a:rPr lang="en-US" dirty="0" smtClean="0"/>
              <a:t>Change of State</a:t>
            </a:r>
            <a:endParaRPr lang="en-US" dirty="0"/>
          </a:p>
        </p:txBody>
      </p:sp>
      <p:sp>
        <p:nvSpPr>
          <p:cNvPr id="3" name="Content Placeholder 2"/>
          <p:cNvSpPr>
            <a:spLocks noGrp="1"/>
          </p:cNvSpPr>
          <p:nvPr>
            <p:ph idx="1"/>
          </p:nvPr>
        </p:nvSpPr>
        <p:spPr>
          <a:xfrm>
            <a:off x="304800" y="1143000"/>
            <a:ext cx="3352800" cy="5562600"/>
          </a:xfrm>
        </p:spPr>
        <p:txBody>
          <a:bodyPr>
            <a:normAutofit/>
          </a:bodyPr>
          <a:lstStyle/>
          <a:p>
            <a:r>
              <a:rPr lang="en-US" dirty="0" smtClean="0"/>
              <a:t>Sample Problem</a:t>
            </a:r>
          </a:p>
          <a:p>
            <a:pPr marL="0" lvl="1" indent="0">
              <a:buNone/>
            </a:pPr>
            <a:r>
              <a:rPr lang="en-US" i="1" dirty="0" smtClean="0">
                <a:solidFill>
                  <a:srgbClr val="FFFF00"/>
                </a:solidFill>
              </a:rPr>
              <a:t>How much heat is required to completely vaporize 10 kg of lead at 25° C?</a:t>
            </a:r>
            <a:endParaRPr lang="en-US" i="1" dirty="0">
              <a:solidFill>
                <a:srgbClr val="FFFF00"/>
              </a:solidFill>
            </a:endParaRPr>
          </a:p>
        </p:txBody>
      </p:sp>
      <p:sp>
        <p:nvSpPr>
          <p:cNvPr id="4" name="TextBox 3"/>
          <p:cNvSpPr txBox="1"/>
          <p:nvPr/>
        </p:nvSpPr>
        <p:spPr>
          <a:xfrm>
            <a:off x="4419600" y="0"/>
            <a:ext cx="1676400" cy="1384995"/>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p:txBody>
      </p:sp>
      <p:pic>
        <p:nvPicPr>
          <p:cNvPr id="5" name="Picture 4" descr="Latent Heats, Boiling Melting Temps.jpg"/>
          <p:cNvPicPr>
            <a:picLocks noChangeAspect="1"/>
          </p:cNvPicPr>
          <p:nvPr/>
        </p:nvPicPr>
        <p:blipFill>
          <a:blip r:embed="rId2" cstate="print"/>
          <a:srcRect b="11417"/>
          <a:stretch>
            <a:fillRect/>
          </a:stretch>
        </p:blipFill>
        <p:spPr>
          <a:xfrm>
            <a:off x="457200" y="4343400"/>
            <a:ext cx="8180353" cy="2324118"/>
          </a:xfrm>
          <a:prstGeom prst="rect">
            <a:avLst/>
          </a:prstGeom>
        </p:spPr>
      </p:pic>
      <p:pic>
        <p:nvPicPr>
          <p:cNvPr id="6" name="Picture 5" descr="Diagram of Phase Changes.jpg"/>
          <p:cNvPicPr>
            <a:picLocks noChangeAspect="1"/>
          </p:cNvPicPr>
          <p:nvPr/>
        </p:nvPicPr>
        <p:blipFill>
          <a:blip r:embed="rId3" cstate="print"/>
          <a:stretch>
            <a:fillRect/>
          </a:stretch>
        </p:blipFill>
        <p:spPr>
          <a:xfrm>
            <a:off x="3810000" y="1371600"/>
            <a:ext cx="4973165" cy="25146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of State</a:t>
            </a:r>
            <a:endParaRPr lang="en-US" dirty="0"/>
          </a:p>
        </p:txBody>
      </p:sp>
      <p:sp>
        <p:nvSpPr>
          <p:cNvPr id="3" name="Content Placeholder 2"/>
          <p:cNvSpPr>
            <a:spLocks noGrp="1"/>
          </p:cNvSpPr>
          <p:nvPr>
            <p:ph idx="1"/>
          </p:nvPr>
        </p:nvSpPr>
        <p:spPr>
          <a:xfrm>
            <a:off x="914400" y="1371600"/>
            <a:ext cx="7772400" cy="5334000"/>
          </a:xfrm>
        </p:spPr>
        <p:txBody>
          <a:bodyPr>
            <a:normAutofit/>
          </a:bodyPr>
          <a:lstStyle/>
          <a:p>
            <a:r>
              <a:rPr lang="en-US" dirty="0" smtClean="0"/>
              <a:t>Specific Latent Heats</a:t>
            </a:r>
          </a:p>
          <a:p>
            <a:pPr lvl="1"/>
            <a:r>
              <a:rPr lang="en-US" dirty="0" smtClean="0"/>
              <a:t>Amount of heat needed to change the state of a unit mass of a material at its specific melting / boiling point</a:t>
            </a:r>
          </a:p>
          <a:p>
            <a:r>
              <a:rPr lang="en-US" dirty="0" smtClean="0"/>
              <a:t>Latent Heats (Not Specific)</a:t>
            </a:r>
          </a:p>
          <a:p>
            <a:pPr lvl="1"/>
            <a:r>
              <a:rPr lang="en-US" dirty="0" smtClean="0"/>
              <a:t>The amount of heat needed to change the state of a material irrespective of mass</a:t>
            </a:r>
          </a:p>
          <a:p>
            <a:pPr lvl="1"/>
            <a:endParaRPr lang="en-US" dirty="0" smtClean="0"/>
          </a:p>
        </p:txBody>
      </p:sp>
      <p:sp>
        <p:nvSpPr>
          <p:cNvPr id="4" name="TextBox 3"/>
          <p:cNvSpPr txBox="1"/>
          <p:nvPr/>
        </p:nvSpPr>
        <p:spPr>
          <a:xfrm>
            <a:off x="6553200" y="76200"/>
            <a:ext cx="1676400" cy="1815882"/>
          </a:xfrm>
          <a:prstGeom prst="rect">
            <a:avLst/>
          </a:prstGeom>
          <a:noFill/>
        </p:spPr>
        <p:txBody>
          <a:bodyPr wrap="square" rtlCol="0">
            <a:spAutoFit/>
          </a:bodyPr>
          <a:lstStyle/>
          <a:p>
            <a:pPr marL="231775" indent="-231775">
              <a:buFont typeface="Arial" pitchFamily="34" charset="0"/>
              <a:buChar char="•"/>
            </a:pPr>
            <a:r>
              <a:rPr lang="en-US" sz="2800" b="1" dirty="0" smtClean="0">
                <a:solidFill>
                  <a:srgbClr val="00B0F0"/>
                </a:solidFill>
              </a:rPr>
              <a:t>Solid</a:t>
            </a:r>
          </a:p>
          <a:p>
            <a:pPr marL="231775" indent="-231775">
              <a:buFont typeface="Arial" pitchFamily="34" charset="0"/>
              <a:buChar char="•"/>
            </a:pPr>
            <a:r>
              <a:rPr lang="en-US" sz="2800" b="1" dirty="0" smtClean="0">
                <a:solidFill>
                  <a:srgbClr val="00B0F0"/>
                </a:solidFill>
              </a:rPr>
              <a:t>Liquid</a:t>
            </a:r>
          </a:p>
          <a:p>
            <a:pPr marL="231775" indent="-231775">
              <a:buFont typeface="Arial" pitchFamily="34" charset="0"/>
              <a:buChar char="•"/>
            </a:pPr>
            <a:r>
              <a:rPr lang="en-US" sz="2800" b="1" dirty="0" smtClean="0">
                <a:solidFill>
                  <a:srgbClr val="00B0F0"/>
                </a:solidFill>
              </a:rPr>
              <a:t>Gas</a:t>
            </a:r>
          </a:p>
          <a:p>
            <a:pPr marL="231775" indent="-231775">
              <a:buFont typeface="Arial" pitchFamily="34" charset="0"/>
              <a:buChar char="•"/>
            </a:pPr>
            <a:r>
              <a:rPr lang="en-US" sz="2800" b="1" dirty="0" smtClean="0">
                <a:solidFill>
                  <a:srgbClr val="00B0F0"/>
                </a:solidFill>
              </a:rPr>
              <a:t>Plasma</a:t>
            </a:r>
            <a:endParaRPr lang="en-US" sz="2800" b="1" dirty="0">
              <a:solidFill>
                <a:srgbClr val="00B0F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02336"/>
            <a:ext cx="8382000" cy="1197864"/>
          </a:xfrm>
        </p:spPr>
        <p:txBody>
          <a:bodyPr/>
          <a:lstStyle/>
          <a:p>
            <a:r>
              <a:rPr lang="en-US" sz="2800" b="1" dirty="0" smtClean="0"/>
              <a:t>Measuring Specific Heat – Method of Mixtures</a:t>
            </a:r>
            <a:endParaRPr lang="en-US" sz="2800" b="1" dirty="0"/>
          </a:p>
        </p:txBody>
      </p:sp>
      <p:sp>
        <p:nvSpPr>
          <p:cNvPr id="3" name="Content Placeholder 2"/>
          <p:cNvSpPr>
            <a:spLocks noGrp="1"/>
          </p:cNvSpPr>
          <p:nvPr>
            <p:ph idx="1"/>
          </p:nvPr>
        </p:nvSpPr>
        <p:spPr>
          <a:xfrm>
            <a:off x="304800" y="990600"/>
            <a:ext cx="8534400" cy="5364960"/>
          </a:xfrm>
        </p:spPr>
        <p:txBody>
          <a:bodyPr/>
          <a:lstStyle/>
          <a:p>
            <a:r>
              <a:rPr lang="en-US" dirty="0" smtClean="0"/>
              <a:t>In order to determine the specific heat of a substance, we need to measure</a:t>
            </a:r>
          </a:p>
          <a:p>
            <a:pPr lvl="1"/>
            <a:r>
              <a:rPr lang="en-US" dirty="0" smtClean="0"/>
              <a:t>The amount of heat added</a:t>
            </a:r>
          </a:p>
          <a:p>
            <a:pPr lvl="1"/>
            <a:r>
              <a:rPr lang="en-US" dirty="0" smtClean="0"/>
              <a:t>Mass of the substance</a:t>
            </a:r>
          </a:p>
          <a:p>
            <a:pPr lvl="1"/>
            <a:r>
              <a:rPr lang="en-US" dirty="0" smtClean="0"/>
              <a:t>The change in temperature</a:t>
            </a:r>
            <a:endParaRPr lang="en-US" dirty="0"/>
          </a:p>
        </p:txBody>
      </p:sp>
      <p:pic>
        <p:nvPicPr>
          <p:cNvPr id="5" name="Picture 4" descr="Calorimeter.jpg"/>
          <p:cNvPicPr>
            <a:picLocks noChangeAspect="1"/>
          </p:cNvPicPr>
          <p:nvPr/>
        </p:nvPicPr>
        <p:blipFill>
          <a:blip r:embed="rId3" cstate="print"/>
          <a:stretch>
            <a:fillRect/>
          </a:stretch>
        </p:blipFill>
        <p:spPr>
          <a:xfrm>
            <a:off x="152400" y="3657600"/>
            <a:ext cx="4693536" cy="2981214"/>
          </a:xfrm>
          <a:prstGeom prst="rect">
            <a:avLst/>
          </a:prstGeom>
        </p:spPr>
      </p:pic>
      <p:graphicFrame>
        <p:nvGraphicFramePr>
          <p:cNvPr id="40962" name="Object 2"/>
          <p:cNvGraphicFramePr>
            <a:graphicFrameLocks noChangeAspect="1"/>
          </p:cNvGraphicFramePr>
          <p:nvPr/>
        </p:nvGraphicFramePr>
        <p:xfrm>
          <a:off x="5410200" y="3657600"/>
          <a:ext cx="3343275" cy="2971800"/>
        </p:xfrm>
        <a:graphic>
          <a:graphicData uri="http://schemas.openxmlformats.org/presentationml/2006/ole">
            <p:oleObj spid="_x0000_s58370" name="Equation" r:id="rId4" imgW="685800" imgH="609480" progId="Equation.3">
              <p:embed/>
            </p:oleObj>
          </a:graphicData>
        </a:graphic>
      </p:graphicFrame>
      <p:sp>
        <p:nvSpPr>
          <p:cNvPr id="7" name="TextBox 6"/>
          <p:cNvSpPr txBox="1"/>
          <p:nvPr/>
        </p:nvSpPr>
        <p:spPr>
          <a:xfrm>
            <a:off x="6172200" y="2057400"/>
            <a:ext cx="2514600" cy="584775"/>
          </a:xfrm>
          <a:prstGeom prst="rect">
            <a:avLst/>
          </a:prstGeom>
          <a:noFill/>
        </p:spPr>
        <p:txBody>
          <a:bodyPr wrap="square" rtlCol="0">
            <a:spAutoFit/>
          </a:bodyPr>
          <a:lstStyle/>
          <a:p>
            <a:r>
              <a:rPr lang="en-US" sz="3200" b="1" i="1" dirty="0" err="1" smtClean="0">
                <a:solidFill>
                  <a:srgbClr val="00B0F0"/>
                </a:solidFill>
              </a:rPr>
              <a:t>Calorimetry</a:t>
            </a:r>
            <a:endParaRPr lang="en-US" sz="3200" b="1" i="1" dirty="0">
              <a:solidFill>
                <a:srgbClr val="00B0F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6400800" cy="2590800"/>
          </a:xfrm>
        </p:spPr>
        <p:txBody>
          <a:bodyPr>
            <a:normAutofit fontScale="92500" lnSpcReduction="10000"/>
          </a:bodyPr>
          <a:lstStyle/>
          <a:p>
            <a:r>
              <a:rPr lang="en-US" dirty="0" smtClean="0"/>
              <a:t>A second method is to drop a hot substance into a cold liquid whose specific heat is known</a:t>
            </a:r>
          </a:p>
          <a:p>
            <a:r>
              <a:rPr lang="en-US" dirty="0" smtClean="0"/>
              <a:t>By obtaining an equilibrium temperature we can calculate the unknown specific heat </a:t>
            </a:r>
            <a:endParaRPr lang="en-US" dirty="0"/>
          </a:p>
        </p:txBody>
      </p:sp>
      <p:pic>
        <p:nvPicPr>
          <p:cNvPr id="5" name="Picture 4" descr="Calorimeter.jpg"/>
          <p:cNvPicPr>
            <a:picLocks noChangeAspect="1"/>
          </p:cNvPicPr>
          <p:nvPr/>
        </p:nvPicPr>
        <p:blipFill>
          <a:blip r:embed="rId3" cstate="print"/>
          <a:stretch>
            <a:fillRect/>
          </a:stretch>
        </p:blipFill>
        <p:spPr>
          <a:xfrm>
            <a:off x="152400" y="3657600"/>
            <a:ext cx="4693536" cy="2981214"/>
          </a:xfrm>
          <a:prstGeom prst="rect">
            <a:avLst/>
          </a:prstGeom>
        </p:spPr>
      </p:pic>
      <p:graphicFrame>
        <p:nvGraphicFramePr>
          <p:cNvPr id="40962" name="Object 2"/>
          <p:cNvGraphicFramePr>
            <a:graphicFrameLocks noChangeAspect="1"/>
          </p:cNvGraphicFramePr>
          <p:nvPr/>
        </p:nvGraphicFramePr>
        <p:xfrm>
          <a:off x="5410200" y="3657600"/>
          <a:ext cx="3343275" cy="2971800"/>
        </p:xfrm>
        <a:graphic>
          <a:graphicData uri="http://schemas.openxmlformats.org/presentationml/2006/ole">
            <p:oleObj spid="_x0000_s59394" name="Equation" r:id="rId4" imgW="685800" imgH="609480" progId="Equation.3">
              <p:embed/>
            </p:oleObj>
          </a:graphicData>
        </a:graphic>
      </p:graphicFrame>
      <p:sp>
        <p:nvSpPr>
          <p:cNvPr id="7" name="TextBox 6"/>
          <p:cNvSpPr txBox="1"/>
          <p:nvPr/>
        </p:nvSpPr>
        <p:spPr>
          <a:xfrm>
            <a:off x="6858000" y="2057400"/>
            <a:ext cx="2514600" cy="584775"/>
          </a:xfrm>
          <a:prstGeom prst="rect">
            <a:avLst/>
          </a:prstGeom>
          <a:noFill/>
        </p:spPr>
        <p:txBody>
          <a:bodyPr wrap="square" rtlCol="0">
            <a:spAutoFit/>
          </a:bodyPr>
          <a:lstStyle/>
          <a:p>
            <a:r>
              <a:rPr lang="en-US" sz="3200" b="1" i="1" dirty="0" err="1" smtClean="0">
                <a:solidFill>
                  <a:srgbClr val="00B0F0"/>
                </a:solidFill>
              </a:rPr>
              <a:t>Calorimetry</a:t>
            </a:r>
            <a:endParaRPr lang="en-US" sz="3200" b="1" i="1" dirty="0">
              <a:solidFill>
                <a:srgbClr val="00B0F0"/>
              </a:solidFill>
            </a:endParaRPr>
          </a:p>
        </p:txBody>
      </p:sp>
      <p:sp>
        <p:nvSpPr>
          <p:cNvPr id="9" name="Title 1"/>
          <p:cNvSpPr>
            <a:spLocks noGrp="1"/>
          </p:cNvSpPr>
          <p:nvPr>
            <p:ph type="title"/>
          </p:nvPr>
        </p:nvSpPr>
        <p:spPr>
          <a:xfrm>
            <a:off x="304800" y="381000"/>
            <a:ext cx="8382000" cy="1197864"/>
          </a:xfrm>
        </p:spPr>
        <p:txBody>
          <a:bodyPr/>
          <a:lstStyle/>
          <a:p>
            <a:r>
              <a:rPr lang="en-US" sz="2800" b="1" dirty="0" smtClean="0"/>
              <a:t>Measuring Specific Heat – Method of Mixtures</a:t>
            </a:r>
            <a:endParaRPr lang="en-US" sz="2800"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197864"/>
          </a:xfrm>
        </p:spPr>
        <p:txBody>
          <a:bodyPr/>
          <a:lstStyle/>
          <a:p>
            <a:r>
              <a:rPr lang="en-US" dirty="0" smtClean="0"/>
              <a:t>Measuring Specific Latent Heats</a:t>
            </a:r>
            <a:endParaRPr lang="en-US" dirty="0"/>
          </a:p>
        </p:txBody>
      </p:sp>
      <p:sp>
        <p:nvSpPr>
          <p:cNvPr id="3" name="Content Placeholder 2"/>
          <p:cNvSpPr>
            <a:spLocks noGrp="1"/>
          </p:cNvSpPr>
          <p:nvPr>
            <p:ph idx="1"/>
          </p:nvPr>
        </p:nvSpPr>
        <p:spPr>
          <a:xfrm>
            <a:off x="304800" y="990600"/>
            <a:ext cx="5791200" cy="5638800"/>
          </a:xfrm>
        </p:spPr>
        <p:txBody>
          <a:bodyPr>
            <a:normAutofit lnSpcReduction="10000"/>
          </a:bodyPr>
          <a:lstStyle/>
          <a:p>
            <a:r>
              <a:rPr lang="en-US" dirty="0" smtClean="0"/>
              <a:t>A similar method can be used to determine the latent heat of fusion</a:t>
            </a:r>
          </a:p>
          <a:p>
            <a:r>
              <a:rPr lang="en-US" dirty="0" smtClean="0"/>
              <a:t>Drop a cold solid substance at its melting temperature into a warm liquid mixture of the same substance</a:t>
            </a:r>
          </a:p>
          <a:p>
            <a:r>
              <a:rPr lang="en-US" dirty="0" smtClean="0"/>
              <a:t>By measuring the temperature change of the liquid we can calculate the energy given up by the liquid that was used to melt the solid</a:t>
            </a:r>
            <a:endParaRPr lang="en-US" dirty="0"/>
          </a:p>
        </p:txBody>
      </p:sp>
      <p:graphicFrame>
        <p:nvGraphicFramePr>
          <p:cNvPr id="40962" name="Object 2"/>
          <p:cNvGraphicFramePr>
            <a:graphicFrameLocks noChangeAspect="1"/>
          </p:cNvGraphicFramePr>
          <p:nvPr/>
        </p:nvGraphicFramePr>
        <p:xfrm>
          <a:off x="6248400" y="3886200"/>
          <a:ext cx="2720975" cy="2490384"/>
        </p:xfrm>
        <a:graphic>
          <a:graphicData uri="http://schemas.openxmlformats.org/presentationml/2006/ole">
            <p:oleObj spid="_x0000_s60418" name="Equation" r:id="rId3" imgW="749160" imgH="6858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839200" cy="1197864"/>
          </a:xfrm>
        </p:spPr>
        <p:txBody>
          <a:bodyPr/>
          <a:lstStyle/>
          <a:p>
            <a:r>
              <a:rPr lang="en-US" dirty="0" smtClean="0"/>
              <a:t>Measuring Specific Latent Heats</a:t>
            </a:r>
            <a:endParaRPr lang="en-US" dirty="0"/>
          </a:p>
        </p:txBody>
      </p:sp>
      <p:sp>
        <p:nvSpPr>
          <p:cNvPr id="3" name="Content Placeholder 2"/>
          <p:cNvSpPr>
            <a:spLocks noGrp="1"/>
          </p:cNvSpPr>
          <p:nvPr>
            <p:ph idx="1"/>
          </p:nvPr>
        </p:nvSpPr>
        <p:spPr>
          <a:xfrm>
            <a:off x="304800" y="990600"/>
            <a:ext cx="5791200" cy="5638800"/>
          </a:xfrm>
        </p:spPr>
        <p:txBody>
          <a:bodyPr>
            <a:normAutofit/>
          </a:bodyPr>
          <a:lstStyle/>
          <a:p>
            <a:r>
              <a:rPr lang="en-US" dirty="0" smtClean="0"/>
              <a:t>Specific heat of vaporization can be measured using the device shown at right</a:t>
            </a:r>
          </a:p>
          <a:p>
            <a:r>
              <a:rPr lang="en-US" dirty="0" smtClean="0"/>
              <a:t>Measure the amount of heat added to a liquid in a double container</a:t>
            </a:r>
          </a:p>
          <a:p>
            <a:r>
              <a:rPr lang="en-US" dirty="0" smtClean="0"/>
              <a:t>As the liquid vaporizes, it leaves the inner container, condenses on the outer container, and then drips down and is collected in a beaker at the bottom</a:t>
            </a:r>
            <a:endParaRPr lang="en-US" dirty="0"/>
          </a:p>
        </p:txBody>
      </p:sp>
      <p:pic>
        <p:nvPicPr>
          <p:cNvPr id="5" name="Picture 4" descr="Calorimeter.jpg"/>
          <p:cNvPicPr>
            <a:picLocks noChangeAspect="1"/>
          </p:cNvPicPr>
          <p:nvPr/>
        </p:nvPicPr>
        <p:blipFill>
          <a:blip r:embed="rId3" cstate="print"/>
          <a:srcRect r="54621" b="13096"/>
          <a:stretch>
            <a:fillRect/>
          </a:stretch>
        </p:blipFill>
        <p:spPr>
          <a:xfrm>
            <a:off x="6553200" y="914400"/>
            <a:ext cx="2183309" cy="4205248"/>
          </a:xfrm>
          <a:prstGeom prst="rect">
            <a:avLst/>
          </a:prstGeom>
        </p:spPr>
      </p:pic>
      <p:graphicFrame>
        <p:nvGraphicFramePr>
          <p:cNvPr id="40962" name="Object 2"/>
          <p:cNvGraphicFramePr>
            <a:graphicFrameLocks noChangeAspect="1"/>
          </p:cNvGraphicFramePr>
          <p:nvPr/>
        </p:nvGraphicFramePr>
        <p:xfrm>
          <a:off x="6438900" y="5257800"/>
          <a:ext cx="2476500" cy="990600"/>
        </p:xfrm>
        <a:graphic>
          <a:graphicData uri="http://schemas.openxmlformats.org/presentationml/2006/ole">
            <p:oleObj spid="_x0000_s61442" name="Equation" r:id="rId4" imgW="507960" imgH="203040" progId="Equation.3">
              <p:embed/>
            </p:oleObj>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p:txBody>
          <a:bodyPr/>
          <a:lstStyle/>
          <a:p>
            <a:r>
              <a:rPr lang="en-US" dirty="0" smtClean="0"/>
              <a:t>The molecules of a liquid are constantly moving at various speeds</a:t>
            </a:r>
          </a:p>
          <a:p>
            <a:r>
              <a:rPr lang="en-US" dirty="0" smtClean="0"/>
              <a:t>At the surface of the liquid, the fastest of these molecules may contain enough energy to break free and enter the atmosphere as </a:t>
            </a:r>
            <a:r>
              <a:rPr lang="en-US" dirty="0" err="1" smtClean="0"/>
              <a:t>vapour</a:t>
            </a:r>
            <a:r>
              <a:rPr lang="en-US" dirty="0" smtClean="0"/>
              <a:t> (vapor)</a:t>
            </a:r>
          </a:p>
          <a:p>
            <a:r>
              <a:rPr lang="en-US" dirty="0" smtClean="0"/>
              <a:t>When that molecule has left, the total kinetic energy of the liquid has decreased which means its temperature will drop</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914400" y="1371600"/>
            <a:ext cx="7772400" cy="4983960"/>
          </a:xfrm>
        </p:spPr>
        <p:txBody>
          <a:bodyPr/>
          <a:lstStyle/>
          <a:p>
            <a:r>
              <a:rPr lang="en-US" dirty="0" smtClean="0"/>
              <a:t>Rate of evaporation increases with surface area and temperature of the liquid</a:t>
            </a:r>
          </a:p>
          <a:p>
            <a:r>
              <a:rPr lang="en-US" dirty="0" smtClean="0"/>
              <a:t>In an enclosed system, the escaping </a:t>
            </a:r>
            <a:r>
              <a:rPr lang="en-US" dirty="0" err="1" smtClean="0"/>
              <a:t>vapour</a:t>
            </a:r>
            <a:r>
              <a:rPr lang="en-US" dirty="0" smtClean="0"/>
              <a:t> creates </a:t>
            </a:r>
            <a:r>
              <a:rPr lang="en-US" dirty="0" err="1" smtClean="0"/>
              <a:t>vapour</a:t>
            </a:r>
            <a:r>
              <a:rPr lang="en-US" dirty="0" smtClean="0"/>
              <a:t> pressure above the surface of the liquid causing some of the molecules to re-enter the liquid</a:t>
            </a:r>
          </a:p>
          <a:p>
            <a:r>
              <a:rPr lang="en-US" dirty="0" smtClean="0"/>
              <a:t>Evaporation continues until equilibrium is reached where as many molecules leave the liquid as those that return</a:t>
            </a:r>
          </a:p>
          <a:p>
            <a:r>
              <a:rPr lang="en-US" dirty="0" smtClean="0"/>
              <a:t>The air is then considered saturated</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Molecular theory of solids, liquids and gases </a:t>
            </a:r>
          </a:p>
          <a:p>
            <a:r>
              <a:rPr lang="en-US" dirty="0" smtClean="0"/>
              <a:t>Temperature and absolute temperature </a:t>
            </a:r>
          </a:p>
          <a:p>
            <a:r>
              <a:rPr lang="en-US" dirty="0" smtClean="0"/>
              <a:t>Internal energy </a:t>
            </a:r>
          </a:p>
          <a:p>
            <a:r>
              <a:rPr lang="en-US" dirty="0" smtClean="0"/>
              <a:t>Specific heat capacity </a:t>
            </a:r>
          </a:p>
          <a:p>
            <a:r>
              <a:rPr lang="en-US" dirty="0" smtClean="0"/>
              <a:t>Phase change </a:t>
            </a:r>
          </a:p>
          <a:p>
            <a:r>
              <a:rPr lang="en-US" dirty="0" smtClean="0"/>
              <a:t>Specific latent heat</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Data Booklet Reference:</a:t>
            </a:r>
            <a:br>
              <a:rPr lang="en-US" dirty="0" smtClean="0"/>
            </a:br>
            <a:endParaRPr lang="en-US" dirty="0"/>
          </a:p>
        </p:txBody>
      </p:sp>
      <p:graphicFrame>
        <p:nvGraphicFramePr>
          <p:cNvPr id="4" name="Content Placeholder 3"/>
          <p:cNvGraphicFramePr>
            <a:graphicFrameLocks noChangeAspect="1"/>
          </p:cNvGraphicFramePr>
          <p:nvPr>
            <p:ph idx="1"/>
          </p:nvPr>
        </p:nvGraphicFramePr>
        <p:xfrm>
          <a:off x="1219200" y="1600200"/>
          <a:ext cx="3124200" cy="1967270"/>
        </p:xfrm>
        <a:graphic>
          <a:graphicData uri="http://schemas.openxmlformats.org/presentationml/2006/ole">
            <p:oleObj spid="_x0000_s45058" name="Equation" r:id="rId3" imgW="685800" imgH="431640" progId="Equation.3">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International-Mindedness: </a:t>
            </a:r>
            <a:endParaRPr lang="en-US" dirty="0"/>
          </a:p>
        </p:txBody>
      </p:sp>
      <p:sp>
        <p:nvSpPr>
          <p:cNvPr id="3" name="Content Placeholder 2"/>
          <p:cNvSpPr>
            <a:spLocks noGrp="1"/>
          </p:cNvSpPr>
          <p:nvPr>
            <p:ph idx="1"/>
          </p:nvPr>
        </p:nvSpPr>
        <p:spPr/>
        <p:txBody>
          <a:bodyPr>
            <a:normAutofit/>
          </a:bodyPr>
          <a:lstStyle/>
          <a:p>
            <a:pPr lvl="0"/>
            <a:r>
              <a:rPr lang="en-US" sz="3200" dirty="0" smtClean="0"/>
              <a:t>Heat exists in every known country.</a:t>
            </a:r>
          </a:p>
          <a:p>
            <a:pPr lvl="0"/>
            <a:r>
              <a:rPr lang="en-US" sz="3200" dirty="0" smtClean="0"/>
              <a:t>The topic of thermal physics is a good example of the use of international systems of measurement that allow scientists to collaborate effectively.</a:t>
            </a:r>
          </a:p>
          <a:p>
            <a:pPr lvl="0"/>
            <a:r>
              <a:rPr lang="en-US" sz="3200" dirty="0" smtClean="0"/>
              <a:t>The concept of temperature is nearly universally accepted except among </a:t>
            </a:r>
            <a:r>
              <a:rPr lang="en-US" sz="3200" dirty="0" err="1" smtClean="0"/>
              <a:t>Phlogistonaries</a:t>
            </a:r>
            <a:r>
              <a:rPr lang="en-US" sz="3200" dirty="0" smtClean="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temperature change in terms of internal energy </a:t>
            </a:r>
          </a:p>
          <a:p>
            <a:r>
              <a:rPr lang="en-US" sz="3200" dirty="0" smtClean="0"/>
              <a:t>Using Kelvin and Celsius temperature scales and converting between them </a:t>
            </a:r>
          </a:p>
          <a:p>
            <a:r>
              <a:rPr lang="en-US" sz="3200" dirty="0" smtClean="0"/>
              <a:t>Applying the calorimetric techniques of specific heat capacity or specific latent heat experimentally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phase change in terms of molecular </a:t>
            </a:r>
            <a:r>
              <a:rPr lang="en-US" sz="3200" dirty="0" err="1" smtClean="0"/>
              <a:t>behaviour</a:t>
            </a:r>
            <a:r>
              <a:rPr lang="en-US" sz="3200" dirty="0" smtClean="0"/>
              <a:t> </a:t>
            </a:r>
          </a:p>
          <a:p>
            <a:r>
              <a:rPr lang="en-US" sz="3200" dirty="0" smtClean="0"/>
              <a:t>Sketching and interpreting phase change graphs </a:t>
            </a:r>
          </a:p>
          <a:p>
            <a:r>
              <a:rPr lang="en-US" sz="3200" dirty="0" smtClean="0"/>
              <a:t>Calculating energy changes involving specific heat capacity and specific latent heat of fusion and vaporization</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Idea: </a:t>
            </a:r>
            <a:endParaRPr lang="en-US" dirty="0"/>
          </a:p>
        </p:txBody>
      </p:sp>
      <p:sp>
        <p:nvSpPr>
          <p:cNvPr id="3" name="Content Placeholder 2"/>
          <p:cNvSpPr>
            <a:spLocks noGrp="1"/>
          </p:cNvSpPr>
          <p:nvPr>
            <p:ph idx="1"/>
          </p:nvPr>
        </p:nvSpPr>
        <p:spPr/>
        <p:txBody>
          <a:bodyPr>
            <a:normAutofit/>
          </a:bodyPr>
          <a:lstStyle/>
          <a:p>
            <a:pPr lvl="0"/>
            <a:r>
              <a:rPr lang="en-US" sz="3200" dirty="0" smtClean="0"/>
              <a:t>Thermal physics deftly demonstrates the links between the macroscopic measurements essential to many scientific models with the microscopic properties that underlie these models.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Viner Hand ITC" pitchFamily="66" charset="0"/>
              </a:rPr>
              <a:t/>
            </a:r>
            <a:br>
              <a:rPr lang="en-US" dirty="0" smtClean="0">
                <a:latin typeface="Viner Hand ITC" pitchFamily="66" charset="0"/>
              </a:rPr>
            </a:br>
            <a:r>
              <a:rPr lang="en-US" sz="5400" dirty="0" smtClean="0">
                <a:latin typeface="Pristina" pitchFamily="66" charset="0"/>
              </a:rPr>
              <a:t>Questions?</a:t>
            </a:r>
            <a:endParaRPr lang="en-US" sz="5400" dirty="0">
              <a:latin typeface="Pristina" pitchFamily="66" charset="0"/>
            </a:endParaRPr>
          </a:p>
        </p:txBody>
      </p:sp>
      <p:sp>
        <p:nvSpPr>
          <p:cNvPr id="3" name="Subtitle 2"/>
          <p:cNvSpPr>
            <a:spLocks noGrp="1"/>
          </p:cNvSpPr>
          <p:nvPr>
            <p:ph type="subTitle" idx="1"/>
          </p:nvPr>
        </p:nvSpPr>
        <p:spPr/>
        <p:txBody>
          <a:bodyPr/>
          <a:lstStyle/>
          <a:p>
            <a:endParaRPr lang="en-US"/>
          </a:p>
        </p:txBody>
      </p:sp>
      <p:pic>
        <p:nvPicPr>
          <p:cNvPr id="4" name="Picture 3" descr="Devil%20Head.jpg"/>
          <p:cNvPicPr>
            <a:picLocks noChangeAspect="1"/>
          </p:cNvPicPr>
          <p:nvPr/>
        </p:nvPicPr>
        <p:blipFill>
          <a:blip r:embed="rId2" cstate="print"/>
          <a:stretch>
            <a:fillRect/>
          </a:stretch>
        </p:blipFill>
        <p:spPr>
          <a:xfrm>
            <a:off x="2438400" y="152400"/>
            <a:ext cx="4128596" cy="393065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219200" y="1351672"/>
            <a:ext cx="5205750" cy="977486"/>
          </a:xfrm>
        </p:spPr>
        <p:txBody>
          <a:bodyPr>
            <a:normAutofit/>
          </a:bodyPr>
          <a:lstStyle/>
          <a:p>
            <a:r>
              <a:rPr lang="en-US" sz="3200" b="1" i="1" dirty="0" smtClean="0"/>
              <a:t>#1-12</a:t>
            </a:r>
            <a:endParaRPr lang="en-US" sz="3200" b="1" i="1" dirty="0"/>
          </a:p>
        </p:txBody>
      </p:sp>
      <p:sp>
        <p:nvSpPr>
          <p:cNvPr id="3" name="Title 2"/>
          <p:cNvSpPr>
            <a:spLocks noGrp="1"/>
          </p:cNvSpPr>
          <p:nvPr>
            <p:ph type="title"/>
          </p:nvPr>
        </p:nvSpPr>
        <p:spPr/>
        <p:txBody>
          <a:bodyPr/>
          <a:lstStyle/>
          <a:p>
            <a:r>
              <a:rPr lang="en-US" dirty="0" smtClean="0"/>
              <a:t>Homework</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Theory Of Knowledge:</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Observation through sense perception plays a key role in making measurements.</a:t>
            </a:r>
          </a:p>
          <a:p>
            <a:r>
              <a:rPr lang="en-US" sz="3200" dirty="0" smtClean="0"/>
              <a:t>Does sense perception play different roles in different areas of knowledge?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Understandings:</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Molecular theory of solids, liquids and gases </a:t>
            </a:r>
          </a:p>
          <a:p>
            <a:r>
              <a:rPr lang="en-US" dirty="0" smtClean="0"/>
              <a:t>Temperature and absolute temperature </a:t>
            </a:r>
          </a:p>
          <a:p>
            <a:r>
              <a:rPr lang="en-US" dirty="0" smtClean="0"/>
              <a:t>Internal energy </a:t>
            </a:r>
          </a:p>
          <a:p>
            <a:r>
              <a:rPr lang="en-US" dirty="0" smtClean="0"/>
              <a:t>Specific heat capacity </a:t>
            </a:r>
          </a:p>
          <a:p>
            <a:r>
              <a:rPr lang="en-US" dirty="0" smtClean="0"/>
              <a:t>Phase change </a:t>
            </a:r>
          </a:p>
          <a:p>
            <a:r>
              <a:rPr lang="en-US" dirty="0" smtClean="0"/>
              <a:t>Specific latent heat</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Applications And Skills:</a:t>
            </a:r>
            <a:br>
              <a:rPr lang="en-US" dirty="0" smtClean="0"/>
            </a:br>
            <a:endParaRPr lang="en-US" dirty="0"/>
          </a:p>
        </p:txBody>
      </p:sp>
      <p:sp>
        <p:nvSpPr>
          <p:cNvPr id="3" name="Content Placeholder 2"/>
          <p:cNvSpPr>
            <a:spLocks noGrp="1"/>
          </p:cNvSpPr>
          <p:nvPr>
            <p:ph idx="1"/>
          </p:nvPr>
        </p:nvSpPr>
        <p:spPr/>
        <p:txBody>
          <a:bodyPr>
            <a:normAutofit/>
          </a:bodyPr>
          <a:lstStyle/>
          <a:p>
            <a:r>
              <a:rPr lang="en-US" sz="3200" dirty="0" smtClean="0"/>
              <a:t>Describing temperature change in terms of internal energy </a:t>
            </a:r>
          </a:p>
          <a:p>
            <a:r>
              <a:rPr lang="en-US" sz="3200" dirty="0" smtClean="0"/>
              <a:t>Using Kelvin and Celsius temperature scales and converting between them </a:t>
            </a:r>
          </a:p>
          <a:p>
            <a:r>
              <a:rPr lang="en-US" sz="3200" dirty="0" smtClean="0"/>
              <a:t>Applying the calorimetric techniques of specific heat capacity or specific latent heat experimentally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377</TotalTime>
  <Words>2500</Words>
  <Application>Microsoft Office PowerPoint</Application>
  <PresentationFormat>On-screen Show (4:3)</PresentationFormat>
  <Paragraphs>307</Paragraphs>
  <Slides>64</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Metro</vt:lpstr>
      <vt:lpstr>Equation</vt:lpstr>
      <vt:lpstr>Devil  physics The  baddest  class  on  campus  IB  Physics</vt:lpstr>
      <vt:lpstr>Lsn 3-1, Thermal Concepts</vt:lpstr>
      <vt:lpstr>Questions From Reading Activity?</vt:lpstr>
      <vt:lpstr>Essential Idea: </vt:lpstr>
      <vt:lpstr>Nature Of Science: </vt:lpstr>
      <vt:lpstr>International-Mindedness: </vt:lpstr>
      <vt:lpstr>Theory Of Knowledge: </vt:lpstr>
      <vt:lpstr>Understandings: </vt:lpstr>
      <vt:lpstr>Applications And Skills: </vt:lpstr>
      <vt:lpstr>Applications And Skills: </vt:lpstr>
      <vt:lpstr>Guidance: </vt:lpstr>
      <vt:lpstr>Data Booklet Reference: </vt:lpstr>
      <vt:lpstr>Utilization: </vt:lpstr>
      <vt:lpstr>Aims: </vt:lpstr>
      <vt:lpstr>Introductory Video: Summary of Thermodynamics</vt:lpstr>
      <vt:lpstr>Temperature</vt:lpstr>
      <vt:lpstr>Measuring Temperature</vt:lpstr>
      <vt:lpstr>Measuring Temperature</vt:lpstr>
      <vt:lpstr>Measuring Temperature</vt:lpstr>
      <vt:lpstr>Measuring Temperature</vt:lpstr>
      <vt:lpstr>Measuring Temperature</vt:lpstr>
      <vt:lpstr>Absolute Temperature</vt:lpstr>
      <vt:lpstr>Heat as Energy</vt:lpstr>
      <vt:lpstr>Heat as Energy</vt:lpstr>
      <vt:lpstr>Internal Energy</vt:lpstr>
      <vt:lpstr>Internal Energy</vt:lpstr>
      <vt:lpstr>Interrelationships</vt:lpstr>
      <vt:lpstr>Absolute Temperature</vt:lpstr>
      <vt:lpstr>Specific Heat Capacity, c</vt:lpstr>
      <vt:lpstr>Specific Heat Capacity, c</vt:lpstr>
      <vt:lpstr>Specific Heat Capacity, c</vt:lpstr>
      <vt:lpstr>Specific Heat Capacity, c</vt:lpstr>
      <vt:lpstr>Specific Heat Capacity, c</vt:lpstr>
      <vt:lpstr>Specific Heat Capacity, c</vt:lpstr>
      <vt:lpstr>Specific Heat Capacity, c</vt:lpstr>
      <vt:lpstr>Specific Heat Capacity, c</vt:lpstr>
      <vt:lpstr>Specific Heat Capacity, c</vt:lpstr>
      <vt:lpstr>Heat Capacity, C</vt:lpstr>
      <vt:lpstr>Thermal Equilibrium</vt:lpstr>
      <vt:lpstr>Phases of Matter</vt:lpstr>
      <vt:lpstr>Phases of Matter</vt:lpstr>
      <vt:lpstr>Phases of Matter</vt:lpstr>
      <vt:lpstr>Change of State</vt:lpstr>
      <vt:lpstr>Change of State</vt:lpstr>
      <vt:lpstr>Change of State</vt:lpstr>
      <vt:lpstr>Change of State</vt:lpstr>
      <vt:lpstr>Change of State</vt:lpstr>
      <vt:lpstr>Change of State</vt:lpstr>
      <vt:lpstr>Change of State</vt:lpstr>
      <vt:lpstr>Change of State</vt:lpstr>
      <vt:lpstr>Change of State</vt:lpstr>
      <vt:lpstr>Measuring Specific Heat – Method of Mixtures</vt:lpstr>
      <vt:lpstr>Measuring Specific Heat – Method of Mixtures</vt:lpstr>
      <vt:lpstr>Measuring Specific Latent Heats</vt:lpstr>
      <vt:lpstr>Measuring Specific Latent Heats</vt:lpstr>
      <vt:lpstr>Evaporation</vt:lpstr>
      <vt:lpstr>Evaporation</vt:lpstr>
      <vt:lpstr>Understandings: </vt:lpstr>
      <vt:lpstr>Data Booklet Reference: </vt:lpstr>
      <vt:lpstr>Applications And Skills: </vt:lpstr>
      <vt:lpstr>Applications And Skills: </vt:lpstr>
      <vt:lpstr>Essential Idea: </vt:lpstr>
      <vt:lpstr> Questions?</vt:lpstr>
      <vt:lpstr>Homework</vt:lpstr>
    </vt:vector>
  </TitlesOfParts>
  <Company>pcsb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Devil physics The baddest class on campus IB Physics Physics I Honors / Pre-IB Physics</dc:title>
  <dc:creator>Kyle Smith</dc:creator>
  <cp:lastModifiedBy>Kyle Smith</cp:lastModifiedBy>
  <cp:revision>49</cp:revision>
  <dcterms:created xsi:type="dcterms:W3CDTF">2010-12-08T08:20:03Z</dcterms:created>
  <dcterms:modified xsi:type="dcterms:W3CDTF">2015-12-09T09:23:06Z</dcterms:modified>
</cp:coreProperties>
</file>