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97" r:id="rId5"/>
    <p:sldId id="298" r:id="rId6"/>
    <p:sldId id="299" r:id="rId7"/>
    <p:sldId id="300" r:id="rId8"/>
    <p:sldId id="301" r:id="rId9"/>
    <p:sldId id="303" r:id="rId10"/>
    <p:sldId id="302" r:id="rId11"/>
    <p:sldId id="304" r:id="rId12"/>
    <p:sldId id="305" r:id="rId13"/>
    <p:sldId id="306" r:id="rId14"/>
    <p:sldId id="260" r:id="rId15"/>
    <p:sldId id="261" r:id="rId16"/>
    <p:sldId id="262" r:id="rId17"/>
    <p:sldId id="263" r:id="rId18"/>
    <p:sldId id="264" r:id="rId19"/>
    <p:sldId id="265" r:id="rId20"/>
    <p:sldId id="267" r:id="rId21"/>
    <p:sldId id="266" r:id="rId22"/>
    <p:sldId id="270" r:id="rId23"/>
    <p:sldId id="268" r:id="rId24"/>
    <p:sldId id="269" r:id="rId25"/>
    <p:sldId id="271" r:id="rId26"/>
    <p:sldId id="272" r:id="rId27"/>
    <p:sldId id="273" r:id="rId28"/>
    <p:sldId id="285" r:id="rId29"/>
    <p:sldId id="284" r:id="rId30"/>
    <p:sldId id="275" r:id="rId31"/>
    <p:sldId id="274" r:id="rId32"/>
    <p:sldId id="277" r:id="rId33"/>
    <p:sldId id="276" r:id="rId34"/>
    <p:sldId id="279" r:id="rId35"/>
    <p:sldId id="278" r:id="rId36"/>
    <p:sldId id="281" r:id="rId37"/>
    <p:sldId id="280" r:id="rId38"/>
    <p:sldId id="307" r:id="rId39"/>
    <p:sldId id="308" r:id="rId40"/>
    <p:sldId id="309" r:id="rId41"/>
    <p:sldId id="283" r:id="rId42"/>
    <p:sldId id="282" r:id="rId43"/>
    <p:sldId id="321" r:id="rId44"/>
    <p:sldId id="310" r:id="rId45"/>
    <p:sldId id="311" r:id="rId46"/>
    <p:sldId id="312" r:id="rId47"/>
    <p:sldId id="313" r:id="rId48"/>
    <p:sldId id="316" r:id="rId49"/>
    <p:sldId id="317" r:id="rId50"/>
    <p:sldId id="318" r:id="rId51"/>
    <p:sldId id="319" r:id="rId52"/>
    <p:sldId id="320" r:id="rId53"/>
    <p:sldId id="327" r:id="rId54"/>
    <p:sldId id="324" r:id="rId55"/>
    <p:sldId id="325" r:id="rId56"/>
    <p:sldId id="326" r:id="rId57"/>
    <p:sldId id="328" r:id="rId58"/>
    <p:sldId id="322" r:id="rId59"/>
    <p:sldId id="323" r:id="rId60"/>
    <p:sldId id="329" r:id="rId61"/>
    <p:sldId id="330" r:id="rId62"/>
    <p:sldId id="332" r:id="rId63"/>
    <p:sldId id="333" r:id="rId64"/>
    <p:sldId id="334" r:id="rId65"/>
    <p:sldId id="335" r:id="rId66"/>
    <p:sldId id="331" r:id="rId67"/>
    <p:sldId id="289" r:id="rId68"/>
    <p:sldId id="290"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10/10/2015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10/10/2015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hyperlink" Target="Introducing%20Sir%20Isaac%20Newton.wmv" TargetMode="External"/><Relationship Id="rId2" Type="http://schemas.openxmlformats.org/officeDocument/2006/relationships/slideLayout" Target="../slideLayouts/slideLayout2.xml"/><Relationship Id="rId1" Type="http://schemas.openxmlformats.org/officeDocument/2006/relationships/video" Target="file:///F:\AAASync\IB%20Physics%20Course\Lesson%20Plans\Tsokos%20Lessons\Tsokos%20Chapter%202\Tsokos%20Lesson%202-2\Lsn%202-2A\Introducing%20Sir%20Isaac%20Newton.wmv" TargetMode="Externa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Newton's%20First%20Law%20of%20Motion.wmv" TargetMode="External"/><Relationship Id="rId2" Type="http://schemas.openxmlformats.org/officeDocument/2006/relationships/slideLayout" Target="../slideLayouts/slideLayout2.xml"/><Relationship Id="rId1" Type="http://schemas.openxmlformats.org/officeDocument/2006/relationships/video" Target="file:///F:\AAASync\IB%20Physics%20Course\Lesson%20Plans\Tsokos%20Lessons\Tsokos%20Chapter%202\Tsokos%20Lesson%202-2\Lsn%202-2A\Newton's%20First%20Law%20of%20Motion.wmv" TargetMode="External"/><Relationship Id="rId4" Type="http://schemas.openxmlformats.org/officeDocument/2006/relationships/image" Target="../media/image1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Newton's%20Third%20Law.wmv" TargetMode="External"/><Relationship Id="rId2" Type="http://schemas.openxmlformats.org/officeDocument/2006/relationships/slideLayout" Target="../slideLayouts/slideLayout2.xml"/><Relationship Id="rId1" Type="http://schemas.openxmlformats.org/officeDocument/2006/relationships/video" Target="file:///F:\AAASync\IB%20Physics%20Course\Lesson%20Plans\Tsokos%20Lessons\Tsokos%20Chapter%202\Tsokos%20Lesson%202-2\Lsn%202-2A\Newton's%20Third%20Law.wmv" TargetMode="External"/><Relationship Id="rId5" Type="http://schemas.openxmlformats.org/officeDocument/2006/relationships/image" Target="../media/image12.png"/><Relationship Id="rId4" Type="http://schemas.openxmlformats.org/officeDocument/2006/relationships/hyperlink" Target="../../../../../My%20Videos/Devil%20Physics/Mechanics/Newton's%20Third%20Law.wmv"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a:t>
            </a:r>
            <a:r>
              <a:rPr lang="en-US" dirty="0" smtClean="0">
                <a:latin typeface="Pristina" pitchFamily="66" charset="0"/>
              </a:rPr>
              <a:t> physics</a:t>
            </a:r>
            <a:r>
              <a:rPr lang="en-US" dirty="0" smtClean="0">
                <a:latin typeface="Pristina" pitchFamily="66" charset="0"/>
              </a:rPr>
              <a:t/>
            </a:r>
            <a:br>
              <a:rPr lang="en-US" dirty="0" smtClean="0">
                <a:latin typeface="Pristina" pitchFamily="66" charset="0"/>
              </a:rPr>
            </a:br>
            <a:r>
              <a:rPr lang="en-US" sz="3200" dirty="0" smtClean="0">
                <a:latin typeface="Pristina" pitchFamily="66" charset="0"/>
              </a:rPr>
              <a:t>The </a:t>
            </a:r>
            <a:r>
              <a:rPr lang="en-US" sz="3200" dirty="0" smtClean="0">
                <a:latin typeface="Pristina" pitchFamily="66" charset="0"/>
              </a:rPr>
              <a:t> </a:t>
            </a:r>
            <a:r>
              <a:rPr lang="en-US" sz="3200" dirty="0" err="1" smtClean="0">
                <a:latin typeface="Pristina" pitchFamily="66" charset="0"/>
              </a:rPr>
              <a:t>baddest</a:t>
            </a:r>
            <a:r>
              <a:rPr lang="en-US" sz="3200" dirty="0" smtClean="0">
                <a:latin typeface="Pristina" pitchFamily="66" charset="0"/>
              </a:rPr>
              <a:t>  class  on  campus</a:t>
            </a:r>
            <a:r>
              <a:rPr lang="en-US" sz="3200" dirty="0" smtClean="0">
                <a:latin typeface="Pristina" pitchFamily="66" charset="0"/>
              </a:rPr>
              <a:t/>
            </a:r>
            <a:br>
              <a:rPr lang="en-US" sz="3200" dirty="0" smtClean="0">
                <a:latin typeface="Pristina" pitchFamily="66" charset="0"/>
              </a:rPr>
            </a:br>
            <a:r>
              <a:rPr lang="en-US" sz="2800" dirty="0" smtClean="0">
                <a:latin typeface="Pristina" pitchFamily="66" charset="0"/>
              </a:rPr>
              <a:t>IB </a:t>
            </a:r>
            <a:r>
              <a:rPr lang="en-US" sz="2800" dirty="0" smtClean="0">
                <a:latin typeface="Pristina" pitchFamily="66" charset="0"/>
              </a:rPr>
              <a:t>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Guidance:</a:t>
            </a:r>
            <a:br>
              <a:rPr lang="en-US" dirty="0" smtClean="0"/>
            </a:br>
            <a:endParaRPr lang="en-US" dirty="0"/>
          </a:p>
        </p:txBody>
      </p:sp>
      <p:sp>
        <p:nvSpPr>
          <p:cNvPr id="3" name="Content Placeholder 2"/>
          <p:cNvSpPr>
            <a:spLocks noGrp="1"/>
          </p:cNvSpPr>
          <p:nvPr>
            <p:ph idx="1"/>
          </p:nvPr>
        </p:nvSpPr>
        <p:spPr>
          <a:xfrm>
            <a:off x="914400" y="1295400"/>
            <a:ext cx="7772400" cy="5060160"/>
          </a:xfrm>
        </p:spPr>
        <p:txBody>
          <a:bodyPr>
            <a:normAutofit fontScale="92500" lnSpcReduction="20000"/>
          </a:bodyPr>
          <a:lstStyle/>
          <a:p>
            <a:r>
              <a:rPr lang="en-US" sz="3200" dirty="0" smtClean="0"/>
              <a:t>Students should label forces using commonly accepted names or symbols (for example: weight or force of gravity or mg) </a:t>
            </a:r>
          </a:p>
          <a:p>
            <a:r>
              <a:rPr lang="en-US" sz="3200" dirty="0" smtClean="0"/>
              <a:t>Free-body diagrams should show scaled vector lengths acting from the point of application </a:t>
            </a:r>
          </a:p>
          <a:p>
            <a:r>
              <a:rPr lang="en-US" sz="3200" dirty="0" smtClean="0"/>
              <a:t>Examples and questions will be limited to constant mass </a:t>
            </a:r>
          </a:p>
          <a:p>
            <a:r>
              <a:rPr lang="en-US" sz="3200" dirty="0" smtClean="0"/>
              <a:t>mg should be identified as weight </a:t>
            </a:r>
          </a:p>
          <a:p>
            <a:r>
              <a:rPr lang="en-US" sz="3200" dirty="0" smtClean="0"/>
              <a:t>Calculations relating to the determination of resultant forces will be restricted to one- and two-dimensional situations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Data Booklet Reference:</a:t>
            </a:r>
            <a:br>
              <a:rPr lang="en-US" dirty="0" smtClean="0"/>
            </a:br>
            <a:endParaRPr lang="en-US" dirty="0"/>
          </a:p>
        </p:txBody>
      </p:sp>
      <p:graphicFrame>
        <p:nvGraphicFramePr>
          <p:cNvPr id="4" name="Content Placeholder 3"/>
          <p:cNvGraphicFramePr>
            <a:graphicFrameLocks noGrp="1" noChangeAspect="1"/>
          </p:cNvGraphicFramePr>
          <p:nvPr>
            <p:ph idx="1"/>
          </p:nvPr>
        </p:nvGraphicFramePr>
        <p:xfrm>
          <a:off x="2768600" y="2038350"/>
          <a:ext cx="3556000" cy="4064000"/>
        </p:xfrm>
        <a:graphic>
          <a:graphicData uri="http://schemas.openxmlformats.org/presentationml/2006/ole">
            <p:oleObj spid="_x0000_s79878" name="Equation" r:id="rId3" imgW="622030" imgH="710891"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Utilization:</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Motion of charged particles in fields (see Physics sub-topics 5.4, 6.1, 11.1, 12.2) </a:t>
            </a:r>
          </a:p>
          <a:p>
            <a:r>
              <a:rPr lang="en-US" sz="3200" dirty="0" smtClean="0"/>
              <a:t>Application of friction in circular motion (see Physics sub-topic 6.1) </a:t>
            </a:r>
          </a:p>
          <a:p>
            <a:r>
              <a:rPr lang="en-US" sz="3200" dirty="0" smtClean="0"/>
              <a:t>Construction (considering ancient and modern approaches to safety, longevity and consideration of local weather and geological influences) </a:t>
            </a:r>
          </a:p>
          <a:p>
            <a:r>
              <a:rPr lang="en-US" sz="3200" dirty="0" smtClean="0"/>
              <a:t>Biomechanics (see Sports, exercise and health science SL sub-topic 4.3)</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Aims: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Aim 6: experiments could include (but are not limited to): verification of Newton’s second law; investigating forces in equilibrium; determination of the effects of friction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Overview</a:t>
            </a:r>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a:bodyPr>
          <a:lstStyle/>
          <a:p>
            <a:r>
              <a:rPr lang="en-US" sz="3200" b="1" dirty="0" smtClean="0"/>
              <a:t>Basic ingredients of mechanics are mass and force</a:t>
            </a:r>
            <a:endParaRPr lang="en-US" sz="1800" dirty="0" smtClean="0"/>
          </a:p>
          <a:p>
            <a:pPr lvl="1"/>
            <a:r>
              <a:rPr lang="en-US" b="1" dirty="0" smtClean="0"/>
              <a:t>Mass is the amount of material in a body whose SI unit is kilograms</a:t>
            </a:r>
            <a:endParaRPr lang="en-US" sz="1600" dirty="0" smtClean="0"/>
          </a:p>
          <a:p>
            <a:pPr lvl="1"/>
            <a:r>
              <a:rPr lang="en-US" b="1" dirty="0" smtClean="0"/>
              <a:t>Force can stretch, deform, rotate, compress, or produce an acceleration on a body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Overview</a:t>
            </a:r>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a:bodyPr>
          <a:lstStyle/>
          <a:p>
            <a:r>
              <a:rPr lang="en-US" sz="3200" b="1" dirty="0" smtClean="0"/>
              <a:t>Most common force in nature is the gravitational force</a:t>
            </a:r>
            <a:endParaRPr lang="en-US" sz="1800" dirty="0" smtClean="0"/>
          </a:p>
          <a:p>
            <a:pPr lvl="1"/>
            <a:r>
              <a:rPr lang="en-US" b="1" dirty="0" smtClean="0"/>
              <a:t>The gravitational force is expressed as weight (ma=F</a:t>
            </a:r>
            <a:r>
              <a:rPr lang="en-US" b="1" baseline="-25000" dirty="0" smtClean="0"/>
              <a:t>f</a:t>
            </a:r>
            <a:r>
              <a:rPr lang="en-US" b="1" dirty="0" smtClean="0"/>
              <a:t>)</a:t>
            </a:r>
            <a:endParaRPr lang="en-US" sz="1600" dirty="0" smtClean="0"/>
          </a:p>
          <a:p>
            <a:pPr lvl="1"/>
            <a:r>
              <a:rPr lang="en-US" b="1" dirty="0" smtClean="0"/>
              <a:t>While the gravitational force keeps things from floating away, the normal force prevents things from plunging into the center of the earth</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dirty="0"/>
          </a:p>
        </p:txBody>
      </p:sp>
      <p:sp>
        <p:nvSpPr>
          <p:cNvPr id="3" name="Content Placeholder 2"/>
          <p:cNvSpPr>
            <a:spLocks noGrp="1"/>
          </p:cNvSpPr>
          <p:nvPr>
            <p:ph idx="1"/>
          </p:nvPr>
        </p:nvSpPr>
        <p:spPr/>
        <p:txBody>
          <a:bodyPr/>
          <a:lstStyle/>
          <a:p>
            <a:r>
              <a:rPr lang="en-US" sz="3200" b="1" dirty="0" smtClean="0"/>
              <a:t>The electroweak force comprises the electromagnetic force and the weak nuclear force</a:t>
            </a:r>
            <a:endParaRPr lang="en-US" sz="1800" dirty="0" smtClean="0"/>
          </a:p>
          <a:p>
            <a:r>
              <a:rPr lang="en-US" sz="3200" b="1" dirty="0" smtClean="0"/>
              <a:t>The strong nuclear force, or </a:t>
            </a:r>
            <a:r>
              <a:rPr lang="en-US" sz="3200" b="1" dirty="0" err="1" smtClean="0"/>
              <a:t>colour</a:t>
            </a:r>
            <a:r>
              <a:rPr lang="en-US" sz="3200" b="1" dirty="0" smtClean="0"/>
              <a:t> force keeps the quarks in photons and neutrons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dirty="0"/>
          </a:p>
        </p:txBody>
      </p:sp>
      <p:sp>
        <p:nvSpPr>
          <p:cNvPr id="3" name="Content Placeholder 2"/>
          <p:cNvSpPr>
            <a:spLocks noGrp="1"/>
          </p:cNvSpPr>
          <p:nvPr>
            <p:ph idx="1"/>
          </p:nvPr>
        </p:nvSpPr>
        <p:spPr/>
        <p:txBody>
          <a:bodyPr>
            <a:normAutofit/>
          </a:bodyPr>
          <a:lstStyle/>
          <a:p>
            <a:pPr marL="58738" indent="9525">
              <a:buNone/>
            </a:pPr>
            <a:r>
              <a:rPr lang="en-US" sz="3600" b="1" u="sng" dirty="0" smtClean="0">
                <a:solidFill>
                  <a:srgbClr val="FFFF00"/>
                </a:solidFill>
              </a:rPr>
              <a:t>Question I Can’t Answer</a:t>
            </a:r>
            <a:r>
              <a:rPr lang="en-US" sz="3600" b="1" dirty="0" smtClean="0">
                <a:solidFill>
                  <a:srgbClr val="FFFF00"/>
                </a:solidFill>
              </a:rPr>
              <a:t>:  Why is it that the </a:t>
            </a:r>
            <a:r>
              <a:rPr lang="en-US" sz="3600" b="1" i="1" u="sng" dirty="0" smtClean="0">
                <a:solidFill>
                  <a:srgbClr val="FFFF00"/>
                </a:solidFill>
              </a:rPr>
              <a:t>strong</a:t>
            </a:r>
            <a:r>
              <a:rPr lang="en-US" sz="3600" b="1" dirty="0" smtClean="0">
                <a:solidFill>
                  <a:srgbClr val="FFFF00"/>
                </a:solidFill>
              </a:rPr>
              <a:t> nuclear force keeps subatomic particles inside atomic particles, while the electro</a:t>
            </a:r>
            <a:r>
              <a:rPr lang="en-US" sz="3600" b="1" i="1" u="sng" dirty="0" smtClean="0">
                <a:solidFill>
                  <a:srgbClr val="FFFF00"/>
                </a:solidFill>
              </a:rPr>
              <a:t>weak</a:t>
            </a:r>
            <a:r>
              <a:rPr lang="en-US" sz="3600" b="1" dirty="0" smtClean="0">
                <a:solidFill>
                  <a:srgbClr val="FFFF00"/>
                </a:solidFill>
              </a:rPr>
              <a:t> force accelerates several ton cars filled with passengers to high speeds at amusement parks?</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dirty="0"/>
          </a:p>
        </p:txBody>
      </p:sp>
      <p:sp>
        <p:nvSpPr>
          <p:cNvPr id="3" name="Content Placeholder 2"/>
          <p:cNvSpPr>
            <a:spLocks noGrp="1"/>
          </p:cNvSpPr>
          <p:nvPr>
            <p:ph idx="1"/>
          </p:nvPr>
        </p:nvSpPr>
        <p:spPr/>
        <p:txBody>
          <a:bodyPr/>
          <a:lstStyle/>
          <a:p>
            <a:r>
              <a:rPr lang="en-US" b="1" dirty="0" smtClean="0"/>
              <a:t>The trend in trendy physics circles is to unite the strong nuclear and electroweak forces into a single ‘unified force’, but we’re not there yet.</a:t>
            </a:r>
            <a:endParaRPr lang="en-US" sz="1800" dirty="0" smtClean="0"/>
          </a:p>
          <a:p>
            <a:r>
              <a:rPr lang="en-US" b="1" dirty="0" smtClean="0"/>
              <a:t>All that being said by way of introduction, there’s only one thing left to say,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dirty="0"/>
          </a:p>
        </p:txBody>
      </p:sp>
      <p:sp>
        <p:nvSpPr>
          <p:cNvPr id="3" name="Content Placeholder 2"/>
          <p:cNvSpPr>
            <a:spLocks noGrp="1"/>
          </p:cNvSpPr>
          <p:nvPr>
            <p:ph idx="1"/>
          </p:nvPr>
        </p:nvSpPr>
        <p:spPr/>
        <p:txBody>
          <a:bodyPr>
            <a:normAutofit/>
          </a:bodyPr>
          <a:lstStyle/>
          <a:p>
            <a:pPr algn="ctr">
              <a:buNone/>
            </a:pPr>
            <a:endParaRPr lang="en-US" sz="4800" b="1" dirty="0" smtClean="0"/>
          </a:p>
          <a:p>
            <a:pPr algn="ctr">
              <a:buNone/>
            </a:pPr>
            <a:endParaRPr lang="en-US" sz="4800" b="1" dirty="0" smtClean="0"/>
          </a:p>
          <a:p>
            <a:pPr algn="ctr">
              <a:buNone/>
            </a:pPr>
            <a:r>
              <a:rPr lang="en-US" sz="4800" b="1" dirty="0" smtClean="0">
                <a:solidFill>
                  <a:srgbClr val="FF0000"/>
                </a:solidFill>
                <a:latin typeface="Viner Hand ITC" pitchFamily="66" charset="0"/>
              </a:rPr>
              <a:t>May the force be with you!</a:t>
            </a:r>
            <a:endParaRPr lang="en-US" sz="4800" dirty="0">
              <a:solidFill>
                <a:srgbClr val="FF0000"/>
              </a:solidFill>
              <a:latin typeface="Viner Hand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Tsokos</a:t>
            </a:r>
            <a:r>
              <a:rPr lang="en-US" dirty="0" smtClean="0"/>
              <a:t> </a:t>
            </a:r>
            <a:r>
              <a:rPr lang="en-US" dirty="0" err="1" smtClean="0"/>
              <a:t>Lsn</a:t>
            </a:r>
            <a:r>
              <a:rPr lang="en-US" dirty="0" smtClean="0"/>
              <a:t> 2-2A</a:t>
            </a:r>
            <a:br>
              <a:rPr lang="en-US" dirty="0" smtClean="0"/>
            </a:br>
            <a:r>
              <a:rPr lang="en-US" dirty="0" smtClean="0"/>
              <a:t>The concept of force</a:t>
            </a:r>
            <a:endParaRPr lang="en-US" dirty="0"/>
          </a:p>
        </p:txBody>
      </p:sp>
      <p:sp>
        <p:nvSpPr>
          <p:cNvPr id="3" name="Subtitle 2"/>
          <p:cNvSpPr>
            <a:spLocks noGrp="1"/>
          </p:cNvSpPr>
          <p:nvPr>
            <p:ph type="subTitle" idx="1"/>
          </p:nvPr>
        </p:nvSpPr>
        <p:spPr/>
        <p:txBody>
          <a:bodyPr/>
          <a:lstStyle/>
          <a:p>
            <a:endParaRPr lang="en-US"/>
          </a:p>
        </p:txBody>
      </p:sp>
      <p:pic>
        <p:nvPicPr>
          <p:cNvPr id="4" name="Picture 3" descr="Obi-Wan-Kenobi-pic.jpg"/>
          <p:cNvPicPr>
            <a:picLocks noChangeAspect="1"/>
          </p:cNvPicPr>
          <p:nvPr/>
        </p:nvPicPr>
        <p:blipFill>
          <a:blip r:embed="rId2" cstate="print"/>
          <a:stretch>
            <a:fillRect/>
          </a:stretch>
        </p:blipFill>
        <p:spPr>
          <a:xfrm>
            <a:off x="3429000" y="228600"/>
            <a:ext cx="5715000" cy="38100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Force and Direction</a:t>
            </a:r>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a:bodyPr>
          <a:lstStyle/>
          <a:p>
            <a:r>
              <a:rPr lang="en-US" sz="3200" b="1" dirty="0" smtClean="0"/>
              <a:t>Force is a vector quantity which means it has a magnitude and direction</a:t>
            </a:r>
            <a:endParaRPr lang="en-US" sz="1800" dirty="0" smtClean="0"/>
          </a:p>
          <a:p>
            <a:r>
              <a:rPr lang="en-US" sz="3200" b="1" dirty="0" smtClean="0"/>
              <a:t>Different directions will affect how forces interact with each other as we saw from vector addition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Force and Direction</a:t>
            </a:r>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a:bodyPr>
          <a:lstStyle/>
          <a:p>
            <a:r>
              <a:rPr lang="en-US" sz="3200" b="1" dirty="0" smtClean="0"/>
              <a:t>Units for the magnitude of a force is the Newton (N), not the </a:t>
            </a:r>
            <a:r>
              <a:rPr lang="en-US" sz="3200" b="1" dirty="0" smtClean="0"/>
              <a:t>fig (which is named after a small town in Massachusetts, not the scientist), </a:t>
            </a:r>
            <a:r>
              <a:rPr lang="en-US" sz="3200" b="1" dirty="0" smtClean="0"/>
              <a:t>which is a derived unit equal to 1 </a:t>
            </a:r>
            <a:r>
              <a:rPr lang="en-US" sz="3200" b="1" dirty="0" err="1" smtClean="0"/>
              <a:t>kg</a:t>
            </a:r>
            <a:r>
              <a:rPr lang="en-US" sz="3200" b="1" dirty="0" err="1" smtClean="0">
                <a:sym typeface="Symbol"/>
              </a:rPr>
              <a:t></a:t>
            </a:r>
            <a:r>
              <a:rPr lang="en-US" sz="3200" b="1" dirty="0" err="1" smtClean="0"/>
              <a:t>m</a:t>
            </a:r>
            <a:r>
              <a:rPr lang="en-US" sz="3200" b="1" dirty="0" smtClean="0"/>
              <a:t>/s</a:t>
            </a:r>
            <a:r>
              <a:rPr lang="en-US" sz="3200" b="1" baseline="30000" dirty="0" smtClean="0"/>
              <a:t>2</a:t>
            </a:r>
            <a:endParaRPr lang="en-US" sz="1800" dirty="0" smtClean="0"/>
          </a:p>
          <a:p>
            <a:pPr lvl="1"/>
            <a:r>
              <a:rPr lang="en-US" b="1" dirty="0" smtClean="0"/>
              <a:t>If you have trouble remembering this, remember F=ma which is kg x m/s</a:t>
            </a:r>
            <a:r>
              <a:rPr lang="en-US" b="1" baseline="30000" dirty="0" smtClean="0"/>
              <a:t>2</a:t>
            </a:r>
            <a:endParaRPr lang="en-US"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4400" b="1" dirty="0" err="1" smtClean="0">
                <a:solidFill>
                  <a:srgbClr val="FFFF00"/>
                </a:solidFill>
              </a:rPr>
              <a:t>Waddya</a:t>
            </a:r>
            <a:r>
              <a:rPr lang="en-US" sz="4400" b="1" dirty="0" smtClean="0">
                <a:solidFill>
                  <a:srgbClr val="FFFF00"/>
                </a:solidFill>
              </a:rPr>
              <a:t> Know About </a:t>
            </a:r>
            <a:r>
              <a:rPr lang="en-US" sz="4400" b="1" dirty="0" smtClean="0"/>
              <a:t>Weight</a:t>
            </a:r>
            <a:r>
              <a:rPr lang="en-US" sz="4400" b="1" dirty="0" smtClean="0">
                <a:solidFill>
                  <a:srgbClr val="FFFF00"/>
                </a:solidFill>
              </a:rPr>
              <a:t>?</a:t>
            </a:r>
            <a:endParaRPr lang="en-US" sz="4400"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Weight</a:t>
            </a:r>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a:bodyPr>
          <a:lstStyle/>
          <a:p>
            <a:r>
              <a:rPr lang="en-US" sz="3200" b="1" dirty="0" smtClean="0"/>
              <a:t>Weight is a force that results from the gravitational attraction between a mass and the mass of the earth, when on the earth</a:t>
            </a:r>
            <a:endParaRPr lang="en-US" sz="1800" dirty="0" smtClean="0"/>
          </a:p>
          <a:p>
            <a:r>
              <a:rPr lang="en-US" sz="3200" b="1" dirty="0" smtClean="0"/>
              <a:t>On the surface of the earth, on average, </a:t>
            </a:r>
            <a:r>
              <a:rPr lang="en-US" sz="3200" b="1" dirty="0" smtClean="0"/>
              <a:t>g = 9.81 </a:t>
            </a:r>
            <a:r>
              <a:rPr lang="en-US" sz="3200" b="1" dirty="0" smtClean="0"/>
              <a:t>N/kg, or the more common, m/s</a:t>
            </a:r>
            <a:r>
              <a:rPr lang="en-US" sz="3200" b="1" baseline="30000" dirty="0" smtClean="0"/>
              <a:t>2</a:t>
            </a:r>
            <a:endParaRPr lang="en-US"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Weight</a:t>
            </a:r>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b="1" dirty="0" smtClean="0"/>
              <a:t>The force is always oriented toward the center of mass which, in most frames of reference, is down</a:t>
            </a:r>
            <a:endParaRPr lang="en-US" sz="1800" dirty="0" smtClean="0"/>
          </a:p>
          <a:p>
            <a:r>
              <a:rPr lang="en-US" sz="3200" b="1" dirty="0" smtClean="0"/>
              <a:t>Mass is the same everywhere, but weight is dependent on gravitational attraction at a given point</a:t>
            </a:r>
            <a:endParaRPr lang="en-US" sz="1800" dirty="0" smtClean="0"/>
          </a:p>
          <a:p>
            <a:pPr lvl="1"/>
            <a:r>
              <a:rPr lang="en-US" b="1" dirty="0" smtClean="0"/>
              <a:t>A mass of 70kg has a weight of 687 N on the surface of the earth</a:t>
            </a:r>
            <a:endParaRPr lang="en-US" sz="1600" dirty="0" smtClean="0"/>
          </a:p>
          <a:p>
            <a:pPr lvl="1"/>
            <a:r>
              <a:rPr lang="en-US" b="1" dirty="0" smtClean="0"/>
              <a:t>It weighs 635 N when 250km above the earth’s surface</a:t>
            </a:r>
            <a:endParaRPr lang="en-US" sz="1600" dirty="0" smtClean="0"/>
          </a:p>
          <a:p>
            <a:pPr lvl="1"/>
            <a:r>
              <a:rPr lang="en-US" b="1" dirty="0" smtClean="0"/>
              <a:t>And only 623 on the surface of Venus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4400" b="1" dirty="0" err="1" smtClean="0">
                <a:solidFill>
                  <a:srgbClr val="FFFF00"/>
                </a:solidFill>
              </a:rPr>
              <a:t>Waddya</a:t>
            </a:r>
            <a:r>
              <a:rPr lang="en-US" sz="4400" b="1" dirty="0" smtClean="0">
                <a:solidFill>
                  <a:srgbClr val="FFFF00"/>
                </a:solidFill>
              </a:rPr>
              <a:t> Know About </a:t>
            </a:r>
            <a:r>
              <a:rPr lang="en-US" sz="4400" b="1" dirty="0" smtClean="0"/>
              <a:t>Tension</a:t>
            </a:r>
            <a:r>
              <a:rPr lang="en-US" sz="4400" b="1" dirty="0" smtClean="0">
                <a:solidFill>
                  <a:srgbClr val="FFFF00"/>
                </a:solidFill>
              </a:rPr>
              <a:t>?</a:t>
            </a:r>
            <a:endParaRPr lang="en-US" sz="4400"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Tension</a:t>
            </a:r>
            <a:endParaRPr lang="en-US" dirty="0"/>
          </a:p>
        </p:txBody>
      </p:sp>
      <p:sp>
        <p:nvSpPr>
          <p:cNvPr id="3" name="Content Placeholder 2"/>
          <p:cNvSpPr>
            <a:spLocks noGrp="1"/>
          </p:cNvSpPr>
          <p:nvPr>
            <p:ph idx="1"/>
          </p:nvPr>
        </p:nvSpPr>
        <p:spPr/>
        <p:txBody>
          <a:bodyPr>
            <a:normAutofit/>
          </a:bodyPr>
          <a:lstStyle/>
          <a:p>
            <a:pPr lvl="0"/>
            <a:endParaRPr lang="en-US" sz="1600" dirty="0" smtClean="0"/>
          </a:p>
          <a:p>
            <a:r>
              <a:rPr lang="en-US" sz="3200" b="1" dirty="0" smtClean="0"/>
              <a:t>Tension is a force within a body when the body is stretched</a:t>
            </a:r>
            <a:endParaRPr lang="en-US" sz="1800" dirty="0" smtClean="0"/>
          </a:p>
          <a:p>
            <a:r>
              <a:rPr lang="en-US" sz="3200" b="1" dirty="0" smtClean="0"/>
              <a:t>It results from the electromagnetic interactions between the molecules of the material making up the body</a:t>
            </a:r>
            <a:endParaRPr lang="en-US"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Tension</a:t>
            </a:r>
            <a:endParaRPr lang="en-US" dirty="0"/>
          </a:p>
        </p:txBody>
      </p:sp>
      <p:sp>
        <p:nvSpPr>
          <p:cNvPr id="3" name="Content Placeholder 2"/>
          <p:cNvSpPr>
            <a:spLocks noGrp="1"/>
          </p:cNvSpPr>
          <p:nvPr>
            <p:ph idx="1"/>
          </p:nvPr>
        </p:nvSpPr>
        <p:spPr/>
        <p:txBody>
          <a:bodyPr>
            <a:normAutofit/>
          </a:bodyPr>
          <a:lstStyle/>
          <a:p>
            <a:pPr lvl="0"/>
            <a:endParaRPr lang="en-US" sz="1600" dirty="0" smtClean="0"/>
          </a:p>
          <a:p>
            <a:r>
              <a:rPr lang="en-US" sz="3200" b="1" dirty="0" smtClean="0"/>
              <a:t>For a mass hanging by string from the ceiling, </a:t>
            </a:r>
            <a:endParaRPr lang="en-US" sz="1800" dirty="0" smtClean="0"/>
          </a:p>
          <a:p>
            <a:pPr lvl="1"/>
            <a:r>
              <a:rPr lang="en-US" b="1" dirty="0" smtClean="0"/>
              <a:t>At the top point of attachment, the tension force pulls down on the ceiling</a:t>
            </a:r>
            <a:endParaRPr lang="en-US" sz="1600" dirty="0" smtClean="0"/>
          </a:p>
          <a:p>
            <a:pPr lvl="1"/>
            <a:r>
              <a:rPr lang="en-US" b="1" dirty="0" smtClean="0"/>
              <a:t>At the bottom point of attachment, the force acts upward on the mass</a:t>
            </a:r>
          </a:p>
          <a:p>
            <a:r>
              <a:rPr lang="en-US" sz="3200" b="1" dirty="0" smtClean="0"/>
              <a:t>Tension is the same for every point in the material</a:t>
            </a:r>
            <a:endParaRPr lang="en-US" sz="32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4800" b="1" dirty="0" err="1" smtClean="0">
                <a:solidFill>
                  <a:srgbClr val="FFFF00"/>
                </a:solidFill>
              </a:rPr>
              <a:t>Waddya</a:t>
            </a:r>
            <a:r>
              <a:rPr lang="en-US" sz="4800" b="1" dirty="0" smtClean="0">
                <a:solidFill>
                  <a:srgbClr val="FFFF00"/>
                </a:solidFill>
              </a:rPr>
              <a:t> Know About </a:t>
            </a:r>
          </a:p>
          <a:p>
            <a:pPr algn="ctr">
              <a:buNone/>
            </a:pPr>
            <a:r>
              <a:rPr lang="en-US" sz="4800" b="1" dirty="0" smtClean="0"/>
              <a:t>Hooke’s Law</a:t>
            </a:r>
            <a:r>
              <a:rPr lang="en-US" sz="4800" b="1" dirty="0" smtClean="0">
                <a:solidFill>
                  <a:srgbClr val="FFFF00"/>
                </a:solidFill>
              </a:rPr>
              <a:t>?</a:t>
            </a:r>
            <a:endParaRPr lang="en-US" sz="4800"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Hooke’s Law</a:t>
            </a:r>
            <a:r>
              <a:rPr lang="en-US" sz="2000" dirty="0" smtClean="0"/>
              <a:t/>
            </a:r>
            <a:br>
              <a:rPr lang="en-US" sz="2000" dirty="0" smtClean="0"/>
            </a:br>
            <a:endParaRPr lang="en-US" dirty="0"/>
          </a:p>
        </p:txBody>
      </p:sp>
      <p:sp>
        <p:nvSpPr>
          <p:cNvPr id="3" name="Content Placeholder 2"/>
          <p:cNvSpPr>
            <a:spLocks noGrp="1"/>
          </p:cNvSpPr>
          <p:nvPr>
            <p:ph idx="1"/>
          </p:nvPr>
        </p:nvSpPr>
        <p:spPr/>
        <p:txBody>
          <a:bodyPr/>
          <a:lstStyle/>
          <a:p>
            <a:r>
              <a:rPr lang="en-US" sz="3200" b="1" dirty="0" smtClean="0"/>
              <a:t>When we try to expand or compress (some springs at least), there is a force attempting to restore the spring back to its original location</a:t>
            </a:r>
            <a:endParaRPr lang="en-US" sz="1800" dirty="0" smtClean="0"/>
          </a:p>
          <a:p>
            <a:r>
              <a:rPr lang="en-US" sz="3200" b="1" dirty="0" smtClean="0"/>
              <a:t>The amount of tension (T) in the spring is related to the displacement of the spring (x) and the spring constant (k) by the equation:</a:t>
            </a:r>
            <a:endParaRPr lang="en-US" dirty="0"/>
          </a:p>
        </p:txBody>
      </p:sp>
      <p:graphicFrame>
        <p:nvGraphicFramePr>
          <p:cNvPr id="4" name="Object 3"/>
          <p:cNvGraphicFramePr>
            <a:graphicFrameLocks noChangeAspect="1"/>
          </p:cNvGraphicFramePr>
          <p:nvPr/>
        </p:nvGraphicFramePr>
        <p:xfrm>
          <a:off x="4876800" y="5446058"/>
          <a:ext cx="2904671" cy="1196041"/>
        </p:xfrm>
        <a:graphic>
          <a:graphicData uri="http://schemas.openxmlformats.org/presentationml/2006/ole">
            <p:oleObj spid="_x0000_s33798" name="Equation" r:id="rId3" imgW="431425" imgH="177646"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Introductory Video</a:t>
            </a:r>
            <a:br>
              <a:rPr lang="en-US" dirty="0" smtClean="0">
                <a:hlinkClick r:id="rId3" action="ppaction://hlinkfile"/>
              </a:rPr>
            </a:br>
            <a:r>
              <a:rPr lang="en-US" dirty="0" smtClean="0">
                <a:hlinkClick r:id="rId3" action="ppaction://hlinkfile"/>
              </a:rPr>
              <a:t>Introducing Sir Isaac Newton</a:t>
            </a:r>
            <a:endParaRPr lang="en-US" dirty="0"/>
          </a:p>
        </p:txBody>
      </p:sp>
      <p:pic>
        <p:nvPicPr>
          <p:cNvPr id="5" name="Introducing Sir Isaac Newton.wmv">
            <a:hlinkClick r:id="" action="ppaction://media"/>
          </p:cNvPr>
          <p:cNvPicPr>
            <a:picLocks noGrp="1" noRot="1" noChangeAspect="1"/>
          </p:cNvPicPr>
          <p:nvPr>
            <p:ph idx="1"/>
            <a:videoFile r:link="rId1"/>
          </p:nvPr>
        </p:nvPicPr>
        <p:blipFill>
          <a:blip r:embed="rId4" cstate="print"/>
          <a:stretch>
            <a:fillRect/>
          </a:stretch>
        </p:blipFill>
        <p:spPr>
          <a:xfrm>
            <a:off x="1447800" y="1866800"/>
            <a:ext cx="6523459" cy="4838799"/>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4400" b="1" dirty="0" err="1" smtClean="0">
                <a:solidFill>
                  <a:srgbClr val="FFFF00"/>
                </a:solidFill>
              </a:rPr>
              <a:t>Waddya</a:t>
            </a:r>
            <a:r>
              <a:rPr lang="en-US" sz="4400" b="1" dirty="0" smtClean="0">
                <a:solidFill>
                  <a:srgbClr val="FFFF00"/>
                </a:solidFill>
              </a:rPr>
              <a:t> Know About the </a:t>
            </a:r>
            <a:r>
              <a:rPr lang="en-US" sz="4400" b="1" dirty="0" smtClean="0"/>
              <a:t>Normal </a:t>
            </a:r>
            <a:r>
              <a:rPr lang="en-US" sz="4400" b="1" dirty="0" smtClean="0"/>
              <a:t>/ Reaction / </a:t>
            </a:r>
            <a:r>
              <a:rPr lang="en-US" sz="4400" b="1" dirty="0" smtClean="0"/>
              <a:t>Contact Force</a:t>
            </a:r>
            <a:r>
              <a:rPr lang="en-US" sz="4400" b="1" dirty="0" smtClean="0">
                <a:solidFill>
                  <a:srgbClr val="FFFF00"/>
                </a:solidFill>
              </a:rPr>
              <a:t>?</a:t>
            </a:r>
            <a:endParaRPr lang="en-US" sz="4400" dirty="0">
              <a:solidFill>
                <a:srgbClr val="FFFF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dirty="0" smtClean="0"/>
              <a:t>Normal Reaction (Contact) Force</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lstStyle/>
          <a:p>
            <a:r>
              <a:rPr lang="en-US" sz="3200" b="1" dirty="0" smtClean="0"/>
              <a:t>When one body touches another body, there is a reaction or contact force between the two</a:t>
            </a:r>
            <a:endParaRPr lang="en-US" sz="1800" dirty="0" smtClean="0"/>
          </a:p>
          <a:p>
            <a:r>
              <a:rPr lang="en-US" sz="3200" b="1" dirty="0" smtClean="0"/>
              <a:t>The force acts perpendicular to the body exerting the force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3600" b="1" dirty="0" err="1" smtClean="0">
                <a:solidFill>
                  <a:srgbClr val="FFFF00"/>
                </a:solidFill>
              </a:rPr>
              <a:t>Waddya</a:t>
            </a:r>
            <a:r>
              <a:rPr lang="en-US" sz="3600" b="1" dirty="0" smtClean="0">
                <a:solidFill>
                  <a:srgbClr val="FFFF00"/>
                </a:solidFill>
              </a:rPr>
              <a:t> Know About </a:t>
            </a:r>
            <a:r>
              <a:rPr lang="en-US" sz="3600" b="1" dirty="0" smtClean="0"/>
              <a:t>Drag Forces</a:t>
            </a:r>
            <a:r>
              <a:rPr lang="en-US" sz="3600" b="1" dirty="0" smtClean="0">
                <a:solidFill>
                  <a:srgbClr val="FFFF00"/>
                </a:solidFill>
              </a:rPr>
              <a:t>?</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Drag Forces</a:t>
            </a:r>
            <a:r>
              <a:rPr lang="en-US" sz="2000" dirty="0" smtClean="0"/>
              <a:t/>
            </a:r>
            <a:br>
              <a:rPr lang="en-US" sz="2000" dirty="0" smtClean="0"/>
            </a:br>
            <a:endParaRPr lang="en-US" dirty="0"/>
          </a:p>
        </p:txBody>
      </p:sp>
      <p:sp>
        <p:nvSpPr>
          <p:cNvPr id="3" name="Content Placeholder 2"/>
          <p:cNvSpPr>
            <a:spLocks noGrp="1"/>
          </p:cNvSpPr>
          <p:nvPr>
            <p:ph idx="1"/>
          </p:nvPr>
        </p:nvSpPr>
        <p:spPr/>
        <p:txBody>
          <a:bodyPr/>
          <a:lstStyle/>
          <a:p>
            <a:r>
              <a:rPr lang="en-US" sz="3200" b="1" dirty="0" smtClean="0"/>
              <a:t>Forces that oppose motion through a fluid (gas or liquid)</a:t>
            </a:r>
            <a:endParaRPr lang="en-US" sz="1800" dirty="0" smtClean="0"/>
          </a:p>
          <a:p>
            <a:r>
              <a:rPr lang="en-US" sz="3200" b="1" dirty="0" smtClean="0"/>
              <a:t>Operate opposite to the velocity of the object</a:t>
            </a:r>
          </a:p>
          <a:p>
            <a:r>
              <a:rPr lang="en-US" sz="3200" b="1" dirty="0" smtClean="0"/>
              <a:t>Normally dependent on both the speed and the shape of the object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4800" b="1" dirty="0" err="1" smtClean="0">
                <a:solidFill>
                  <a:srgbClr val="FFFF00"/>
                </a:solidFill>
              </a:rPr>
              <a:t>Waddya</a:t>
            </a:r>
            <a:r>
              <a:rPr lang="en-US" sz="4800" b="1" dirty="0" smtClean="0">
                <a:solidFill>
                  <a:srgbClr val="FFFF00"/>
                </a:solidFill>
              </a:rPr>
              <a:t> Know About </a:t>
            </a:r>
          </a:p>
          <a:p>
            <a:pPr algn="ctr">
              <a:buNone/>
            </a:pPr>
            <a:r>
              <a:rPr lang="en-US" sz="4800" b="1" dirty="0" err="1" smtClean="0"/>
              <a:t>Upthrust</a:t>
            </a:r>
            <a:r>
              <a:rPr lang="en-US" sz="4800" b="1" dirty="0" smtClean="0"/>
              <a:t> (Buoyant) Force</a:t>
            </a:r>
            <a:r>
              <a:rPr lang="en-US" sz="4800" b="1" dirty="0" smtClean="0">
                <a:solidFill>
                  <a:srgbClr val="FFFF00"/>
                </a:solidFill>
              </a:rPr>
              <a:t>?</a:t>
            </a:r>
            <a:endParaRPr lang="en-US" sz="4800" dirty="0">
              <a:solidFill>
                <a:srgbClr val="FFFF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err="1" smtClean="0"/>
              <a:t>Upthrust</a:t>
            </a:r>
            <a:r>
              <a:rPr lang="en-US" b="1" dirty="0" smtClean="0"/>
              <a:t> (Buoyant) Force</a:t>
            </a:r>
            <a:r>
              <a:rPr lang="en-US" sz="2000" dirty="0" smtClean="0"/>
              <a:t/>
            </a:r>
            <a:br>
              <a:rPr lang="en-US" sz="2000" dirty="0" smtClean="0"/>
            </a:br>
            <a:endParaRPr lang="en-US" dirty="0"/>
          </a:p>
        </p:txBody>
      </p:sp>
      <p:sp>
        <p:nvSpPr>
          <p:cNvPr id="3" name="Content Placeholder 2"/>
          <p:cNvSpPr>
            <a:spLocks noGrp="1"/>
          </p:cNvSpPr>
          <p:nvPr>
            <p:ph idx="1"/>
          </p:nvPr>
        </p:nvSpPr>
        <p:spPr/>
        <p:txBody>
          <a:bodyPr/>
          <a:lstStyle/>
          <a:p>
            <a:r>
              <a:rPr lang="en-US" sz="3200" b="1" dirty="0" smtClean="0"/>
              <a:t>An object in a fluid experiences an upward force opposite to the weight</a:t>
            </a:r>
            <a:endParaRPr lang="en-US" sz="1800" dirty="0" smtClean="0"/>
          </a:p>
          <a:p>
            <a:r>
              <a:rPr lang="en-US" sz="3200" b="1" dirty="0" smtClean="0"/>
              <a:t>The depth to which an object will sink is related to both the mass and the volume of the object in comparison to the buoyant force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4800" b="1" dirty="0" err="1" smtClean="0">
                <a:solidFill>
                  <a:srgbClr val="FFFF00"/>
                </a:solidFill>
              </a:rPr>
              <a:t>Waddya</a:t>
            </a:r>
            <a:r>
              <a:rPr lang="en-US" sz="4800" b="1" dirty="0" smtClean="0">
                <a:solidFill>
                  <a:srgbClr val="FFFF00"/>
                </a:solidFill>
              </a:rPr>
              <a:t> Know About </a:t>
            </a:r>
          </a:p>
          <a:p>
            <a:pPr algn="ctr">
              <a:buNone/>
            </a:pPr>
            <a:r>
              <a:rPr lang="en-US" sz="4800" b="1" dirty="0" smtClean="0"/>
              <a:t>Frictional Force</a:t>
            </a:r>
            <a:r>
              <a:rPr lang="en-US" sz="4800" b="1" dirty="0" smtClean="0">
                <a:solidFill>
                  <a:srgbClr val="FFFF00"/>
                </a:solidFill>
              </a:rPr>
              <a:t>?</a:t>
            </a:r>
            <a:endParaRPr lang="en-US" sz="4800" dirty="0">
              <a:solidFill>
                <a:srgbClr val="FFFF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Frictional Force</a:t>
            </a:r>
            <a:r>
              <a:rPr lang="en-US" sz="2000" dirty="0" smtClean="0"/>
              <a:t/>
            </a:r>
            <a:br>
              <a:rPr lang="en-US" sz="2000" dirty="0" smtClean="0"/>
            </a:br>
            <a:endParaRPr lang="en-US" dirty="0"/>
          </a:p>
        </p:txBody>
      </p:sp>
      <p:sp>
        <p:nvSpPr>
          <p:cNvPr id="3" name="Content Placeholder 2"/>
          <p:cNvSpPr>
            <a:spLocks noGrp="1"/>
          </p:cNvSpPr>
          <p:nvPr>
            <p:ph idx="1"/>
          </p:nvPr>
        </p:nvSpPr>
        <p:spPr/>
        <p:txBody>
          <a:bodyPr/>
          <a:lstStyle/>
          <a:p>
            <a:r>
              <a:rPr lang="en-US" sz="3200" b="1" dirty="0" smtClean="0"/>
              <a:t>Forces that oppose the motion of a body in contact with another surface</a:t>
            </a:r>
            <a:endParaRPr lang="en-US" sz="1800" dirty="0" smtClean="0"/>
          </a:p>
          <a:p>
            <a:r>
              <a:rPr lang="en-US" sz="3200" b="1" dirty="0" smtClean="0"/>
              <a:t>For objects in motion, sliding or kinetic friction (also called dynamic friction) opposes that motion  </a:t>
            </a:r>
            <a:endParaRPr lang="en-US" sz="1800" dirty="0" smtClean="0"/>
          </a:p>
          <a:p>
            <a:r>
              <a:rPr lang="en-US" sz="3200" b="1" dirty="0" smtClean="0"/>
              <a:t>Force that opposes the start of motion of a body is static friction</a:t>
            </a:r>
          </a:p>
          <a:p>
            <a:r>
              <a:rPr lang="en-US" sz="3200" b="1" dirty="0" smtClean="0">
                <a:solidFill>
                  <a:srgbClr val="FFFF00"/>
                </a:solidFill>
              </a:rPr>
              <a:t>Which is </a:t>
            </a:r>
            <a:r>
              <a:rPr lang="en-US" sz="3200" b="1" dirty="0" smtClean="0">
                <a:solidFill>
                  <a:srgbClr val="FFFF00"/>
                </a:solidFill>
              </a:rPr>
              <a:t>more, dynamic or static?</a:t>
            </a:r>
            <a:endParaRPr lang="en-US" sz="3200" b="1" dirty="0" smtClean="0">
              <a:solidFill>
                <a:srgbClr val="FFFF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Frictional Force</a:t>
            </a:r>
            <a:r>
              <a:rPr lang="en-US" sz="2000" dirty="0" smtClean="0"/>
              <a:t/>
            </a:r>
            <a:br>
              <a:rPr lang="en-US" sz="2000" dirty="0" smtClean="0"/>
            </a:br>
            <a:endParaRPr lang="en-US" dirty="0"/>
          </a:p>
        </p:txBody>
      </p:sp>
      <p:sp>
        <p:nvSpPr>
          <p:cNvPr id="3" name="Content Placeholder 2"/>
          <p:cNvSpPr>
            <a:spLocks noGrp="1"/>
          </p:cNvSpPr>
          <p:nvPr>
            <p:ph idx="1"/>
          </p:nvPr>
        </p:nvSpPr>
        <p:spPr/>
        <p:txBody>
          <a:bodyPr/>
          <a:lstStyle/>
          <a:p>
            <a:endParaRPr lang="en-US" sz="3200" b="1" dirty="0" smtClean="0">
              <a:solidFill>
                <a:srgbClr val="FFFF00"/>
              </a:solidFill>
            </a:endParaRPr>
          </a:p>
        </p:txBody>
      </p:sp>
      <p:graphicFrame>
        <p:nvGraphicFramePr>
          <p:cNvPr id="80898" name="Content Placeholder 3"/>
          <p:cNvGraphicFramePr>
            <a:graphicFrameLocks noChangeAspect="1"/>
          </p:cNvGraphicFramePr>
          <p:nvPr/>
        </p:nvGraphicFramePr>
        <p:xfrm>
          <a:off x="457200" y="2667000"/>
          <a:ext cx="3556000" cy="2757487"/>
        </p:xfrm>
        <a:graphic>
          <a:graphicData uri="http://schemas.openxmlformats.org/presentationml/2006/ole">
            <p:oleObj spid="_x0000_s80906" name="Equation" r:id="rId3" imgW="622030" imgH="482391" progId="Equation.3">
              <p:embed/>
            </p:oleObj>
          </a:graphicData>
        </a:graphic>
      </p:graphicFrame>
      <p:graphicFrame>
        <p:nvGraphicFramePr>
          <p:cNvPr id="80899" name="Object 3"/>
          <p:cNvGraphicFramePr>
            <a:graphicFrameLocks noChangeAspect="1"/>
          </p:cNvGraphicFramePr>
          <p:nvPr/>
        </p:nvGraphicFramePr>
        <p:xfrm>
          <a:off x="5070475" y="3322638"/>
          <a:ext cx="3627438" cy="1379537"/>
        </p:xfrm>
        <a:graphic>
          <a:graphicData uri="http://schemas.openxmlformats.org/presentationml/2006/ole">
            <p:oleObj spid="_x0000_s80907" name="Equation" r:id="rId4" imgW="634725" imgH="241195"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Frictional Force</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524000"/>
            <a:ext cx="7772400" cy="4831560"/>
          </a:xfrm>
        </p:spPr>
        <p:txBody>
          <a:bodyPr>
            <a:normAutofit/>
          </a:bodyPr>
          <a:lstStyle/>
          <a:p>
            <a:r>
              <a:rPr lang="en-US" sz="3200" dirty="0" smtClean="0"/>
              <a:t>The area of contact between the two surfaces does not affect the frictional force.</a:t>
            </a:r>
          </a:p>
          <a:p>
            <a:r>
              <a:rPr lang="en-US" sz="3200" dirty="0" smtClean="0"/>
              <a:t>The force of dynamic friction is                                   where R is the normal reaction force between the surfaces and </a:t>
            </a:r>
            <a:r>
              <a:rPr lang="en-US" sz="3200" dirty="0" smtClean="0">
                <a:cs typeface="Times New Roman"/>
              </a:rPr>
              <a:t>µ</a:t>
            </a:r>
            <a:r>
              <a:rPr lang="en-US" sz="3200" baseline="-25000" dirty="0" smtClean="0">
                <a:cs typeface="Times New Roman"/>
              </a:rPr>
              <a:t>d</a:t>
            </a:r>
            <a:r>
              <a:rPr lang="en-US" sz="3200" dirty="0" smtClean="0">
                <a:cs typeface="Times New Roman"/>
              </a:rPr>
              <a:t> is the coefficient of dynamic friction.</a:t>
            </a:r>
            <a:endParaRPr lang="en-US" sz="3200" dirty="0" smtClean="0"/>
          </a:p>
          <a:p>
            <a:r>
              <a:rPr lang="en-US" sz="3200" dirty="0" smtClean="0"/>
              <a:t> The force of dynamic friction does not depend on the speed of the sliding.</a:t>
            </a:r>
          </a:p>
        </p:txBody>
      </p:sp>
      <p:graphicFrame>
        <p:nvGraphicFramePr>
          <p:cNvPr id="81923" name="Content Placeholder 3"/>
          <p:cNvGraphicFramePr>
            <a:graphicFrameLocks noChangeAspect="1"/>
          </p:cNvGraphicFramePr>
          <p:nvPr/>
        </p:nvGraphicFramePr>
        <p:xfrm>
          <a:off x="6172200" y="304800"/>
          <a:ext cx="2571135" cy="996315"/>
        </p:xfrm>
        <a:graphic>
          <a:graphicData uri="http://schemas.openxmlformats.org/presentationml/2006/ole">
            <p:oleObj spid="_x0000_s81927" name="Equation" r:id="rId3" imgW="622030" imgH="241195"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Idea:</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Classical physics requires a force to change a state of motion, as suggested by Newton in his laws of motion.</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Frictional Force</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524000"/>
            <a:ext cx="7772400" cy="5181600"/>
          </a:xfrm>
        </p:spPr>
        <p:txBody>
          <a:bodyPr>
            <a:normAutofit/>
          </a:bodyPr>
          <a:lstStyle/>
          <a:p>
            <a:r>
              <a:rPr lang="en-US" sz="3200" dirty="0" smtClean="0"/>
              <a:t>The </a:t>
            </a:r>
            <a:r>
              <a:rPr lang="en-US" sz="3200" b="1" i="1" dirty="0" smtClean="0"/>
              <a:t>maximum</a:t>
            </a:r>
            <a:r>
              <a:rPr lang="en-US" sz="3200" dirty="0" smtClean="0"/>
              <a:t> force of static friction that can develop between two surfaces is                                   </a:t>
            </a:r>
          </a:p>
          <a:p>
            <a:pPr marL="411163" indent="-14288">
              <a:buNone/>
            </a:pPr>
            <a:endParaRPr lang="en-US" sz="3200" dirty="0" smtClean="0"/>
          </a:p>
          <a:p>
            <a:pPr marL="411163" indent="-14288">
              <a:buNone/>
            </a:pPr>
            <a:endParaRPr lang="en-US" sz="3200" dirty="0" smtClean="0"/>
          </a:p>
          <a:p>
            <a:pPr marL="411163" indent="-14288">
              <a:buNone/>
            </a:pPr>
            <a:r>
              <a:rPr lang="en-US" sz="3200" dirty="0" smtClean="0"/>
              <a:t>where R is the normal reaction force between the surfaces and </a:t>
            </a:r>
            <a:r>
              <a:rPr lang="en-US" sz="3200" dirty="0" smtClean="0">
                <a:cs typeface="Times New Roman"/>
              </a:rPr>
              <a:t>µ</a:t>
            </a:r>
            <a:r>
              <a:rPr lang="en-US" sz="3200" baseline="-25000" dirty="0" smtClean="0">
                <a:cs typeface="Times New Roman"/>
              </a:rPr>
              <a:t>s</a:t>
            </a:r>
            <a:r>
              <a:rPr lang="en-US" sz="3200" dirty="0" smtClean="0">
                <a:cs typeface="Times New Roman"/>
              </a:rPr>
              <a:t> is the coefficient of static friction.</a:t>
            </a:r>
            <a:endParaRPr lang="en-US" sz="3200" dirty="0" smtClean="0"/>
          </a:p>
          <a:p>
            <a:r>
              <a:rPr lang="en-US" sz="3200" dirty="0" smtClean="0"/>
              <a:t> Added:  The </a:t>
            </a:r>
            <a:r>
              <a:rPr lang="en-US" sz="3200" b="1" i="1" dirty="0" smtClean="0"/>
              <a:t>coefficients</a:t>
            </a:r>
            <a:r>
              <a:rPr lang="en-US" sz="3200" dirty="0" smtClean="0"/>
              <a:t> don’t change with mass.</a:t>
            </a:r>
          </a:p>
        </p:txBody>
      </p:sp>
      <p:graphicFrame>
        <p:nvGraphicFramePr>
          <p:cNvPr id="81923" name="Content Placeholder 3"/>
          <p:cNvGraphicFramePr>
            <a:graphicFrameLocks noChangeAspect="1"/>
          </p:cNvGraphicFramePr>
          <p:nvPr>
            <p:extLst>
              <p:ext uri="{D42A27DB-BD31-4B8C-83A1-F6EECF244321}">
                <p14:modId xmlns:p14="http://schemas.microsoft.com/office/powerpoint/2010/main" xmlns="" val="2808321453"/>
              </p:ext>
            </p:extLst>
          </p:nvPr>
        </p:nvGraphicFramePr>
        <p:xfrm>
          <a:off x="3525838" y="2813050"/>
          <a:ext cx="1939925" cy="768350"/>
        </p:xfrm>
        <a:graphic>
          <a:graphicData uri="http://schemas.openxmlformats.org/presentationml/2006/ole">
            <p:oleObj spid="_x0000_s82950" name="Equation" r:id="rId3" imgW="609480" imgH="24120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4800" b="1" dirty="0" err="1" smtClean="0">
                <a:solidFill>
                  <a:srgbClr val="FFFF00"/>
                </a:solidFill>
              </a:rPr>
              <a:t>Waddya</a:t>
            </a:r>
            <a:r>
              <a:rPr lang="en-US" sz="4800" b="1" dirty="0" smtClean="0">
                <a:solidFill>
                  <a:srgbClr val="FFFF00"/>
                </a:solidFill>
              </a:rPr>
              <a:t> Know About </a:t>
            </a:r>
          </a:p>
          <a:p>
            <a:pPr algn="ctr">
              <a:buNone/>
            </a:pPr>
            <a:r>
              <a:rPr lang="en-US" sz="4800" b="1" dirty="0" smtClean="0"/>
              <a:t>Free-Body Diagrams</a:t>
            </a:r>
            <a:r>
              <a:rPr lang="en-US" sz="4800" b="1" dirty="0" smtClean="0">
                <a:solidFill>
                  <a:srgbClr val="FFFF00"/>
                </a:solidFill>
              </a:rPr>
              <a:t>?</a:t>
            </a:r>
          </a:p>
          <a:p>
            <a:pPr algn="ctr">
              <a:buNone/>
            </a:pPr>
            <a:endParaRPr lang="en-US" sz="4800" b="1" dirty="0" smtClean="0">
              <a:solidFill>
                <a:srgbClr val="FFFF00"/>
              </a:solidFill>
            </a:endParaRPr>
          </a:p>
          <a:p>
            <a:pPr algn="ctr">
              <a:buNone/>
            </a:pPr>
            <a:r>
              <a:rPr lang="en-US" sz="2000" b="1" dirty="0" smtClean="0">
                <a:solidFill>
                  <a:srgbClr val="FFFF00"/>
                </a:solidFill>
              </a:rPr>
              <a:t>TOK:  Is </a:t>
            </a:r>
            <a:r>
              <a:rPr lang="en-US" sz="2000" b="1" dirty="0" smtClean="0">
                <a:solidFill>
                  <a:srgbClr val="FFFF00"/>
                </a:solidFill>
              </a:rPr>
              <a:t>anything truly free?</a:t>
            </a:r>
            <a:endParaRPr lang="en-US" sz="2000" dirty="0">
              <a:solidFill>
                <a:srgbClr val="FFFF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Free-Body Diagrams</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783560"/>
            <a:ext cx="7772400" cy="4845840"/>
          </a:xfrm>
        </p:spPr>
        <p:txBody>
          <a:bodyPr>
            <a:normAutofit/>
          </a:bodyPr>
          <a:lstStyle/>
          <a:p>
            <a:r>
              <a:rPr lang="en-US" sz="3200" b="1" dirty="0" smtClean="0"/>
              <a:t>A diagram showing the magnitude and direction of all forces acting on a chosen body, free of its surroundings</a:t>
            </a:r>
            <a:endParaRPr lang="en-US" sz="1800" dirty="0" smtClean="0"/>
          </a:p>
          <a:p>
            <a:r>
              <a:rPr lang="en-US" sz="3200" b="1" dirty="0" smtClean="0"/>
              <a:t>Important to isolate a body and the forces acting on it before attempting to solve some problems</a:t>
            </a:r>
          </a:p>
          <a:p>
            <a:r>
              <a:rPr lang="en-US" sz="3200" b="1" dirty="0" smtClean="0"/>
              <a:t>For most problems, we treat all objects as point particles with forces acting through the center of mass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4800" b="1" dirty="0" err="1" smtClean="0">
                <a:solidFill>
                  <a:srgbClr val="FFFF00"/>
                </a:solidFill>
              </a:rPr>
              <a:t>Waddya</a:t>
            </a:r>
            <a:r>
              <a:rPr lang="en-US" sz="4800" b="1" dirty="0" smtClean="0">
                <a:solidFill>
                  <a:srgbClr val="FFFF00"/>
                </a:solidFill>
              </a:rPr>
              <a:t> Know About </a:t>
            </a:r>
          </a:p>
          <a:p>
            <a:pPr algn="ctr">
              <a:buNone/>
            </a:pPr>
            <a:r>
              <a:rPr lang="en-US" sz="4800" b="1" dirty="0" smtClean="0"/>
              <a:t>Newton’s First Law</a:t>
            </a:r>
            <a:r>
              <a:rPr lang="en-US" sz="4800" b="1" dirty="0" smtClean="0">
                <a:solidFill>
                  <a:srgbClr val="FFFF00"/>
                </a:solidFill>
              </a:rPr>
              <a:t>?</a:t>
            </a:r>
          </a:p>
          <a:p>
            <a:pPr algn="ctr">
              <a:buNone/>
            </a:pPr>
            <a:endParaRPr lang="en-US" sz="4800" b="1" dirty="0" smtClean="0">
              <a:solidFill>
                <a:srgbClr val="FFFF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Introductory Video</a:t>
            </a:r>
            <a:endParaRPr lang="en-US" dirty="0"/>
          </a:p>
        </p:txBody>
      </p:sp>
      <p:pic>
        <p:nvPicPr>
          <p:cNvPr id="5" name="Newton's First Law of Motion.wmv">
            <a:hlinkClick r:id="" action="ppaction://media"/>
          </p:cNvPr>
          <p:cNvPicPr>
            <a:picLocks noGrp="1" noRot="1" noChangeAspect="1"/>
          </p:cNvPicPr>
          <p:nvPr>
            <p:ph idx="1"/>
            <a:videoFile r:link="rId1"/>
          </p:nvPr>
        </p:nvPicPr>
        <p:blipFill>
          <a:blip r:embed="rId4" cstate="print"/>
          <a:stretch>
            <a:fillRect/>
          </a:stretch>
        </p:blipFill>
        <p:spPr>
          <a:xfrm>
            <a:off x="1100667" y="1295400"/>
            <a:ext cx="7010400" cy="5257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First Law</a:t>
            </a:r>
            <a:endParaRPr lang="en-US" dirty="0"/>
          </a:p>
        </p:txBody>
      </p:sp>
      <p:sp>
        <p:nvSpPr>
          <p:cNvPr id="3" name="Content Placeholder 2"/>
          <p:cNvSpPr>
            <a:spLocks noGrp="1"/>
          </p:cNvSpPr>
          <p:nvPr>
            <p:ph idx="1"/>
          </p:nvPr>
        </p:nvSpPr>
        <p:spPr/>
        <p:txBody>
          <a:bodyPr/>
          <a:lstStyle/>
          <a:p>
            <a:pPr marL="582930" indent="-514350">
              <a:buFont typeface="+mj-lt"/>
              <a:buAutoNum type="arabicPeriod"/>
            </a:pPr>
            <a:r>
              <a:rPr lang="en-US" dirty="0" smtClean="0"/>
              <a:t>A body at rest tends to remain at rest and a body in motion tends to remain in motion.</a:t>
            </a:r>
          </a:p>
          <a:p>
            <a:pPr marL="582930" indent="-514350">
              <a:buFont typeface="+mj-lt"/>
              <a:buAutoNum type="arabicPeriod"/>
            </a:pPr>
            <a:r>
              <a:rPr lang="en-US" dirty="0" smtClean="0"/>
              <a:t>When no forces act on a body, that body will either remain at rest or continue to move along a </a:t>
            </a:r>
            <a:r>
              <a:rPr lang="en-US" b="1" i="1" dirty="0" smtClean="0"/>
              <a:t>straight line </a:t>
            </a:r>
            <a:r>
              <a:rPr lang="en-US" dirty="0" smtClean="0"/>
              <a:t>with </a:t>
            </a:r>
            <a:r>
              <a:rPr lang="en-US" b="1" i="1" dirty="0" smtClean="0"/>
              <a:t>constant speed</a:t>
            </a:r>
            <a:r>
              <a:rPr lang="en-US" dirty="0" smtClean="0"/>
              <a:t>.</a:t>
            </a:r>
          </a:p>
          <a:p>
            <a:pPr marL="582930" indent="-514350">
              <a:buFont typeface="+mj-lt"/>
              <a:buAutoNum type="arabicPeriod"/>
            </a:pPr>
            <a:r>
              <a:rPr lang="en-US" dirty="0" smtClean="0"/>
              <a:t>When the net force on a body is zero, the body will move with constant velocity (which may be zero).</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First Law</a:t>
            </a:r>
            <a:endParaRPr lang="en-US" dirty="0"/>
          </a:p>
        </p:txBody>
      </p:sp>
      <p:sp>
        <p:nvSpPr>
          <p:cNvPr id="3" name="Content Placeholder 2"/>
          <p:cNvSpPr>
            <a:spLocks noGrp="1"/>
          </p:cNvSpPr>
          <p:nvPr>
            <p:ph idx="1"/>
          </p:nvPr>
        </p:nvSpPr>
        <p:spPr/>
        <p:txBody>
          <a:bodyPr/>
          <a:lstStyle/>
          <a:p>
            <a:r>
              <a:rPr lang="en-US" dirty="0" smtClean="0"/>
              <a:t>When no forces act on a body, that body will either remain at rest or continue to move along a straight line with constant speed.</a:t>
            </a:r>
          </a:p>
          <a:p>
            <a:r>
              <a:rPr lang="en-US" dirty="0" smtClean="0">
                <a:solidFill>
                  <a:srgbClr val="FFFF00"/>
                </a:solidFill>
              </a:rPr>
              <a:t>What happens when a force acts on a body or when existing forces become unbalanced?</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First Law</a:t>
            </a:r>
            <a:endParaRPr lang="en-US" dirty="0"/>
          </a:p>
        </p:txBody>
      </p:sp>
      <p:sp>
        <p:nvSpPr>
          <p:cNvPr id="3" name="Content Placeholder 2"/>
          <p:cNvSpPr>
            <a:spLocks noGrp="1"/>
          </p:cNvSpPr>
          <p:nvPr>
            <p:ph idx="1"/>
          </p:nvPr>
        </p:nvSpPr>
        <p:spPr/>
        <p:txBody>
          <a:bodyPr/>
          <a:lstStyle/>
          <a:p>
            <a:r>
              <a:rPr lang="en-US" dirty="0" smtClean="0"/>
              <a:t>When no forces act on a body, that body will either remain at rest or continue to move along a straight line with constant speed.</a:t>
            </a:r>
          </a:p>
          <a:p>
            <a:r>
              <a:rPr lang="en-US" dirty="0" smtClean="0">
                <a:solidFill>
                  <a:srgbClr val="FFFF00"/>
                </a:solidFill>
              </a:rPr>
              <a:t>What happens when a force acts on a body or when existing forces become unbalanced?</a:t>
            </a:r>
          </a:p>
          <a:p>
            <a:pPr lvl="1"/>
            <a:r>
              <a:rPr lang="en-US" dirty="0" smtClean="0">
                <a:solidFill>
                  <a:srgbClr val="FF0000"/>
                </a:solidFill>
              </a:rPr>
              <a:t>Change in direction or change in speed of the object</a:t>
            </a:r>
          </a:p>
          <a:p>
            <a:pPr lvl="1"/>
            <a:r>
              <a:rPr lang="en-US" dirty="0" smtClean="0">
                <a:solidFill>
                  <a:srgbClr val="FF0000"/>
                </a:solidFill>
              </a:rPr>
              <a:t>Acceleration – because it is a change in the velocity vector – magnitude OR direction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First Law</a:t>
            </a:r>
            <a:endParaRPr lang="en-US" dirty="0"/>
          </a:p>
        </p:txBody>
      </p:sp>
      <p:sp>
        <p:nvSpPr>
          <p:cNvPr id="3" name="Content Placeholder 2"/>
          <p:cNvSpPr>
            <a:spLocks noGrp="1"/>
          </p:cNvSpPr>
          <p:nvPr>
            <p:ph idx="1"/>
          </p:nvPr>
        </p:nvSpPr>
        <p:spPr/>
        <p:txBody>
          <a:bodyPr/>
          <a:lstStyle/>
          <a:p>
            <a:r>
              <a:rPr lang="en-US" dirty="0" smtClean="0"/>
              <a:t>Also called the </a:t>
            </a:r>
            <a:r>
              <a:rPr lang="en-US" i="1" dirty="0" smtClean="0"/>
              <a:t>Law of Inertia</a:t>
            </a:r>
          </a:p>
          <a:p>
            <a:r>
              <a:rPr lang="en-US" dirty="0" smtClean="0"/>
              <a:t>Reluctance of a body to change its state of motion</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Inertial Frames of Reference</a:t>
            </a:r>
            <a:endParaRPr lang="en-US" dirty="0"/>
          </a:p>
        </p:txBody>
      </p:sp>
      <p:sp>
        <p:nvSpPr>
          <p:cNvPr id="3" name="Content Placeholder 2"/>
          <p:cNvSpPr>
            <a:spLocks noGrp="1"/>
          </p:cNvSpPr>
          <p:nvPr>
            <p:ph idx="1"/>
          </p:nvPr>
        </p:nvSpPr>
        <p:spPr/>
        <p:txBody>
          <a:bodyPr/>
          <a:lstStyle/>
          <a:p>
            <a:r>
              <a:rPr lang="en-US" dirty="0" smtClean="0"/>
              <a:t>A system on which no forces act (inert)</a:t>
            </a:r>
          </a:p>
          <a:p>
            <a:r>
              <a:rPr lang="en-US" dirty="0" smtClean="0"/>
              <a:t>Observers in all reference frames should come up with the same answers</a:t>
            </a:r>
          </a:p>
          <a:p>
            <a:r>
              <a:rPr lang="en-US" dirty="0" smtClean="0">
                <a:solidFill>
                  <a:srgbClr val="FFFF00"/>
                </a:solidFill>
              </a:rPr>
              <a:t>Are you an inertial reference frame?</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Nature Of Science:</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Using mathematics: Isaac Newton provided the basis for much of our understanding of forces and motion by formalizing the previous work of scientists through the application of mathematics by inventing calculus to assist with this.</a:t>
            </a:r>
          </a:p>
          <a:p>
            <a:r>
              <a:rPr lang="en-US" sz="3200" dirty="0" smtClean="0"/>
              <a:t>Intuition: The tale of the falling apple describes simply one of the many flashes of intuition that went into the publication of </a:t>
            </a:r>
            <a:r>
              <a:rPr lang="en-US" sz="3200" dirty="0" err="1" smtClean="0"/>
              <a:t>Philosophiæ</a:t>
            </a:r>
            <a:r>
              <a:rPr lang="en-US" sz="3200" dirty="0" smtClean="0"/>
              <a:t> </a:t>
            </a:r>
            <a:r>
              <a:rPr lang="en-US" sz="3200" dirty="0" err="1" smtClean="0"/>
              <a:t>Naturalis</a:t>
            </a:r>
            <a:r>
              <a:rPr lang="en-US" sz="3200" dirty="0" smtClean="0"/>
              <a:t> Principia </a:t>
            </a:r>
            <a:r>
              <a:rPr lang="en-US" sz="3200" dirty="0" err="1" smtClean="0"/>
              <a:t>Mathematica</a:t>
            </a:r>
            <a:r>
              <a:rPr lang="en-US" sz="3200" dirty="0" smtClean="0"/>
              <a:t> in 1687.</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Inertial Frames of Reference</a:t>
            </a:r>
            <a:endParaRPr lang="en-US" dirty="0"/>
          </a:p>
        </p:txBody>
      </p:sp>
      <p:sp>
        <p:nvSpPr>
          <p:cNvPr id="3" name="Content Placeholder 2"/>
          <p:cNvSpPr>
            <a:spLocks noGrp="1"/>
          </p:cNvSpPr>
          <p:nvPr>
            <p:ph idx="1"/>
          </p:nvPr>
        </p:nvSpPr>
        <p:spPr/>
        <p:txBody>
          <a:bodyPr/>
          <a:lstStyle/>
          <a:p>
            <a:r>
              <a:rPr lang="en-US" dirty="0" smtClean="0"/>
              <a:t>A system on which no forces act</a:t>
            </a:r>
          </a:p>
          <a:p>
            <a:r>
              <a:rPr lang="en-US" dirty="0" smtClean="0"/>
              <a:t>Observers in all reference frames should come up with the same answers</a:t>
            </a:r>
          </a:p>
          <a:p>
            <a:r>
              <a:rPr lang="en-US" dirty="0" smtClean="0">
                <a:solidFill>
                  <a:srgbClr val="FFFF00"/>
                </a:solidFill>
              </a:rPr>
              <a:t>Are you an inertial reference frame?</a:t>
            </a:r>
          </a:p>
          <a:p>
            <a:pPr lvl="1"/>
            <a:r>
              <a:rPr lang="en-US" dirty="0" smtClean="0">
                <a:solidFill>
                  <a:srgbClr val="FF0000"/>
                </a:solidFill>
              </a:rPr>
              <a:t>With the rotation of the earth, you have a tangential speed of 464 m/s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Inertial Frames of Reference</a:t>
            </a:r>
            <a:endParaRPr lang="en-US" dirty="0"/>
          </a:p>
        </p:txBody>
      </p:sp>
      <p:sp>
        <p:nvSpPr>
          <p:cNvPr id="3" name="Content Placeholder 2"/>
          <p:cNvSpPr>
            <a:spLocks noGrp="1"/>
          </p:cNvSpPr>
          <p:nvPr>
            <p:ph idx="1"/>
          </p:nvPr>
        </p:nvSpPr>
        <p:spPr>
          <a:xfrm>
            <a:off x="914400" y="1600200"/>
            <a:ext cx="7772400" cy="4755360"/>
          </a:xfrm>
        </p:spPr>
        <p:txBody>
          <a:bodyPr/>
          <a:lstStyle/>
          <a:p>
            <a:r>
              <a:rPr lang="en-US" dirty="0" smtClean="0"/>
              <a:t>A system on which no forces act</a:t>
            </a:r>
          </a:p>
          <a:p>
            <a:r>
              <a:rPr lang="en-US" dirty="0" smtClean="0"/>
              <a:t>Observers in all reference frames should come up with the same answers</a:t>
            </a:r>
          </a:p>
          <a:p>
            <a:r>
              <a:rPr lang="en-US" dirty="0" smtClean="0">
                <a:solidFill>
                  <a:srgbClr val="FFFF00"/>
                </a:solidFill>
              </a:rPr>
              <a:t>Are you an inertial reference frame?</a:t>
            </a:r>
          </a:p>
          <a:p>
            <a:pPr lvl="1"/>
            <a:r>
              <a:rPr lang="en-US" dirty="0" smtClean="0">
                <a:solidFill>
                  <a:srgbClr val="FF0000"/>
                </a:solidFill>
              </a:rPr>
              <a:t>With the rotation of the earth, you have a tangential speed of 464 m/s</a:t>
            </a:r>
          </a:p>
          <a:p>
            <a:pPr lvl="1"/>
            <a:r>
              <a:rPr lang="en-US" dirty="0" smtClean="0">
                <a:solidFill>
                  <a:srgbClr val="FF0000"/>
                </a:solidFill>
              </a:rPr>
              <a:t>With the orbit of the earth around the sun, we have a tangential speed of 3x10</a:t>
            </a:r>
            <a:r>
              <a:rPr lang="en-US" baseline="30000" dirty="0" smtClean="0">
                <a:solidFill>
                  <a:srgbClr val="FF0000"/>
                </a:solidFill>
              </a:rPr>
              <a:t>4</a:t>
            </a:r>
            <a:r>
              <a:rPr lang="en-US" dirty="0" smtClean="0">
                <a:solidFill>
                  <a:srgbClr val="FF0000"/>
                </a:solidFill>
              </a:rPr>
              <a:t> m/s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Inertial Frames of Reference</a:t>
            </a:r>
            <a:endParaRPr lang="en-US" dirty="0"/>
          </a:p>
        </p:txBody>
      </p:sp>
      <p:sp>
        <p:nvSpPr>
          <p:cNvPr id="3" name="Content Placeholder 2"/>
          <p:cNvSpPr>
            <a:spLocks noGrp="1"/>
          </p:cNvSpPr>
          <p:nvPr>
            <p:ph idx="1"/>
          </p:nvPr>
        </p:nvSpPr>
        <p:spPr>
          <a:xfrm>
            <a:off x="914400" y="1600200"/>
            <a:ext cx="7772400" cy="4755360"/>
          </a:xfrm>
        </p:spPr>
        <p:txBody>
          <a:bodyPr/>
          <a:lstStyle/>
          <a:p>
            <a:r>
              <a:rPr lang="en-US" dirty="0" smtClean="0"/>
              <a:t>A system on which no forces act</a:t>
            </a:r>
          </a:p>
          <a:p>
            <a:r>
              <a:rPr lang="en-US" dirty="0" smtClean="0"/>
              <a:t>Observers in all reference frames should come up with the same answers</a:t>
            </a:r>
          </a:p>
          <a:p>
            <a:r>
              <a:rPr lang="en-US" dirty="0" smtClean="0">
                <a:solidFill>
                  <a:srgbClr val="FFFF00"/>
                </a:solidFill>
              </a:rPr>
              <a:t>Are you an inertial reference frame?</a:t>
            </a:r>
          </a:p>
          <a:p>
            <a:pPr lvl="1"/>
            <a:r>
              <a:rPr lang="en-US" dirty="0" smtClean="0">
                <a:solidFill>
                  <a:srgbClr val="FF0000"/>
                </a:solidFill>
              </a:rPr>
              <a:t>With the rotation of the earth, you have a tangential speed of 464 m/s</a:t>
            </a:r>
          </a:p>
          <a:p>
            <a:pPr lvl="1"/>
            <a:r>
              <a:rPr lang="en-US" dirty="0" smtClean="0">
                <a:solidFill>
                  <a:srgbClr val="FF0000"/>
                </a:solidFill>
              </a:rPr>
              <a:t>With the orbit of the earth around the sun, we have a tangential speed of 3x10</a:t>
            </a:r>
            <a:r>
              <a:rPr lang="en-US" baseline="30000" dirty="0" smtClean="0">
                <a:solidFill>
                  <a:srgbClr val="FF0000"/>
                </a:solidFill>
              </a:rPr>
              <a:t>4</a:t>
            </a:r>
            <a:r>
              <a:rPr lang="en-US" dirty="0" smtClean="0">
                <a:solidFill>
                  <a:srgbClr val="FF0000"/>
                </a:solidFill>
              </a:rPr>
              <a:t> m/s</a:t>
            </a:r>
          </a:p>
          <a:p>
            <a:pPr lvl="1"/>
            <a:r>
              <a:rPr lang="en-US" dirty="0" smtClean="0">
                <a:solidFill>
                  <a:srgbClr val="FFFF00"/>
                </a:solidFill>
              </a:rPr>
              <a:t>However, because of the radii involved, the acceleration over short periods of time is minimal</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a:bodyPr>
          <a:lstStyle/>
          <a:p>
            <a:pPr algn="ctr">
              <a:buNone/>
            </a:pPr>
            <a:endParaRPr lang="en-US" sz="3200" b="1" dirty="0" smtClean="0"/>
          </a:p>
          <a:p>
            <a:pPr algn="ctr">
              <a:buNone/>
            </a:pPr>
            <a:endParaRPr lang="en-US" sz="3200" b="1" dirty="0" smtClean="0"/>
          </a:p>
          <a:p>
            <a:pPr algn="ctr">
              <a:buNone/>
            </a:pPr>
            <a:r>
              <a:rPr lang="en-US" sz="4800" b="1" dirty="0" err="1" smtClean="0">
                <a:solidFill>
                  <a:srgbClr val="FFFF00"/>
                </a:solidFill>
              </a:rPr>
              <a:t>Waddya</a:t>
            </a:r>
            <a:r>
              <a:rPr lang="en-US" sz="4800" b="1" dirty="0" smtClean="0">
                <a:solidFill>
                  <a:srgbClr val="FFFF00"/>
                </a:solidFill>
              </a:rPr>
              <a:t> Know About </a:t>
            </a:r>
          </a:p>
          <a:p>
            <a:pPr algn="ctr">
              <a:buNone/>
            </a:pPr>
            <a:r>
              <a:rPr lang="en-US" sz="4800" b="1" dirty="0" smtClean="0"/>
              <a:t>Newton’s Third Law</a:t>
            </a:r>
            <a:r>
              <a:rPr lang="en-US" sz="4800" b="1" dirty="0" smtClean="0">
                <a:solidFill>
                  <a:srgbClr val="FFFF00"/>
                </a:solidFill>
              </a:rPr>
              <a:t>?</a:t>
            </a:r>
          </a:p>
          <a:p>
            <a:pPr algn="ctr">
              <a:buNone/>
            </a:pPr>
            <a:endParaRPr lang="en-US" sz="4800" b="1" dirty="0" smtClean="0">
              <a:solidFill>
                <a:srgbClr val="FFFF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Video: Newton’s Third Law of Motion</a:t>
            </a:r>
            <a:endParaRPr lang="en-US" dirty="0">
              <a:hlinkClick r:id="rId4" action="ppaction://hlinkfile"/>
            </a:endParaRPr>
          </a:p>
        </p:txBody>
      </p:sp>
      <p:pic>
        <p:nvPicPr>
          <p:cNvPr id="6" name="Newton's Third Law.wmv">
            <a:hlinkClick r:id="" action="ppaction://media"/>
          </p:cNvPr>
          <p:cNvPicPr>
            <a:picLocks noGrp="1" noRot="1" noChangeAspect="1"/>
          </p:cNvPicPr>
          <p:nvPr>
            <p:ph idx="1"/>
            <a:videoFile r:link="rId1"/>
          </p:nvPr>
        </p:nvPicPr>
        <p:blipFill>
          <a:blip r:embed="rId5" cstate="print"/>
          <a:stretch>
            <a:fillRect/>
          </a:stretch>
        </p:blipFill>
        <p:spPr>
          <a:xfrm>
            <a:off x="1904999" y="1898650"/>
            <a:ext cx="6409267" cy="48069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Third Law of Motion</a:t>
            </a:r>
            <a:endParaRPr lang="en-US" dirty="0"/>
          </a:p>
        </p:txBody>
      </p:sp>
      <p:sp>
        <p:nvSpPr>
          <p:cNvPr id="3" name="Content Placeholder 2"/>
          <p:cNvSpPr>
            <a:spLocks noGrp="1"/>
          </p:cNvSpPr>
          <p:nvPr>
            <p:ph idx="1"/>
          </p:nvPr>
        </p:nvSpPr>
        <p:spPr/>
        <p:txBody>
          <a:bodyPr/>
          <a:lstStyle/>
          <a:p>
            <a:r>
              <a:rPr lang="en-US" dirty="0" smtClean="0"/>
              <a:t>If Body A exerts a force F on Body B, then Body B exerts an equal but opposite force F on Body A.</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Third Law of Motion</a:t>
            </a:r>
            <a:br>
              <a:rPr lang="en-US" dirty="0" smtClean="0"/>
            </a:br>
            <a:r>
              <a:rPr lang="en-US" dirty="0" smtClean="0"/>
              <a:t>Examples</a:t>
            </a:r>
            <a:endParaRPr lang="en-US" dirty="0"/>
          </a:p>
        </p:txBody>
      </p:sp>
      <p:sp>
        <p:nvSpPr>
          <p:cNvPr id="3" name="Content Placeholder 2"/>
          <p:cNvSpPr>
            <a:spLocks noGrp="1"/>
          </p:cNvSpPr>
          <p:nvPr>
            <p:ph idx="1"/>
          </p:nvPr>
        </p:nvSpPr>
        <p:spPr>
          <a:xfrm>
            <a:off x="914400" y="2057400"/>
            <a:ext cx="7772400" cy="4298160"/>
          </a:xfrm>
        </p:spPr>
        <p:txBody>
          <a:bodyPr/>
          <a:lstStyle/>
          <a:p>
            <a:r>
              <a:rPr lang="en-US" dirty="0" smtClean="0"/>
              <a:t>Pushing against a wall while wearing </a:t>
            </a:r>
            <a:r>
              <a:rPr lang="en-US" dirty="0" err="1" smtClean="0"/>
              <a:t>rollerskates</a:t>
            </a:r>
            <a:r>
              <a:rPr lang="en-US" dirty="0" smtClean="0"/>
              <a:t>.</a:t>
            </a:r>
          </a:p>
          <a:p>
            <a:r>
              <a:rPr lang="en-US" dirty="0" smtClean="0"/>
              <a:t>Stepping off a boat onto a dock.</a:t>
            </a:r>
          </a:p>
          <a:p>
            <a:r>
              <a:rPr lang="en-US" dirty="0" smtClean="0"/>
              <a:t>A helicopter hovering.</a:t>
            </a:r>
          </a:p>
          <a:p>
            <a:r>
              <a:rPr lang="en-US" dirty="0" smtClean="0"/>
              <a:t>A book sitting on a table.</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Third Law of Motion</a:t>
            </a:r>
            <a:br>
              <a:rPr lang="en-US" dirty="0" smtClean="0"/>
            </a:br>
            <a:r>
              <a:rPr lang="en-US" dirty="0" smtClean="0"/>
              <a:t>Examples</a:t>
            </a:r>
            <a:endParaRPr lang="en-US" dirty="0"/>
          </a:p>
        </p:txBody>
      </p:sp>
      <p:sp>
        <p:nvSpPr>
          <p:cNvPr id="3" name="Content Placeholder 2"/>
          <p:cNvSpPr>
            <a:spLocks noGrp="1"/>
          </p:cNvSpPr>
          <p:nvPr>
            <p:ph idx="1"/>
          </p:nvPr>
        </p:nvSpPr>
        <p:spPr>
          <a:xfrm>
            <a:off x="914400" y="2057400"/>
            <a:ext cx="7772400" cy="4298160"/>
          </a:xfrm>
        </p:spPr>
        <p:txBody>
          <a:bodyPr/>
          <a:lstStyle/>
          <a:p>
            <a:r>
              <a:rPr lang="en-US" dirty="0" smtClean="0"/>
              <a:t>Also applies when there is not contact between the objects</a:t>
            </a:r>
          </a:p>
          <a:p>
            <a:pPr lvl="1"/>
            <a:r>
              <a:rPr lang="en-US" dirty="0" smtClean="0"/>
              <a:t>Electric force</a:t>
            </a:r>
          </a:p>
          <a:p>
            <a:pPr lvl="1"/>
            <a:r>
              <a:rPr lang="en-US" dirty="0" smtClean="0"/>
              <a:t>Gravitational force</a:t>
            </a:r>
          </a:p>
          <a:p>
            <a:pPr lvl="1"/>
            <a:r>
              <a:rPr lang="en-US" dirty="0" smtClean="0"/>
              <a:t>Magnetic force</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Equilibrium</a:t>
            </a:r>
            <a:endParaRPr lang="en-US" dirty="0"/>
          </a:p>
        </p:txBody>
      </p:sp>
      <p:sp>
        <p:nvSpPr>
          <p:cNvPr id="3" name="Content Placeholder 2"/>
          <p:cNvSpPr>
            <a:spLocks noGrp="1"/>
          </p:cNvSpPr>
          <p:nvPr>
            <p:ph idx="1"/>
          </p:nvPr>
        </p:nvSpPr>
        <p:spPr>
          <a:xfrm>
            <a:off x="304800" y="1143000"/>
            <a:ext cx="8382000" cy="5212560"/>
          </a:xfrm>
        </p:spPr>
        <p:txBody>
          <a:bodyPr>
            <a:normAutofit/>
          </a:bodyPr>
          <a:lstStyle/>
          <a:p>
            <a:r>
              <a:rPr lang="en-US" dirty="0" smtClean="0"/>
              <a:t>Net force on a body is zero</a:t>
            </a:r>
          </a:p>
          <a:p>
            <a:r>
              <a:rPr lang="en-US" dirty="0" smtClean="0"/>
              <a:t>Denoted by </a:t>
            </a:r>
            <a:r>
              <a:rPr lang="el-GR" dirty="0" smtClean="0">
                <a:cs typeface="Times New Roman"/>
              </a:rPr>
              <a:t>Σ</a:t>
            </a:r>
            <a:r>
              <a:rPr lang="en-US" dirty="0" smtClean="0">
                <a:cs typeface="Times New Roman"/>
              </a:rPr>
              <a:t>F = 0</a:t>
            </a:r>
          </a:p>
          <a:p>
            <a:r>
              <a:rPr lang="en-US" dirty="0" smtClean="0">
                <a:cs typeface="Times New Roman"/>
              </a:rPr>
              <a:t>Newton’s First Law is the result of equilibrium</a:t>
            </a:r>
          </a:p>
          <a:p>
            <a:pPr lvl="1"/>
            <a:r>
              <a:rPr lang="en-US" dirty="0" smtClean="0">
                <a:cs typeface="Times New Roman"/>
              </a:rPr>
              <a:t>Static Equilibrium – object doesn’t move</a:t>
            </a:r>
          </a:p>
          <a:p>
            <a:pPr lvl="1"/>
            <a:r>
              <a:rPr lang="en-US" dirty="0" smtClean="0">
                <a:cs typeface="Times New Roman"/>
              </a:rPr>
              <a:t>Dynamic Equilibrium – object doesn’t change direction or speed</a:t>
            </a:r>
          </a:p>
          <a:p>
            <a:r>
              <a:rPr lang="en-US" dirty="0" smtClean="0">
                <a:cs typeface="Times New Roman"/>
              </a:rPr>
              <a:t>Forces are balanced</a:t>
            </a:r>
          </a:p>
          <a:p>
            <a:r>
              <a:rPr lang="en-US" b="1" i="1" dirty="0" smtClean="0">
                <a:solidFill>
                  <a:srgbClr val="FFFF00"/>
                </a:solidFill>
              </a:rPr>
              <a:t>Sum of the forces is key!</a:t>
            </a:r>
            <a:endParaRPr lang="en-US" dirty="0" smtClean="0">
              <a:cs typeface="Times New Roman"/>
            </a:endParaRPr>
          </a:p>
          <a:p>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Equilibrium Problems</a:t>
            </a:r>
            <a:endParaRPr lang="en-US" dirty="0"/>
          </a:p>
        </p:txBody>
      </p:sp>
      <p:sp>
        <p:nvSpPr>
          <p:cNvPr id="36" name="Content Placeholder 35"/>
          <p:cNvSpPr>
            <a:spLocks noGrp="1"/>
          </p:cNvSpPr>
          <p:nvPr>
            <p:ph idx="1"/>
          </p:nvPr>
        </p:nvSpPr>
        <p:spPr>
          <a:xfrm>
            <a:off x="152400" y="1447800"/>
            <a:ext cx="3886200" cy="4907760"/>
          </a:xfrm>
        </p:spPr>
        <p:txBody>
          <a:bodyPr/>
          <a:lstStyle/>
          <a:p>
            <a:r>
              <a:rPr lang="en-US" dirty="0" smtClean="0"/>
              <a:t>Solving equilibrium problems usually involves finding components.</a:t>
            </a:r>
          </a:p>
          <a:p>
            <a:r>
              <a:rPr lang="en-US" i="1" dirty="0" smtClean="0">
                <a:solidFill>
                  <a:srgbClr val="FFFF00"/>
                </a:solidFill>
              </a:rPr>
              <a:t>If F</a:t>
            </a:r>
            <a:r>
              <a:rPr lang="en-US" i="1" baseline="-25000" dirty="0" smtClean="0">
                <a:solidFill>
                  <a:srgbClr val="FFFF00"/>
                </a:solidFill>
              </a:rPr>
              <a:t>2</a:t>
            </a:r>
            <a:r>
              <a:rPr lang="en-US" i="1" dirty="0" smtClean="0">
                <a:solidFill>
                  <a:srgbClr val="FFFF00"/>
                </a:solidFill>
              </a:rPr>
              <a:t>, F</a:t>
            </a:r>
            <a:r>
              <a:rPr lang="en-US" i="1" baseline="-25000" dirty="0" smtClean="0">
                <a:solidFill>
                  <a:srgbClr val="FFFF00"/>
                </a:solidFill>
              </a:rPr>
              <a:t>3</a:t>
            </a:r>
            <a:r>
              <a:rPr lang="en-US" i="1" dirty="0" smtClean="0">
                <a:solidFill>
                  <a:srgbClr val="FFFF00"/>
                </a:solidFill>
              </a:rPr>
              <a:t>, and </a:t>
            </a:r>
            <a:r>
              <a:rPr lang="en-US" i="1" dirty="0" smtClean="0">
                <a:solidFill>
                  <a:srgbClr val="FFFF00"/>
                </a:solidFill>
                <a:ea typeface="Cambria Math"/>
              </a:rPr>
              <a:t>∠A are known, what are the values of </a:t>
            </a:r>
            <a:r>
              <a:rPr lang="en-US" i="1" dirty="0" smtClean="0">
                <a:solidFill>
                  <a:srgbClr val="FFFF00"/>
                </a:solidFill>
              </a:rPr>
              <a:t>F</a:t>
            </a:r>
            <a:r>
              <a:rPr lang="en-US" i="1" baseline="-25000" dirty="0" smtClean="0">
                <a:solidFill>
                  <a:srgbClr val="FFFF00"/>
                </a:solidFill>
              </a:rPr>
              <a:t>1</a:t>
            </a:r>
            <a:r>
              <a:rPr lang="en-US" i="1" dirty="0" smtClean="0">
                <a:solidFill>
                  <a:srgbClr val="FFFF00"/>
                </a:solidFill>
              </a:rPr>
              <a:t> and </a:t>
            </a:r>
            <a:r>
              <a:rPr lang="en-US" i="1" dirty="0" smtClean="0">
                <a:solidFill>
                  <a:srgbClr val="FFFF00"/>
                </a:solidFill>
                <a:ea typeface="Cambria Math"/>
              </a:rPr>
              <a:t>∠B?</a:t>
            </a:r>
            <a:endParaRPr lang="en-US" i="1" dirty="0">
              <a:solidFill>
                <a:srgbClr val="FFFF00"/>
              </a:solidFill>
            </a:endParaRPr>
          </a:p>
        </p:txBody>
      </p:sp>
      <p:cxnSp>
        <p:nvCxnSpPr>
          <p:cNvPr id="5" name="Straight Arrow Connector 4"/>
          <p:cNvCxnSpPr/>
          <p:nvPr/>
        </p:nvCxnSpPr>
        <p:spPr>
          <a:xfrm rot="5400000">
            <a:off x="3886199" y="3886200"/>
            <a:ext cx="4572000" cy="1588"/>
          </a:xfrm>
          <a:prstGeom prst="straightConnector1">
            <a:avLst/>
          </a:prstGeom>
          <a:ln w="38100">
            <a:solidFill>
              <a:srgbClr val="FF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3962400" y="3886200"/>
            <a:ext cx="4572000" cy="1588"/>
          </a:xfrm>
          <a:prstGeom prst="straightConnector1">
            <a:avLst/>
          </a:prstGeom>
          <a:ln w="38100">
            <a:solidFill>
              <a:srgbClr val="FF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172199" y="2895600"/>
            <a:ext cx="1981200" cy="99060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V="1">
            <a:off x="4648199" y="2362200"/>
            <a:ext cx="1524000" cy="152400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5219699" y="4838700"/>
            <a:ext cx="1905000" cy="1588"/>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391399" y="2438400"/>
            <a:ext cx="533400" cy="523220"/>
          </a:xfrm>
          <a:prstGeom prst="rect">
            <a:avLst/>
          </a:prstGeom>
          <a:noFill/>
        </p:spPr>
        <p:txBody>
          <a:bodyPr wrap="square" rtlCol="0">
            <a:spAutoFit/>
          </a:bodyPr>
          <a:lstStyle/>
          <a:p>
            <a:r>
              <a:rPr lang="en-US" sz="2800" b="1" dirty="0" smtClean="0"/>
              <a:t>F</a:t>
            </a:r>
            <a:r>
              <a:rPr lang="en-US" sz="2800" b="1" baseline="-25000" dirty="0" smtClean="0"/>
              <a:t>1</a:t>
            </a:r>
            <a:endParaRPr lang="en-US" sz="2800" b="1" dirty="0"/>
          </a:p>
        </p:txBody>
      </p:sp>
      <p:sp>
        <p:nvSpPr>
          <p:cNvPr id="17" name="TextBox 16"/>
          <p:cNvSpPr txBox="1"/>
          <p:nvPr/>
        </p:nvSpPr>
        <p:spPr>
          <a:xfrm>
            <a:off x="4800599" y="2057400"/>
            <a:ext cx="533400" cy="523220"/>
          </a:xfrm>
          <a:prstGeom prst="rect">
            <a:avLst/>
          </a:prstGeom>
          <a:noFill/>
        </p:spPr>
        <p:txBody>
          <a:bodyPr wrap="square" rtlCol="0">
            <a:spAutoFit/>
          </a:bodyPr>
          <a:lstStyle/>
          <a:p>
            <a:r>
              <a:rPr lang="en-US" sz="2800" b="1" dirty="0" smtClean="0"/>
              <a:t>F</a:t>
            </a:r>
            <a:r>
              <a:rPr lang="en-US" sz="2800" b="1" baseline="-25000" dirty="0" smtClean="0"/>
              <a:t>2</a:t>
            </a:r>
            <a:endParaRPr lang="en-US" sz="2800" b="1" dirty="0"/>
          </a:p>
        </p:txBody>
      </p:sp>
      <p:sp>
        <p:nvSpPr>
          <p:cNvPr id="18" name="TextBox 17"/>
          <p:cNvSpPr txBox="1"/>
          <p:nvPr/>
        </p:nvSpPr>
        <p:spPr>
          <a:xfrm>
            <a:off x="6248399" y="5334000"/>
            <a:ext cx="533400" cy="523220"/>
          </a:xfrm>
          <a:prstGeom prst="rect">
            <a:avLst/>
          </a:prstGeom>
          <a:noFill/>
        </p:spPr>
        <p:txBody>
          <a:bodyPr wrap="square" rtlCol="0">
            <a:spAutoFit/>
          </a:bodyPr>
          <a:lstStyle/>
          <a:p>
            <a:r>
              <a:rPr lang="en-US" sz="2800" b="1" dirty="0" smtClean="0"/>
              <a:t>F</a:t>
            </a:r>
            <a:r>
              <a:rPr lang="en-US" sz="2800" b="1" baseline="-25000" dirty="0" smtClean="0"/>
              <a:t>3</a:t>
            </a:r>
            <a:endParaRPr lang="en-US" sz="2800" b="1" dirty="0"/>
          </a:p>
        </p:txBody>
      </p:sp>
      <p:sp>
        <p:nvSpPr>
          <p:cNvPr id="19" name="TextBox 18"/>
          <p:cNvSpPr txBox="1"/>
          <p:nvPr/>
        </p:nvSpPr>
        <p:spPr>
          <a:xfrm>
            <a:off x="5029199" y="3352800"/>
            <a:ext cx="762000" cy="523220"/>
          </a:xfrm>
          <a:prstGeom prst="rect">
            <a:avLst/>
          </a:prstGeom>
          <a:noFill/>
        </p:spPr>
        <p:txBody>
          <a:bodyPr wrap="square" rtlCol="0">
            <a:spAutoFit/>
          </a:bodyPr>
          <a:lstStyle/>
          <a:p>
            <a:r>
              <a:rPr lang="en-US" sz="2800" b="1" dirty="0" smtClean="0">
                <a:latin typeface="Cambria Math"/>
                <a:ea typeface="Cambria Math"/>
              </a:rPr>
              <a:t>∠A</a:t>
            </a:r>
            <a:endParaRPr lang="en-US" sz="2800" b="1" dirty="0"/>
          </a:p>
        </p:txBody>
      </p:sp>
      <p:sp>
        <p:nvSpPr>
          <p:cNvPr id="20" name="TextBox 19"/>
          <p:cNvSpPr txBox="1"/>
          <p:nvPr/>
        </p:nvSpPr>
        <p:spPr>
          <a:xfrm>
            <a:off x="7238999" y="3352800"/>
            <a:ext cx="762000" cy="523220"/>
          </a:xfrm>
          <a:prstGeom prst="rect">
            <a:avLst/>
          </a:prstGeom>
          <a:noFill/>
        </p:spPr>
        <p:txBody>
          <a:bodyPr wrap="square" rtlCol="0">
            <a:spAutoFit/>
          </a:bodyPr>
          <a:lstStyle/>
          <a:p>
            <a:r>
              <a:rPr lang="en-US" sz="2800" b="1" dirty="0" smtClean="0">
                <a:latin typeface="Cambria Math"/>
                <a:ea typeface="Cambria Math"/>
              </a:rPr>
              <a:t>∠B</a:t>
            </a: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Theory Of Knowledge:</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Classical physics believed that the whole of the future of the universe could be predicted from knowledge of the present state. </a:t>
            </a:r>
          </a:p>
          <a:p>
            <a:r>
              <a:rPr lang="en-US" sz="3200" dirty="0" smtClean="0"/>
              <a:t>To what extent can knowledge of the present give us knowledge of the future?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35"/>
          <p:cNvSpPr>
            <a:spLocks noGrp="1"/>
          </p:cNvSpPr>
          <p:nvPr>
            <p:ph idx="1"/>
          </p:nvPr>
        </p:nvSpPr>
        <p:spPr>
          <a:xfrm>
            <a:off x="304800" y="1295400"/>
            <a:ext cx="3962400" cy="5060160"/>
          </a:xfrm>
        </p:spPr>
        <p:txBody>
          <a:bodyPr/>
          <a:lstStyle/>
          <a:p>
            <a:r>
              <a:rPr lang="en-US" i="1" dirty="0" smtClean="0">
                <a:solidFill>
                  <a:srgbClr val="FFFF00"/>
                </a:solidFill>
              </a:rPr>
              <a:t>If F</a:t>
            </a:r>
            <a:r>
              <a:rPr lang="en-US" i="1" baseline="-25000" dirty="0" smtClean="0">
                <a:solidFill>
                  <a:srgbClr val="FFFF00"/>
                </a:solidFill>
              </a:rPr>
              <a:t>2</a:t>
            </a:r>
            <a:r>
              <a:rPr lang="en-US" i="1" dirty="0" smtClean="0">
                <a:solidFill>
                  <a:srgbClr val="FFFF00"/>
                </a:solidFill>
              </a:rPr>
              <a:t>, F</a:t>
            </a:r>
            <a:r>
              <a:rPr lang="en-US" i="1" baseline="-25000" dirty="0" smtClean="0">
                <a:solidFill>
                  <a:srgbClr val="FFFF00"/>
                </a:solidFill>
              </a:rPr>
              <a:t>3</a:t>
            </a:r>
            <a:r>
              <a:rPr lang="en-US" i="1" dirty="0" smtClean="0">
                <a:solidFill>
                  <a:srgbClr val="FFFF00"/>
                </a:solidFill>
              </a:rPr>
              <a:t>, and </a:t>
            </a:r>
            <a:r>
              <a:rPr lang="en-US" i="1" dirty="0" smtClean="0">
                <a:solidFill>
                  <a:srgbClr val="FFFF00"/>
                </a:solidFill>
                <a:ea typeface="Cambria Math"/>
              </a:rPr>
              <a:t>∠A are known, what are the values of </a:t>
            </a:r>
            <a:r>
              <a:rPr lang="en-US" i="1" dirty="0" smtClean="0">
                <a:solidFill>
                  <a:srgbClr val="FFFF00"/>
                </a:solidFill>
              </a:rPr>
              <a:t>F</a:t>
            </a:r>
            <a:r>
              <a:rPr lang="en-US" i="1" baseline="-25000" dirty="0" smtClean="0">
                <a:solidFill>
                  <a:srgbClr val="FFFF00"/>
                </a:solidFill>
              </a:rPr>
              <a:t>1</a:t>
            </a:r>
            <a:r>
              <a:rPr lang="en-US" i="1" dirty="0" smtClean="0">
                <a:solidFill>
                  <a:srgbClr val="FFFF00"/>
                </a:solidFill>
              </a:rPr>
              <a:t> and </a:t>
            </a:r>
            <a:r>
              <a:rPr lang="en-US" i="1" dirty="0" smtClean="0">
                <a:solidFill>
                  <a:srgbClr val="FFFF00"/>
                </a:solidFill>
                <a:ea typeface="Cambria Math"/>
              </a:rPr>
              <a:t>∠B?</a:t>
            </a:r>
            <a:endParaRPr lang="en-US" i="1" dirty="0">
              <a:solidFill>
                <a:srgbClr val="FFFF00"/>
              </a:solidFill>
            </a:endParaRPr>
          </a:p>
        </p:txBody>
      </p:sp>
      <p:sp>
        <p:nvSpPr>
          <p:cNvPr id="2" name="Title 1"/>
          <p:cNvSpPr>
            <a:spLocks noGrp="1"/>
          </p:cNvSpPr>
          <p:nvPr>
            <p:ph type="title"/>
          </p:nvPr>
        </p:nvSpPr>
        <p:spPr>
          <a:xfrm>
            <a:off x="914400" y="533400"/>
            <a:ext cx="7772400" cy="914400"/>
          </a:xfrm>
        </p:spPr>
        <p:txBody>
          <a:bodyPr/>
          <a:lstStyle/>
          <a:p>
            <a:r>
              <a:rPr lang="en-US" dirty="0" smtClean="0"/>
              <a:t>Solving Equilibrium Problems</a:t>
            </a:r>
            <a:endParaRPr lang="en-US" dirty="0"/>
          </a:p>
        </p:txBody>
      </p:sp>
      <p:cxnSp>
        <p:nvCxnSpPr>
          <p:cNvPr id="5" name="Straight Arrow Connector 4"/>
          <p:cNvCxnSpPr/>
          <p:nvPr/>
        </p:nvCxnSpPr>
        <p:spPr>
          <a:xfrm rot="5400000">
            <a:off x="3886199" y="3886200"/>
            <a:ext cx="4572000" cy="1588"/>
          </a:xfrm>
          <a:prstGeom prst="straightConnector1">
            <a:avLst/>
          </a:prstGeom>
          <a:ln w="38100">
            <a:solidFill>
              <a:srgbClr val="FF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3962400" y="3886200"/>
            <a:ext cx="4572000" cy="1588"/>
          </a:xfrm>
          <a:prstGeom prst="straightConnector1">
            <a:avLst/>
          </a:prstGeom>
          <a:ln w="38100">
            <a:solidFill>
              <a:srgbClr val="FF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172199" y="2895600"/>
            <a:ext cx="1981200" cy="99060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V="1">
            <a:off x="4648199" y="2362200"/>
            <a:ext cx="1524000" cy="152400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5219699" y="4838700"/>
            <a:ext cx="1905000" cy="1588"/>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391399" y="2438400"/>
            <a:ext cx="533400" cy="523220"/>
          </a:xfrm>
          <a:prstGeom prst="rect">
            <a:avLst/>
          </a:prstGeom>
          <a:noFill/>
        </p:spPr>
        <p:txBody>
          <a:bodyPr wrap="square" rtlCol="0">
            <a:spAutoFit/>
          </a:bodyPr>
          <a:lstStyle/>
          <a:p>
            <a:r>
              <a:rPr lang="en-US" sz="2800" b="1" dirty="0" smtClean="0"/>
              <a:t>F</a:t>
            </a:r>
            <a:r>
              <a:rPr lang="en-US" sz="2800" b="1" baseline="-25000" dirty="0" smtClean="0"/>
              <a:t>1</a:t>
            </a:r>
            <a:endParaRPr lang="en-US" sz="2800" b="1" dirty="0"/>
          </a:p>
        </p:txBody>
      </p:sp>
      <p:sp>
        <p:nvSpPr>
          <p:cNvPr id="17" name="TextBox 16"/>
          <p:cNvSpPr txBox="1"/>
          <p:nvPr/>
        </p:nvSpPr>
        <p:spPr>
          <a:xfrm>
            <a:off x="4800599" y="2057400"/>
            <a:ext cx="533400" cy="523220"/>
          </a:xfrm>
          <a:prstGeom prst="rect">
            <a:avLst/>
          </a:prstGeom>
          <a:noFill/>
        </p:spPr>
        <p:txBody>
          <a:bodyPr wrap="square" rtlCol="0">
            <a:spAutoFit/>
          </a:bodyPr>
          <a:lstStyle/>
          <a:p>
            <a:r>
              <a:rPr lang="en-US" sz="2800" b="1" dirty="0" smtClean="0"/>
              <a:t>F</a:t>
            </a:r>
            <a:r>
              <a:rPr lang="en-US" sz="2800" b="1" baseline="-25000" dirty="0" smtClean="0"/>
              <a:t>2</a:t>
            </a:r>
            <a:endParaRPr lang="en-US" sz="2800" b="1" dirty="0"/>
          </a:p>
        </p:txBody>
      </p:sp>
      <p:sp>
        <p:nvSpPr>
          <p:cNvPr id="18" name="TextBox 17"/>
          <p:cNvSpPr txBox="1"/>
          <p:nvPr/>
        </p:nvSpPr>
        <p:spPr>
          <a:xfrm>
            <a:off x="6248399" y="5334000"/>
            <a:ext cx="533400" cy="523220"/>
          </a:xfrm>
          <a:prstGeom prst="rect">
            <a:avLst/>
          </a:prstGeom>
          <a:noFill/>
        </p:spPr>
        <p:txBody>
          <a:bodyPr wrap="square" rtlCol="0">
            <a:spAutoFit/>
          </a:bodyPr>
          <a:lstStyle/>
          <a:p>
            <a:r>
              <a:rPr lang="en-US" sz="2800" b="1" dirty="0" smtClean="0"/>
              <a:t>F</a:t>
            </a:r>
            <a:r>
              <a:rPr lang="en-US" sz="2800" b="1" baseline="-25000" dirty="0" smtClean="0"/>
              <a:t>3</a:t>
            </a:r>
            <a:endParaRPr lang="en-US" sz="2800" b="1" dirty="0"/>
          </a:p>
        </p:txBody>
      </p:sp>
      <p:sp>
        <p:nvSpPr>
          <p:cNvPr id="19" name="TextBox 18"/>
          <p:cNvSpPr txBox="1"/>
          <p:nvPr/>
        </p:nvSpPr>
        <p:spPr>
          <a:xfrm>
            <a:off x="5029199" y="3352800"/>
            <a:ext cx="762000" cy="523220"/>
          </a:xfrm>
          <a:prstGeom prst="rect">
            <a:avLst/>
          </a:prstGeom>
          <a:noFill/>
        </p:spPr>
        <p:txBody>
          <a:bodyPr wrap="square" rtlCol="0">
            <a:spAutoFit/>
          </a:bodyPr>
          <a:lstStyle/>
          <a:p>
            <a:r>
              <a:rPr lang="en-US" sz="2800" b="1" dirty="0" smtClean="0">
                <a:latin typeface="Cambria Math"/>
                <a:ea typeface="Cambria Math"/>
              </a:rPr>
              <a:t>∠A</a:t>
            </a:r>
            <a:endParaRPr lang="en-US" sz="2800" b="1" dirty="0"/>
          </a:p>
        </p:txBody>
      </p:sp>
      <p:sp>
        <p:nvSpPr>
          <p:cNvPr id="20" name="TextBox 19"/>
          <p:cNvSpPr txBox="1"/>
          <p:nvPr/>
        </p:nvSpPr>
        <p:spPr>
          <a:xfrm>
            <a:off x="7238999" y="3352800"/>
            <a:ext cx="762000" cy="523220"/>
          </a:xfrm>
          <a:prstGeom prst="rect">
            <a:avLst/>
          </a:prstGeom>
          <a:noFill/>
        </p:spPr>
        <p:txBody>
          <a:bodyPr wrap="square" rtlCol="0">
            <a:spAutoFit/>
          </a:bodyPr>
          <a:lstStyle/>
          <a:p>
            <a:r>
              <a:rPr lang="en-US" sz="2800" b="1" dirty="0" smtClean="0">
                <a:latin typeface="Cambria Math"/>
                <a:ea typeface="Cambria Math"/>
              </a:rPr>
              <a:t>∠B</a:t>
            </a:r>
            <a:endParaRPr lang="en-US" sz="2800" b="1" dirty="0"/>
          </a:p>
        </p:txBody>
      </p:sp>
      <p:cxnSp>
        <p:nvCxnSpPr>
          <p:cNvPr id="22" name="Straight Arrow Connector 21"/>
          <p:cNvCxnSpPr/>
          <p:nvPr/>
        </p:nvCxnSpPr>
        <p:spPr>
          <a:xfrm>
            <a:off x="6172200" y="3886200"/>
            <a:ext cx="1981200" cy="1588"/>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7658100" y="3390900"/>
            <a:ext cx="990600" cy="1588"/>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a:off x="4648200" y="3886200"/>
            <a:ext cx="1524000" cy="1588"/>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3886994" y="3123406"/>
            <a:ext cx="1524000" cy="1588"/>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35"/>
          <p:cNvSpPr>
            <a:spLocks noGrp="1"/>
          </p:cNvSpPr>
          <p:nvPr>
            <p:ph idx="1"/>
          </p:nvPr>
        </p:nvSpPr>
        <p:spPr>
          <a:xfrm>
            <a:off x="304800" y="1295400"/>
            <a:ext cx="3962400" cy="5060160"/>
          </a:xfrm>
        </p:spPr>
        <p:txBody>
          <a:bodyPr/>
          <a:lstStyle/>
          <a:p>
            <a:r>
              <a:rPr lang="en-US" i="1" dirty="0" smtClean="0">
                <a:solidFill>
                  <a:srgbClr val="FFFF00"/>
                </a:solidFill>
              </a:rPr>
              <a:t>If F</a:t>
            </a:r>
            <a:r>
              <a:rPr lang="en-US" i="1" baseline="-25000" dirty="0" smtClean="0">
                <a:solidFill>
                  <a:srgbClr val="FFFF00"/>
                </a:solidFill>
              </a:rPr>
              <a:t>2</a:t>
            </a:r>
            <a:r>
              <a:rPr lang="en-US" i="1" dirty="0" smtClean="0">
                <a:solidFill>
                  <a:srgbClr val="FFFF00"/>
                </a:solidFill>
              </a:rPr>
              <a:t>, F</a:t>
            </a:r>
            <a:r>
              <a:rPr lang="en-US" i="1" baseline="-25000" dirty="0" smtClean="0">
                <a:solidFill>
                  <a:srgbClr val="FFFF00"/>
                </a:solidFill>
              </a:rPr>
              <a:t>3</a:t>
            </a:r>
            <a:r>
              <a:rPr lang="en-US" i="1" dirty="0" smtClean="0">
                <a:solidFill>
                  <a:srgbClr val="FFFF00"/>
                </a:solidFill>
              </a:rPr>
              <a:t>, and </a:t>
            </a:r>
            <a:r>
              <a:rPr lang="en-US" i="1" dirty="0" smtClean="0">
                <a:solidFill>
                  <a:srgbClr val="FFFF00"/>
                </a:solidFill>
                <a:ea typeface="Cambria Math"/>
              </a:rPr>
              <a:t>∠A are known, what are the values of </a:t>
            </a:r>
            <a:r>
              <a:rPr lang="en-US" i="1" dirty="0" smtClean="0">
                <a:solidFill>
                  <a:srgbClr val="FFFF00"/>
                </a:solidFill>
              </a:rPr>
              <a:t>F</a:t>
            </a:r>
            <a:r>
              <a:rPr lang="en-US" i="1" baseline="-25000" dirty="0" smtClean="0">
                <a:solidFill>
                  <a:srgbClr val="FFFF00"/>
                </a:solidFill>
              </a:rPr>
              <a:t>1</a:t>
            </a:r>
            <a:r>
              <a:rPr lang="en-US" i="1" dirty="0" smtClean="0">
                <a:solidFill>
                  <a:srgbClr val="FFFF00"/>
                </a:solidFill>
              </a:rPr>
              <a:t> and </a:t>
            </a:r>
            <a:r>
              <a:rPr lang="en-US" i="1" dirty="0" smtClean="0">
                <a:solidFill>
                  <a:srgbClr val="FFFF00"/>
                </a:solidFill>
                <a:ea typeface="Cambria Math"/>
              </a:rPr>
              <a:t>∠B?</a:t>
            </a:r>
            <a:endParaRPr lang="en-US" i="1" dirty="0">
              <a:solidFill>
                <a:srgbClr val="FFFF00"/>
              </a:solidFill>
            </a:endParaRPr>
          </a:p>
        </p:txBody>
      </p:sp>
      <p:sp>
        <p:nvSpPr>
          <p:cNvPr id="2" name="Title 1"/>
          <p:cNvSpPr>
            <a:spLocks noGrp="1"/>
          </p:cNvSpPr>
          <p:nvPr>
            <p:ph type="title"/>
          </p:nvPr>
        </p:nvSpPr>
        <p:spPr>
          <a:xfrm>
            <a:off x="914400" y="533400"/>
            <a:ext cx="7772400" cy="914400"/>
          </a:xfrm>
        </p:spPr>
        <p:txBody>
          <a:bodyPr/>
          <a:lstStyle/>
          <a:p>
            <a:r>
              <a:rPr lang="en-US" dirty="0" smtClean="0"/>
              <a:t>Solving Equilibrium Problems</a:t>
            </a:r>
            <a:endParaRPr lang="en-US" dirty="0"/>
          </a:p>
        </p:txBody>
      </p:sp>
      <p:cxnSp>
        <p:nvCxnSpPr>
          <p:cNvPr id="5" name="Straight Arrow Connector 4"/>
          <p:cNvCxnSpPr/>
          <p:nvPr/>
        </p:nvCxnSpPr>
        <p:spPr>
          <a:xfrm rot="5400000">
            <a:off x="3886199" y="3886200"/>
            <a:ext cx="4572000" cy="1588"/>
          </a:xfrm>
          <a:prstGeom prst="straightConnector1">
            <a:avLst/>
          </a:prstGeom>
          <a:ln w="38100">
            <a:solidFill>
              <a:srgbClr val="FF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3962400" y="3886200"/>
            <a:ext cx="4572000" cy="1588"/>
          </a:xfrm>
          <a:prstGeom prst="straightConnector1">
            <a:avLst/>
          </a:prstGeom>
          <a:ln w="38100">
            <a:solidFill>
              <a:srgbClr val="FF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172199" y="2895600"/>
            <a:ext cx="1981200" cy="99060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V="1">
            <a:off x="4648199" y="2362200"/>
            <a:ext cx="1524000" cy="152400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5219699" y="4838700"/>
            <a:ext cx="1905000" cy="1588"/>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391399" y="2438400"/>
            <a:ext cx="533400" cy="523220"/>
          </a:xfrm>
          <a:prstGeom prst="rect">
            <a:avLst/>
          </a:prstGeom>
          <a:noFill/>
        </p:spPr>
        <p:txBody>
          <a:bodyPr wrap="square" rtlCol="0">
            <a:spAutoFit/>
          </a:bodyPr>
          <a:lstStyle/>
          <a:p>
            <a:r>
              <a:rPr lang="en-US" sz="2800" b="1" dirty="0" smtClean="0"/>
              <a:t>F</a:t>
            </a:r>
            <a:r>
              <a:rPr lang="en-US" sz="2800" b="1" baseline="-25000" dirty="0" smtClean="0"/>
              <a:t>1</a:t>
            </a:r>
            <a:endParaRPr lang="en-US" sz="2800" b="1" dirty="0"/>
          </a:p>
        </p:txBody>
      </p:sp>
      <p:sp>
        <p:nvSpPr>
          <p:cNvPr id="17" name="TextBox 16"/>
          <p:cNvSpPr txBox="1"/>
          <p:nvPr/>
        </p:nvSpPr>
        <p:spPr>
          <a:xfrm>
            <a:off x="4800599" y="2057400"/>
            <a:ext cx="533400" cy="523220"/>
          </a:xfrm>
          <a:prstGeom prst="rect">
            <a:avLst/>
          </a:prstGeom>
          <a:noFill/>
        </p:spPr>
        <p:txBody>
          <a:bodyPr wrap="square" rtlCol="0">
            <a:spAutoFit/>
          </a:bodyPr>
          <a:lstStyle/>
          <a:p>
            <a:r>
              <a:rPr lang="en-US" sz="2800" b="1" dirty="0" smtClean="0"/>
              <a:t>F</a:t>
            </a:r>
            <a:r>
              <a:rPr lang="en-US" sz="2800" b="1" baseline="-25000" dirty="0" smtClean="0"/>
              <a:t>2</a:t>
            </a:r>
            <a:endParaRPr lang="en-US" sz="2800" b="1" dirty="0"/>
          </a:p>
        </p:txBody>
      </p:sp>
      <p:sp>
        <p:nvSpPr>
          <p:cNvPr id="18" name="TextBox 17"/>
          <p:cNvSpPr txBox="1"/>
          <p:nvPr/>
        </p:nvSpPr>
        <p:spPr>
          <a:xfrm>
            <a:off x="6248399" y="5334000"/>
            <a:ext cx="533400" cy="523220"/>
          </a:xfrm>
          <a:prstGeom prst="rect">
            <a:avLst/>
          </a:prstGeom>
          <a:noFill/>
        </p:spPr>
        <p:txBody>
          <a:bodyPr wrap="square" rtlCol="0">
            <a:spAutoFit/>
          </a:bodyPr>
          <a:lstStyle/>
          <a:p>
            <a:r>
              <a:rPr lang="en-US" sz="2800" b="1" dirty="0" smtClean="0"/>
              <a:t>F</a:t>
            </a:r>
            <a:r>
              <a:rPr lang="en-US" sz="2800" b="1" baseline="-25000" dirty="0" smtClean="0"/>
              <a:t>3</a:t>
            </a:r>
            <a:endParaRPr lang="en-US" sz="2800" b="1" dirty="0"/>
          </a:p>
        </p:txBody>
      </p:sp>
      <p:sp>
        <p:nvSpPr>
          <p:cNvPr id="19" name="TextBox 18"/>
          <p:cNvSpPr txBox="1"/>
          <p:nvPr/>
        </p:nvSpPr>
        <p:spPr>
          <a:xfrm>
            <a:off x="5029199" y="3352800"/>
            <a:ext cx="762000" cy="523220"/>
          </a:xfrm>
          <a:prstGeom prst="rect">
            <a:avLst/>
          </a:prstGeom>
          <a:noFill/>
        </p:spPr>
        <p:txBody>
          <a:bodyPr wrap="square" rtlCol="0">
            <a:spAutoFit/>
          </a:bodyPr>
          <a:lstStyle/>
          <a:p>
            <a:r>
              <a:rPr lang="en-US" sz="2800" b="1" dirty="0" smtClean="0">
                <a:latin typeface="Cambria Math"/>
                <a:ea typeface="Cambria Math"/>
              </a:rPr>
              <a:t>∠A</a:t>
            </a:r>
            <a:endParaRPr lang="en-US" sz="2800" b="1" dirty="0"/>
          </a:p>
        </p:txBody>
      </p:sp>
      <p:sp>
        <p:nvSpPr>
          <p:cNvPr id="20" name="TextBox 19"/>
          <p:cNvSpPr txBox="1"/>
          <p:nvPr/>
        </p:nvSpPr>
        <p:spPr>
          <a:xfrm>
            <a:off x="7238999" y="3352800"/>
            <a:ext cx="762000" cy="523220"/>
          </a:xfrm>
          <a:prstGeom prst="rect">
            <a:avLst/>
          </a:prstGeom>
          <a:noFill/>
        </p:spPr>
        <p:txBody>
          <a:bodyPr wrap="square" rtlCol="0">
            <a:spAutoFit/>
          </a:bodyPr>
          <a:lstStyle/>
          <a:p>
            <a:r>
              <a:rPr lang="en-US" sz="2800" b="1" dirty="0" smtClean="0">
                <a:latin typeface="Cambria Math"/>
                <a:ea typeface="Cambria Math"/>
              </a:rPr>
              <a:t>∠B</a:t>
            </a:r>
            <a:endParaRPr lang="en-US" sz="2800" b="1" dirty="0"/>
          </a:p>
        </p:txBody>
      </p:sp>
      <p:cxnSp>
        <p:nvCxnSpPr>
          <p:cNvPr id="22" name="Straight Arrow Connector 21"/>
          <p:cNvCxnSpPr/>
          <p:nvPr/>
        </p:nvCxnSpPr>
        <p:spPr>
          <a:xfrm>
            <a:off x="6172200" y="3886200"/>
            <a:ext cx="1981200" cy="1588"/>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7658100" y="3390900"/>
            <a:ext cx="990600" cy="1588"/>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a:off x="4648200" y="3886200"/>
            <a:ext cx="1524000" cy="1588"/>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3886994" y="3123406"/>
            <a:ext cx="1524000" cy="1588"/>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32098" name="Content Placeholder 3"/>
          <p:cNvGraphicFramePr>
            <a:graphicFrameLocks noChangeAspect="1"/>
          </p:cNvGraphicFramePr>
          <p:nvPr/>
        </p:nvGraphicFramePr>
        <p:xfrm>
          <a:off x="381000" y="2971800"/>
          <a:ext cx="3353096" cy="3662362"/>
        </p:xfrm>
        <a:graphic>
          <a:graphicData uri="http://schemas.openxmlformats.org/presentationml/2006/ole">
            <p:oleObj spid="_x0000_s134150" name="Equation" r:id="rId3" imgW="1231900" imgH="1346200" progId="Equation.3">
              <p:embed/>
            </p:oleObj>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Objects as point particles </a:t>
            </a:r>
          </a:p>
          <a:p>
            <a:r>
              <a:rPr lang="en-US" sz="3200" dirty="0" smtClean="0"/>
              <a:t>Free-body diagrams </a:t>
            </a:r>
          </a:p>
          <a:p>
            <a:r>
              <a:rPr lang="en-US" sz="3200" dirty="0" smtClean="0"/>
              <a:t>Translational equilibrium </a:t>
            </a:r>
          </a:p>
          <a:p>
            <a:r>
              <a:rPr lang="en-US" sz="3200" dirty="0" smtClean="0"/>
              <a:t>Newton’s laws of motion </a:t>
            </a:r>
          </a:p>
          <a:p>
            <a:r>
              <a:rPr lang="en-US" sz="3200" dirty="0" smtClean="0"/>
              <a:t>Solid friction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Representing forces as vectors </a:t>
            </a:r>
          </a:p>
          <a:p>
            <a:r>
              <a:rPr lang="en-US" sz="3200" dirty="0" smtClean="0"/>
              <a:t>Sketching and interpreting free-body diagrams </a:t>
            </a:r>
          </a:p>
          <a:p>
            <a:r>
              <a:rPr lang="en-US" sz="3200" dirty="0" smtClean="0"/>
              <a:t>Describing the consequences of Newton’s first law for translational equilibrium </a:t>
            </a:r>
          </a:p>
          <a:p>
            <a:r>
              <a:rPr lang="en-US" sz="3200" dirty="0" smtClean="0"/>
              <a:t>Using Newton’s second law quantitatively and qualitatively </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Identifying force pairs in the context of Newton’s third law </a:t>
            </a:r>
          </a:p>
          <a:p>
            <a:r>
              <a:rPr lang="en-US" sz="3200" dirty="0" smtClean="0"/>
              <a:t>Solving problems involving forces and determining resultant force </a:t>
            </a:r>
          </a:p>
          <a:p>
            <a:r>
              <a:rPr lang="en-US" sz="3200" dirty="0" smtClean="0"/>
              <a:t>Describing solid friction (static and dynamic) by coefficients of friction</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Data Booklet Reference:</a:t>
            </a:r>
            <a:br>
              <a:rPr lang="en-US" dirty="0" smtClean="0"/>
            </a:br>
            <a:endParaRPr lang="en-US" dirty="0"/>
          </a:p>
        </p:txBody>
      </p:sp>
      <p:graphicFrame>
        <p:nvGraphicFramePr>
          <p:cNvPr id="4" name="Content Placeholder 3"/>
          <p:cNvGraphicFramePr>
            <a:graphicFrameLocks noGrp="1" noChangeAspect="1"/>
          </p:cNvGraphicFramePr>
          <p:nvPr>
            <p:ph idx="1"/>
          </p:nvPr>
        </p:nvGraphicFramePr>
        <p:xfrm>
          <a:off x="3022600" y="2038350"/>
          <a:ext cx="3556000" cy="4064000"/>
        </p:xfrm>
        <a:graphic>
          <a:graphicData uri="http://schemas.openxmlformats.org/presentationml/2006/ole">
            <p:oleObj spid="_x0000_s135174" name="Equation" r:id="rId3" imgW="622030" imgH="710891" progId="Equation.3">
              <p:embed/>
            </p:oleObj>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Idea:</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Classical physics requires a force to change a state of motion, as suggested by Newton in his laws of motion.</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9600" dirty="0" smtClean="0">
                <a:latin typeface="Pristina" pitchFamily="66" charset="0"/>
              </a:rPr>
              <a:t>Questions?</a:t>
            </a:r>
            <a:endParaRPr lang="en-US" sz="96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Pg. 76-77, #34-46</a:t>
            </a:r>
            <a:endParaRPr lang="en-US" dirty="0"/>
          </a:p>
        </p:txBody>
      </p:sp>
      <p:pic>
        <p:nvPicPr>
          <p:cNvPr id="4" name="Picture 3" descr="Obi-Wan-Kenobi-pic.jpg"/>
          <p:cNvPicPr>
            <a:picLocks noChangeAspect="1"/>
          </p:cNvPicPr>
          <p:nvPr/>
        </p:nvPicPr>
        <p:blipFill>
          <a:blip r:embed="rId2" cstate="print"/>
          <a:stretch>
            <a:fillRect/>
          </a:stretch>
        </p:blipFill>
        <p:spPr>
          <a:xfrm>
            <a:off x="4114800" y="152400"/>
            <a:ext cx="4876800" cy="3251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Objects as point particles </a:t>
            </a:r>
          </a:p>
          <a:p>
            <a:r>
              <a:rPr lang="en-US" sz="3200" dirty="0" smtClean="0"/>
              <a:t>Free-body diagrams </a:t>
            </a:r>
          </a:p>
          <a:p>
            <a:r>
              <a:rPr lang="en-US" sz="3200" dirty="0" smtClean="0"/>
              <a:t>Translational equilibrium </a:t>
            </a:r>
          </a:p>
          <a:p>
            <a:r>
              <a:rPr lang="en-US" sz="3200" dirty="0" smtClean="0"/>
              <a:t>Newton’s laws of motion </a:t>
            </a:r>
          </a:p>
          <a:p>
            <a:r>
              <a:rPr lang="en-US" sz="3200" dirty="0" smtClean="0"/>
              <a:t>Solid friction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Representing forces as vectors </a:t>
            </a:r>
          </a:p>
          <a:p>
            <a:r>
              <a:rPr lang="en-US" sz="3200" dirty="0" smtClean="0"/>
              <a:t>Sketching and interpreting free-body diagrams </a:t>
            </a:r>
          </a:p>
          <a:p>
            <a:r>
              <a:rPr lang="en-US" sz="3200" dirty="0" smtClean="0"/>
              <a:t>Describing the consequences of Newton’s first law for translational equilibrium </a:t>
            </a:r>
          </a:p>
          <a:p>
            <a:r>
              <a:rPr lang="en-US" sz="3200" dirty="0" smtClean="0"/>
              <a:t>Using Newton’s second law quantitatively and qualitatively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Identifying force pairs in the context of Newton’s third law </a:t>
            </a:r>
          </a:p>
          <a:p>
            <a:r>
              <a:rPr lang="en-US" sz="3200" dirty="0" smtClean="0"/>
              <a:t>Solving problems involving forces and determining resultant force </a:t>
            </a:r>
          </a:p>
          <a:p>
            <a:r>
              <a:rPr lang="en-US" sz="3200" dirty="0" smtClean="0"/>
              <a:t>Describing solid friction (static and dynamic) by coefficients of friction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748</TotalTime>
  <Words>2136</Words>
  <Application>Microsoft Office PowerPoint</Application>
  <PresentationFormat>On-screen Show (4:3)</PresentationFormat>
  <Paragraphs>260</Paragraphs>
  <Slides>68</Slides>
  <Notes>0</Notes>
  <HiddenSlides>0</HiddenSlides>
  <MMClips>3</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Metro</vt:lpstr>
      <vt:lpstr>Equation</vt:lpstr>
      <vt:lpstr>Devil  physics The  baddest  class  on  campus IB  Physics</vt:lpstr>
      <vt:lpstr>Tsokos Lsn 2-2A The concept of force</vt:lpstr>
      <vt:lpstr>Introductory Video Introducing Sir Isaac Newton</vt:lpstr>
      <vt:lpstr>Essential Idea: </vt:lpstr>
      <vt:lpstr>Nature Of Science: </vt:lpstr>
      <vt:lpstr>Theory Of Knowledge: </vt:lpstr>
      <vt:lpstr>Understandings: </vt:lpstr>
      <vt:lpstr>Applications And Skills: </vt:lpstr>
      <vt:lpstr>Applications And Skills: </vt:lpstr>
      <vt:lpstr>Guidance: </vt:lpstr>
      <vt:lpstr>Data Booklet Reference: </vt:lpstr>
      <vt:lpstr>Utilization: </vt:lpstr>
      <vt:lpstr>Aims: </vt:lpstr>
      <vt:lpstr>Overview </vt:lpstr>
      <vt:lpstr>Overview </vt:lpstr>
      <vt:lpstr>Overview</vt:lpstr>
      <vt:lpstr>Overview</vt:lpstr>
      <vt:lpstr>Overview</vt:lpstr>
      <vt:lpstr>Overview</vt:lpstr>
      <vt:lpstr>Force and Direction </vt:lpstr>
      <vt:lpstr>Force and Direction </vt:lpstr>
      <vt:lpstr>Slide 22</vt:lpstr>
      <vt:lpstr>Weight </vt:lpstr>
      <vt:lpstr>Weight </vt:lpstr>
      <vt:lpstr>Slide 25</vt:lpstr>
      <vt:lpstr>Tension</vt:lpstr>
      <vt:lpstr>Tension</vt:lpstr>
      <vt:lpstr>Slide 28</vt:lpstr>
      <vt:lpstr>Hooke’s Law </vt:lpstr>
      <vt:lpstr>Slide 30</vt:lpstr>
      <vt:lpstr>Normal Reaction (Contact) Force </vt:lpstr>
      <vt:lpstr>Slide 32</vt:lpstr>
      <vt:lpstr>Drag Forces </vt:lpstr>
      <vt:lpstr>Slide 34</vt:lpstr>
      <vt:lpstr>Upthrust (Buoyant) Force </vt:lpstr>
      <vt:lpstr>Slide 36</vt:lpstr>
      <vt:lpstr>Frictional Force </vt:lpstr>
      <vt:lpstr>Frictional Force </vt:lpstr>
      <vt:lpstr>Frictional Force </vt:lpstr>
      <vt:lpstr>Frictional Force </vt:lpstr>
      <vt:lpstr>Slide 41</vt:lpstr>
      <vt:lpstr>Free-Body Diagrams </vt:lpstr>
      <vt:lpstr> </vt:lpstr>
      <vt:lpstr>Introductory Video</vt:lpstr>
      <vt:lpstr>Newton’s First Law</vt:lpstr>
      <vt:lpstr>Newton’s First Law</vt:lpstr>
      <vt:lpstr>Newton’s First Law</vt:lpstr>
      <vt:lpstr>Newton’s First Law</vt:lpstr>
      <vt:lpstr>Inertial Frames of Reference</vt:lpstr>
      <vt:lpstr>Inertial Frames of Reference</vt:lpstr>
      <vt:lpstr>Inertial Frames of Reference</vt:lpstr>
      <vt:lpstr>Inertial Frames of Reference</vt:lpstr>
      <vt:lpstr> </vt:lpstr>
      <vt:lpstr>Video: Newton’s Third Law of Motion</vt:lpstr>
      <vt:lpstr>Newton’s Third Law of Motion</vt:lpstr>
      <vt:lpstr>Newton’s Third Law of Motion Examples</vt:lpstr>
      <vt:lpstr>Newton’s Third Law of Motion Examples</vt:lpstr>
      <vt:lpstr>Equilibrium</vt:lpstr>
      <vt:lpstr>Solving Equilibrium Problems</vt:lpstr>
      <vt:lpstr>Solving Equilibrium Problems</vt:lpstr>
      <vt:lpstr>Solving Equilibrium Problems</vt:lpstr>
      <vt:lpstr>Understandings: </vt:lpstr>
      <vt:lpstr>Applications And Skills: </vt:lpstr>
      <vt:lpstr>Applications And Skills: </vt:lpstr>
      <vt:lpstr>Data Booklet Reference: </vt:lpstr>
      <vt:lpstr>Essential Idea: </vt:lpstr>
      <vt:lpstr>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57</cp:revision>
  <dcterms:created xsi:type="dcterms:W3CDTF">2010-12-08T08:20:03Z</dcterms:created>
  <dcterms:modified xsi:type="dcterms:W3CDTF">2015-10-10T19:50:56Z</dcterms:modified>
</cp:coreProperties>
</file>