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306" r:id="rId5"/>
    <p:sldId id="305" r:id="rId6"/>
    <p:sldId id="307" r:id="rId7"/>
    <p:sldId id="308" r:id="rId8"/>
    <p:sldId id="309" r:id="rId9"/>
    <p:sldId id="310" r:id="rId10"/>
    <p:sldId id="312" r:id="rId11"/>
    <p:sldId id="313" r:id="rId12"/>
    <p:sldId id="311" r:id="rId13"/>
    <p:sldId id="314" r:id="rId14"/>
    <p:sldId id="315" r:id="rId15"/>
    <p:sldId id="316" r:id="rId16"/>
    <p:sldId id="263" r:id="rId17"/>
    <p:sldId id="262" r:id="rId18"/>
    <p:sldId id="264" r:id="rId19"/>
    <p:sldId id="265" r:id="rId20"/>
    <p:sldId id="266" r:id="rId21"/>
    <p:sldId id="267" r:id="rId22"/>
    <p:sldId id="317" r:id="rId23"/>
    <p:sldId id="279" r:id="rId24"/>
    <p:sldId id="268" r:id="rId25"/>
    <p:sldId id="269" r:id="rId26"/>
    <p:sldId id="270" r:id="rId27"/>
    <p:sldId id="271" r:id="rId28"/>
    <p:sldId id="272" r:id="rId29"/>
    <p:sldId id="274" r:id="rId30"/>
    <p:sldId id="273" r:id="rId31"/>
    <p:sldId id="275" r:id="rId32"/>
    <p:sldId id="276" r:id="rId33"/>
    <p:sldId id="278" r:id="rId34"/>
    <p:sldId id="280" r:id="rId35"/>
    <p:sldId id="277" r:id="rId36"/>
    <p:sldId id="281" r:id="rId37"/>
    <p:sldId id="285" r:id="rId38"/>
    <p:sldId id="318" r:id="rId39"/>
    <p:sldId id="286" r:id="rId40"/>
    <p:sldId id="288" r:id="rId41"/>
    <p:sldId id="319" r:id="rId42"/>
    <p:sldId id="326" r:id="rId43"/>
    <p:sldId id="325" r:id="rId44"/>
    <p:sldId id="324" r:id="rId45"/>
    <p:sldId id="323" r:id="rId46"/>
    <p:sldId id="322" r:id="rId47"/>
    <p:sldId id="321" r:id="rId48"/>
    <p:sldId id="320" r:id="rId49"/>
    <p:sldId id="304" r:id="rId50"/>
    <p:sldId id="298" r:id="rId51"/>
    <p:sldId id="29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b="1" i="1" cap="small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Pre-IB / Physics 1h</a:t>
            </a:r>
            <a:endParaRPr lang="en-US" dirty="0" smtClean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CCED-243A-4937-8D11-63809650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D8CF0-1E39-49AE-93DF-1EE3B1A2B20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CCED-243A-4937-8D11-63809650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D8CF0-1E39-49AE-93DF-1EE3B1A2B20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CCED-243A-4937-8D11-63809650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D8CF0-1E39-49AE-93DF-1EE3B1A2B20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CCED-243A-4937-8D11-63809650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D8CF0-1E39-49AE-93DF-1EE3B1A2B20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CCED-243A-4937-8D11-63809650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D8CF0-1E39-49AE-93DF-1EE3B1A2B20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CCED-243A-4937-8D11-63809650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D8CF0-1E39-49AE-93DF-1EE3B1A2B20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CCED-243A-4937-8D11-638096503B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D8CF0-1E39-49AE-93DF-1EE3B1A2B20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CCED-243A-4937-8D11-63809650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D8CF0-1E39-49AE-93DF-1EE3B1A2B20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CCED-243A-4937-8D11-63809650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D8CF0-1E39-49AE-93DF-1EE3B1A2B20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B3CCED-243A-4937-8D11-63809650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9BD8CF0-1E39-49AE-93DF-1EE3B1A2B20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2B3CCED-243A-4937-8D11-638096503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B2DCDD2-5C4C-444C-9726-95D132B73AF4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2DECF16-4100-4F3C-B27B-CFD427336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BIG%20SLIP.wmv" TargetMode="External"/><Relationship Id="rId2" Type="http://schemas.openxmlformats.org/officeDocument/2006/relationships/hyperlink" Target="Projectile%20Motion%201.wmv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Parabolic%20motion%20-%20velocity%20vector.wmv" TargetMode="Externa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9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ter-fendt.de/ph14e/projectile.htm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Weightlessness%20on%20Motorcycle.wmv" TargetMode="External"/><Relationship Id="rId2" Type="http://schemas.openxmlformats.org/officeDocument/2006/relationships/hyperlink" Target="Weightlessness%20on%20Ski%20Jump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otorcycle_sphere_of_death_goes_wrong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i="1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Devil Physics</a:t>
            </a:r>
            <a:r>
              <a:rPr lang="en-US" b="1" dirty="0">
                <a:latin typeface="Pristina" pitchFamily="66" charset="0"/>
              </a:rPr>
              <a:t/>
            </a:r>
            <a:br>
              <a:rPr lang="en-US" b="1" dirty="0">
                <a:latin typeface="Pristina" pitchFamily="66" charset="0"/>
              </a:rPr>
            </a:br>
            <a:r>
              <a:rPr lang="en-US" b="1" i="1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Baddest Class on Campus</a:t>
            </a:r>
            <a:r>
              <a:rPr lang="en-US" b="1" dirty="0">
                <a:latin typeface="Pristina" pitchFamily="66" charset="0"/>
              </a:rPr>
              <a:t/>
            </a:r>
            <a:br>
              <a:rPr lang="en-US" b="1" dirty="0">
                <a:latin typeface="Pristina" pitchFamily="66" charset="0"/>
              </a:rPr>
            </a:br>
            <a:r>
              <a:rPr lang="en-US" b="1" i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IB </a:t>
            </a:r>
            <a:r>
              <a:rPr lang="en-US" b="1" i="1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ristina" pitchFamily="66" charset="0"/>
              </a:rPr>
              <a:t>Physics</a:t>
            </a:r>
            <a:r>
              <a:rPr lang="en-US" sz="3600" dirty="0">
                <a:latin typeface="Viner Hand ITC" pitchFamily="66" charset="0"/>
              </a:rPr>
              <a:t/>
            </a:r>
            <a:br>
              <a:rPr lang="en-US" sz="3600" dirty="0">
                <a:latin typeface="Viner Hand ITC" pitchFamily="66" charset="0"/>
              </a:rPr>
            </a:br>
            <a:endParaRPr lang="en-US" sz="3600" dirty="0">
              <a:latin typeface="Viner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6829" y="762000"/>
            <a:ext cx="336157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Guidance: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Calculations will be restricted to those neglecting air resistance.</a:t>
            </a:r>
          </a:p>
          <a:p>
            <a:r>
              <a:rPr lang="en-US" sz="3200" dirty="0" smtClean="0"/>
              <a:t>Projectile motion will only involve problems using a constant value of g close to the surface of the Earth.</a:t>
            </a:r>
          </a:p>
          <a:p>
            <a:r>
              <a:rPr lang="en-US" sz="3200" dirty="0" smtClean="0"/>
              <a:t>The equation of the path of a projectile will not be required.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Data Booklet Reference: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114675" y="2084388"/>
          <a:ext cx="337185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Equation" r:id="rId3" imgW="927000" imgH="1091880" progId="Equation.3">
                  <p:embed/>
                </p:oleObj>
              </mc:Choice>
              <mc:Fallback>
                <p:oleObj name="Equation" r:id="rId3" imgW="927000" imgH="109188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2084388"/>
                        <a:ext cx="3371850" cy="3971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Utilization: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Diving, parachuting and similar activities where fluid resistance affects.</a:t>
            </a:r>
          </a:p>
          <a:p>
            <a:r>
              <a:rPr lang="en-US" sz="3200" dirty="0" smtClean="0"/>
              <a:t>The accurate use of ballistics requires careful analysis.</a:t>
            </a:r>
          </a:p>
          <a:p>
            <a:r>
              <a:rPr lang="en-US" sz="3200" dirty="0" smtClean="0"/>
              <a:t>Quadratic functions (see Mathematics HL sub-topic 2.6; Mathematics SL sub-topic 2.4; Mathematical studies SL sub-topic 6.3).</a:t>
            </a:r>
          </a:p>
          <a:p>
            <a:r>
              <a:rPr lang="en-US" sz="3200" dirty="0" smtClean="0"/>
              <a:t>The kinematic equations are treated in calculus form in Mathematics HL sub-topic 6.6 and Mathematics SL sub-topic 6.6.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2: much of the development of classical physics has been built on the advances in kinematics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6: experiments, including use of data logging, could include (but are not limited to): determination of g, estimating speed using travel timetables, analyzing projectile motion, and investigating motion through a 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7: technology has allowed for more accurate and precise measurements of motion, including video analysis of real-life projectiles and </a:t>
            </a:r>
            <a:r>
              <a:rPr lang="en-US" sz="3200" dirty="0" smtClean="0"/>
              <a:t>modeling/simulations </a:t>
            </a:r>
            <a:r>
              <a:rPr lang="en-US" sz="3200" dirty="0" smtClean="0"/>
              <a:t>of terminal velocity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We’ve Been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One Dimensional Motion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Motion</a:t>
            </a:r>
            <a:endParaRPr lang="en-US" dirty="0"/>
          </a:p>
        </p:txBody>
      </p:sp>
      <p:pic>
        <p:nvPicPr>
          <p:cNvPr id="4" name="Content Placeholder 3" descr="scan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4208" y="2031238"/>
            <a:ext cx="6272784" cy="4078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Kinematic Equations for Horizontal Motion</a:t>
            </a:r>
            <a:endParaRPr lang="en-US" sz="3600" dirty="0"/>
          </a:p>
        </p:txBody>
      </p:sp>
      <p:pic>
        <p:nvPicPr>
          <p:cNvPr id="4" name="Content Placeholder 3" descr="scan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850"/>
          <a:stretch>
            <a:fillRect/>
          </a:stretch>
        </p:blipFill>
        <p:spPr>
          <a:xfrm>
            <a:off x="598503" y="2209800"/>
            <a:ext cx="7935897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6126162"/>
          </a:xfrm>
        </p:spPr>
        <p:txBody>
          <a:bodyPr/>
          <a:lstStyle/>
          <a:p>
            <a:r>
              <a:rPr lang="en-US" dirty="0" smtClean="0"/>
              <a:t>Vertical Motion – Drop </a:t>
            </a:r>
            <a:r>
              <a:rPr lang="en-US" dirty="0" smtClean="0"/>
              <a:t>Problems</a:t>
            </a:r>
            <a:endParaRPr lang="en-US" dirty="0"/>
          </a:p>
        </p:txBody>
      </p:sp>
      <p:pic>
        <p:nvPicPr>
          <p:cNvPr id="4" name="Content Placeholder 3" descr="scan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304799"/>
            <a:ext cx="4800600" cy="64121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3400"/>
            <a:ext cx="7772400" cy="2209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Lesson 2-1C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Projectile Motion</a:t>
            </a:r>
            <a:br>
              <a:rPr lang="en-US" dirty="0" smtClean="0"/>
            </a:br>
            <a:r>
              <a:rPr lang="en-US" dirty="0" smtClean="0"/>
              <a:t>Fluid Resistance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3200400" cy="4449762"/>
          </a:xfrm>
        </p:spPr>
        <p:txBody>
          <a:bodyPr>
            <a:normAutofit/>
          </a:bodyPr>
          <a:lstStyle/>
          <a:p>
            <a:r>
              <a:rPr lang="en-US" dirty="0" smtClean="0"/>
              <a:t>Vertical Motion with Vertical Velocity</a:t>
            </a:r>
            <a:endParaRPr lang="en-US" dirty="0"/>
          </a:p>
        </p:txBody>
      </p:sp>
      <p:pic>
        <p:nvPicPr>
          <p:cNvPr id="4" name="Content Placeholder 3" descr="scan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228600"/>
            <a:ext cx="2438400" cy="6345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Kinematic Equations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Horizontal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Vertical</a:t>
            </a:r>
            <a:endParaRPr lang="en-US" sz="4000" dirty="0"/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4800" y="2514600"/>
          <a:ext cx="4041775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1346040" imgH="711000" progId="Equation.3">
                  <p:embed/>
                </p:oleObj>
              </mc:Choice>
              <mc:Fallback>
                <p:oleObj name="Equation" r:id="rId3" imgW="1346040" imgH="7110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4041775" cy="2135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Content Placeholder 10"/>
          <p:cNvGraphicFramePr>
            <a:graphicFrameLocks noChangeAspect="1"/>
          </p:cNvGraphicFramePr>
          <p:nvPr/>
        </p:nvGraphicFramePr>
        <p:xfrm>
          <a:off x="4743450" y="2514600"/>
          <a:ext cx="4156075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1384200" imgH="774360" progId="Equation.3">
                  <p:embed/>
                </p:oleObj>
              </mc:Choice>
              <mc:Fallback>
                <p:oleObj name="Equation" r:id="rId5" imgW="1384200" imgH="774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2514600"/>
                        <a:ext cx="4156075" cy="2327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Kinematic Equations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 Style</a:t>
            </a:r>
            <a:endParaRPr lang="en-US" dirty="0"/>
          </a:p>
        </p:txBody>
      </p:sp>
      <p:graphicFrame>
        <p:nvGraphicFramePr>
          <p:cNvPr id="57348" name="Content Placeholder 3"/>
          <p:cNvGraphicFramePr>
            <a:graphicFrameLocks noChangeAspect="1"/>
          </p:cNvGraphicFramePr>
          <p:nvPr/>
        </p:nvGraphicFramePr>
        <p:xfrm>
          <a:off x="4248150" y="2084388"/>
          <a:ext cx="337185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3" imgW="927000" imgH="1091880" progId="Equation.3">
                  <p:embed/>
                </p:oleObj>
              </mc:Choice>
              <mc:Fallback>
                <p:oleObj name="Equation" r:id="rId3" imgW="927000" imgH="109188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084388"/>
                        <a:ext cx="3371850" cy="3971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We’ve Been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Vectors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and Scalars</a:t>
            </a:r>
            <a:endParaRPr lang="en-US" dirty="0"/>
          </a:p>
        </p:txBody>
      </p:sp>
      <p:pic>
        <p:nvPicPr>
          <p:cNvPr id="4" name="Content Placeholder 3" descr="scan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99241"/>
            <a:ext cx="6019800" cy="51100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Addition - Graphically</a:t>
            </a:r>
            <a:endParaRPr lang="en-US" dirty="0"/>
          </a:p>
        </p:txBody>
      </p:sp>
      <p:pic>
        <p:nvPicPr>
          <p:cNvPr id="4" name="Content Placeholder 3" descr="scan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576" y="2209800"/>
            <a:ext cx="8516624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Subtraction - Graphically</a:t>
            </a:r>
            <a:endParaRPr lang="en-US" dirty="0"/>
          </a:p>
        </p:txBody>
      </p:sp>
      <p:pic>
        <p:nvPicPr>
          <p:cNvPr id="4" name="Content Placeholder 3" descr="scan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384" y="2209800"/>
            <a:ext cx="8540816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200400" cy="6278562"/>
          </a:xfrm>
        </p:spPr>
        <p:txBody>
          <a:bodyPr>
            <a:normAutofit/>
          </a:bodyPr>
          <a:lstStyle/>
          <a:p>
            <a:r>
              <a:rPr lang="en-US" dirty="0" smtClean="0"/>
              <a:t>Breaking Vectors Down Into Components</a:t>
            </a:r>
            <a:endParaRPr lang="en-US" dirty="0"/>
          </a:p>
        </p:txBody>
      </p:sp>
      <p:pic>
        <p:nvPicPr>
          <p:cNvPr id="4" name="Content Placeholder 3" descr="scan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5547" y="381000"/>
            <a:ext cx="5297139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2336"/>
            <a:ext cx="8458200" cy="1274064"/>
          </a:xfrm>
        </p:spPr>
        <p:txBody>
          <a:bodyPr/>
          <a:lstStyle/>
          <a:p>
            <a:r>
              <a:rPr lang="en-US" dirty="0" smtClean="0"/>
              <a:t>Adding Vectors Using Components</a:t>
            </a:r>
            <a:endParaRPr lang="en-US" dirty="0"/>
          </a:p>
        </p:txBody>
      </p:sp>
      <p:pic>
        <p:nvPicPr>
          <p:cNvPr id="4" name="Content Placeholder 3" descr="scan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543800" cy="5100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Videos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hlinkClick r:id="rId2" action="ppaction://hlinkfile"/>
              </a:rPr>
              <a:t>Projectile Motion 1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  <a:hlinkClick r:id="rId3" action="ppaction://hlinkfile"/>
              </a:rPr>
              <a:t>Useful Applications of Projectile Motion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6354762"/>
          </a:xfrm>
        </p:spPr>
        <p:txBody>
          <a:bodyPr/>
          <a:lstStyle/>
          <a:p>
            <a:r>
              <a:rPr lang="en-US" dirty="0" smtClean="0"/>
              <a:t>Two Dimensional Projectile </a:t>
            </a:r>
            <a:r>
              <a:rPr lang="en-US" dirty="0" smtClean="0"/>
              <a:t>Motion – Case 1</a:t>
            </a:r>
            <a:endParaRPr lang="en-US" dirty="0"/>
          </a:p>
        </p:txBody>
      </p:sp>
      <p:pic>
        <p:nvPicPr>
          <p:cNvPr id="4" name="Content Placeholder 3" descr="scan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73574" y="457200"/>
            <a:ext cx="5279036" cy="5973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dirty="0" smtClean="0"/>
              <a:t>Two Dimensional Projectile </a:t>
            </a:r>
            <a:r>
              <a:rPr lang="en-US" dirty="0" smtClean="0"/>
              <a:t>Motion – Case 2</a:t>
            </a:r>
            <a:endParaRPr lang="en-US" dirty="0"/>
          </a:p>
        </p:txBody>
      </p:sp>
      <p:pic>
        <p:nvPicPr>
          <p:cNvPr id="6" name="Content Placeholder 5" descr="scan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73176"/>
            <a:ext cx="7772400" cy="41943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Thanks, Galileo</a:t>
            </a:r>
            <a:endParaRPr lang="en-US" dirty="0"/>
          </a:p>
        </p:txBody>
      </p:sp>
      <p:pic>
        <p:nvPicPr>
          <p:cNvPr id="4" name="Content Placeholder 3" descr="galileo_susterm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4263457" cy="4525963"/>
          </a:xfrm>
        </p:spPr>
      </p:pic>
      <p:pic>
        <p:nvPicPr>
          <p:cNvPr id="5" name="Picture 4" descr="scan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3946397" cy="4465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Key Finding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The time it takes for an object to fall from a given height is the same whether it is simply dropped or if it begins with a horizontal velocity.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Demonstration</a:t>
            </a:r>
          </a:p>
        </p:txBody>
      </p:sp>
      <p:pic>
        <p:nvPicPr>
          <p:cNvPr id="4" name="Picture 3" descr="scan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473284"/>
            <a:ext cx="3454908" cy="5079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Kinematic Equations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Horizontal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Vertical</a:t>
            </a:r>
            <a:endParaRPr lang="en-US" sz="4000" dirty="0"/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4800" y="2514600"/>
          <a:ext cx="4041775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346040" imgH="711000" progId="Equation.3">
                  <p:embed/>
                </p:oleObj>
              </mc:Choice>
              <mc:Fallback>
                <p:oleObj name="Equation" r:id="rId3" imgW="1346040" imgH="7110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4041775" cy="2135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Content Placeholder 10"/>
          <p:cNvGraphicFramePr>
            <a:graphicFrameLocks noChangeAspect="1"/>
          </p:cNvGraphicFramePr>
          <p:nvPr/>
        </p:nvGraphicFramePr>
        <p:xfrm>
          <a:off x="4743450" y="2514600"/>
          <a:ext cx="4156075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1384200" imgH="774360" progId="Equation.3">
                  <p:embed/>
                </p:oleObj>
              </mc:Choice>
              <mc:Fallback>
                <p:oleObj name="Equation" r:id="rId5" imgW="1384200" imgH="774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2514600"/>
                        <a:ext cx="4156075" cy="2327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consider </a:t>
            </a:r>
            <a:r>
              <a:rPr lang="en-US" dirty="0" smtClean="0"/>
              <a:t>motion </a:t>
            </a:r>
            <a:r>
              <a:rPr lang="en-US" dirty="0" smtClean="0"/>
              <a:t>only after it has been projected and is moving freely through the air</a:t>
            </a:r>
          </a:p>
          <a:p>
            <a:pPr lvl="1"/>
            <a:r>
              <a:rPr lang="en-US" dirty="0" smtClean="0"/>
              <a:t>We don’t consider the acceleration it took to reach that velocity</a:t>
            </a:r>
          </a:p>
          <a:p>
            <a:r>
              <a:rPr lang="en-US" dirty="0" smtClean="0"/>
              <a:t>We consider air resistance to be negligible</a:t>
            </a:r>
          </a:p>
          <a:p>
            <a:pPr lvl="1"/>
            <a:r>
              <a:rPr lang="en-US" dirty="0" smtClean="0"/>
              <a:t>When the object is moving through the air, both horizontally and vertically, it doesn’t slow down due to air resistance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Math Easier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r>
              <a:rPr lang="en-US" dirty="0" smtClean="0"/>
              <a:t>No horizontal acceleration, horizontal velocity remains constant </a:t>
            </a:r>
          </a:p>
          <a:p>
            <a:r>
              <a:rPr lang="en-US" dirty="0" smtClean="0"/>
              <a:t>Y-axis positive up, gravity negative down</a:t>
            </a:r>
          </a:p>
          <a:p>
            <a:r>
              <a:rPr lang="en-US" dirty="0" smtClean="0">
                <a:hlinkClick r:id="rId3" action="ppaction://hlinkfile"/>
              </a:rPr>
              <a:t>Acceleration in Parabolic Motion</a:t>
            </a:r>
            <a:endParaRPr lang="en-US" dirty="0"/>
          </a:p>
        </p:txBody>
      </p:sp>
      <p:graphicFrame>
        <p:nvGraphicFramePr>
          <p:cNvPr id="6145" name="Content Placeholder 10"/>
          <p:cNvGraphicFramePr>
            <a:graphicFrameLocks noChangeAspect="1"/>
          </p:cNvGraphicFramePr>
          <p:nvPr/>
        </p:nvGraphicFramePr>
        <p:xfrm>
          <a:off x="304800" y="1217612"/>
          <a:ext cx="4041775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4" imgW="1346040" imgH="711000" progId="Equation.3">
                  <p:embed/>
                </p:oleObj>
              </mc:Choice>
              <mc:Fallback>
                <p:oleObj name="Equation" r:id="rId4" imgW="1346040" imgH="7110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7612"/>
                        <a:ext cx="4041775" cy="2135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743450" y="1219200"/>
          <a:ext cx="4156075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6" imgW="1384200" imgH="774360" progId="Equation.3">
                  <p:embed/>
                </p:oleObj>
              </mc:Choice>
              <mc:Fallback>
                <p:oleObj name="Equation" r:id="rId6" imgW="1384200" imgH="774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1219200"/>
                        <a:ext cx="4156075" cy="2327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Kinematic Equations for Projectile Motion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145" name="Content Placeholder 10"/>
          <p:cNvGraphicFramePr>
            <a:graphicFrameLocks noChangeAspect="1"/>
          </p:cNvGraphicFramePr>
          <p:nvPr/>
        </p:nvGraphicFramePr>
        <p:xfrm>
          <a:off x="1219200" y="4572000"/>
          <a:ext cx="2287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Equation" r:id="rId3" imgW="761760" imgH="457200" progId="Equation.3">
                  <p:embed/>
                </p:oleObj>
              </mc:Choice>
              <mc:Fallback>
                <p:oleObj name="Equation" r:id="rId3" imgW="761760" imgH="457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0"/>
                        <a:ext cx="2287588" cy="13716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72000" y="4114800"/>
          <a:ext cx="4003675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Equation" r:id="rId5" imgW="1333440" imgH="774360" progId="Equation.3">
                  <p:embed/>
                </p:oleObj>
              </mc:Choice>
              <mc:Fallback>
                <p:oleObj name="Equation" r:id="rId5" imgW="1333440" imgH="774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4800"/>
                        <a:ext cx="4003675" cy="232727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Content Placeholder 10"/>
          <p:cNvGraphicFramePr>
            <a:graphicFrameLocks noChangeAspect="1"/>
          </p:cNvGraphicFramePr>
          <p:nvPr/>
        </p:nvGraphicFramePr>
        <p:xfrm>
          <a:off x="381000" y="304800"/>
          <a:ext cx="4041775" cy="21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Equation" r:id="rId7" imgW="1346040" imgH="711000" progId="Equation.3">
                  <p:embed/>
                </p:oleObj>
              </mc:Choice>
              <mc:Fallback>
                <p:oleObj name="Equation" r:id="rId7" imgW="1346040" imgH="71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4041775" cy="21351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4743450" y="152400"/>
          <a:ext cx="4156075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Equation" r:id="rId9" imgW="1384200" imgH="774360" progId="Equation.3">
                  <p:embed/>
                </p:oleObj>
              </mc:Choice>
              <mc:Fallback>
                <p:oleObj name="Equation" r:id="rId9" imgW="1384200" imgH="774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152400"/>
                        <a:ext cx="4156075" cy="2327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3733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Kinematic Equations for Projectile Motion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145" name="Content Placeholder 10"/>
          <p:cNvGraphicFramePr>
            <a:graphicFrameLocks noChangeAspect="1"/>
          </p:cNvGraphicFramePr>
          <p:nvPr/>
        </p:nvGraphicFramePr>
        <p:xfrm>
          <a:off x="609600" y="1676400"/>
          <a:ext cx="2287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Equation" r:id="rId3" imgW="761760" imgH="457200" progId="Equation.3">
                  <p:embed/>
                </p:oleObj>
              </mc:Choice>
              <mc:Fallback>
                <p:oleObj name="Equation" r:id="rId3" imgW="761760" imgH="457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2287588" cy="13716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8600" y="3886200"/>
          <a:ext cx="4003675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Equation" r:id="rId5" imgW="1333440" imgH="774360" progId="Equation.3">
                  <p:embed/>
                </p:oleObj>
              </mc:Choice>
              <mc:Fallback>
                <p:oleObj name="Equation" r:id="rId5" imgW="1333440" imgH="774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86200"/>
                        <a:ext cx="4003675" cy="232727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Content Placeholder 3"/>
          <p:cNvGraphicFramePr>
            <a:graphicFrameLocks noChangeAspect="1"/>
          </p:cNvGraphicFramePr>
          <p:nvPr/>
        </p:nvGraphicFramePr>
        <p:xfrm>
          <a:off x="6324600" y="1600200"/>
          <a:ext cx="143192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Equation" r:id="rId7" imgW="393480" imgH="355320" progId="Equation.3">
                  <p:embed/>
                </p:oleObj>
              </mc:Choice>
              <mc:Fallback>
                <p:oleObj name="Equation" r:id="rId7" imgW="393480" imgH="35532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00200"/>
                        <a:ext cx="1431925" cy="1292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Content Placeholder 3"/>
          <p:cNvGraphicFramePr>
            <a:graphicFrameLocks noChangeAspect="1"/>
          </p:cNvGraphicFramePr>
          <p:nvPr/>
        </p:nvGraphicFramePr>
        <p:xfrm>
          <a:off x="5715000" y="3352800"/>
          <a:ext cx="2696607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Equation" r:id="rId9" imgW="939600" imgH="1091880" progId="Equation.3">
                  <p:embed/>
                </p:oleObj>
              </mc:Choice>
              <mc:Fallback>
                <p:oleObj name="Equation" r:id="rId9" imgW="939600" imgH="1091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352800"/>
                        <a:ext cx="2696607" cy="3133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Problem Solving Process – Extra Steps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the problem carefully and draw a picture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origin and x-y coordinate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given an initial velocity, resolve it into x- and y-components.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horizontal (x) and vertical (y) motion separately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Continue with problem solving process for kinematic equations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Idea: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Motion may be described and analyzed by the use of graphs and equations.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Manipulation of Variables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Projectile Motion Simulator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4736"/>
            <a:ext cx="8382000" cy="1197864"/>
          </a:xfrm>
        </p:spPr>
        <p:txBody>
          <a:bodyPr/>
          <a:lstStyle/>
          <a:p>
            <a:r>
              <a:rPr lang="en-US" dirty="0" smtClean="0"/>
              <a:t>Fluid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6019800" cy="4572000"/>
          </a:xfrm>
        </p:spPr>
        <p:txBody>
          <a:bodyPr/>
          <a:lstStyle/>
          <a:p>
            <a:r>
              <a:rPr lang="en-US" dirty="0" smtClean="0"/>
              <a:t>Fluid resistance, or drag force, acts opposite to the direction of motion.</a:t>
            </a:r>
          </a:p>
          <a:p>
            <a:r>
              <a:rPr lang="en-US" dirty="0" smtClean="0"/>
              <a:t>The force due to drag is given by the equation (not testable)</a:t>
            </a:r>
          </a:p>
          <a:p>
            <a:r>
              <a:rPr lang="en-US" dirty="0" smtClean="0"/>
              <a:t>For our purposes, fluid resistance is proportional to velocity at low speeds and velocity squared at high speeds</a:t>
            </a:r>
            <a:endParaRPr lang="en-US" dirty="0"/>
          </a:p>
        </p:txBody>
      </p:sp>
      <p:graphicFrame>
        <p:nvGraphicFramePr>
          <p:cNvPr id="104450" name="Content Placeholder 3"/>
          <p:cNvGraphicFramePr>
            <a:graphicFrameLocks noChangeAspect="1"/>
          </p:cNvGraphicFramePr>
          <p:nvPr/>
        </p:nvGraphicFramePr>
        <p:xfrm>
          <a:off x="6378575" y="1905000"/>
          <a:ext cx="2613025" cy="103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Equation" r:id="rId3" imgW="990360" imgH="393480" progId="Equation.3">
                  <p:embed/>
                </p:oleObj>
              </mc:Choice>
              <mc:Fallback>
                <p:oleObj name="Equation" r:id="rId3" imgW="990360" imgH="39348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1905000"/>
                        <a:ext cx="2613025" cy="103715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Content Placeholder 3"/>
          <p:cNvGraphicFramePr>
            <a:graphicFrameLocks noChangeAspect="1"/>
          </p:cNvGraphicFramePr>
          <p:nvPr/>
        </p:nvGraphicFramePr>
        <p:xfrm>
          <a:off x="6606422" y="4419600"/>
          <a:ext cx="2080378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0" name="Equation" r:id="rId5" imgW="571320" imgH="457200" progId="Equation.3">
                  <p:embed/>
                </p:oleObj>
              </mc:Choice>
              <mc:Fallback>
                <p:oleObj name="Equation" r:id="rId5" imgW="57132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6422" y="4419600"/>
                        <a:ext cx="2080378" cy="16621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Fluid Resistance</a:t>
            </a:r>
            <a:endParaRPr lang="en-US" dirty="0"/>
          </a:p>
        </p:txBody>
      </p:sp>
      <p:pic>
        <p:nvPicPr>
          <p:cNvPr id="4" name="Content Placeholder 3" descr="Effect of Air Resist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67570"/>
            <a:ext cx="7536404" cy="4857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Sequence of events:</a:t>
            </a:r>
          </a:p>
          <a:p>
            <a:pPr lvl="1"/>
            <a:r>
              <a:rPr lang="en-US" dirty="0" smtClean="0"/>
              <a:t>An object starts falling under the force of gravity with acceleration of 9.81 m/s</a:t>
            </a:r>
            <a:r>
              <a:rPr lang="en-US" baseline="30000" dirty="0" smtClean="0"/>
              <a:t>2</a:t>
            </a:r>
            <a:r>
              <a:rPr lang="en-US" dirty="0" smtClean="0"/>
              <a:t> and no resistance</a:t>
            </a:r>
          </a:p>
          <a:p>
            <a:pPr lvl="1"/>
            <a:r>
              <a:rPr lang="en-US" dirty="0" smtClean="0"/>
              <a:t>As velocity increases, fluid resistance increases and acceleration decreases</a:t>
            </a:r>
          </a:p>
          <a:p>
            <a:pPr lvl="1"/>
            <a:r>
              <a:rPr lang="en-US" dirty="0" smtClean="0"/>
              <a:t>Eventually, the object reaches a speed where </a:t>
            </a:r>
            <a:r>
              <a:rPr lang="en-US" b="1" i="1" dirty="0" smtClean="0">
                <a:solidFill>
                  <a:srgbClr val="FFFF00"/>
                </a:solidFill>
              </a:rPr>
              <a:t>fluid resistance equals the force of gravity</a:t>
            </a:r>
            <a:r>
              <a:rPr lang="en-US" dirty="0" smtClean="0"/>
              <a:t>, acceleration has decreased to zero, and velocity is constant</a:t>
            </a:r>
          </a:p>
          <a:p>
            <a:pPr lvl="1"/>
            <a:r>
              <a:rPr lang="en-US" dirty="0" smtClean="0"/>
              <a:t>This constant velocity is known as </a:t>
            </a:r>
            <a:r>
              <a:rPr lang="en-US" b="1" i="1" dirty="0" smtClean="0"/>
              <a:t>terminal velocity </a:t>
            </a:r>
            <a:r>
              <a:rPr lang="en-US" b="1" dirty="0" smtClean="0"/>
              <a:t>or</a:t>
            </a:r>
            <a:r>
              <a:rPr lang="en-US" b="1" i="1" dirty="0" smtClean="0"/>
              <a:t> terminal speed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14400"/>
          </a:xfrm>
        </p:spPr>
        <p:txBody>
          <a:bodyPr/>
          <a:lstStyle/>
          <a:p>
            <a:r>
              <a:rPr lang="en-US" dirty="0" smtClean="0"/>
              <a:t>Terminal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638800" cy="5212560"/>
          </a:xfrm>
        </p:spPr>
        <p:txBody>
          <a:bodyPr/>
          <a:lstStyle/>
          <a:p>
            <a:r>
              <a:rPr lang="en-US" dirty="0" smtClean="0"/>
              <a:t>The equation for terminal velocity based on the drag force is given to the right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our purposes, we will assume low speed (F</a:t>
            </a:r>
            <a:r>
              <a:rPr lang="en-US" baseline="-25000" dirty="0" smtClean="0"/>
              <a:t>D</a:t>
            </a:r>
            <a:r>
              <a:rPr lang="en-US" dirty="0" smtClean="0"/>
              <a:t> ≈ v) and terminal velocity will be</a:t>
            </a:r>
            <a:endParaRPr lang="en-US" dirty="0"/>
          </a:p>
        </p:txBody>
      </p:sp>
      <p:graphicFrame>
        <p:nvGraphicFramePr>
          <p:cNvPr id="104450" name="Content Placeholder 3"/>
          <p:cNvGraphicFramePr>
            <a:graphicFrameLocks noChangeAspect="1"/>
          </p:cNvGraphicFramePr>
          <p:nvPr/>
        </p:nvGraphicFramePr>
        <p:xfrm>
          <a:off x="6096000" y="217489"/>
          <a:ext cx="2746375" cy="3094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2" name="Equation" r:id="rId3" imgW="990360" imgH="1117440" progId="Equation.3">
                  <p:embed/>
                </p:oleObj>
              </mc:Choice>
              <mc:Fallback>
                <p:oleObj name="Equation" r:id="rId3" imgW="990360" imgH="111744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7489"/>
                        <a:ext cx="2746375" cy="309481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" name="Content Placeholder 3"/>
          <p:cNvGraphicFramePr>
            <a:graphicFrameLocks noChangeAspect="1"/>
          </p:cNvGraphicFramePr>
          <p:nvPr/>
        </p:nvGraphicFramePr>
        <p:xfrm>
          <a:off x="6367463" y="3633788"/>
          <a:ext cx="2357437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3" name="Equation" r:id="rId5" imgW="850680" imgH="1079280" progId="Equation.3">
                  <p:embed/>
                </p:oleObj>
              </mc:Choice>
              <mc:Fallback>
                <p:oleObj name="Equation" r:id="rId5" imgW="850680" imgH="1079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3633788"/>
                        <a:ext cx="2357437" cy="2987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Data Booklet Reference: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114675" y="2084388"/>
          <a:ext cx="337185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Equation" r:id="rId3" imgW="927000" imgH="1091880" progId="Equation.3">
                  <p:embed/>
                </p:oleObj>
              </mc:Choice>
              <mc:Fallback>
                <p:oleObj name="Equation" r:id="rId3" imgW="927000" imgH="109188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2084388"/>
                        <a:ext cx="3371850" cy="3971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Analyzing projectile motion, including the resolution of vertical and horizontal components of acceleration, velocity and displacement.</a:t>
            </a:r>
          </a:p>
          <a:p>
            <a:r>
              <a:rPr lang="en-US" sz="3200" dirty="0" smtClean="0"/>
              <a:t>Qualitatively describing the effect of fluid resistance on falling objects or projectiles, including reaching terminal speed.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Understandings: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Projectile motion</a:t>
            </a:r>
          </a:p>
          <a:p>
            <a:r>
              <a:rPr lang="en-US" sz="3200" dirty="0" smtClean="0"/>
              <a:t>Fluid resistance and terminal speed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Idea: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Motion may be described and analyzed by the use of graphs and equations.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i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Viner Hand ITC" pitchFamily="66" charset="0"/>
              </a:rPr>
              <a:t>Questions?</a:t>
            </a:r>
            <a:r>
              <a:rPr lang="en-US" sz="5400" dirty="0">
                <a:latin typeface="Viner Hand ITC" pitchFamily="66" charset="0"/>
              </a:rPr>
              <a:t/>
            </a:r>
            <a:br>
              <a:rPr lang="en-US" sz="5400" dirty="0">
                <a:latin typeface="Viner Hand ITC" pitchFamily="66" charset="0"/>
              </a:rPr>
            </a:br>
            <a:endParaRPr lang="en-US" sz="5400" dirty="0">
              <a:latin typeface="Viner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533400"/>
            <a:ext cx="328153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Science: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Observations:  The ideas of motion are fundamental to many areas of physics, providing a link to the consideration of forces and their implication.  The kinematic equations for uniform acceleration were developed through careful observations of the natural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Pg. 56-57, #25-33</a:t>
            </a:r>
            <a:endParaRPr lang="en-US" sz="36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On Skis</a:t>
            </a:r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On A Motorcycle</a:t>
            </a:r>
            <a:endParaRPr lang="en-US" dirty="0" smtClean="0"/>
          </a:p>
          <a:p>
            <a:r>
              <a:rPr lang="en-US" dirty="0" smtClean="0">
                <a:hlinkClick r:id="rId4" action="ppaction://hlinkfile"/>
              </a:rPr>
              <a:t>Sphere of Death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International-Mindedness: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International cooperation is needed for tracking shipping, land-based transport, aircraft and objects in space.</a:t>
            </a:r>
          </a:p>
          <a:p>
            <a:pPr lvl="0"/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Theory Of Knowledge: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independence of horizontal and vertical motion in projectile motion seems to be counter-intuitive.</a:t>
            </a:r>
          </a:p>
          <a:p>
            <a:r>
              <a:rPr lang="en-US" sz="3200" dirty="0" smtClean="0"/>
              <a:t>How do scientists work around their intuitions?</a:t>
            </a:r>
          </a:p>
          <a:p>
            <a:r>
              <a:rPr lang="en-US" sz="3200" dirty="0" smtClean="0"/>
              <a:t>How do scientists make use of their intuitions?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Understandings: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Projectile motion</a:t>
            </a:r>
          </a:p>
          <a:p>
            <a:r>
              <a:rPr lang="en-US" sz="3200" dirty="0" smtClean="0"/>
              <a:t>Fluid resistance and terminal speed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Analyzing projectile motion, including the resolution of vertical and horizontal components of acceleration, velocity and displacement.</a:t>
            </a:r>
          </a:p>
          <a:p>
            <a:r>
              <a:rPr lang="en-US" sz="3200" dirty="0" smtClean="0"/>
              <a:t>Qualitatively describing the effect of fluid resistance on falling objects or projectiles, including reaching terminal speed.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891</Words>
  <Application>Microsoft Office PowerPoint</Application>
  <PresentationFormat>On-screen Show (4:3)</PresentationFormat>
  <Paragraphs>117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Consolas</vt:lpstr>
      <vt:lpstr>Corbel</vt:lpstr>
      <vt:lpstr>Pristina</vt:lpstr>
      <vt:lpstr>Viner Hand ITC</vt:lpstr>
      <vt:lpstr>Wingdings</vt:lpstr>
      <vt:lpstr>Wingdings 2</vt:lpstr>
      <vt:lpstr>Wingdings 3</vt:lpstr>
      <vt:lpstr>Metro</vt:lpstr>
      <vt:lpstr>Equation</vt:lpstr>
      <vt:lpstr>Devil Physics Baddest Class on Campus IB Physics </vt:lpstr>
      <vt:lpstr>Lesson 2-1C Projectile Motion Fluid Resistance</vt:lpstr>
      <vt:lpstr>Introduction Videos</vt:lpstr>
      <vt:lpstr>Essential Idea: </vt:lpstr>
      <vt:lpstr>Nature Of Science: </vt:lpstr>
      <vt:lpstr>International-Mindedness: </vt:lpstr>
      <vt:lpstr>Theory Of Knowledge: </vt:lpstr>
      <vt:lpstr>Understandings: </vt:lpstr>
      <vt:lpstr>Applications And Skills: </vt:lpstr>
      <vt:lpstr>Guidance: </vt:lpstr>
      <vt:lpstr>Data Booklet Reference: </vt:lpstr>
      <vt:lpstr>Utilization: </vt:lpstr>
      <vt:lpstr>Aims: </vt:lpstr>
      <vt:lpstr>Aims: </vt:lpstr>
      <vt:lpstr>Aims: </vt:lpstr>
      <vt:lpstr>Where We’ve Been</vt:lpstr>
      <vt:lpstr>Horizontal Motion</vt:lpstr>
      <vt:lpstr>Kinematic Equations for Horizontal Motion</vt:lpstr>
      <vt:lpstr>Vertical Motion – Drop Problems</vt:lpstr>
      <vt:lpstr>Vertical Motion with Vertical Velocity</vt:lpstr>
      <vt:lpstr>Kinematic Equations</vt:lpstr>
      <vt:lpstr>Kinematic Equations</vt:lpstr>
      <vt:lpstr>Where We’ve Been</vt:lpstr>
      <vt:lpstr>Vectors and Scalars</vt:lpstr>
      <vt:lpstr>Vector Addition - Graphically</vt:lpstr>
      <vt:lpstr>Vector Subtraction - Graphically</vt:lpstr>
      <vt:lpstr>Breaking Vectors Down Into Components</vt:lpstr>
      <vt:lpstr>Adding Vectors Using Components</vt:lpstr>
      <vt:lpstr>Putting It All Together</vt:lpstr>
      <vt:lpstr>Two Dimensional Projectile Motion – Case 1</vt:lpstr>
      <vt:lpstr>Two Dimensional Projectile Motion – Case 2</vt:lpstr>
      <vt:lpstr>Thanks, Galileo</vt:lpstr>
      <vt:lpstr>One Key Finding</vt:lpstr>
      <vt:lpstr>Kinematic Equations</vt:lpstr>
      <vt:lpstr>Assumptions</vt:lpstr>
      <vt:lpstr>Make the Math Easier</vt:lpstr>
      <vt:lpstr>Kinematic Equations for Projectile Motion</vt:lpstr>
      <vt:lpstr>Kinematic Equations for Projectile Motion</vt:lpstr>
      <vt:lpstr>Problem Solving Process – Extra Steps</vt:lpstr>
      <vt:lpstr>Manipulation of Variables Projectile Motion Simulator </vt:lpstr>
      <vt:lpstr>Fluid Resistance</vt:lpstr>
      <vt:lpstr>Effect of Fluid Resistance</vt:lpstr>
      <vt:lpstr>Fluid Resistance</vt:lpstr>
      <vt:lpstr>Terminal Velocity</vt:lpstr>
      <vt:lpstr>Data Booklet Reference: </vt:lpstr>
      <vt:lpstr>Applications And Skills: </vt:lpstr>
      <vt:lpstr>Understandings: </vt:lpstr>
      <vt:lpstr>Essential Idea: </vt:lpstr>
      <vt:lpstr>Questions? </vt:lpstr>
      <vt:lpstr>Homework</vt:lpstr>
      <vt:lpstr>Weightlessness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Devil Physics Baddest Class on Campus Physics I Honors/Pre-IB Physics</dc:title>
  <dc:creator>Kyle Smith</dc:creator>
  <cp:lastModifiedBy>Smith Kyle</cp:lastModifiedBy>
  <cp:revision>101</cp:revision>
  <dcterms:created xsi:type="dcterms:W3CDTF">2010-10-11T20:00:12Z</dcterms:created>
  <dcterms:modified xsi:type="dcterms:W3CDTF">2015-10-06T22:33:57Z</dcterms:modified>
</cp:coreProperties>
</file>