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26" r:id="rId4"/>
    <p:sldId id="327" r:id="rId5"/>
    <p:sldId id="328" r:id="rId6"/>
    <p:sldId id="329" r:id="rId7"/>
    <p:sldId id="330" r:id="rId8"/>
    <p:sldId id="331" r:id="rId9"/>
    <p:sldId id="332" r:id="rId10"/>
    <p:sldId id="333" r:id="rId11"/>
    <p:sldId id="334" r:id="rId12"/>
    <p:sldId id="257" r:id="rId13"/>
    <p:sldId id="263" r:id="rId14"/>
    <p:sldId id="264" r:id="rId15"/>
    <p:sldId id="265" r:id="rId16"/>
    <p:sldId id="266" r:id="rId17"/>
    <p:sldId id="268" r:id="rId18"/>
    <p:sldId id="269" r:id="rId19"/>
    <p:sldId id="267" r:id="rId20"/>
    <p:sldId id="270" r:id="rId21"/>
    <p:sldId id="271" r:id="rId22"/>
    <p:sldId id="272" r:id="rId23"/>
    <p:sldId id="273" r:id="rId24"/>
    <p:sldId id="274" r:id="rId25"/>
    <p:sldId id="276" r:id="rId26"/>
    <p:sldId id="275" r:id="rId27"/>
    <p:sldId id="277" r:id="rId28"/>
    <p:sldId id="278" r:id="rId29"/>
    <p:sldId id="279" r:id="rId30"/>
    <p:sldId id="280" r:id="rId31"/>
    <p:sldId id="281" r:id="rId32"/>
    <p:sldId id="283" r:id="rId33"/>
    <p:sldId id="282" r:id="rId34"/>
    <p:sldId id="284" r:id="rId35"/>
    <p:sldId id="285" r:id="rId36"/>
    <p:sldId id="286" r:id="rId37"/>
    <p:sldId id="287" r:id="rId38"/>
    <p:sldId id="288" r:id="rId39"/>
    <p:sldId id="289" r:id="rId40"/>
    <p:sldId id="290" r:id="rId41"/>
    <p:sldId id="291" r:id="rId42"/>
    <p:sldId id="293" r:id="rId43"/>
    <p:sldId id="294" r:id="rId44"/>
    <p:sldId id="296" r:id="rId45"/>
    <p:sldId id="297" r:id="rId46"/>
    <p:sldId id="298" r:id="rId47"/>
    <p:sldId id="299" r:id="rId48"/>
    <p:sldId id="300" r:id="rId49"/>
    <p:sldId id="301" r:id="rId50"/>
    <p:sldId id="302" r:id="rId51"/>
    <p:sldId id="324" r:id="rId52"/>
    <p:sldId id="303" r:id="rId53"/>
    <p:sldId id="310" r:id="rId54"/>
    <p:sldId id="311" r:id="rId55"/>
    <p:sldId id="312" r:id="rId56"/>
    <p:sldId id="313" r:id="rId57"/>
    <p:sldId id="314" r:id="rId58"/>
    <p:sldId id="315" r:id="rId59"/>
    <p:sldId id="316" r:id="rId60"/>
    <p:sldId id="341" r:id="rId61"/>
    <p:sldId id="340" r:id="rId62"/>
    <p:sldId id="336" r:id="rId63"/>
    <p:sldId id="337" r:id="rId64"/>
    <p:sldId id="338" r:id="rId65"/>
    <p:sldId id="339" r:id="rId66"/>
    <p:sldId id="308" r:id="rId67"/>
    <p:sldId id="309"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10/7/2015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10/7/2015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10/7/2015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ow%20Electromagnetic%20Induction%20Works.wmv" TargetMode="External"/><Relationship Id="rId2" Type="http://schemas.openxmlformats.org/officeDocument/2006/relationships/slideLayout" Target="../slideLayouts/slideLayout2.xml"/><Relationship Id="rId1" Type="http://schemas.openxmlformats.org/officeDocument/2006/relationships/video" Target="file:///F:\AAASync\IB%20Physics%20Course\Lesson%20Plans\Tsokos%20Lessons\Tsokos%20Chapter%2011\Tsokos%20Lsn%2011-1\How%20Electromagnetic%20Induction%20Works.wmv"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6.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7.jpeg"/><Relationship Id="rId5" Type="http://schemas.openxmlformats.org/officeDocument/2006/relationships/image" Target="../media/image15.jpeg"/><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7.jpeg"/><Relationship Id="rId5" Type="http://schemas.openxmlformats.org/officeDocument/2006/relationships/image" Target="../media/image15.jpeg"/><Relationship Id="rId4" Type="http://schemas.openxmlformats.org/officeDocument/2006/relationships/image" Target="../media/image18.wmf"/></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7.jpeg"/></Relationships>
</file>

<file path=ppt/slides/_rels/slide3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jpeg"/><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4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4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4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4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4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5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5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5.wmf"/><Relationship Id="rId4" Type="http://schemas.openxmlformats.org/officeDocument/2006/relationships/oleObject" Target="../embeddings/oleObject18.bin"/></Relationships>
</file>

<file path=ppt/slides/_rels/slide54.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0.bin"/><Relationship Id="rId5" Type="http://schemas.openxmlformats.org/officeDocument/2006/relationships/image" Target="../media/image26.wmf"/><Relationship Id="rId4" Type="http://schemas.openxmlformats.org/officeDocument/2006/relationships/oleObject" Target="../embeddings/oleObject19.bin"/></Relationships>
</file>

<file path=ppt/slides/_rels/slide5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8.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4.jpeg"/><Relationship Id="rId4" Type="http://schemas.openxmlformats.org/officeDocument/2006/relationships/image" Target="../media/image29.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24.jpeg"/><Relationship Id="rId4" Type="http://schemas.openxmlformats.org/officeDocument/2006/relationships/image" Target="../media/image3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4.jpeg"/><Relationship Id="rId4" Type="http://schemas.openxmlformats.org/officeDocument/2006/relationships/image" Target="../media/image30.w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wmf"/></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2800" dirty="0" smtClean="0">
                <a:latin typeface="Pristina" pitchFamily="66" charset="0"/>
              </a:rPr>
              <a:t>IB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a:t>
            </a:r>
            <a:endParaRPr lang="en-US" dirty="0"/>
          </a:p>
        </p:txBody>
      </p:sp>
      <p:sp>
        <p:nvSpPr>
          <p:cNvPr id="3" name="Content Placeholder 2"/>
          <p:cNvSpPr>
            <a:spLocks noGrp="1"/>
          </p:cNvSpPr>
          <p:nvPr>
            <p:ph idx="1"/>
          </p:nvPr>
        </p:nvSpPr>
        <p:spPr/>
        <p:txBody>
          <a:bodyPr>
            <a:normAutofit/>
          </a:bodyPr>
          <a:lstStyle/>
          <a:p>
            <a:pPr lvl="0"/>
            <a:r>
              <a:rPr lang="en-US" sz="3200" dirty="0" smtClean="0"/>
              <a:t>Applications of electromagnetic induction can be found in many places including transformers, electromagnetic braking, geophones used in seismology, and metal detectors.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a:t>
            </a:r>
            <a:endParaRPr lang="en-US" dirty="0"/>
          </a:p>
        </p:txBody>
      </p:sp>
      <p:sp>
        <p:nvSpPr>
          <p:cNvPr id="3" name="Content Placeholder 2"/>
          <p:cNvSpPr>
            <a:spLocks noGrp="1"/>
          </p:cNvSpPr>
          <p:nvPr>
            <p:ph idx="1"/>
          </p:nvPr>
        </p:nvSpPr>
        <p:spPr/>
        <p:txBody>
          <a:bodyPr>
            <a:normAutofit/>
          </a:bodyPr>
          <a:lstStyle/>
          <a:p>
            <a:pPr lvl="0"/>
            <a:r>
              <a:rPr lang="en-US" sz="3200" dirty="0" smtClean="0"/>
              <a:t>The simple principles of electromagnetic induction are a powerful aspect of the physicist’s or technologist’s </a:t>
            </a:r>
            <a:r>
              <a:rPr lang="en-US" sz="3200" dirty="0" err="1" smtClean="0"/>
              <a:t>armoury</a:t>
            </a:r>
            <a:r>
              <a:rPr lang="en-US" sz="3200" dirty="0" smtClean="0"/>
              <a:t> when designing systems that transfer energy from one form to another.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ction="ppaction://hlinkfile"/>
              </a:rPr>
              <a:t>Introductory Video</a:t>
            </a:r>
            <a:endParaRPr lang="en-US" dirty="0"/>
          </a:p>
        </p:txBody>
      </p:sp>
      <p:pic>
        <p:nvPicPr>
          <p:cNvPr id="5" name="How Electromagnetic Induction Works.wmv">
            <a:hlinkClick r:id="" action="ppaction://media"/>
          </p:cNvPr>
          <p:cNvPicPr>
            <a:picLocks noGrp="1" noRot="1" noChangeAspect="1"/>
          </p:cNvPicPr>
          <p:nvPr>
            <p:ph idx="1"/>
            <a:videoFile r:link="rId1"/>
          </p:nvPr>
        </p:nvPicPr>
        <p:blipFill>
          <a:blip r:embed="rId4" cstate="print"/>
          <a:stretch>
            <a:fillRect/>
          </a:stretch>
        </p:blipFill>
        <p:spPr>
          <a:xfrm>
            <a:off x="1142999" y="1327150"/>
            <a:ext cx="7171267" cy="53784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Review Lesson 5.4, Magnetic Force on a Moving Charge</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A positive charge, </a:t>
            </a:r>
            <a:r>
              <a:rPr lang="en-US" sz="3200" b="1" i="1" dirty="0" smtClean="0"/>
              <a:t>q</a:t>
            </a:r>
            <a:r>
              <a:rPr lang="en-US" sz="3200" b="1" dirty="0" smtClean="0"/>
              <a:t>, moves with speed </a:t>
            </a:r>
            <a:r>
              <a:rPr lang="en-US" sz="3200" b="1" i="1" dirty="0" smtClean="0"/>
              <a:t>v</a:t>
            </a:r>
            <a:r>
              <a:rPr lang="en-US" sz="3200" b="1" dirty="0" smtClean="0"/>
              <a:t> in a magnetic field, </a:t>
            </a:r>
            <a:r>
              <a:rPr lang="en-US" sz="3200" b="1" i="1" dirty="0" smtClean="0"/>
              <a:t>B</a:t>
            </a:r>
            <a:endParaRPr lang="en-US" sz="1800" dirty="0" smtClean="0"/>
          </a:p>
          <a:p>
            <a:r>
              <a:rPr lang="en-US" sz="3200" b="1" dirty="0" smtClean="0"/>
              <a:t>In time </a:t>
            </a:r>
            <a:r>
              <a:rPr lang="en-US" sz="3200" b="1" i="1" dirty="0" smtClean="0"/>
              <a:t>∆t</a:t>
            </a:r>
            <a:r>
              <a:rPr lang="en-US" sz="3200" b="1" dirty="0" smtClean="0"/>
              <a:t>, the charge moves a distance,</a:t>
            </a:r>
          </a:p>
          <a:p>
            <a:pPr>
              <a:buNone/>
            </a:pPr>
            <a:r>
              <a:rPr lang="en-US" sz="3200" b="1" dirty="0" smtClean="0"/>
              <a:t> </a:t>
            </a:r>
            <a:endParaRPr lang="en-US" sz="1800" dirty="0" smtClean="0"/>
          </a:p>
          <a:p>
            <a:r>
              <a:rPr lang="en-US" sz="3200" b="1" dirty="0" smtClean="0"/>
              <a:t>A moving charge is a current, and the current has magnitude, </a:t>
            </a:r>
            <a:endParaRPr lang="en-US" dirty="0"/>
          </a:p>
        </p:txBody>
      </p:sp>
      <p:graphicFrame>
        <p:nvGraphicFramePr>
          <p:cNvPr id="3074" name="Object 2"/>
          <p:cNvGraphicFramePr>
            <a:graphicFrameLocks noChangeAspect="1"/>
          </p:cNvGraphicFramePr>
          <p:nvPr/>
        </p:nvGraphicFramePr>
        <p:xfrm>
          <a:off x="1676400" y="3505200"/>
          <a:ext cx="1490663" cy="522287"/>
        </p:xfrm>
        <a:graphic>
          <a:graphicData uri="http://schemas.openxmlformats.org/presentationml/2006/ole">
            <mc:AlternateContent xmlns:mc="http://schemas.openxmlformats.org/markup-compatibility/2006">
              <mc:Choice xmlns:v="urn:schemas-microsoft-com:vml" Requires="v">
                <p:oleObj spid="_x0000_s3082" name="Equation" r:id="rId3" imgW="507960" imgH="177480" progId="Equation.3">
                  <p:embed/>
                </p:oleObj>
              </mc:Choice>
              <mc:Fallback>
                <p:oleObj name="Equation" r:id="rId3" imgW="507960" imgH="177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505200"/>
                        <a:ext cx="1490663" cy="522287"/>
                      </a:xfrm>
                      <a:prstGeom prst="rect">
                        <a:avLst/>
                      </a:prstGeom>
                      <a:solidFill>
                        <a:schemeClr val="tx1"/>
                      </a:solidFill>
                    </p:spPr>
                  </p:pic>
                </p:oleObj>
              </mc:Fallback>
            </mc:AlternateContent>
          </a:graphicData>
        </a:graphic>
      </p:graphicFrame>
      <p:graphicFrame>
        <p:nvGraphicFramePr>
          <p:cNvPr id="3075" name="Object 2"/>
          <p:cNvGraphicFramePr>
            <a:graphicFrameLocks noChangeAspect="1"/>
          </p:cNvGraphicFramePr>
          <p:nvPr/>
        </p:nvGraphicFramePr>
        <p:xfrm>
          <a:off x="1743075" y="5105400"/>
          <a:ext cx="1304925" cy="1157288"/>
        </p:xfrm>
        <a:graphic>
          <a:graphicData uri="http://schemas.openxmlformats.org/presentationml/2006/ole">
            <mc:AlternateContent xmlns:mc="http://schemas.openxmlformats.org/markup-compatibility/2006">
              <mc:Choice xmlns:v="urn:schemas-microsoft-com:vml" Requires="v">
                <p:oleObj spid="_x0000_s3083" name="Equation" r:id="rId5" imgW="444240" imgH="393480" progId="Equation.3">
                  <p:embed/>
                </p:oleObj>
              </mc:Choice>
              <mc:Fallback>
                <p:oleObj name="Equation" r:id="rId5" imgW="4442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3075" y="5105400"/>
                        <a:ext cx="1304925" cy="115728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Review Lesson 5.4, Magnetic Force on a Moving Charge </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The magnetic force on a conductor was previously given as,</a:t>
            </a:r>
          </a:p>
          <a:p>
            <a:pPr lvl="1"/>
            <a:endParaRPr lang="en-US" sz="2800" b="1" dirty="0" smtClean="0"/>
          </a:p>
          <a:p>
            <a:pPr lvl="1"/>
            <a:endParaRPr lang="en-US" sz="2800" b="1" dirty="0" smtClean="0"/>
          </a:p>
          <a:p>
            <a:r>
              <a:rPr lang="en-US" b="1" dirty="0" smtClean="0"/>
              <a:t>where </a:t>
            </a:r>
            <a:r>
              <a:rPr lang="en-US" b="1" i="1" dirty="0" smtClean="0"/>
              <a:t>𝛉</a:t>
            </a:r>
            <a:r>
              <a:rPr lang="en-US" b="1" dirty="0" smtClean="0"/>
              <a:t> is the angle between the velocity of the charge and the magnetic field.  Therefore,</a:t>
            </a:r>
            <a:endParaRPr lang="en-US" dirty="0"/>
          </a:p>
        </p:txBody>
      </p:sp>
      <p:graphicFrame>
        <p:nvGraphicFramePr>
          <p:cNvPr id="4100" name="Object 4"/>
          <p:cNvGraphicFramePr>
            <a:graphicFrameLocks noChangeAspect="1"/>
          </p:cNvGraphicFramePr>
          <p:nvPr/>
        </p:nvGraphicFramePr>
        <p:xfrm>
          <a:off x="2286000" y="3048000"/>
          <a:ext cx="2498725" cy="522288"/>
        </p:xfrm>
        <a:graphic>
          <a:graphicData uri="http://schemas.openxmlformats.org/presentationml/2006/ole">
            <mc:AlternateContent xmlns:mc="http://schemas.openxmlformats.org/markup-compatibility/2006">
              <mc:Choice xmlns:v="urn:schemas-microsoft-com:vml" Requires="v">
                <p:oleObj spid="_x0000_s4104" name="Equation" r:id="rId3" imgW="850680" imgH="177480" progId="Equation.3">
                  <p:embed/>
                </p:oleObj>
              </mc:Choice>
              <mc:Fallback>
                <p:oleObj name="Equation" r:id="rId3" imgW="850680" imgH="1774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048000"/>
                        <a:ext cx="2498725" cy="52228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Review Lesson 5.4, Magnetic Force on a Moving Charge </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endParaRPr lang="en-US" dirty="0"/>
          </a:p>
        </p:txBody>
      </p:sp>
      <p:graphicFrame>
        <p:nvGraphicFramePr>
          <p:cNvPr id="3074" name="Object 2"/>
          <p:cNvGraphicFramePr>
            <a:graphicFrameLocks noChangeAspect="1"/>
          </p:cNvGraphicFramePr>
          <p:nvPr/>
        </p:nvGraphicFramePr>
        <p:xfrm>
          <a:off x="5029200" y="2895600"/>
          <a:ext cx="1490663" cy="522287"/>
        </p:xfrm>
        <a:graphic>
          <a:graphicData uri="http://schemas.openxmlformats.org/presentationml/2006/ole">
            <mc:AlternateContent xmlns:mc="http://schemas.openxmlformats.org/markup-compatibility/2006">
              <mc:Choice xmlns:v="urn:schemas-microsoft-com:vml" Requires="v">
                <p:oleObj spid="_x0000_s5139" name="Equation" r:id="rId3" imgW="507960" imgH="177480" progId="Equation.3">
                  <p:embed/>
                </p:oleObj>
              </mc:Choice>
              <mc:Fallback>
                <p:oleObj name="Equation" r:id="rId3" imgW="507960" imgH="1774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895600"/>
                        <a:ext cx="1490663" cy="522287"/>
                      </a:xfrm>
                      <a:prstGeom prst="rect">
                        <a:avLst/>
                      </a:prstGeom>
                      <a:solidFill>
                        <a:schemeClr val="tx1"/>
                      </a:solidFill>
                    </p:spPr>
                  </p:pic>
                </p:oleObj>
              </mc:Fallback>
            </mc:AlternateContent>
          </a:graphicData>
        </a:graphic>
      </p:graphicFrame>
      <p:graphicFrame>
        <p:nvGraphicFramePr>
          <p:cNvPr id="3075" name="Object 2"/>
          <p:cNvGraphicFramePr>
            <a:graphicFrameLocks noChangeAspect="1"/>
          </p:cNvGraphicFramePr>
          <p:nvPr/>
        </p:nvGraphicFramePr>
        <p:xfrm>
          <a:off x="2362200" y="2667000"/>
          <a:ext cx="1304925" cy="1157288"/>
        </p:xfrm>
        <a:graphic>
          <a:graphicData uri="http://schemas.openxmlformats.org/presentationml/2006/ole">
            <mc:AlternateContent xmlns:mc="http://schemas.openxmlformats.org/markup-compatibility/2006">
              <mc:Choice xmlns:v="urn:schemas-microsoft-com:vml" Requires="v">
                <p:oleObj spid="_x0000_s5140" name="Equation" r:id="rId5" imgW="444240" imgH="393480" progId="Equation.3">
                  <p:embed/>
                </p:oleObj>
              </mc:Choice>
              <mc:Fallback>
                <p:oleObj name="Equation" r:id="rId5" imgW="444240" imgH="39348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2667000"/>
                        <a:ext cx="1304925" cy="1157288"/>
                      </a:xfrm>
                      <a:prstGeom prst="rect">
                        <a:avLst/>
                      </a:prstGeom>
                      <a:solidFill>
                        <a:schemeClr val="tx1"/>
                      </a:solidFill>
                    </p:spPr>
                  </p:pic>
                </p:oleObj>
              </mc:Fallback>
            </mc:AlternateContent>
          </a:graphicData>
        </a:graphic>
      </p:graphicFrame>
      <p:graphicFrame>
        <p:nvGraphicFramePr>
          <p:cNvPr id="4100" name="Object 4"/>
          <p:cNvGraphicFramePr>
            <a:graphicFrameLocks noChangeAspect="1"/>
          </p:cNvGraphicFramePr>
          <p:nvPr/>
        </p:nvGraphicFramePr>
        <p:xfrm>
          <a:off x="3429000" y="1905000"/>
          <a:ext cx="2498725" cy="522288"/>
        </p:xfrm>
        <a:graphic>
          <a:graphicData uri="http://schemas.openxmlformats.org/presentationml/2006/ole">
            <mc:AlternateContent xmlns:mc="http://schemas.openxmlformats.org/markup-compatibility/2006">
              <mc:Choice xmlns:v="urn:schemas-microsoft-com:vml" Requires="v">
                <p:oleObj spid="_x0000_s5141" name="Equation" r:id="rId7" imgW="850680" imgH="177480" progId="Equation.3">
                  <p:embed/>
                </p:oleObj>
              </mc:Choice>
              <mc:Fallback>
                <p:oleObj name="Equation" r:id="rId7" imgW="850680" imgH="17748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29000" y="1905000"/>
                        <a:ext cx="2498725" cy="522288"/>
                      </a:xfrm>
                      <a:prstGeom prst="rect">
                        <a:avLst/>
                      </a:prstGeom>
                      <a:solidFill>
                        <a:schemeClr val="tx1"/>
                      </a:solidFill>
                    </p:spPr>
                  </p:pic>
                </p:oleObj>
              </mc:Fallback>
            </mc:AlternateContent>
          </a:graphicData>
        </a:graphic>
      </p:graphicFrame>
      <p:graphicFrame>
        <p:nvGraphicFramePr>
          <p:cNvPr id="5126" name="Object 4"/>
          <p:cNvGraphicFramePr>
            <a:graphicFrameLocks noChangeAspect="1"/>
          </p:cNvGraphicFramePr>
          <p:nvPr/>
        </p:nvGraphicFramePr>
        <p:xfrm>
          <a:off x="3076575" y="4114800"/>
          <a:ext cx="3355975" cy="2498725"/>
        </p:xfrm>
        <a:graphic>
          <a:graphicData uri="http://schemas.openxmlformats.org/presentationml/2006/ole">
            <mc:AlternateContent xmlns:mc="http://schemas.openxmlformats.org/markup-compatibility/2006">
              <mc:Choice xmlns:v="urn:schemas-microsoft-com:vml" Requires="v">
                <p:oleObj spid="_x0000_s5142" name="Equation" r:id="rId9" imgW="1143000" imgH="850680" progId="Equation.3">
                  <p:embed/>
                </p:oleObj>
              </mc:Choice>
              <mc:Fallback>
                <p:oleObj name="Equation" r:id="rId9" imgW="1143000" imgH="85068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76575" y="4114800"/>
                        <a:ext cx="3355975" cy="249872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Review Lesson 5.4, Magnetic Force on a Moving Charge </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The direction of this force is given to us by our right hand man, Mr. Hand</a:t>
            </a:r>
          </a:p>
          <a:p>
            <a:endParaRPr lang="en-US" b="1" dirty="0" smtClean="0"/>
          </a:p>
          <a:p>
            <a:endParaRPr lang="en-US" b="1" dirty="0" smtClean="0"/>
          </a:p>
          <a:p>
            <a:endParaRPr lang="en-US" b="1" dirty="0" smtClean="0"/>
          </a:p>
          <a:p>
            <a:endParaRPr lang="en-US" b="1" dirty="0" smtClean="0"/>
          </a:p>
          <a:p>
            <a:r>
              <a:rPr lang="en-US" b="1" dirty="0" smtClean="0"/>
              <a:t>This tells us that if the charge moves parallel or antiparallel to the magnetic field, the force is zero</a:t>
            </a:r>
            <a:endParaRPr lang="en-US" dirty="0"/>
          </a:p>
        </p:txBody>
      </p:sp>
      <p:pic>
        <p:nvPicPr>
          <p:cNvPr id="9" name="Picture 8" descr="scan0009.jpg"/>
          <p:cNvPicPr/>
          <p:nvPr/>
        </p:nvPicPr>
        <p:blipFill>
          <a:blip r:embed="rId2" cstate="print"/>
          <a:srcRect b="53499"/>
          <a:stretch>
            <a:fillRect/>
          </a:stretch>
        </p:blipFill>
        <p:spPr>
          <a:xfrm>
            <a:off x="2362200" y="2895600"/>
            <a:ext cx="4495800" cy="1676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Review Lesson 5.4, Magnetic Force on a Moving Charge </a:t>
            </a:r>
            <a:r>
              <a:rPr lang="en-US" sz="2000" dirty="0" smtClean="0"/>
              <a:t/>
            </a:r>
            <a:br>
              <a:rPr lang="en-US" sz="2000" dirty="0" smtClean="0"/>
            </a:br>
            <a:endParaRPr lang="en-US" dirty="0"/>
          </a:p>
        </p:txBody>
      </p:sp>
      <p:sp>
        <p:nvSpPr>
          <p:cNvPr id="3" name="Content Placeholder 2"/>
          <p:cNvSpPr>
            <a:spLocks noGrp="1"/>
          </p:cNvSpPr>
          <p:nvPr>
            <p:ph idx="1"/>
          </p:nvPr>
        </p:nvSpPr>
        <p:spPr/>
        <p:txBody>
          <a:bodyPr>
            <a:normAutofit/>
          </a:bodyPr>
          <a:lstStyle/>
          <a:p>
            <a:pPr lvl="0"/>
            <a:r>
              <a:rPr lang="en-US" b="1" dirty="0" smtClean="0">
                <a:solidFill>
                  <a:srgbClr val="FFFF00"/>
                </a:solidFill>
              </a:rPr>
              <a:t>Question:  An electron </a:t>
            </a:r>
            <a:r>
              <a:rPr lang="en-US" b="1" strike="sngStrike" dirty="0" smtClean="0">
                <a:solidFill>
                  <a:srgbClr val="FFFF00"/>
                </a:solidFill>
              </a:rPr>
              <a:t>walks into a bar </a:t>
            </a:r>
            <a:r>
              <a:rPr lang="en-US" b="1" dirty="0" smtClean="0">
                <a:solidFill>
                  <a:srgbClr val="FFFF00"/>
                </a:solidFill>
              </a:rPr>
              <a:t>approaches a bar magnet as shown.  What is the direction of the force on the charge?</a:t>
            </a:r>
            <a:r>
              <a:rPr lang="en-US" sz="3200" b="1" dirty="0" smtClean="0">
                <a:latin typeface="Arial" pitchFamily="34" charset="0"/>
                <a:ea typeface="Times New Roman" pitchFamily="18" charset="0"/>
              </a:rPr>
              <a:t> </a:t>
            </a:r>
            <a:endParaRPr lang="en-US" sz="2400" dirty="0" smtClean="0">
              <a:latin typeface="Arial" pitchFamily="34" charset="0"/>
            </a:endParaRPr>
          </a:p>
          <a:p>
            <a:endParaRPr lang="en-US" dirty="0">
              <a:solidFill>
                <a:srgbClr val="FFFF00"/>
              </a:solidFill>
            </a:endParaRPr>
          </a:p>
        </p:txBody>
      </p:sp>
      <p:sp>
        <p:nvSpPr>
          <p:cNvPr id="71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2" name="Rectangle 4"/>
          <p:cNvSpPr>
            <a:spLocks noChangeArrowheads="1"/>
          </p:cNvSpPr>
          <p:nvPr/>
        </p:nvSpPr>
        <p:spPr bwMode="auto">
          <a:xfrm>
            <a:off x="2971800" y="3276600"/>
            <a:ext cx="2857500" cy="437318"/>
          </a:xfrm>
          <a:prstGeom prst="rect">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en-US" sz="2400" b="1" i="0" u="none" strike="noStrike" cap="none" normalizeH="0" baseline="0" dirty="0" smtClean="0">
                <a:ln>
                  <a:noFill/>
                </a:ln>
                <a:solidFill>
                  <a:schemeClr val="tx1"/>
                </a:solidFill>
                <a:effectLst/>
                <a:latin typeface="Arial" pitchFamily="34" charset="0"/>
                <a:ea typeface="Times New Roman" pitchFamily="18" charset="0"/>
              </a:rPr>
              <a:t> S                        </a:t>
            </a:r>
            <a:r>
              <a:rPr lang="en-US" b="1" dirty="0" smtClean="0">
                <a:latin typeface="Arial" pitchFamily="34" charset="0"/>
                <a:ea typeface="Times New Roman" pitchFamily="18" charset="0"/>
              </a:rPr>
              <a:t> </a:t>
            </a:r>
            <a:r>
              <a:rPr lang="en-US" sz="2400" b="1" dirty="0" smtClean="0">
                <a:latin typeface="Arial" pitchFamily="34" charset="0"/>
                <a:ea typeface="Times New Roman" pitchFamily="18" charset="0"/>
              </a:rPr>
              <a:t>N</a:t>
            </a:r>
            <a:endParaRPr kumimoji="0" lang="en-US" sz="2400" b="0" i="0" u="none" strike="noStrike" cap="none" normalizeH="0" baseline="0" dirty="0" smtClean="0">
              <a:ln>
                <a:noFill/>
              </a:ln>
              <a:solidFill>
                <a:schemeClr val="tx1"/>
              </a:solidFill>
              <a:effectLst/>
              <a:latin typeface="Arial" pitchFamily="34" charset="0"/>
            </a:endParaRPr>
          </a:p>
        </p:txBody>
      </p:sp>
      <p:sp>
        <p:nvSpPr>
          <p:cNvPr id="7171" name="Oval 3"/>
          <p:cNvSpPr>
            <a:spLocks noChangeArrowheads="1"/>
          </p:cNvSpPr>
          <p:nvPr/>
        </p:nvSpPr>
        <p:spPr bwMode="auto">
          <a:xfrm>
            <a:off x="4251693" y="4389351"/>
            <a:ext cx="158595" cy="166774"/>
          </a:xfrm>
          <a:prstGeom prst="ellipse">
            <a:avLst/>
          </a:prstGeom>
          <a:solidFill>
            <a:srgbClr val="A5A5A5"/>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 name="AutoShape 2"/>
          <p:cNvSpPr>
            <a:spLocks noChangeShapeType="1"/>
          </p:cNvSpPr>
          <p:nvPr/>
        </p:nvSpPr>
        <p:spPr bwMode="auto">
          <a:xfrm flipV="1">
            <a:off x="4331454" y="3787113"/>
            <a:ext cx="927" cy="602238"/>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t>Review Lesson 5.4, Magnetic Force on a Moving Charge </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676400"/>
            <a:ext cx="7772400" cy="4953000"/>
          </a:xfrm>
        </p:spPr>
        <p:txBody>
          <a:bodyPr>
            <a:normAutofit fontScale="92500" lnSpcReduction="20000"/>
          </a:bodyPr>
          <a:lstStyle/>
          <a:p>
            <a:pPr lvl="0"/>
            <a:r>
              <a:rPr lang="en-US" b="1" dirty="0" smtClean="0">
                <a:solidFill>
                  <a:srgbClr val="FFFF00"/>
                </a:solidFill>
              </a:rPr>
              <a:t>Question:  An electron approaches a bar magnet as shown.  What is the direction of the force on the charge?</a:t>
            </a:r>
            <a:r>
              <a:rPr lang="en-US" sz="3200" b="1" dirty="0" smtClean="0">
                <a:latin typeface="Arial" pitchFamily="34" charset="0"/>
                <a:ea typeface="Times New Roman" pitchFamily="18" charset="0"/>
              </a:rPr>
              <a:t> </a:t>
            </a:r>
          </a:p>
          <a:p>
            <a:pPr lvl="0"/>
            <a:endParaRPr lang="en-US" sz="3200" b="1" dirty="0" smtClean="0">
              <a:latin typeface="Arial" pitchFamily="34" charset="0"/>
            </a:endParaRPr>
          </a:p>
          <a:p>
            <a:pPr lvl="0"/>
            <a:endParaRPr lang="en-US" sz="3200" b="1" dirty="0" smtClean="0">
              <a:latin typeface="Arial" pitchFamily="34" charset="0"/>
            </a:endParaRPr>
          </a:p>
          <a:p>
            <a:pPr lvl="0"/>
            <a:endParaRPr lang="en-US" sz="4300" b="1" dirty="0" smtClean="0">
              <a:latin typeface="Arial" pitchFamily="34" charset="0"/>
            </a:endParaRPr>
          </a:p>
          <a:p>
            <a:pPr lvl="0"/>
            <a:r>
              <a:rPr lang="en-US" sz="2400" b="1" dirty="0" smtClean="0"/>
              <a:t>The field on a bar magnet runs from N to S so the lines run to the left at the position of the charge.  </a:t>
            </a:r>
            <a:r>
              <a:rPr lang="en-US" sz="2400" b="1" dirty="0" err="1" smtClean="0"/>
              <a:t>Mr</a:t>
            </a:r>
            <a:r>
              <a:rPr lang="en-US" sz="2400" b="1" dirty="0" smtClean="0"/>
              <a:t> Hand says put your thumb in the direction of the velocity, to the top, fingers in the direction of the field, left, and your palm is in the direction of the force </a:t>
            </a:r>
            <a:r>
              <a:rPr lang="en-US" sz="2400" b="1" i="1" u="sng" dirty="0" smtClean="0">
                <a:solidFill>
                  <a:srgbClr val="FF0000"/>
                </a:solidFill>
              </a:rPr>
              <a:t>on a positive charge</a:t>
            </a:r>
            <a:r>
              <a:rPr lang="en-US" sz="2400" b="1" dirty="0" smtClean="0"/>
              <a:t>, out of the page.  </a:t>
            </a:r>
            <a:r>
              <a:rPr lang="en-US" sz="2400" b="1" dirty="0" smtClean="0">
                <a:solidFill>
                  <a:srgbClr val="FF0000"/>
                </a:solidFill>
              </a:rPr>
              <a:t>Since this is an electron, the force is in the opposite direction, into the page.</a:t>
            </a:r>
            <a:endParaRPr lang="en-US" dirty="0">
              <a:solidFill>
                <a:srgbClr val="FF0000"/>
              </a:solidFill>
            </a:endParaRPr>
          </a:p>
        </p:txBody>
      </p:sp>
      <p:sp>
        <p:nvSpPr>
          <p:cNvPr id="71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72" name="Rectangle 4"/>
          <p:cNvSpPr>
            <a:spLocks noChangeArrowheads="1"/>
          </p:cNvSpPr>
          <p:nvPr/>
        </p:nvSpPr>
        <p:spPr bwMode="auto">
          <a:xfrm>
            <a:off x="3276600" y="2915482"/>
            <a:ext cx="2857500" cy="437318"/>
          </a:xfrm>
          <a:prstGeom prst="rect">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kumimoji="0" lang="en-US" sz="2400" b="1" i="0" u="none" strike="noStrike" cap="none" normalizeH="0" baseline="0" dirty="0" smtClean="0">
                <a:ln>
                  <a:noFill/>
                </a:ln>
                <a:solidFill>
                  <a:schemeClr val="tx1"/>
                </a:solidFill>
                <a:effectLst/>
                <a:latin typeface="Arial" pitchFamily="34" charset="0"/>
                <a:ea typeface="Times New Roman" pitchFamily="18" charset="0"/>
              </a:rPr>
              <a:t> S                        </a:t>
            </a:r>
            <a:r>
              <a:rPr lang="en-US" b="1" dirty="0" smtClean="0">
                <a:latin typeface="Arial" pitchFamily="34" charset="0"/>
                <a:ea typeface="Times New Roman" pitchFamily="18" charset="0"/>
              </a:rPr>
              <a:t> </a:t>
            </a:r>
            <a:r>
              <a:rPr lang="en-US" sz="2400" b="1" dirty="0" smtClean="0">
                <a:latin typeface="Arial" pitchFamily="34" charset="0"/>
                <a:ea typeface="Times New Roman" pitchFamily="18" charset="0"/>
              </a:rPr>
              <a:t>N</a:t>
            </a:r>
            <a:endParaRPr kumimoji="0" lang="en-US" sz="2400" b="0" i="0" u="none" strike="noStrike" cap="none" normalizeH="0" baseline="0" dirty="0" smtClean="0">
              <a:ln>
                <a:noFill/>
              </a:ln>
              <a:solidFill>
                <a:schemeClr val="tx1"/>
              </a:solidFill>
              <a:effectLst/>
              <a:latin typeface="Arial" pitchFamily="34" charset="0"/>
            </a:endParaRPr>
          </a:p>
        </p:txBody>
      </p:sp>
      <p:sp>
        <p:nvSpPr>
          <p:cNvPr id="7171" name="Oval 3"/>
          <p:cNvSpPr>
            <a:spLocks noChangeArrowheads="1"/>
          </p:cNvSpPr>
          <p:nvPr/>
        </p:nvSpPr>
        <p:spPr bwMode="auto">
          <a:xfrm>
            <a:off x="4648200" y="4100426"/>
            <a:ext cx="158595" cy="166774"/>
          </a:xfrm>
          <a:prstGeom prst="ellipse">
            <a:avLst/>
          </a:prstGeom>
          <a:solidFill>
            <a:srgbClr val="A5A5A5"/>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70" name="AutoShape 2"/>
          <p:cNvSpPr>
            <a:spLocks noChangeShapeType="1"/>
          </p:cNvSpPr>
          <p:nvPr/>
        </p:nvSpPr>
        <p:spPr bwMode="auto">
          <a:xfrm flipV="1">
            <a:off x="4724400" y="3414626"/>
            <a:ext cx="927" cy="602238"/>
          </a:xfrm>
          <a:prstGeom prst="straightConnector1">
            <a:avLst/>
          </a:prstGeom>
          <a:noFill/>
          <a:ln w="38100">
            <a:solidFill>
              <a:schemeClr val="tx1"/>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914400" y="1219200"/>
            <a:ext cx="7772400" cy="5136360"/>
          </a:xfrm>
        </p:spPr>
        <p:txBody>
          <a:bodyPr/>
          <a:lstStyle/>
          <a:p>
            <a:pPr lvl="0"/>
            <a:r>
              <a:rPr lang="en-US" sz="3200" b="1" dirty="0" smtClean="0"/>
              <a:t>(back to lesson 5-4)</a:t>
            </a:r>
            <a:endParaRPr lang="en-US" sz="1600" dirty="0" smtClean="0"/>
          </a:p>
          <a:p>
            <a:r>
              <a:rPr lang="en-US" sz="3200" b="1" dirty="0" smtClean="0"/>
              <a:t>If a wire is made to move normally to a magnetic field at constant speed, an </a:t>
            </a:r>
            <a:r>
              <a:rPr lang="en-US" sz="3200" b="1" dirty="0" err="1" smtClean="0"/>
              <a:t>emf</a:t>
            </a:r>
            <a:r>
              <a:rPr lang="en-US" sz="3200" b="1" dirty="0" smtClean="0"/>
              <a:t> develops between the ends of the wire</a:t>
            </a:r>
            <a:endParaRPr lang="en-US" sz="1800" dirty="0" smtClean="0"/>
          </a:p>
          <a:p>
            <a:endParaRPr lang="en-US" dirty="0"/>
          </a:p>
        </p:txBody>
      </p:sp>
      <p:pic>
        <p:nvPicPr>
          <p:cNvPr id="4" name="Picture 3" descr="scan0011.jpg"/>
          <p:cNvPicPr/>
          <p:nvPr/>
        </p:nvPicPr>
        <p:blipFill>
          <a:blip r:embed="rId2" cstate="print"/>
          <a:srcRect t="6382" b="4201"/>
          <a:stretch>
            <a:fillRect/>
          </a:stretch>
        </p:blipFill>
        <p:spPr>
          <a:xfrm>
            <a:off x="2057400" y="3505200"/>
            <a:ext cx="4981003" cy="3124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Tsokos Lesson 11-1</a:t>
            </a:r>
            <a:br>
              <a:rPr lang="en-US" dirty="0" smtClean="0"/>
            </a:br>
            <a:r>
              <a:rPr lang="en-US" dirty="0" smtClean="0"/>
              <a:t>Electromagnetic Induction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lstStyle/>
          <a:p>
            <a:r>
              <a:rPr lang="en-US" sz="3200" b="1" dirty="0" smtClean="0"/>
              <a:t>The wire is a conductor which means it has free and loose-living electrons that can easily fall prey to evil influences</a:t>
            </a:r>
            <a:endParaRPr lang="en-US" sz="1800" dirty="0" smtClean="0"/>
          </a:p>
          <a:p>
            <a:r>
              <a:rPr lang="en-US" sz="3200" b="1" dirty="0" smtClean="0"/>
              <a:t>Mr. Hand says that if you put your thumb in the direction of the velocity, down, fingers in the direction of the field, out of the page, </a:t>
            </a:r>
          </a:p>
          <a:p>
            <a:pPr marL="411163" indent="-15875">
              <a:buNone/>
            </a:pPr>
            <a:r>
              <a:rPr lang="en-US" sz="3200" b="1" dirty="0" smtClean="0"/>
              <a:t>your palm (the </a:t>
            </a:r>
          </a:p>
          <a:p>
            <a:pPr marL="411163" indent="-15875">
              <a:buNone/>
            </a:pPr>
            <a:r>
              <a:rPr lang="en-US" sz="3200" b="1" dirty="0" smtClean="0"/>
              <a:t>magnetic force) </a:t>
            </a:r>
          </a:p>
          <a:p>
            <a:pPr marL="411163" indent="-15875">
              <a:buNone/>
            </a:pPr>
            <a:r>
              <a:rPr lang="en-US" sz="3200" b="1" dirty="0" smtClean="0"/>
              <a:t>faces to the left.  </a:t>
            </a:r>
            <a:endParaRPr lang="en-US" sz="1800" dirty="0" smtClean="0"/>
          </a:p>
          <a:p>
            <a:endParaRPr lang="en-US" sz="3200" b="1" dirty="0" smtClean="0"/>
          </a:p>
          <a:p>
            <a:endParaRPr lang="en-US" dirty="0"/>
          </a:p>
        </p:txBody>
      </p:sp>
      <p:pic>
        <p:nvPicPr>
          <p:cNvPr id="4" name="Picture 3" descr="scan0011.jpg"/>
          <p:cNvPicPr/>
          <p:nvPr/>
        </p:nvPicPr>
        <p:blipFill>
          <a:blip r:embed="rId2" cstate="print"/>
          <a:srcRect t="6382" b="4201"/>
          <a:stretch>
            <a:fillRect/>
          </a:stretch>
        </p:blipFill>
        <p:spPr>
          <a:xfrm>
            <a:off x="5029200" y="4419600"/>
            <a:ext cx="3914203" cy="2286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normAutofit lnSpcReduction="10000"/>
          </a:bodyPr>
          <a:lstStyle/>
          <a:p>
            <a:r>
              <a:rPr lang="en-US" sz="3200" b="1" dirty="0" smtClean="0"/>
              <a:t>However, since electrons have such a negative attitude, they are going to go in the opposite direction of the friendly positive test charge, so the free and loose-living electrons will flow to the right.</a:t>
            </a:r>
            <a:endParaRPr lang="en-US" sz="3200" dirty="0" smtClean="0"/>
          </a:p>
          <a:p>
            <a:r>
              <a:rPr lang="en-US" sz="3200" b="1" dirty="0" smtClean="0"/>
              <a:t>A flow of electrons is a current.  Thus we </a:t>
            </a:r>
          </a:p>
          <a:p>
            <a:pPr marL="411163" indent="-15875">
              <a:buNone/>
            </a:pPr>
            <a:r>
              <a:rPr lang="en-US" sz="3200" b="1" dirty="0" smtClean="0"/>
              <a:t>have created a current </a:t>
            </a:r>
          </a:p>
          <a:p>
            <a:pPr marL="411163" indent="-15875">
              <a:buNone/>
            </a:pPr>
            <a:r>
              <a:rPr lang="en-US" sz="3200" b="1" dirty="0" smtClean="0"/>
              <a:t>in a wire just by moving </a:t>
            </a:r>
          </a:p>
          <a:p>
            <a:pPr marL="411163" indent="-15875">
              <a:buNone/>
            </a:pPr>
            <a:r>
              <a:rPr lang="en-US" sz="3200" b="1" dirty="0" smtClean="0"/>
              <a:t>it across a magnetic</a:t>
            </a:r>
          </a:p>
          <a:p>
            <a:pPr marL="411163" indent="-15875">
              <a:buNone/>
            </a:pPr>
            <a:r>
              <a:rPr lang="en-US" sz="3200" b="1" dirty="0" smtClean="0"/>
              <a:t> field</a:t>
            </a:r>
            <a:endParaRPr lang="en-US" sz="3200" dirty="0"/>
          </a:p>
        </p:txBody>
      </p:sp>
      <p:pic>
        <p:nvPicPr>
          <p:cNvPr id="4" name="Picture 3" descr="scan0011.jpg"/>
          <p:cNvPicPr/>
          <p:nvPr/>
        </p:nvPicPr>
        <p:blipFill>
          <a:blip r:embed="rId2" cstate="print"/>
          <a:srcRect t="6382" b="4201"/>
          <a:stretch>
            <a:fillRect/>
          </a:stretch>
        </p:blipFill>
        <p:spPr>
          <a:xfrm>
            <a:off x="5029200" y="4419600"/>
            <a:ext cx="3914203" cy="22860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normAutofit/>
          </a:bodyPr>
          <a:lstStyle/>
          <a:p>
            <a:r>
              <a:rPr lang="en-US" sz="3200" b="1" dirty="0" smtClean="0">
                <a:solidFill>
                  <a:srgbClr val="FFFF00"/>
                </a:solidFill>
              </a:rPr>
              <a:t>What happens when the wire stops moving?</a:t>
            </a:r>
          </a:p>
          <a:p>
            <a:endParaRPr lang="en-US" sz="3200" dirty="0"/>
          </a:p>
        </p:txBody>
      </p:sp>
      <p:pic>
        <p:nvPicPr>
          <p:cNvPr id="4" name="Picture 3" descr="scan0011.jpg"/>
          <p:cNvPicPr/>
          <p:nvPr/>
        </p:nvPicPr>
        <p:blipFill>
          <a:blip r:embed="rId2" cstate="print"/>
          <a:srcRect t="6382" b="4201"/>
          <a:stretch>
            <a:fillRect/>
          </a:stretch>
        </p:blipFill>
        <p:spPr>
          <a:xfrm>
            <a:off x="5029200" y="4419600"/>
            <a:ext cx="3914203" cy="22860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normAutofit/>
          </a:bodyPr>
          <a:lstStyle/>
          <a:p>
            <a:r>
              <a:rPr lang="en-US" sz="3200" b="1" dirty="0" smtClean="0">
                <a:solidFill>
                  <a:srgbClr val="FFFF00"/>
                </a:solidFill>
              </a:rPr>
              <a:t>What happens when the wire stops moving?</a:t>
            </a:r>
          </a:p>
          <a:p>
            <a:r>
              <a:rPr lang="en-US" sz="3200" b="1" dirty="0" smtClean="0"/>
              <a:t>Once the movement stops, the current stops.</a:t>
            </a:r>
          </a:p>
          <a:p>
            <a:r>
              <a:rPr lang="en-US" sz="3200" b="1" dirty="0" smtClean="0"/>
              <a:t>No velocity, no thumb, no Mr. Hand, no charge movement, no current, none, nada, zip</a:t>
            </a:r>
            <a:endParaRPr lang="en-US" sz="3200" dirty="0"/>
          </a:p>
        </p:txBody>
      </p:sp>
      <p:pic>
        <p:nvPicPr>
          <p:cNvPr id="4" name="Picture 3" descr="scan0011.jpg"/>
          <p:cNvPicPr/>
          <p:nvPr/>
        </p:nvPicPr>
        <p:blipFill>
          <a:blip r:embed="rId3" cstate="print"/>
          <a:srcRect t="6382" b="4201"/>
          <a:stretch>
            <a:fillRect/>
          </a:stretch>
        </p:blipFill>
        <p:spPr>
          <a:xfrm>
            <a:off x="5029200" y="4419600"/>
            <a:ext cx="3914203" cy="2286000"/>
          </a:xfrm>
          <a:prstGeom prst="rect">
            <a:avLst/>
          </a:prstGeom>
        </p:spPr>
      </p:pic>
      <p:graphicFrame>
        <p:nvGraphicFramePr>
          <p:cNvPr id="36865" name="Object 1"/>
          <p:cNvGraphicFramePr>
            <a:graphicFrameLocks noChangeAspect="1"/>
          </p:cNvGraphicFramePr>
          <p:nvPr/>
        </p:nvGraphicFramePr>
        <p:xfrm>
          <a:off x="762000" y="4953000"/>
          <a:ext cx="3562350" cy="838200"/>
        </p:xfrm>
        <a:graphic>
          <a:graphicData uri="http://schemas.openxmlformats.org/presentationml/2006/ole">
            <mc:AlternateContent xmlns:mc="http://schemas.openxmlformats.org/markup-compatibility/2006">
              <mc:Choice xmlns:v="urn:schemas-microsoft-com:vml" Requires="v">
                <p:oleObj spid="_x0000_s36869" name="Equation" r:id="rId4" imgW="863280" imgH="203040" progId="Equation.3">
                  <p:embed/>
                </p:oleObj>
              </mc:Choice>
              <mc:Fallback>
                <p:oleObj name="Equation" r:id="rId4" imgW="863280" imgH="20304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953000"/>
                        <a:ext cx="3562350" cy="83820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normAutofit/>
          </a:bodyPr>
          <a:lstStyle/>
          <a:p>
            <a:r>
              <a:rPr lang="en-US" sz="3200" b="1" dirty="0" smtClean="0"/>
              <a:t>Since the wire is not connected to anything, the current has no place to go, so we build up negative charges on the right side and positive charges on the left side which is an electric field of magnitude,</a:t>
            </a:r>
            <a:endParaRPr lang="en-US" sz="1800" dirty="0" smtClean="0"/>
          </a:p>
          <a:p>
            <a:pPr lvl="1"/>
            <a:endParaRPr lang="en-US" sz="2800" b="1" dirty="0" smtClean="0"/>
          </a:p>
          <a:p>
            <a:pPr lvl="1"/>
            <a:endParaRPr lang="en-US" sz="2800" b="1" dirty="0" smtClean="0"/>
          </a:p>
          <a:p>
            <a:pPr lvl="1"/>
            <a:r>
              <a:rPr lang="en-US" sz="2800" b="1" dirty="0" smtClean="0"/>
              <a:t>E – electric field</a:t>
            </a:r>
            <a:endParaRPr lang="en-US" sz="1200" dirty="0" smtClean="0"/>
          </a:p>
          <a:p>
            <a:pPr lvl="1"/>
            <a:r>
              <a:rPr lang="en-US" sz="2800" b="1" dirty="0" smtClean="0"/>
              <a:t>V – potential difference</a:t>
            </a:r>
            <a:endParaRPr lang="en-US" sz="1200" dirty="0" smtClean="0"/>
          </a:p>
          <a:p>
            <a:pPr lvl="1"/>
            <a:r>
              <a:rPr lang="en-US" sz="2800" b="1" dirty="0" smtClean="0"/>
              <a:t>L – length of wire</a:t>
            </a:r>
            <a:endParaRPr lang="en-US" sz="1200" dirty="0"/>
          </a:p>
        </p:txBody>
      </p:sp>
      <p:pic>
        <p:nvPicPr>
          <p:cNvPr id="4" name="Picture 3" descr="scan0011.jpg"/>
          <p:cNvPicPr/>
          <p:nvPr/>
        </p:nvPicPr>
        <p:blipFill>
          <a:blip r:embed="rId3" cstate="print"/>
          <a:srcRect t="6382" b="4201"/>
          <a:stretch>
            <a:fillRect/>
          </a:stretch>
        </p:blipFill>
        <p:spPr>
          <a:xfrm>
            <a:off x="5029200" y="4419600"/>
            <a:ext cx="3914203" cy="2286000"/>
          </a:xfrm>
          <a:prstGeom prst="rect">
            <a:avLst/>
          </a:prstGeom>
        </p:spPr>
      </p:pic>
      <p:graphicFrame>
        <p:nvGraphicFramePr>
          <p:cNvPr id="26626" name="Object 4"/>
          <p:cNvGraphicFramePr>
            <a:graphicFrameLocks noChangeAspect="1"/>
          </p:cNvGraphicFramePr>
          <p:nvPr/>
        </p:nvGraphicFramePr>
        <p:xfrm>
          <a:off x="1515051" y="3733800"/>
          <a:ext cx="2240973" cy="1068388"/>
        </p:xfrm>
        <a:graphic>
          <a:graphicData uri="http://schemas.openxmlformats.org/presentationml/2006/ole">
            <mc:AlternateContent xmlns:mc="http://schemas.openxmlformats.org/markup-compatibility/2006">
              <mc:Choice xmlns:v="urn:schemas-microsoft-com:vml" Requires="v">
                <p:oleObj spid="_x0000_s26630" name="Equation" r:id="rId4" imgW="825480" imgH="393480" progId="Equation.3">
                  <p:embed/>
                </p:oleObj>
              </mc:Choice>
              <mc:Fallback>
                <p:oleObj name="Equation" r:id="rId4" imgW="825480" imgH="393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5051" y="3733800"/>
                        <a:ext cx="2240973" cy="106838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normAutofit/>
          </a:bodyPr>
          <a:lstStyle/>
          <a:p>
            <a:r>
              <a:rPr lang="en-US" sz="3200" b="1" dirty="0" smtClean="0"/>
              <a:t>All those electric charges building up at each end creates a problem because like charges repel.  </a:t>
            </a:r>
          </a:p>
          <a:p>
            <a:r>
              <a:rPr lang="en-US" sz="3200" b="1" dirty="0" smtClean="0"/>
              <a:t>Being held against their will, the charges create an electric force, </a:t>
            </a:r>
            <a:r>
              <a:rPr lang="en-US" sz="3200" b="1" i="1" dirty="0" err="1" smtClean="0"/>
              <a:t>eE</a:t>
            </a:r>
            <a:r>
              <a:rPr lang="en-US" sz="3200" b="1" dirty="0" smtClean="0"/>
              <a:t>, that opposes the magnetic force.</a:t>
            </a:r>
            <a:endParaRPr lang="en-US" sz="1200" dirty="0"/>
          </a:p>
        </p:txBody>
      </p:sp>
      <p:pic>
        <p:nvPicPr>
          <p:cNvPr id="4" name="Picture 3" descr="scan0011.jpg"/>
          <p:cNvPicPr/>
          <p:nvPr/>
        </p:nvPicPr>
        <p:blipFill>
          <a:blip r:embed="rId2" cstate="print"/>
          <a:srcRect t="6382" b="4201"/>
          <a:stretch>
            <a:fillRect/>
          </a:stretch>
        </p:blipFill>
        <p:spPr>
          <a:xfrm>
            <a:off x="5029200" y="4419600"/>
            <a:ext cx="3914203" cy="22860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136360"/>
          </a:xfrm>
        </p:spPr>
        <p:txBody>
          <a:bodyPr>
            <a:normAutofit/>
          </a:bodyPr>
          <a:lstStyle/>
          <a:p>
            <a:r>
              <a:rPr lang="en-US" sz="3200" b="1" dirty="0" smtClean="0"/>
              <a:t>When the electric force, </a:t>
            </a:r>
            <a:r>
              <a:rPr lang="en-US" sz="3200" b="1" i="1" dirty="0" err="1" smtClean="0"/>
              <a:t>eE</a:t>
            </a:r>
            <a:r>
              <a:rPr lang="en-US" sz="3200" b="1" dirty="0" smtClean="0"/>
              <a:t>, pushing the electrons back equals the magnetic force pushing them towards the ends, the flow of charges (current) stops</a:t>
            </a:r>
          </a:p>
          <a:p>
            <a:endParaRPr lang="en-US" sz="3200" b="1" dirty="0" smtClean="0"/>
          </a:p>
          <a:p>
            <a:endParaRPr lang="en-US" sz="1800" dirty="0" smtClean="0"/>
          </a:p>
          <a:p>
            <a:pPr marL="411163" indent="-15875">
              <a:buNone/>
            </a:pPr>
            <a:r>
              <a:rPr lang="en-US" sz="3200" b="1" dirty="0" err="1" smtClean="0"/>
              <a:t>eE</a:t>
            </a:r>
            <a:r>
              <a:rPr lang="en-US" sz="3200" b="1" dirty="0" smtClean="0"/>
              <a:t> – electric force</a:t>
            </a:r>
            <a:endParaRPr lang="en-US" sz="1600" dirty="0" smtClean="0"/>
          </a:p>
          <a:p>
            <a:pPr marL="411163" indent="-15875">
              <a:buNone/>
            </a:pPr>
            <a:r>
              <a:rPr lang="en-US" sz="3200" b="1" dirty="0" err="1" smtClean="0"/>
              <a:t>evB</a:t>
            </a:r>
            <a:r>
              <a:rPr lang="en-US" sz="3200" b="1" dirty="0" smtClean="0"/>
              <a:t> – magnetic force</a:t>
            </a:r>
            <a:endParaRPr lang="en-US" sz="1600" dirty="0"/>
          </a:p>
        </p:txBody>
      </p:sp>
      <p:pic>
        <p:nvPicPr>
          <p:cNvPr id="4" name="Picture 3" descr="scan0011.jpg"/>
          <p:cNvPicPr/>
          <p:nvPr/>
        </p:nvPicPr>
        <p:blipFill>
          <a:blip r:embed="rId3" cstate="print"/>
          <a:srcRect t="6382" b="4201"/>
          <a:stretch>
            <a:fillRect/>
          </a:stretch>
        </p:blipFill>
        <p:spPr>
          <a:xfrm>
            <a:off x="5029200" y="4419600"/>
            <a:ext cx="3914203" cy="2286000"/>
          </a:xfrm>
          <a:prstGeom prst="rect">
            <a:avLst/>
          </a:prstGeom>
        </p:spPr>
      </p:pic>
      <p:graphicFrame>
        <p:nvGraphicFramePr>
          <p:cNvPr id="26626" name="Object 4"/>
          <p:cNvGraphicFramePr>
            <a:graphicFrameLocks noChangeAspect="1"/>
          </p:cNvGraphicFramePr>
          <p:nvPr/>
        </p:nvGraphicFramePr>
        <p:xfrm>
          <a:off x="1295400" y="3479800"/>
          <a:ext cx="1620837" cy="482600"/>
        </p:xfrm>
        <a:graphic>
          <a:graphicData uri="http://schemas.openxmlformats.org/presentationml/2006/ole">
            <mc:AlternateContent xmlns:mc="http://schemas.openxmlformats.org/markup-compatibility/2006">
              <mc:Choice xmlns:v="urn:schemas-microsoft-com:vml" Requires="v">
                <p:oleObj spid="_x0000_s27654" name="Equation" r:id="rId4" imgW="596880" imgH="177480" progId="Equation.3">
                  <p:embed/>
                </p:oleObj>
              </mc:Choice>
              <mc:Fallback>
                <p:oleObj name="Equation" r:id="rId4" imgW="596880" imgH="17748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479800"/>
                        <a:ext cx="1620837" cy="48260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064"/>
            <a:ext cx="8305800" cy="914400"/>
          </a:xfrm>
        </p:spPr>
        <p:txBody>
          <a:bodyPr/>
          <a:lstStyle/>
          <a:p>
            <a:r>
              <a:rPr lang="en-US" sz="3600" b="1" dirty="0" smtClean="0"/>
              <a:t>Wire Moving In A Magnetic Field </a:t>
            </a:r>
            <a:endParaRPr lang="en-US" sz="3600" dirty="0"/>
          </a:p>
        </p:txBody>
      </p:sp>
      <p:sp>
        <p:nvSpPr>
          <p:cNvPr id="3" name="Content Placeholder 2"/>
          <p:cNvSpPr>
            <a:spLocks noGrp="1"/>
          </p:cNvSpPr>
          <p:nvPr>
            <p:ph idx="1"/>
          </p:nvPr>
        </p:nvSpPr>
        <p:spPr>
          <a:xfrm>
            <a:off x="304800" y="1219200"/>
            <a:ext cx="8382000" cy="5486400"/>
          </a:xfrm>
        </p:spPr>
        <p:txBody>
          <a:bodyPr>
            <a:normAutofit/>
          </a:bodyPr>
          <a:lstStyle/>
          <a:p>
            <a:r>
              <a:rPr lang="en-US" sz="3200" b="1" dirty="0" smtClean="0"/>
              <a:t>If you substitute for the electric field,</a:t>
            </a:r>
          </a:p>
          <a:p>
            <a:pPr marL="2854325"/>
            <a:endParaRPr lang="en-US" sz="3200" b="1" dirty="0" smtClean="0"/>
          </a:p>
          <a:p>
            <a:pPr marL="2854325"/>
            <a:r>
              <a:rPr lang="en-US" sz="3200" b="1" dirty="0" smtClean="0"/>
              <a:t>Thus, we have created a </a:t>
            </a:r>
            <a:r>
              <a:rPr lang="en-US" sz="3200" b="1" i="1" dirty="0" smtClean="0"/>
              <a:t>motional </a:t>
            </a:r>
            <a:r>
              <a:rPr lang="en-US" sz="3200" b="1" i="1" dirty="0" err="1" smtClean="0"/>
              <a:t>emf</a:t>
            </a:r>
            <a:endParaRPr lang="en-US" sz="3200" b="1" i="1" dirty="0" smtClean="0"/>
          </a:p>
          <a:p>
            <a:pPr marL="2854325"/>
            <a:endParaRPr lang="en-US" sz="1800" b="1" dirty="0" smtClean="0"/>
          </a:p>
          <a:p>
            <a:pPr marL="2854325"/>
            <a:endParaRPr lang="en-US" sz="1800" b="1" dirty="0" smtClean="0"/>
          </a:p>
          <a:p>
            <a:pPr marL="2854325"/>
            <a:endParaRPr lang="en-US" sz="1800" b="1" dirty="0" smtClean="0"/>
          </a:p>
          <a:p>
            <a:pPr marL="2854325"/>
            <a:endParaRPr lang="en-US" sz="1800" b="1" dirty="0" smtClean="0"/>
          </a:p>
          <a:p>
            <a:pPr marL="2854325"/>
            <a:endParaRPr lang="en-US" sz="1800" b="1" dirty="0" smtClean="0"/>
          </a:p>
          <a:p>
            <a:pPr marL="465138" indent="-1588">
              <a:buNone/>
            </a:pPr>
            <a:r>
              <a:rPr lang="en-US" sz="3200" b="1" i="1" dirty="0" smtClean="0"/>
              <a:t>v</a:t>
            </a:r>
            <a:r>
              <a:rPr lang="en-US" sz="3200" b="1" dirty="0" smtClean="0"/>
              <a:t> – velocity</a:t>
            </a:r>
          </a:p>
          <a:p>
            <a:pPr marL="465138" indent="-1588">
              <a:buNone/>
            </a:pPr>
            <a:r>
              <a:rPr lang="en-US" sz="3200" b="1" dirty="0" smtClean="0"/>
              <a:t>V – potential</a:t>
            </a:r>
            <a:endParaRPr lang="en-US" sz="3200" dirty="0" smtClean="0"/>
          </a:p>
          <a:p>
            <a:pPr marL="2854325"/>
            <a:endParaRPr lang="en-US" sz="1800" dirty="0"/>
          </a:p>
        </p:txBody>
      </p:sp>
      <p:pic>
        <p:nvPicPr>
          <p:cNvPr id="4" name="Picture 3" descr="scan0011.jpg"/>
          <p:cNvPicPr/>
          <p:nvPr/>
        </p:nvPicPr>
        <p:blipFill>
          <a:blip r:embed="rId3" cstate="print"/>
          <a:srcRect t="6382" b="4201"/>
          <a:stretch>
            <a:fillRect/>
          </a:stretch>
        </p:blipFill>
        <p:spPr>
          <a:xfrm>
            <a:off x="5029200" y="4419600"/>
            <a:ext cx="3914203" cy="2286000"/>
          </a:xfrm>
          <a:prstGeom prst="rect">
            <a:avLst/>
          </a:prstGeom>
        </p:spPr>
      </p:pic>
      <p:graphicFrame>
        <p:nvGraphicFramePr>
          <p:cNvPr id="26626" name="Object 4"/>
          <p:cNvGraphicFramePr>
            <a:graphicFrameLocks noChangeAspect="1"/>
          </p:cNvGraphicFramePr>
          <p:nvPr/>
        </p:nvGraphicFramePr>
        <p:xfrm>
          <a:off x="838200" y="2286000"/>
          <a:ext cx="1620838" cy="2825750"/>
        </p:xfrm>
        <a:graphic>
          <a:graphicData uri="http://schemas.openxmlformats.org/presentationml/2006/ole">
            <mc:AlternateContent xmlns:mc="http://schemas.openxmlformats.org/markup-compatibility/2006">
              <mc:Choice xmlns:v="urn:schemas-microsoft-com:vml" Requires="v">
                <p:oleObj spid="_x0000_s29702" name="Equation" r:id="rId4" imgW="596880" imgH="1041120" progId="Equation.3">
                  <p:embed/>
                </p:oleObj>
              </mc:Choice>
              <mc:Fallback>
                <p:oleObj name="Equation" r:id="rId4" imgW="596880" imgH="104112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286000"/>
                        <a:ext cx="1620838" cy="282575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Faraday’s law</a:t>
            </a:r>
            <a:r>
              <a:rPr lang="en-US" sz="2000" dirty="0" smtClean="0"/>
              <a:t/>
            </a:r>
            <a:br>
              <a:rPr lang="en-US" sz="2000" dirty="0" smtClean="0"/>
            </a:br>
            <a:endParaRPr lang="en-US" dirty="0"/>
          </a:p>
        </p:txBody>
      </p:sp>
      <p:sp>
        <p:nvSpPr>
          <p:cNvPr id="3" name="Content Placeholder 2"/>
          <p:cNvSpPr>
            <a:spLocks noGrp="1"/>
          </p:cNvSpPr>
          <p:nvPr>
            <p:ph idx="1"/>
          </p:nvPr>
        </p:nvSpPr>
        <p:spPr/>
        <p:txBody>
          <a:bodyPr/>
          <a:lstStyle/>
          <a:p>
            <a:r>
              <a:rPr lang="en-US" sz="3200" b="1" dirty="0" smtClean="0"/>
              <a:t>Current is created when a conducting wire moves in relation to a magnetic field</a:t>
            </a:r>
            <a:endParaRPr lang="en-US" sz="1800" dirty="0" smtClean="0"/>
          </a:p>
          <a:p>
            <a:r>
              <a:rPr lang="en-US" sz="3200" b="1" dirty="0" smtClean="0"/>
              <a:t>It doesn’t matter which one moves, but one of them has to, or that at least have to move in relation to each other</a:t>
            </a:r>
            <a:endParaRPr lang="en-US" sz="3200"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Faraday’s law</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371600"/>
            <a:ext cx="7772400" cy="5181600"/>
          </a:xfrm>
        </p:spPr>
        <p:txBody>
          <a:bodyPr>
            <a:normAutofit fontScale="92500" lnSpcReduction="10000"/>
          </a:bodyPr>
          <a:lstStyle/>
          <a:p>
            <a:r>
              <a:rPr lang="en-US" sz="3200" b="1" dirty="0" smtClean="0"/>
              <a:t>Consider the situation below</a:t>
            </a:r>
          </a:p>
          <a:p>
            <a:endParaRPr lang="en-US" sz="3200" b="1" dirty="0" smtClean="0"/>
          </a:p>
          <a:p>
            <a:endParaRPr lang="en-US" sz="3200" b="1" dirty="0" smtClean="0"/>
          </a:p>
          <a:p>
            <a:endParaRPr lang="en-US" sz="3200" b="1" dirty="0" smtClean="0"/>
          </a:p>
          <a:p>
            <a:endParaRPr lang="en-US" sz="3200" b="1" dirty="0" smtClean="0"/>
          </a:p>
          <a:p>
            <a:endParaRPr lang="en-US" sz="3200" b="1" dirty="0" smtClean="0"/>
          </a:p>
          <a:p>
            <a:endParaRPr lang="en-US" sz="3200" b="1" dirty="0" smtClean="0"/>
          </a:p>
          <a:p>
            <a:endParaRPr lang="en-US" dirty="0" smtClean="0">
              <a:solidFill>
                <a:srgbClr val="FFFF00"/>
              </a:solidFill>
            </a:endParaRPr>
          </a:p>
          <a:p>
            <a:r>
              <a:rPr lang="en-US" b="1" dirty="0" smtClean="0">
                <a:solidFill>
                  <a:srgbClr val="FFFF00"/>
                </a:solidFill>
              </a:rPr>
              <a:t>Does it matter whether the wire or the magnet moves?</a:t>
            </a:r>
            <a:endParaRPr lang="en-US" sz="3200" b="1" dirty="0" smtClean="0">
              <a:solidFill>
                <a:srgbClr val="FFFF00"/>
              </a:solidFill>
            </a:endParaRPr>
          </a:p>
        </p:txBody>
      </p:sp>
      <p:pic>
        <p:nvPicPr>
          <p:cNvPr id="4" name="Picture 3" descr="scan0012.jpg"/>
          <p:cNvPicPr/>
          <p:nvPr/>
        </p:nvPicPr>
        <p:blipFill>
          <a:blip r:embed="rId2" cstate="print"/>
          <a:stretch>
            <a:fillRect/>
          </a:stretch>
        </p:blipFill>
        <p:spPr>
          <a:xfrm>
            <a:off x="1524000" y="1905000"/>
            <a:ext cx="5410200" cy="3352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Idea: </a:t>
            </a:r>
            <a:endParaRPr lang="en-US" dirty="0"/>
          </a:p>
        </p:txBody>
      </p:sp>
      <p:sp>
        <p:nvSpPr>
          <p:cNvPr id="3" name="Content Placeholder 2"/>
          <p:cNvSpPr>
            <a:spLocks noGrp="1"/>
          </p:cNvSpPr>
          <p:nvPr>
            <p:ph idx="1"/>
          </p:nvPr>
        </p:nvSpPr>
        <p:spPr/>
        <p:txBody>
          <a:bodyPr>
            <a:normAutofit/>
          </a:bodyPr>
          <a:lstStyle/>
          <a:p>
            <a:pPr lvl="0"/>
            <a:r>
              <a:rPr lang="en-US" sz="3200" dirty="0" smtClean="0"/>
              <a:t>The majority of electricity generated throughout the world is generated by machines that were designed to operate using the principles of electromagnetic induction.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Faraday’s law</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371600"/>
            <a:ext cx="7772400" cy="5181600"/>
          </a:xfrm>
        </p:spPr>
        <p:txBody>
          <a:bodyPr>
            <a:normAutofit/>
          </a:bodyPr>
          <a:lstStyle/>
          <a:p>
            <a:r>
              <a:rPr lang="en-US" sz="3200" b="1" dirty="0" smtClean="0"/>
              <a:t>Consider the situation below</a:t>
            </a:r>
          </a:p>
          <a:p>
            <a:endParaRPr lang="en-US" sz="3200" b="1" dirty="0" smtClean="0"/>
          </a:p>
          <a:p>
            <a:endParaRPr lang="en-US" sz="3200" b="1" dirty="0" smtClean="0"/>
          </a:p>
          <a:p>
            <a:endParaRPr lang="en-US" sz="3200" b="1" dirty="0" smtClean="0"/>
          </a:p>
          <a:p>
            <a:endParaRPr lang="en-US" sz="3200" b="1" dirty="0" smtClean="0"/>
          </a:p>
          <a:p>
            <a:endParaRPr lang="en-US" sz="3200" b="1" dirty="0" smtClean="0"/>
          </a:p>
          <a:p>
            <a:endParaRPr lang="en-US" sz="3200" b="1" dirty="0" smtClean="0"/>
          </a:p>
          <a:p>
            <a:r>
              <a:rPr lang="en-US" b="1" dirty="0" smtClean="0">
                <a:solidFill>
                  <a:srgbClr val="FFFF00"/>
                </a:solidFill>
              </a:rPr>
              <a:t>Is there a current if nothing moves?</a:t>
            </a:r>
            <a:endParaRPr lang="en-US" sz="3200" b="1" dirty="0" smtClean="0">
              <a:solidFill>
                <a:srgbClr val="FFFF00"/>
              </a:solidFill>
            </a:endParaRPr>
          </a:p>
        </p:txBody>
      </p:sp>
      <p:pic>
        <p:nvPicPr>
          <p:cNvPr id="4" name="Picture 3" descr="scan0012.jpg"/>
          <p:cNvPicPr/>
          <p:nvPr/>
        </p:nvPicPr>
        <p:blipFill>
          <a:blip r:embed="rId2" cstate="print"/>
          <a:stretch>
            <a:fillRect/>
          </a:stretch>
        </p:blipFill>
        <p:spPr>
          <a:xfrm>
            <a:off x="1524000" y="2057400"/>
            <a:ext cx="5410200" cy="33528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Faraday’s law</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371600"/>
            <a:ext cx="7772400" cy="5181600"/>
          </a:xfrm>
        </p:spPr>
        <p:txBody>
          <a:bodyPr>
            <a:normAutofit/>
          </a:bodyPr>
          <a:lstStyle/>
          <a:p>
            <a:r>
              <a:rPr lang="en-US" sz="3200" b="1" dirty="0" smtClean="0"/>
              <a:t>Factors that influence flow of current:</a:t>
            </a:r>
            <a:endParaRPr lang="en-US" sz="1800" dirty="0" smtClean="0"/>
          </a:p>
          <a:p>
            <a:pPr lvl="1"/>
            <a:r>
              <a:rPr lang="en-US" sz="2800" b="1" dirty="0" smtClean="0"/>
              <a:t>relative speed of the magnet with respect to the coil</a:t>
            </a:r>
            <a:endParaRPr lang="en-US" sz="2800" dirty="0" smtClean="0"/>
          </a:p>
          <a:p>
            <a:pPr lvl="1"/>
            <a:r>
              <a:rPr lang="en-US" sz="2800" b="1" dirty="0" smtClean="0"/>
              <a:t>strength of the magnet</a:t>
            </a:r>
            <a:endParaRPr lang="en-US" sz="2800" dirty="0" smtClean="0"/>
          </a:p>
          <a:p>
            <a:pPr lvl="1"/>
            <a:r>
              <a:rPr lang="en-US" sz="2800" b="1" dirty="0" smtClean="0"/>
              <a:t>number of turns in the coil</a:t>
            </a:r>
            <a:endParaRPr lang="en-US" sz="2800" dirty="0" smtClean="0"/>
          </a:p>
          <a:p>
            <a:pPr lvl="1"/>
            <a:r>
              <a:rPr lang="en-US" sz="2800" b="1" dirty="0" smtClean="0"/>
              <a:t>area of the loop</a:t>
            </a:r>
            <a:endParaRPr lang="en-US" sz="2800" dirty="0" smtClean="0"/>
          </a:p>
          <a:p>
            <a:pPr lvl="1"/>
            <a:r>
              <a:rPr lang="en-US" sz="2800" b="1" dirty="0" smtClean="0"/>
              <a:t>the angle between the magnet and the plane of the loop (which means current decreases if the angle is less than perpendicular!  Think Mr. Hand!)</a:t>
            </a:r>
            <a:endParaRPr lang="en-US" sz="2800" b="1" dirty="0" smtClean="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Faraday’s law</a:t>
            </a:r>
            <a:r>
              <a:rPr lang="en-US" sz="2000" dirty="0" smtClean="0"/>
              <a:t/>
            </a:r>
            <a:br>
              <a:rPr lang="en-US" sz="2000" dirty="0" smtClean="0"/>
            </a:br>
            <a:endParaRPr lang="en-US" dirty="0"/>
          </a:p>
        </p:txBody>
      </p:sp>
      <p:sp>
        <p:nvSpPr>
          <p:cNvPr id="3" name="Content Placeholder 2"/>
          <p:cNvSpPr>
            <a:spLocks noGrp="1"/>
          </p:cNvSpPr>
          <p:nvPr>
            <p:ph idx="1"/>
          </p:nvPr>
        </p:nvSpPr>
        <p:spPr>
          <a:xfrm>
            <a:off x="914400" y="1371600"/>
            <a:ext cx="7772400" cy="5181600"/>
          </a:xfrm>
        </p:spPr>
        <p:txBody>
          <a:bodyPr>
            <a:normAutofit/>
          </a:bodyPr>
          <a:lstStyle/>
          <a:p>
            <a:r>
              <a:rPr lang="en-US" sz="3200" b="1" dirty="0" smtClean="0"/>
              <a:t>Factors that influence flow of current:</a:t>
            </a:r>
            <a:endParaRPr lang="en-US" sz="1800" dirty="0" smtClean="0"/>
          </a:p>
          <a:p>
            <a:pPr lvl="1"/>
            <a:r>
              <a:rPr lang="en-US" sz="2800" b="1" dirty="0" smtClean="0"/>
              <a:t>relative speed of the magnet with respect to the coil</a:t>
            </a:r>
            <a:endParaRPr lang="en-US" sz="2800" dirty="0" smtClean="0"/>
          </a:p>
          <a:p>
            <a:pPr lvl="1"/>
            <a:r>
              <a:rPr lang="en-US" sz="2800" b="1" dirty="0" smtClean="0"/>
              <a:t>strength of the magnet</a:t>
            </a:r>
            <a:endParaRPr lang="en-US" sz="2800" dirty="0" smtClean="0"/>
          </a:p>
          <a:p>
            <a:pPr lvl="1"/>
            <a:r>
              <a:rPr lang="en-US" sz="2800" b="1" dirty="0" smtClean="0"/>
              <a:t>number of turns in the coil</a:t>
            </a:r>
            <a:endParaRPr lang="en-US" sz="2800" dirty="0" smtClean="0"/>
          </a:p>
          <a:p>
            <a:pPr lvl="1"/>
            <a:r>
              <a:rPr lang="en-US" sz="2800" b="1" dirty="0" smtClean="0"/>
              <a:t>area of the loop</a:t>
            </a:r>
            <a:endParaRPr lang="en-US" sz="2800" dirty="0" smtClean="0"/>
          </a:p>
          <a:p>
            <a:pPr lvl="1"/>
            <a:r>
              <a:rPr lang="en-US" sz="2800" b="1" dirty="0" smtClean="0">
                <a:solidFill>
                  <a:srgbClr val="FFC000"/>
                </a:solidFill>
              </a:rPr>
              <a:t>the angle between the magnet and the plane of the loop (which means current decreases if the angle is less than perpendicular!  Think Mr. Hand!)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783560"/>
            <a:ext cx="5105400" cy="4572000"/>
          </a:xfrm>
        </p:spPr>
        <p:txBody>
          <a:bodyPr>
            <a:normAutofit fontScale="92500" lnSpcReduction="20000"/>
          </a:bodyPr>
          <a:lstStyle/>
          <a:p>
            <a:endParaRPr lang="en-US" sz="3200" b="1" dirty="0" smtClean="0"/>
          </a:p>
          <a:p>
            <a:pPr marL="682625" indent="-614363">
              <a:buNone/>
            </a:pPr>
            <a:r>
              <a:rPr lang="en-US" sz="3200" b="1" dirty="0" smtClean="0"/>
              <a:t>B = magnetic field</a:t>
            </a:r>
            <a:endParaRPr lang="en-US" sz="1600" dirty="0" smtClean="0"/>
          </a:p>
          <a:p>
            <a:pPr marL="682625" indent="-614363">
              <a:buNone/>
            </a:pPr>
            <a:r>
              <a:rPr lang="en-US" sz="3200" b="1" dirty="0" smtClean="0"/>
              <a:t>A = area of the loop</a:t>
            </a:r>
            <a:endParaRPr lang="en-US" sz="1600" dirty="0" smtClean="0"/>
          </a:p>
          <a:p>
            <a:pPr marL="682625" indent="-614363">
              <a:buNone/>
            </a:pPr>
            <a:r>
              <a:rPr lang="en-US" sz="3200" b="1" dirty="0" smtClean="0"/>
              <a:t>𝛉 = angle between the magnetic field direction and the </a:t>
            </a:r>
            <a:r>
              <a:rPr lang="en-US" sz="3200" b="1" i="1" dirty="0" smtClean="0">
                <a:solidFill>
                  <a:srgbClr val="FFFF00"/>
                </a:solidFill>
              </a:rPr>
              <a:t>direction normal to the loop area</a:t>
            </a:r>
            <a:r>
              <a:rPr lang="en-US" sz="3200" b="1" dirty="0" smtClean="0"/>
              <a:t>, i.e. if the magnetic field direction is perpendicular to the area enclosed by the wire loop,   𝛉 = 0, </a:t>
            </a:r>
            <a:r>
              <a:rPr lang="en-US" sz="3200" b="1" dirty="0" err="1" smtClean="0"/>
              <a:t>cos</a:t>
            </a:r>
            <a:r>
              <a:rPr lang="en-US" sz="3200" b="1" dirty="0" smtClean="0"/>
              <a:t> 0 = 1</a:t>
            </a:r>
            <a:endParaRPr lang="en-US" dirty="0"/>
          </a:p>
        </p:txBody>
      </p:sp>
      <p:graphicFrame>
        <p:nvGraphicFramePr>
          <p:cNvPr id="30722" name="Object 4"/>
          <p:cNvGraphicFramePr>
            <a:graphicFrameLocks noChangeAspect="1"/>
          </p:cNvGraphicFramePr>
          <p:nvPr/>
        </p:nvGraphicFramePr>
        <p:xfrm>
          <a:off x="1676400" y="1600200"/>
          <a:ext cx="2276475" cy="482600"/>
        </p:xfrm>
        <a:graphic>
          <a:graphicData uri="http://schemas.openxmlformats.org/presentationml/2006/ole">
            <mc:AlternateContent xmlns:mc="http://schemas.openxmlformats.org/markup-compatibility/2006">
              <mc:Choice xmlns:v="urn:schemas-microsoft-com:vml" Requires="v">
                <p:oleObj spid="_x0000_s30726" name="Equation" r:id="rId3" imgW="838080" imgH="177480" progId="Equation.3">
                  <p:embed/>
                </p:oleObj>
              </mc:Choice>
              <mc:Fallback>
                <p:oleObj name="Equation" r:id="rId3" imgW="838080" imgH="177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600200"/>
                        <a:ext cx="2276475" cy="482600"/>
                      </a:xfrm>
                      <a:prstGeom prst="rect">
                        <a:avLst/>
                      </a:prstGeom>
                      <a:solidFill>
                        <a:schemeClr val="tx1"/>
                      </a:solidFill>
                    </p:spPr>
                  </p:pic>
                </p:oleObj>
              </mc:Fallback>
            </mc:AlternateContent>
          </a:graphicData>
        </a:graphic>
      </p:graphicFrame>
      <p:pic>
        <p:nvPicPr>
          <p:cNvPr id="5" name="Picture 4" descr="scan0012.jpg"/>
          <p:cNvPicPr/>
          <p:nvPr/>
        </p:nvPicPr>
        <p:blipFill>
          <a:blip r:embed="rId5"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6" cstate="print"/>
          <a:srcRect l="7016" t="8399" r="10087" b="12180"/>
          <a:stretch>
            <a:fillRect/>
          </a:stretch>
        </p:blipFill>
        <p:spPr>
          <a:xfrm>
            <a:off x="5486400" y="3733800"/>
            <a:ext cx="3352800" cy="28194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295400"/>
            <a:ext cx="5105400" cy="5060160"/>
          </a:xfrm>
        </p:spPr>
        <p:txBody>
          <a:bodyPr>
            <a:noAutofit/>
          </a:bodyPr>
          <a:lstStyle/>
          <a:p>
            <a:r>
              <a:rPr lang="en-US" sz="3200" b="1" dirty="0" smtClean="0"/>
              <a:t>If the loop has N turns of wire around it, the flux is given by,</a:t>
            </a:r>
          </a:p>
          <a:p>
            <a:endParaRPr lang="en-US" sz="3200" b="1" dirty="0" smtClean="0"/>
          </a:p>
          <a:p>
            <a:endParaRPr lang="en-US" sz="3200" dirty="0" smtClean="0"/>
          </a:p>
          <a:p>
            <a:r>
              <a:rPr lang="en-US" sz="3200" b="1" dirty="0" smtClean="0"/>
              <a:t>and it is now referred to as a </a:t>
            </a:r>
            <a:r>
              <a:rPr lang="en-US" sz="3200" b="1" i="1" dirty="0" smtClean="0"/>
              <a:t>flux linkage</a:t>
            </a:r>
            <a:endParaRPr lang="en-US" sz="3200" dirty="0" smtClean="0"/>
          </a:p>
        </p:txBody>
      </p:sp>
      <p:graphicFrame>
        <p:nvGraphicFramePr>
          <p:cNvPr id="30722" name="Object 4"/>
          <p:cNvGraphicFramePr>
            <a:graphicFrameLocks noChangeAspect="1"/>
          </p:cNvGraphicFramePr>
          <p:nvPr/>
        </p:nvGraphicFramePr>
        <p:xfrm>
          <a:off x="1143000" y="3124200"/>
          <a:ext cx="3262313" cy="616756"/>
        </p:xfrm>
        <a:graphic>
          <a:graphicData uri="http://schemas.openxmlformats.org/presentationml/2006/ole">
            <mc:AlternateContent xmlns:mc="http://schemas.openxmlformats.org/markup-compatibility/2006">
              <mc:Choice xmlns:v="urn:schemas-microsoft-com:vml" Requires="v">
                <p:oleObj spid="_x0000_s31750" name="Equation" r:id="rId3" imgW="939600" imgH="177480" progId="Equation.3">
                  <p:embed/>
                </p:oleObj>
              </mc:Choice>
              <mc:Fallback>
                <p:oleObj name="Equation" r:id="rId3" imgW="939600" imgH="177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124200"/>
                        <a:ext cx="3262313" cy="616756"/>
                      </a:xfrm>
                      <a:prstGeom prst="rect">
                        <a:avLst/>
                      </a:prstGeom>
                      <a:solidFill>
                        <a:schemeClr val="tx1"/>
                      </a:solidFill>
                    </p:spPr>
                  </p:pic>
                </p:oleObj>
              </mc:Fallback>
            </mc:AlternateContent>
          </a:graphicData>
        </a:graphic>
      </p:graphicFrame>
      <p:pic>
        <p:nvPicPr>
          <p:cNvPr id="5" name="Picture 4" descr="scan0012.jpg"/>
          <p:cNvPicPr/>
          <p:nvPr/>
        </p:nvPicPr>
        <p:blipFill>
          <a:blip r:embed="rId5"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6" cstate="print"/>
          <a:srcRect l="7016" t="8399" r="10087" b="12180"/>
          <a:stretch>
            <a:fillRect/>
          </a:stretch>
        </p:blipFill>
        <p:spPr>
          <a:xfrm>
            <a:off x="5486400" y="3733800"/>
            <a:ext cx="3352800" cy="28194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295400"/>
            <a:ext cx="4800600" cy="5060160"/>
          </a:xfrm>
        </p:spPr>
        <p:txBody>
          <a:bodyPr>
            <a:noAutofit/>
          </a:bodyPr>
          <a:lstStyle/>
          <a:p>
            <a:r>
              <a:rPr lang="en-US" sz="3200" b="1" dirty="0" smtClean="0"/>
              <a:t>The unit for magnetic flux is the Weber (</a:t>
            </a:r>
            <a:r>
              <a:rPr lang="en-US" sz="3200" b="1" dirty="0" err="1" smtClean="0"/>
              <a:t>Wb</a:t>
            </a:r>
            <a:r>
              <a:rPr lang="en-US" sz="3200" b="1" dirty="0" smtClean="0"/>
              <a:t>), 1Wb = 1T∙m</a:t>
            </a:r>
            <a:r>
              <a:rPr lang="en-US" sz="3200" b="1" baseline="30000" dirty="0" smtClean="0"/>
              <a:t>2</a:t>
            </a:r>
            <a:r>
              <a:rPr lang="en-US" sz="3200" b="1" dirty="0" smtClean="0"/>
              <a:t> </a:t>
            </a:r>
            <a:endParaRPr lang="en-US" sz="3200" dirty="0" smtClean="0"/>
          </a:p>
          <a:p>
            <a:r>
              <a:rPr lang="en-US" sz="3200" b="1" dirty="0" smtClean="0"/>
              <a:t>Max flux occurs when   𝛉 = 0°, normal is perpendicular, and min flux occurs when 𝛉 = 90°, normal is parallel</a:t>
            </a:r>
            <a:endParaRPr lang="en-US" sz="3200" dirty="0"/>
          </a:p>
        </p:txBody>
      </p:sp>
      <p:pic>
        <p:nvPicPr>
          <p:cNvPr id="5" name="Picture 4" descr="scan0012.jpg"/>
          <p:cNvPicPr/>
          <p:nvPr/>
        </p:nvPicPr>
        <p:blipFill>
          <a:blip r:embed="rId2"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3" cstate="print"/>
          <a:srcRect l="7016" t="8399" r="10087" b="12180"/>
          <a:stretch>
            <a:fillRect/>
          </a:stretch>
        </p:blipFill>
        <p:spPr>
          <a:xfrm>
            <a:off x="5486400" y="3733800"/>
            <a:ext cx="3352800" cy="28194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524000"/>
            <a:ext cx="4800600" cy="4831560"/>
          </a:xfrm>
        </p:spPr>
        <p:txBody>
          <a:bodyPr>
            <a:noAutofit/>
          </a:bodyPr>
          <a:lstStyle/>
          <a:p>
            <a:r>
              <a:rPr lang="en-US" b="1" dirty="0" smtClean="0"/>
              <a:t>To increase flux, you must:</a:t>
            </a:r>
            <a:endParaRPr lang="en-US" sz="2000" dirty="0" smtClean="0"/>
          </a:p>
          <a:p>
            <a:pPr lvl="1"/>
            <a:r>
              <a:rPr lang="en-US" b="1" dirty="0" smtClean="0"/>
              <a:t>increase the loop area exposed to the magnetic field,</a:t>
            </a:r>
            <a:endParaRPr lang="en-US" sz="1600" dirty="0" smtClean="0"/>
          </a:p>
          <a:p>
            <a:pPr lvl="1"/>
            <a:r>
              <a:rPr lang="en-US" b="1" dirty="0" smtClean="0"/>
              <a:t>increase the value of the magnetic field,</a:t>
            </a:r>
            <a:endParaRPr lang="en-US" sz="1600" dirty="0" smtClean="0"/>
          </a:p>
          <a:p>
            <a:pPr lvl="1"/>
            <a:r>
              <a:rPr lang="en-US" b="1" dirty="0" smtClean="0"/>
              <a:t>have the loop normal to the magnetic field</a:t>
            </a:r>
          </a:p>
          <a:p>
            <a:pPr lvl="1"/>
            <a:r>
              <a:rPr lang="en-US" b="1" dirty="0" smtClean="0"/>
              <a:t>increase the number of loops</a:t>
            </a:r>
            <a:endParaRPr lang="en-US" dirty="0"/>
          </a:p>
        </p:txBody>
      </p:sp>
      <p:pic>
        <p:nvPicPr>
          <p:cNvPr id="5" name="Picture 4" descr="scan0012.jpg"/>
          <p:cNvPicPr/>
          <p:nvPr/>
        </p:nvPicPr>
        <p:blipFill>
          <a:blip r:embed="rId2"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3" cstate="print"/>
          <a:srcRect l="7016" t="8399" r="10087" b="12180"/>
          <a:stretch>
            <a:fillRect/>
          </a:stretch>
        </p:blipFill>
        <p:spPr>
          <a:xfrm>
            <a:off x="5486400" y="3733800"/>
            <a:ext cx="3352800" cy="281940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524000"/>
            <a:ext cx="4800600" cy="4831560"/>
          </a:xfrm>
        </p:spPr>
        <p:txBody>
          <a:bodyPr>
            <a:noAutofit/>
          </a:bodyPr>
          <a:lstStyle/>
          <a:p>
            <a:r>
              <a:rPr lang="en-US" sz="3200" b="1" dirty="0" smtClean="0"/>
              <a:t>Ultimately, the </a:t>
            </a:r>
            <a:r>
              <a:rPr lang="en-US" sz="3200" b="1" dirty="0" err="1" smtClean="0"/>
              <a:t>emf</a:t>
            </a:r>
            <a:r>
              <a:rPr lang="en-US" sz="3200" b="1" dirty="0" smtClean="0"/>
              <a:t> produced is based on the rate of change of the magnetic flux or flux linkage</a:t>
            </a:r>
            <a:endParaRPr lang="en-US" sz="1800" dirty="0" smtClean="0"/>
          </a:p>
        </p:txBody>
      </p:sp>
      <p:pic>
        <p:nvPicPr>
          <p:cNvPr id="5" name="Picture 4" descr="scan0012.jpg"/>
          <p:cNvPicPr/>
          <p:nvPr/>
        </p:nvPicPr>
        <p:blipFill>
          <a:blip r:embed="rId2"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3" cstate="print"/>
          <a:srcRect l="7016" t="8399" r="10087" b="12180"/>
          <a:stretch>
            <a:fillRect/>
          </a:stretch>
        </p:blipFill>
        <p:spPr>
          <a:xfrm>
            <a:off x="5486400" y="3733800"/>
            <a:ext cx="3352800" cy="28194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524000"/>
            <a:ext cx="4800600" cy="4831560"/>
          </a:xfrm>
        </p:spPr>
        <p:txBody>
          <a:bodyPr>
            <a:noAutofit/>
          </a:bodyPr>
          <a:lstStyle/>
          <a:p>
            <a:r>
              <a:rPr lang="en-US" sz="3200" b="1" dirty="0" smtClean="0"/>
              <a:t>Faraday’s Law is that the induced </a:t>
            </a:r>
            <a:r>
              <a:rPr lang="en-US" sz="3200" b="1" dirty="0" err="1" smtClean="0"/>
              <a:t>emf</a:t>
            </a:r>
            <a:r>
              <a:rPr lang="en-US" sz="3200" b="1" dirty="0" smtClean="0"/>
              <a:t> is equal to the (negative) rate of change of the magnetic flux,</a:t>
            </a:r>
            <a:endParaRPr lang="en-US" sz="2000" dirty="0"/>
          </a:p>
        </p:txBody>
      </p:sp>
      <p:pic>
        <p:nvPicPr>
          <p:cNvPr id="5" name="Picture 4" descr="scan0012.jpg"/>
          <p:cNvPicPr/>
          <p:nvPr/>
        </p:nvPicPr>
        <p:blipFill>
          <a:blip r:embed="rId3"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4" cstate="print"/>
          <a:srcRect l="7016" t="8399" r="10087" b="12180"/>
          <a:stretch>
            <a:fillRect/>
          </a:stretch>
        </p:blipFill>
        <p:spPr>
          <a:xfrm>
            <a:off x="5486400" y="3733800"/>
            <a:ext cx="3352800" cy="2819400"/>
          </a:xfrm>
          <a:prstGeom prst="rect">
            <a:avLst/>
          </a:prstGeom>
        </p:spPr>
      </p:pic>
      <p:graphicFrame>
        <p:nvGraphicFramePr>
          <p:cNvPr id="33794" name="Object 4"/>
          <p:cNvGraphicFramePr>
            <a:graphicFrameLocks noChangeAspect="1"/>
          </p:cNvGraphicFramePr>
          <p:nvPr/>
        </p:nvGraphicFramePr>
        <p:xfrm>
          <a:off x="1320800" y="4424362"/>
          <a:ext cx="2600325" cy="1366838"/>
        </p:xfrm>
        <a:graphic>
          <a:graphicData uri="http://schemas.openxmlformats.org/presentationml/2006/ole">
            <mc:AlternateContent xmlns:mc="http://schemas.openxmlformats.org/markup-compatibility/2006">
              <mc:Choice xmlns:v="urn:schemas-microsoft-com:vml" Requires="v">
                <p:oleObj spid="_x0000_s33798" name="Equation" r:id="rId5" imgW="749160" imgH="393480" progId="Equation.3">
                  <p:embed/>
                </p:oleObj>
              </mc:Choice>
              <mc:Fallback>
                <p:oleObj name="Equation" r:id="rId5" imgW="749160" imgH="39348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0800" y="4424362"/>
                        <a:ext cx="2600325" cy="136683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Magnetic Flux Through A Loop </a:t>
            </a:r>
            <a:endParaRPr lang="en-US" dirty="0"/>
          </a:p>
        </p:txBody>
      </p:sp>
      <p:sp>
        <p:nvSpPr>
          <p:cNvPr id="3" name="Content Placeholder 2"/>
          <p:cNvSpPr>
            <a:spLocks noGrp="1"/>
          </p:cNvSpPr>
          <p:nvPr>
            <p:ph idx="1"/>
          </p:nvPr>
        </p:nvSpPr>
        <p:spPr>
          <a:xfrm>
            <a:off x="381000" y="1524000"/>
            <a:ext cx="4800600" cy="4831560"/>
          </a:xfrm>
        </p:spPr>
        <p:txBody>
          <a:bodyPr>
            <a:noAutofit/>
          </a:bodyPr>
          <a:lstStyle/>
          <a:p>
            <a:endParaRPr lang="en-US" sz="2400" b="1" dirty="0" smtClean="0"/>
          </a:p>
          <a:p>
            <a:endParaRPr lang="en-US" sz="2400" b="1" dirty="0" smtClean="0"/>
          </a:p>
          <a:p>
            <a:endParaRPr lang="en-US" sz="2400" b="1" dirty="0" smtClean="0"/>
          </a:p>
          <a:p>
            <a:r>
              <a:rPr lang="en-US" sz="2400" b="1" dirty="0" smtClean="0"/>
              <a:t>Note:  The minus sign is inconsequential since we are only looking for the magnitude of the </a:t>
            </a:r>
            <a:r>
              <a:rPr lang="en-US" sz="2400" b="1" dirty="0" err="1" smtClean="0"/>
              <a:t>emf</a:t>
            </a:r>
            <a:r>
              <a:rPr lang="en-US" sz="2400" b="1" dirty="0" smtClean="0"/>
              <a:t>.  It does become a factor if using calculus,</a:t>
            </a:r>
          </a:p>
        </p:txBody>
      </p:sp>
      <p:pic>
        <p:nvPicPr>
          <p:cNvPr id="5" name="Picture 4" descr="scan0012.jpg"/>
          <p:cNvPicPr/>
          <p:nvPr/>
        </p:nvPicPr>
        <p:blipFill>
          <a:blip r:embed="rId3" cstate="print"/>
          <a:srcRect r="30986" b="36364"/>
          <a:stretch>
            <a:fillRect/>
          </a:stretch>
        </p:blipFill>
        <p:spPr>
          <a:xfrm>
            <a:off x="5410200" y="1447800"/>
            <a:ext cx="3276600" cy="1676400"/>
          </a:xfrm>
          <a:prstGeom prst="rect">
            <a:avLst/>
          </a:prstGeom>
        </p:spPr>
      </p:pic>
      <p:pic>
        <p:nvPicPr>
          <p:cNvPr id="6" name="Picture 5" descr="scan0013.jpg"/>
          <p:cNvPicPr/>
          <p:nvPr/>
        </p:nvPicPr>
        <p:blipFill>
          <a:blip r:embed="rId4" cstate="print"/>
          <a:srcRect l="7016" t="8399" r="10087" b="12180"/>
          <a:stretch>
            <a:fillRect/>
          </a:stretch>
        </p:blipFill>
        <p:spPr>
          <a:xfrm>
            <a:off x="5486400" y="3733800"/>
            <a:ext cx="3352800" cy="2819400"/>
          </a:xfrm>
          <a:prstGeom prst="rect">
            <a:avLst/>
          </a:prstGeom>
        </p:spPr>
      </p:pic>
      <p:graphicFrame>
        <p:nvGraphicFramePr>
          <p:cNvPr id="33794" name="Object 4"/>
          <p:cNvGraphicFramePr>
            <a:graphicFrameLocks noChangeAspect="1"/>
          </p:cNvGraphicFramePr>
          <p:nvPr/>
        </p:nvGraphicFramePr>
        <p:xfrm>
          <a:off x="1295400" y="1371600"/>
          <a:ext cx="2600325" cy="1366838"/>
        </p:xfrm>
        <a:graphic>
          <a:graphicData uri="http://schemas.openxmlformats.org/presentationml/2006/ole">
            <mc:AlternateContent xmlns:mc="http://schemas.openxmlformats.org/markup-compatibility/2006">
              <mc:Choice xmlns:v="urn:schemas-microsoft-com:vml" Requires="v">
                <p:oleObj spid="_x0000_s34826" name="Equation" r:id="rId5" imgW="749160" imgH="393480" progId="Equation.3">
                  <p:embed/>
                </p:oleObj>
              </mc:Choice>
              <mc:Fallback>
                <p:oleObj name="Equation" r:id="rId5" imgW="749160" imgH="39348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1371600"/>
                        <a:ext cx="2600325" cy="1366838"/>
                      </a:xfrm>
                      <a:prstGeom prst="rect">
                        <a:avLst/>
                      </a:prstGeom>
                      <a:solidFill>
                        <a:schemeClr val="tx1"/>
                      </a:solidFill>
                    </p:spPr>
                  </p:pic>
                </p:oleObj>
              </mc:Fallback>
            </mc:AlternateContent>
          </a:graphicData>
        </a:graphic>
      </p:graphicFrame>
      <p:graphicFrame>
        <p:nvGraphicFramePr>
          <p:cNvPr id="34819" name="Object 4"/>
          <p:cNvGraphicFramePr>
            <a:graphicFrameLocks noChangeAspect="1"/>
          </p:cNvGraphicFramePr>
          <p:nvPr/>
        </p:nvGraphicFramePr>
        <p:xfrm>
          <a:off x="1392238" y="5029200"/>
          <a:ext cx="2557462" cy="1366838"/>
        </p:xfrm>
        <a:graphic>
          <a:graphicData uri="http://schemas.openxmlformats.org/presentationml/2006/ole">
            <mc:AlternateContent xmlns:mc="http://schemas.openxmlformats.org/markup-compatibility/2006">
              <mc:Choice xmlns:v="urn:schemas-microsoft-com:vml" Requires="v">
                <p:oleObj spid="_x0000_s34827" name="Equation" r:id="rId7" imgW="736560" imgH="393480" progId="Equation.3">
                  <p:embed/>
                </p:oleObj>
              </mc:Choice>
              <mc:Fallback>
                <p:oleObj name="Equation" r:id="rId7" imgW="736560" imgH="39348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2238" y="5029200"/>
                        <a:ext cx="2557462" cy="136683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Nature Of Science:</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Experimentation: In 1831 Michael Faraday, using primitive equipment, observed a minute pulse of current in one coil of wire only when the current in a second coil of wire was switched on or off but nothing while a constant current was established. </a:t>
            </a:r>
          </a:p>
          <a:p>
            <a:r>
              <a:rPr lang="en-US" sz="3200" dirty="0" smtClean="0"/>
              <a:t>Faraday’s observation of these small transient currents led him to perform experiments that led to his law of electromagnetic induction.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p:txBody>
          <a:bodyPr/>
          <a:lstStyle/>
          <a:p>
            <a:r>
              <a:rPr lang="en-US" b="1" dirty="0" smtClean="0"/>
              <a:t>Determining the direction of the induced </a:t>
            </a:r>
            <a:r>
              <a:rPr lang="en-US" b="1" dirty="0" err="1" smtClean="0"/>
              <a:t>emf</a:t>
            </a:r>
            <a:endParaRPr lang="en-US" dirty="0" smtClean="0"/>
          </a:p>
          <a:p>
            <a:r>
              <a:rPr lang="en-US" b="1" i="1" u="sng" dirty="0" smtClean="0"/>
              <a:t>The induced current will be in such a direction as to oppose the change in magnetic flux.</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b="1" dirty="0" smtClean="0"/>
              <a:t>Lenz’s Law </a:t>
            </a:r>
            <a:endParaRPr lang="en-US" dirty="0"/>
          </a:p>
        </p:txBody>
      </p:sp>
      <p:sp>
        <p:nvSpPr>
          <p:cNvPr id="3" name="Content Placeholder 2"/>
          <p:cNvSpPr>
            <a:spLocks noGrp="1"/>
          </p:cNvSpPr>
          <p:nvPr>
            <p:ph idx="1"/>
          </p:nvPr>
        </p:nvSpPr>
        <p:spPr>
          <a:xfrm>
            <a:off x="914400" y="2133600"/>
            <a:ext cx="7924800" cy="4221960"/>
          </a:xfrm>
        </p:spPr>
        <p:txBody>
          <a:bodyPr/>
          <a:lstStyle/>
          <a:p>
            <a:r>
              <a:rPr lang="en-US" b="1" dirty="0" smtClean="0"/>
              <a:t>Consider the following:  A bar magnet is dropped through a loop of conducting wire</a:t>
            </a:r>
          </a:p>
          <a:p>
            <a:pPr lvl="1"/>
            <a:r>
              <a:rPr lang="en-US" b="1" dirty="0" smtClean="0"/>
              <a:t>with the North end first, </a:t>
            </a:r>
          </a:p>
          <a:p>
            <a:pPr lvl="1"/>
            <a:r>
              <a:rPr lang="en-US" b="1" dirty="0" smtClean="0"/>
              <a:t>then (ii) with the south end first.</a:t>
            </a:r>
            <a:endParaRPr lang="en-US"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 name="Picture 19"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Picture 5" descr="Magnetic Field.jpg"/>
          <p:cNvPicPr>
            <a:picLocks noChangeAspect="1"/>
          </p:cNvPicPr>
          <p:nvPr/>
        </p:nvPicPr>
        <p:blipFill>
          <a:blip r:embed="rId3" cstate="print"/>
          <a:stretch>
            <a:fillRect/>
          </a:stretch>
        </p:blipFill>
        <p:spPr>
          <a:xfrm>
            <a:off x="3458901" y="304800"/>
            <a:ext cx="2484699" cy="175260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772400" cy="914400"/>
          </a:xfrm>
        </p:spPr>
        <p:txBody>
          <a:bodyPr/>
          <a:lstStyle/>
          <a:p>
            <a:r>
              <a:rPr lang="en-US" b="1" dirty="0" smtClean="0"/>
              <a:t>Lenz’s Law </a:t>
            </a:r>
            <a:endParaRPr lang="en-US" dirty="0"/>
          </a:p>
        </p:txBody>
      </p:sp>
      <p:sp>
        <p:nvSpPr>
          <p:cNvPr id="3" name="Content Placeholder 2"/>
          <p:cNvSpPr>
            <a:spLocks noGrp="1"/>
          </p:cNvSpPr>
          <p:nvPr>
            <p:ph idx="1"/>
          </p:nvPr>
        </p:nvSpPr>
        <p:spPr>
          <a:xfrm>
            <a:off x="914400" y="2209800"/>
            <a:ext cx="7772400" cy="4145760"/>
          </a:xfrm>
        </p:spPr>
        <p:txBody>
          <a:bodyPr/>
          <a:lstStyle/>
          <a:p>
            <a:r>
              <a:rPr lang="en-US" b="1" dirty="0" smtClean="0"/>
              <a:t>As the North pole enters the loop, the flux increases because the magnetic field at the loop is getting bigger as the magnet approaches.  This is because the field runs from North to South.</a:t>
            </a:r>
            <a:endParaRPr lang="en-US"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Picture 5" descr="Magnetic Field.jpg"/>
          <p:cNvPicPr>
            <a:picLocks noChangeAspect="1"/>
          </p:cNvPicPr>
          <p:nvPr/>
        </p:nvPicPr>
        <p:blipFill>
          <a:blip r:embed="rId3" cstate="print"/>
          <a:stretch>
            <a:fillRect/>
          </a:stretch>
        </p:blipFill>
        <p:spPr>
          <a:xfrm>
            <a:off x="3458901" y="304800"/>
            <a:ext cx="2484699" cy="175260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b="1" dirty="0" smtClean="0"/>
              <a:t>Lenz’s Law </a:t>
            </a:r>
            <a:endParaRPr lang="en-US" dirty="0"/>
          </a:p>
        </p:txBody>
      </p:sp>
      <p:sp>
        <p:nvSpPr>
          <p:cNvPr id="3" name="Content Placeholder 2"/>
          <p:cNvSpPr>
            <a:spLocks noGrp="1"/>
          </p:cNvSpPr>
          <p:nvPr>
            <p:ph idx="1"/>
          </p:nvPr>
        </p:nvSpPr>
        <p:spPr>
          <a:xfrm>
            <a:off x="381000" y="2362200"/>
            <a:ext cx="8305800" cy="3993360"/>
          </a:xfrm>
        </p:spPr>
        <p:txBody>
          <a:bodyPr>
            <a:normAutofit/>
          </a:bodyPr>
          <a:lstStyle/>
          <a:p>
            <a:r>
              <a:rPr lang="en-US" b="1" dirty="0" smtClean="0"/>
              <a:t>Since the flux is increasing, a current is induced to produce a magnetic field that opposes the change in flux, in a direction opposite to that of the bar magnet (up)</a:t>
            </a:r>
            <a:endParaRPr lang="en-US" sz="20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Picture 5" descr="Magnetic Field.jpg"/>
          <p:cNvPicPr>
            <a:picLocks noChangeAspect="1"/>
          </p:cNvPicPr>
          <p:nvPr/>
        </p:nvPicPr>
        <p:blipFill>
          <a:blip r:embed="rId3" cstate="print"/>
          <a:stretch>
            <a:fillRect/>
          </a:stretch>
        </p:blipFill>
        <p:spPr>
          <a:xfrm>
            <a:off x="3458901" y="304800"/>
            <a:ext cx="2484699" cy="175260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971800"/>
          </a:xfrm>
        </p:spPr>
        <p:txBody>
          <a:bodyPr>
            <a:normAutofit fontScale="85000" lnSpcReduction="20000"/>
          </a:bodyPr>
          <a:lstStyle/>
          <a:p>
            <a:r>
              <a:rPr lang="en-US" sz="2800" b="1" dirty="0" smtClean="0"/>
              <a:t>The current flow must be such that the magnetic field it produces opposes the increasing magnetic field of the magnet</a:t>
            </a:r>
          </a:p>
          <a:p>
            <a:r>
              <a:rPr lang="en-US" sz="2800" b="1" dirty="0" smtClean="0"/>
              <a:t>Thus the magnetic field induced by the current must be up</a:t>
            </a:r>
          </a:p>
          <a:p>
            <a:r>
              <a:rPr lang="en-US" sz="2800" b="1" dirty="0" smtClean="0"/>
              <a:t>Only a counterclockwise current will produce a magnetic field directed upward</a:t>
            </a:r>
            <a:endParaRPr lang="en-US" sz="28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t>Once the magnet passes the midpoint, the field is now decreasing, which means increasing in the negative direction which means the current will reverse itself</a:t>
            </a:r>
          </a:p>
          <a:p>
            <a:r>
              <a:rPr lang="en-US" sz="2400" b="1" dirty="0" smtClean="0"/>
              <a:t>Thus the current will change from counterclockwise to clockwise</a:t>
            </a:r>
            <a:endParaRPr lang="en-US" sz="28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8" name="Picture 7"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t>When the South pole enters first, the same thing happens, but in reverse direction, because with the South end entering first, the flux increases in a negative direction (up).</a:t>
            </a:r>
            <a:endParaRPr lang="en-US" sz="28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t>Since the flux is ‘decreasing’ (magnetic field running upward with downward movement), a current is induced to produce a magnetic field that opposes the change in flux, in a direction opposite to that of the bar magnet (magnetic field downward).</a:t>
            </a:r>
            <a:endParaRPr lang="en-US" sz="28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t>Therefore, the only current that will produce a downward magnetic field is a clockwise current.</a:t>
            </a:r>
            <a:endParaRPr lang="en-US" sz="28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t>Once the magnet passes the midpoint, the field goes from decreasing to increasing, which means the current will reverse itself from clockwise to counter clockwise.</a:t>
            </a:r>
            <a:endParaRPr lang="en-US" sz="2800" dirty="0"/>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Theory Of Knowledge:</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Terminology used in electromagnetic field theory is extensive and can confuse people who are not directly involved.</a:t>
            </a:r>
          </a:p>
          <a:p>
            <a:r>
              <a:rPr lang="en-US" sz="3200" dirty="0" smtClean="0"/>
              <a:t>What effect can lack of clarity in terminology have on communicating scientific concepts to the public?</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solidFill>
                  <a:srgbClr val="FFFF00"/>
                </a:solidFill>
              </a:rPr>
              <a:t>If the magnet were to continuously pass up and down through the wire, what would a graph of the current look like?</a:t>
            </a:r>
            <a:endParaRPr lang="en-US" sz="2800" dirty="0">
              <a:solidFill>
                <a:srgbClr val="FFFF00"/>
              </a:solidFill>
            </a:endParaRPr>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Lenz’s Law </a:t>
            </a:r>
            <a:endParaRPr lang="en-US" dirty="0"/>
          </a:p>
        </p:txBody>
      </p:sp>
      <p:sp>
        <p:nvSpPr>
          <p:cNvPr id="3" name="Content Placeholder 2"/>
          <p:cNvSpPr>
            <a:spLocks noGrp="1"/>
          </p:cNvSpPr>
          <p:nvPr>
            <p:ph idx="1"/>
          </p:nvPr>
        </p:nvSpPr>
        <p:spPr>
          <a:xfrm>
            <a:off x="381000" y="1295400"/>
            <a:ext cx="5486400" cy="2743200"/>
          </a:xfrm>
        </p:spPr>
        <p:txBody>
          <a:bodyPr>
            <a:normAutofit/>
          </a:bodyPr>
          <a:lstStyle/>
          <a:p>
            <a:r>
              <a:rPr lang="en-US" sz="2400" b="1" dirty="0" smtClean="0">
                <a:solidFill>
                  <a:srgbClr val="FFFF00"/>
                </a:solidFill>
              </a:rPr>
              <a:t>If the magnet were to continuously pass up and down through the wire, what would a graph of the current look like?</a:t>
            </a:r>
          </a:p>
          <a:p>
            <a:r>
              <a:rPr lang="en-US" sz="2400" b="1" i="1" dirty="0" smtClean="0">
                <a:solidFill>
                  <a:srgbClr val="FF0000"/>
                </a:solidFill>
              </a:rPr>
              <a:t>Sine Curve</a:t>
            </a:r>
            <a:endParaRPr lang="en-US" sz="2800" i="1" dirty="0">
              <a:solidFill>
                <a:srgbClr val="FF0000"/>
              </a:solidFill>
            </a:endParaRPr>
          </a:p>
        </p:txBody>
      </p:sp>
      <p:sp>
        <p:nvSpPr>
          <p:cNvPr id="3584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descr="scan0016.jpg"/>
          <p:cNvPicPr>
            <a:picLocks noChangeAspect="1"/>
          </p:cNvPicPr>
          <p:nvPr/>
        </p:nvPicPr>
        <p:blipFill>
          <a:blip r:embed="rId2" cstate="print"/>
          <a:stretch>
            <a:fillRect/>
          </a:stretch>
        </p:blipFill>
        <p:spPr>
          <a:xfrm>
            <a:off x="6019800" y="304800"/>
            <a:ext cx="2862072" cy="1719420"/>
          </a:xfrm>
          <a:prstGeom prst="rect">
            <a:avLst/>
          </a:prstGeom>
        </p:spPr>
      </p:pic>
      <p:pic>
        <p:nvPicPr>
          <p:cNvPr id="6" name="Content Placeholder 3" descr="Magnetic Field from Loop of Wire.jpg"/>
          <p:cNvPicPr>
            <a:picLocks noChangeAspect="1"/>
          </p:cNvPicPr>
          <p:nvPr/>
        </p:nvPicPr>
        <p:blipFill>
          <a:blip r:embed="rId3" cstate="print"/>
          <a:stretch>
            <a:fillRect/>
          </a:stretch>
        </p:blipFill>
        <p:spPr>
          <a:xfrm>
            <a:off x="3352800" y="4038600"/>
            <a:ext cx="5458305" cy="2601098"/>
          </a:xfrm>
          <a:prstGeom prst="rect">
            <a:avLst/>
          </a:prstGeom>
        </p:spPr>
      </p:pic>
      <p:pic>
        <p:nvPicPr>
          <p:cNvPr id="7" name="Picture 6" descr="Magnetic Field.jpg"/>
          <p:cNvPicPr>
            <a:picLocks noChangeAspect="1"/>
          </p:cNvPicPr>
          <p:nvPr/>
        </p:nvPicPr>
        <p:blipFill>
          <a:blip r:embed="rId4" cstate="print"/>
          <a:stretch>
            <a:fillRect/>
          </a:stretch>
        </p:blipFill>
        <p:spPr>
          <a:xfrm>
            <a:off x="6248400" y="2133600"/>
            <a:ext cx="2484699" cy="1752600"/>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p:txBody>
          <a:bodyPr/>
          <a:lstStyle/>
          <a:p>
            <a:r>
              <a:rPr lang="en-US" dirty="0" smtClean="0"/>
              <a:t>Consider,</a:t>
            </a:r>
            <a:endParaRPr lang="en-US" dirty="0"/>
          </a:p>
        </p:txBody>
      </p:sp>
      <p:pic>
        <p:nvPicPr>
          <p:cNvPr id="4" name="Picture 3" descr="scan0017.jpg"/>
          <p:cNvPicPr>
            <a:picLocks noChangeAspect="1"/>
          </p:cNvPicPr>
          <p:nvPr/>
        </p:nvPicPr>
        <p:blipFill>
          <a:blip r:embed="rId2" cstate="print"/>
          <a:stretch>
            <a:fillRect/>
          </a:stretch>
        </p:blipFill>
        <p:spPr>
          <a:xfrm>
            <a:off x="2286000" y="2590800"/>
            <a:ext cx="5703520" cy="4018788"/>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257800" cy="4572000"/>
          </a:xfrm>
        </p:spPr>
        <p:txBody>
          <a:bodyPr/>
          <a:lstStyle/>
          <a:p>
            <a:r>
              <a:rPr lang="en-US" dirty="0" smtClean="0"/>
              <a:t>As the loop enters, the flux (the amount of B passing through the loop) increases, so an </a:t>
            </a:r>
            <a:r>
              <a:rPr lang="en-US" dirty="0" err="1" smtClean="0"/>
              <a:t>emf</a:t>
            </a:r>
            <a:r>
              <a:rPr lang="en-US" dirty="0" smtClean="0"/>
              <a:t> is induced</a:t>
            </a:r>
          </a:p>
          <a:p>
            <a:r>
              <a:rPr lang="en-US" dirty="0" smtClean="0"/>
              <a:t>Flux then is </a:t>
            </a:r>
          </a:p>
          <a:p>
            <a:endParaRPr lang="en-US" dirty="0" smtClean="0"/>
          </a:p>
          <a:p>
            <a:endParaRPr lang="en-US" dirty="0" smtClean="0"/>
          </a:p>
          <a:p>
            <a:pPr marL="411163" indent="-12700">
              <a:buNone/>
            </a:pPr>
            <a:r>
              <a:rPr lang="en-US" dirty="0" smtClean="0"/>
              <a:t>where x is the length of loop in the magnetic </a:t>
            </a:r>
            <a:r>
              <a:rPr lang="en-US" dirty="0" smtClean="0"/>
              <a:t>field (A=L*x)</a:t>
            </a:r>
            <a:endParaRPr lang="en-US" dirty="0" smtClean="0"/>
          </a:p>
          <a:p>
            <a:endParaRPr lang="en-US" dirty="0"/>
          </a:p>
        </p:txBody>
      </p:sp>
      <p:pic>
        <p:nvPicPr>
          <p:cNvPr id="4" name="Picture 3" descr="scan0017.jpg"/>
          <p:cNvPicPr>
            <a:picLocks noChangeAspect="1"/>
          </p:cNvPicPr>
          <p:nvPr/>
        </p:nvPicPr>
        <p:blipFill>
          <a:blip r:embed="rId3" cstate="print"/>
          <a:srcRect r="33123" b="19918"/>
          <a:stretch>
            <a:fillRect/>
          </a:stretch>
        </p:blipFill>
        <p:spPr>
          <a:xfrm>
            <a:off x="6248400" y="1447800"/>
            <a:ext cx="2438400" cy="2057400"/>
          </a:xfrm>
          <a:prstGeom prst="rect">
            <a:avLst/>
          </a:prstGeom>
        </p:spPr>
      </p:pic>
      <p:graphicFrame>
        <p:nvGraphicFramePr>
          <p:cNvPr id="77826" name="Object 2"/>
          <p:cNvGraphicFramePr>
            <a:graphicFrameLocks noChangeAspect="1"/>
          </p:cNvGraphicFramePr>
          <p:nvPr/>
        </p:nvGraphicFramePr>
        <p:xfrm>
          <a:off x="2133600" y="4419600"/>
          <a:ext cx="1984375" cy="617538"/>
        </p:xfrm>
        <a:graphic>
          <a:graphicData uri="http://schemas.openxmlformats.org/presentationml/2006/ole">
            <mc:AlternateContent xmlns:mc="http://schemas.openxmlformats.org/markup-compatibility/2006">
              <mc:Choice xmlns:v="urn:schemas-microsoft-com:vml" Requires="v">
                <p:oleObj spid="_x0000_s77830" name="Equation" r:id="rId4" imgW="571320" imgH="177480" progId="Equation.3">
                  <p:embed/>
                </p:oleObj>
              </mc:Choice>
              <mc:Fallback>
                <p:oleObj name="Equation" r:id="rId4" imgW="571320" imgH="177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4419600"/>
                        <a:ext cx="1984375" cy="61753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257800" cy="4572000"/>
          </a:xfrm>
        </p:spPr>
        <p:txBody>
          <a:bodyPr/>
          <a:lstStyle/>
          <a:p>
            <a:r>
              <a:rPr lang="en-US" dirty="0" smtClean="0"/>
              <a:t>The rate of change (the </a:t>
            </a:r>
            <a:r>
              <a:rPr lang="en-US" dirty="0" err="1" smtClean="0"/>
              <a:t>emf</a:t>
            </a:r>
            <a:r>
              <a:rPr lang="en-US" dirty="0" smtClean="0"/>
              <a:t>) is </a:t>
            </a:r>
          </a:p>
          <a:p>
            <a:endParaRPr lang="en-US" dirty="0" smtClean="0"/>
          </a:p>
          <a:p>
            <a:endParaRPr lang="en-US" dirty="0" smtClean="0"/>
          </a:p>
          <a:p>
            <a:pPr marL="411163" indent="-352425"/>
            <a:r>
              <a:rPr lang="en-US" dirty="0" smtClean="0"/>
              <a:t>Therefore  the current will be,</a:t>
            </a:r>
          </a:p>
          <a:p>
            <a:endParaRPr lang="en-US" dirty="0"/>
          </a:p>
        </p:txBody>
      </p:sp>
      <p:pic>
        <p:nvPicPr>
          <p:cNvPr id="4" name="Picture 3" descr="scan0017.jpg"/>
          <p:cNvPicPr>
            <a:picLocks noChangeAspect="1"/>
          </p:cNvPicPr>
          <p:nvPr/>
        </p:nvPicPr>
        <p:blipFill>
          <a:blip r:embed="rId3" cstate="print"/>
          <a:srcRect r="33123" b="19918"/>
          <a:stretch>
            <a:fillRect/>
          </a:stretch>
        </p:blipFill>
        <p:spPr>
          <a:xfrm>
            <a:off x="6248400" y="1447800"/>
            <a:ext cx="2438400" cy="2057400"/>
          </a:xfrm>
          <a:prstGeom prst="rect">
            <a:avLst/>
          </a:prstGeom>
        </p:spPr>
      </p:pic>
      <p:graphicFrame>
        <p:nvGraphicFramePr>
          <p:cNvPr id="77826" name="Object 2"/>
          <p:cNvGraphicFramePr>
            <a:graphicFrameLocks noChangeAspect="1"/>
          </p:cNvGraphicFramePr>
          <p:nvPr/>
        </p:nvGraphicFramePr>
        <p:xfrm>
          <a:off x="1828800" y="2971800"/>
          <a:ext cx="1852612" cy="617538"/>
        </p:xfrm>
        <a:graphic>
          <a:graphicData uri="http://schemas.openxmlformats.org/presentationml/2006/ole">
            <mc:AlternateContent xmlns:mc="http://schemas.openxmlformats.org/markup-compatibility/2006">
              <mc:Choice xmlns:v="urn:schemas-microsoft-com:vml" Requires="v">
                <p:oleObj spid="_x0000_s78858" name="Equation" r:id="rId4" imgW="533160" imgH="177480" progId="Equation.3">
                  <p:embed/>
                </p:oleObj>
              </mc:Choice>
              <mc:Fallback>
                <p:oleObj name="Equation" r:id="rId4" imgW="533160" imgH="1774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971800"/>
                        <a:ext cx="1852612" cy="617538"/>
                      </a:xfrm>
                      <a:prstGeom prst="rect">
                        <a:avLst/>
                      </a:prstGeom>
                      <a:solidFill>
                        <a:schemeClr val="tx1"/>
                      </a:solidFill>
                    </p:spPr>
                  </p:pic>
                </p:oleObj>
              </mc:Fallback>
            </mc:AlternateContent>
          </a:graphicData>
        </a:graphic>
      </p:graphicFrame>
      <p:graphicFrame>
        <p:nvGraphicFramePr>
          <p:cNvPr id="78851" name="Object 2"/>
          <p:cNvGraphicFramePr>
            <a:graphicFrameLocks noChangeAspect="1"/>
          </p:cNvGraphicFramePr>
          <p:nvPr/>
        </p:nvGraphicFramePr>
        <p:xfrm>
          <a:off x="1752600" y="4648200"/>
          <a:ext cx="2911475" cy="1368425"/>
        </p:xfrm>
        <a:graphic>
          <a:graphicData uri="http://schemas.openxmlformats.org/presentationml/2006/ole">
            <mc:AlternateContent xmlns:mc="http://schemas.openxmlformats.org/markup-compatibility/2006">
              <mc:Choice xmlns:v="urn:schemas-microsoft-com:vml" Requires="v">
                <p:oleObj spid="_x0000_s78859" name="Equation" r:id="rId6" imgW="838080" imgH="393480" progId="Equation.3">
                  <p:embed/>
                </p:oleObj>
              </mc:Choice>
              <mc:Fallback>
                <p:oleObj name="Equation" r:id="rId6" imgW="83808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4648200"/>
                        <a:ext cx="2911475" cy="136842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257800" cy="4572000"/>
          </a:xfrm>
        </p:spPr>
        <p:txBody>
          <a:bodyPr/>
          <a:lstStyle/>
          <a:p>
            <a:r>
              <a:rPr lang="en-US" b="1" dirty="0" smtClean="0">
                <a:solidFill>
                  <a:srgbClr val="FFFF00"/>
                </a:solidFill>
              </a:rPr>
              <a:t>What will the direction of the current in the wire be?</a:t>
            </a:r>
          </a:p>
          <a:p>
            <a:endParaRPr lang="en-US" dirty="0"/>
          </a:p>
        </p:txBody>
      </p:sp>
      <p:pic>
        <p:nvPicPr>
          <p:cNvPr id="4" name="Picture 3" descr="scan0017.jpg"/>
          <p:cNvPicPr>
            <a:picLocks noChangeAspect="1"/>
          </p:cNvPicPr>
          <p:nvPr/>
        </p:nvPicPr>
        <p:blipFill>
          <a:blip r:embed="rId2" cstate="print"/>
          <a:srcRect r="33123" b="19918"/>
          <a:stretch>
            <a:fillRect/>
          </a:stretch>
        </p:blipFill>
        <p:spPr>
          <a:xfrm>
            <a:off x="6248400" y="1447800"/>
            <a:ext cx="2438400" cy="2057400"/>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257800" cy="4572000"/>
          </a:xfrm>
        </p:spPr>
        <p:txBody>
          <a:bodyPr/>
          <a:lstStyle/>
          <a:p>
            <a:r>
              <a:rPr lang="en-US" b="1" dirty="0" smtClean="0">
                <a:solidFill>
                  <a:srgbClr val="FFFF00"/>
                </a:solidFill>
              </a:rPr>
              <a:t>What will the direction of the current in the wire be?</a:t>
            </a:r>
          </a:p>
          <a:p>
            <a:r>
              <a:rPr lang="en-US" b="1" dirty="0" smtClean="0"/>
              <a:t>Counterclockwise</a:t>
            </a:r>
          </a:p>
          <a:p>
            <a:endParaRPr lang="en-US" dirty="0"/>
          </a:p>
        </p:txBody>
      </p:sp>
      <p:pic>
        <p:nvPicPr>
          <p:cNvPr id="4" name="Picture 3" descr="scan0017.jpg"/>
          <p:cNvPicPr>
            <a:picLocks noChangeAspect="1"/>
          </p:cNvPicPr>
          <p:nvPr/>
        </p:nvPicPr>
        <p:blipFill>
          <a:blip r:embed="rId2" cstate="print"/>
          <a:srcRect r="33123" b="19918"/>
          <a:stretch>
            <a:fillRect/>
          </a:stretch>
        </p:blipFill>
        <p:spPr>
          <a:xfrm>
            <a:off x="6248400" y="1447800"/>
            <a:ext cx="2438400" cy="205740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105400" cy="4572000"/>
          </a:xfrm>
        </p:spPr>
        <p:txBody>
          <a:bodyPr/>
          <a:lstStyle/>
          <a:p>
            <a:r>
              <a:rPr lang="en-US" b="1" dirty="0" smtClean="0"/>
              <a:t>Because of the magnetic field from the induced current, a force is generated </a:t>
            </a:r>
          </a:p>
          <a:p>
            <a:r>
              <a:rPr lang="en-US" b="1" dirty="0" smtClean="0"/>
              <a:t>The force acts on the part of the loop inside the magnetic field (L)</a:t>
            </a:r>
          </a:p>
          <a:p>
            <a:r>
              <a:rPr lang="en-US" b="1" dirty="0" smtClean="0"/>
              <a:t>Force is directed opposite the velocity</a:t>
            </a:r>
          </a:p>
          <a:p>
            <a:endParaRPr lang="en-US" dirty="0"/>
          </a:p>
        </p:txBody>
      </p:sp>
      <p:graphicFrame>
        <p:nvGraphicFramePr>
          <p:cNvPr id="80898" name="Object 2"/>
          <p:cNvGraphicFramePr>
            <a:graphicFrameLocks noChangeAspect="1"/>
          </p:cNvGraphicFramePr>
          <p:nvPr/>
        </p:nvGraphicFramePr>
        <p:xfrm>
          <a:off x="6124575" y="1371600"/>
          <a:ext cx="2867025" cy="5040312"/>
        </p:xfrm>
        <a:graphic>
          <a:graphicData uri="http://schemas.openxmlformats.org/presentationml/2006/ole">
            <mc:AlternateContent xmlns:mc="http://schemas.openxmlformats.org/markup-compatibility/2006">
              <mc:Choice xmlns:v="urn:schemas-microsoft-com:vml" Requires="v">
                <p:oleObj spid="_x0000_s80902" name="Equation" r:id="rId3" imgW="825480" imgH="1447560" progId="Equation.3">
                  <p:embed/>
                </p:oleObj>
              </mc:Choice>
              <mc:Fallback>
                <p:oleObj name="Equation" r:id="rId3" imgW="825480" imgH="144756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4575" y="1371600"/>
                        <a:ext cx="2867025" cy="5040312"/>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105400" cy="4572000"/>
          </a:xfrm>
        </p:spPr>
        <p:txBody>
          <a:bodyPr/>
          <a:lstStyle/>
          <a:p>
            <a:r>
              <a:rPr lang="en-US" b="1" dirty="0" smtClean="0"/>
              <a:t>If the loop is to maintain constant velocity, a force to the right must be exerted to overcome the induced force</a:t>
            </a:r>
          </a:p>
          <a:p>
            <a:r>
              <a:rPr lang="en-US" b="1" dirty="0" smtClean="0"/>
              <a:t>This means the force must do work</a:t>
            </a:r>
          </a:p>
          <a:p>
            <a:endParaRPr lang="en-US" dirty="0"/>
          </a:p>
        </p:txBody>
      </p:sp>
      <p:graphicFrame>
        <p:nvGraphicFramePr>
          <p:cNvPr id="80898" name="Object 2"/>
          <p:cNvGraphicFramePr>
            <a:graphicFrameLocks noChangeAspect="1"/>
          </p:cNvGraphicFramePr>
          <p:nvPr/>
        </p:nvGraphicFramePr>
        <p:xfrm>
          <a:off x="6324600" y="3962400"/>
          <a:ext cx="2427288" cy="1458913"/>
        </p:xfrm>
        <a:graphic>
          <a:graphicData uri="http://schemas.openxmlformats.org/presentationml/2006/ole">
            <mc:AlternateContent xmlns:mc="http://schemas.openxmlformats.org/markup-compatibility/2006">
              <mc:Choice xmlns:v="urn:schemas-microsoft-com:vml" Requires="v">
                <p:oleObj spid="_x0000_s81926" name="Equation" r:id="rId3" imgW="698400" imgH="419040" progId="Equation.3">
                  <p:embed/>
                </p:oleObj>
              </mc:Choice>
              <mc:Fallback>
                <p:oleObj name="Equation" r:id="rId3" imgW="69840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962400"/>
                        <a:ext cx="2427288" cy="1458913"/>
                      </a:xfrm>
                      <a:prstGeom prst="rect">
                        <a:avLst/>
                      </a:prstGeom>
                      <a:solidFill>
                        <a:schemeClr val="tx1"/>
                      </a:solidFill>
                    </p:spPr>
                  </p:pic>
                </p:oleObj>
              </mc:Fallback>
            </mc:AlternateContent>
          </a:graphicData>
        </a:graphic>
      </p:graphicFrame>
      <p:pic>
        <p:nvPicPr>
          <p:cNvPr id="5" name="Picture 4" descr="scan0017.jpg"/>
          <p:cNvPicPr>
            <a:picLocks noChangeAspect="1"/>
          </p:cNvPicPr>
          <p:nvPr/>
        </p:nvPicPr>
        <p:blipFill>
          <a:blip r:embed="rId5" cstate="print"/>
          <a:srcRect r="33123" b="19918"/>
          <a:stretch>
            <a:fillRect/>
          </a:stretch>
        </p:blipFill>
        <p:spPr>
          <a:xfrm>
            <a:off x="6248400" y="1447800"/>
            <a:ext cx="2438400" cy="2057400"/>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105400" cy="4572000"/>
          </a:xfrm>
        </p:spPr>
        <p:txBody>
          <a:bodyPr/>
          <a:lstStyle/>
          <a:p>
            <a:r>
              <a:rPr lang="en-US" b="1" dirty="0" smtClean="0"/>
              <a:t>If the force is doing work, power is dissipated</a:t>
            </a:r>
          </a:p>
          <a:p>
            <a:endParaRPr lang="en-US" dirty="0"/>
          </a:p>
        </p:txBody>
      </p:sp>
      <p:graphicFrame>
        <p:nvGraphicFramePr>
          <p:cNvPr id="80898" name="Object 2"/>
          <p:cNvGraphicFramePr>
            <a:graphicFrameLocks noChangeAspect="1"/>
          </p:cNvGraphicFramePr>
          <p:nvPr/>
        </p:nvGraphicFramePr>
        <p:xfrm>
          <a:off x="2012222" y="2895600"/>
          <a:ext cx="3169378" cy="3735387"/>
        </p:xfrm>
        <a:graphic>
          <a:graphicData uri="http://schemas.openxmlformats.org/presentationml/2006/ole">
            <mc:AlternateContent xmlns:mc="http://schemas.openxmlformats.org/markup-compatibility/2006">
              <mc:Choice xmlns:v="urn:schemas-microsoft-com:vml" Requires="v">
                <p:oleObj spid="_x0000_s82950" name="Equation" r:id="rId3" imgW="1079280" imgH="1269720" progId="Equation.3">
                  <p:embed/>
                </p:oleObj>
              </mc:Choice>
              <mc:Fallback>
                <p:oleObj name="Equation" r:id="rId3" imgW="1079280" imgH="126972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2222" y="2895600"/>
                        <a:ext cx="3169378" cy="3735387"/>
                      </a:xfrm>
                      <a:prstGeom prst="rect">
                        <a:avLst/>
                      </a:prstGeom>
                      <a:solidFill>
                        <a:schemeClr val="tx1"/>
                      </a:solidFill>
                    </p:spPr>
                  </p:pic>
                </p:oleObj>
              </mc:Fallback>
            </mc:AlternateContent>
          </a:graphicData>
        </a:graphic>
      </p:graphicFrame>
      <p:pic>
        <p:nvPicPr>
          <p:cNvPr id="5" name="Picture 4" descr="scan0017.jpg"/>
          <p:cNvPicPr>
            <a:picLocks noChangeAspect="1"/>
          </p:cNvPicPr>
          <p:nvPr/>
        </p:nvPicPr>
        <p:blipFill>
          <a:blip r:embed="rId5" cstate="print"/>
          <a:srcRect r="33123" b="19918"/>
          <a:stretch>
            <a:fillRect/>
          </a:stretch>
        </p:blipFill>
        <p:spPr>
          <a:xfrm>
            <a:off x="6248400" y="1447800"/>
            <a:ext cx="2438400" cy="2057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Electromotive force (</a:t>
            </a:r>
            <a:r>
              <a:rPr lang="en-US" sz="3200" dirty="0" err="1" smtClean="0"/>
              <a:t>emf</a:t>
            </a:r>
            <a:r>
              <a:rPr lang="en-US" sz="3200" dirty="0" smtClean="0"/>
              <a:t>)</a:t>
            </a:r>
          </a:p>
          <a:p>
            <a:r>
              <a:rPr lang="en-US" sz="3200" dirty="0" smtClean="0"/>
              <a:t>Magnetic flux and magnetic flux linkage</a:t>
            </a:r>
          </a:p>
          <a:p>
            <a:r>
              <a:rPr lang="en-US" sz="3200" dirty="0" smtClean="0"/>
              <a:t>Faraday’s law of induction</a:t>
            </a:r>
          </a:p>
          <a:p>
            <a:r>
              <a:rPr lang="en-US" sz="3200" dirty="0" smtClean="0"/>
              <a:t>Lenz’s law</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Loop Through Magnetic Field</a:t>
            </a:r>
            <a:endParaRPr lang="en-US" dirty="0"/>
          </a:p>
        </p:txBody>
      </p:sp>
      <p:sp>
        <p:nvSpPr>
          <p:cNvPr id="3" name="Content Placeholder 2"/>
          <p:cNvSpPr>
            <a:spLocks noGrp="1"/>
          </p:cNvSpPr>
          <p:nvPr>
            <p:ph idx="1"/>
          </p:nvPr>
        </p:nvSpPr>
        <p:spPr>
          <a:xfrm>
            <a:off x="914400" y="1783560"/>
            <a:ext cx="5105400" cy="4572000"/>
          </a:xfrm>
        </p:spPr>
        <p:txBody>
          <a:bodyPr/>
          <a:lstStyle/>
          <a:p>
            <a:r>
              <a:rPr lang="en-US" b="1" dirty="0" smtClean="0"/>
              <a:t>If the force is doing work, power is dissipated</a:t>
            </a:r>
          </a:p>
          <a:p>
            <a:endParaRPr lang="en-US" dirty="0"/>
          </a:p>
        </p:txBody>
      </p:sp>
      <p:graphicFrame>
        <p:nvGraphicFramePr>
          <p:cNvPr id="80898" name="Object 2"/>
          <p:cNvGraphicFramePr>
            <a:graphicFrameLocks noChangeAspect="1"/>
          </p:cNvGraphicFramePr>
          <p:nvPr/>
        </p:nvGraphicFramePr>
        <p:xfrm>
          <a:off x="2012222" y="2895600"/>
          <a:ext cx="3169378" cy="3735387"/>
        </p:xfrm>
        <a:graphic>
          <a:graphicData uri="http://schemas.openxmlformats.org/presentationml/2006/ole">
            <mc:AlternateContent xmlns:mc="http://schemas.openxmlformats.org/markup-compatibility/2006">
              <mc:Choice xmlns:v="urn:schemas-microsoft-com:vml" Requires="v">
                <p:oleObj spid="_x0000_s109572" name="Equation" r:id="rId3" imgW="1079280" imgH="1269720" progId="Equation.3">
                  <p:embed/>
                </p:oleObj>
              </mc:Choice>
              <mc:Fallback>
                <p:oleObj name="Equation" r:id="rId3" imgW="1079280" imgH="1269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2222" y="2895600"/>
                        <a:ext cx="3169378" cy="3735387"/>
                      </a:xfrm>
                      <a:prstGeom prst="rect">
                        <a:avLst/>
                      </a:prstGeom>
                      <a:solidFill>
                        <a:schemeClr val="tx1"/>
                      </a:solidFill>
                    </p:spPr>
                  </p:pic>
                </p:oleObj>
              </mc:Fallback>
            </mc:AlternateContent>
          </a:graphicData>
        </a:graphic>
      </p:graphicFrame>
      <p:pic>
        <p:nvPicPr>
          <p:cNvPr id="5" name="Picture 4" descr="scan0017.jpg"/>
          <p:cNvPicPr>
            <a:picLocks noChangeAspect="1"/>
          </p:cNvPicPr>
          <p:nvPr/>
        </p:nvPicPr>
        <p:blipFill>
          <a:blip r:embed="rId5" cstate="print"/>
          <a:srcRect r="33123" b="19918"/>
          <a:stretch>
            <a:fillRect/>
          </a:stretch>
        </p:blipFill>
        <p:spPr>
          <a:xfrm>
            <a:off x="6248400" y="1447800"/>
            <a:ext cx="2438400" cy="2057400"/>
          </a:xfrm>
          <a:prstGeom prst="rect">
            <a:avLst/>
          </a:prstGeom>
        </p:spPr>
      </p:pic>
      <p:sp>
        <p:nvSpPr>
          <p:cNvPr id="4" name="TextBox 3"/>
          <p:cNvSpPr txBox="1"/>
          <p:nvPr/>
        </p:nvSpPr>
        <p:spPr>
          <a:xfrm>
            <a:off x="5943600" y="3962400"/>
            <a:ext cx="3200400" cy="2062103"/>
          </a:xfrm>
          <a:prstGeom prst="rect">
            <a:avLst/>
          </a:prstGeom>
          <a:noFill/>
        </p:spPr>
        <p:txBody>
          <a:bodyPr wrap="square" rtlCol="0">
            <a:spAutoFit/>
          </a:bodyPr>
          <a:lstStyle/>
          <a:p>
            <a:r>
              <a:rPr lang="en-US" sz="3200" b="1" i="1" dirty="0" smtClean="0">
                <a:solidFill>
                  <a:srgbClr val="FFFF00"/>
                </a:solidFill>
              </a:rPr>
              <a:t>Which is very nice to know, but, it’s not testable.</a:t>
            </a:r>
            <a:endParaRPr lang="en-US" sz="3200" b="1" i="1" dirty="0">
              <a:solidFill>
                <a:srgbClr val="FFFF00"/>
              </a:solidFill>
            </a:endParaRPr>
          </a:p>
        </p:txBody>
      </p:sp>
    </p:spTree>
    <p:extLst>
      <p:ext uri="{BB962C8B-B14F-4D97-AF65-F5344CB8AC3E}">
        <p14:creationId xmlns:p14="http://schemas.microsoft.com/office/powerpoint/2010/main" val="21630489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a:t>
            </a:r>
            <a:endParaRPr lang="en-US" dirty="0"/>
          </a:p>
        </p:txBody>
      </p:sp>
      <p:sp>
        <p:nvSpPr>
          <p:cNvPr id="3" name="Content Placeholder 2"/>
          <p:cNvSpPr>
            <a:spLocks noGrp="1"/>
          </p:cNvSpPr>
          <p:nvPr>
            <p:ph idx="1"/>
          </p:nvPr>
        </p:nvSpPr>
        <p:spPr/>
        <p:txBody>
          <a:bodyPr>
            <a:normAutofit/>
          </a:bodyPr>
          <a:lstStyle/>
          <a:p>
            <a:pPr lvl="0"/>
            <a:r>
              <a:rPr lang="en-US" sz="3200" dirty="0" smtClean="0"/>
              <a:t>Applications of electromagnetic induction can be found in many places including transformers, electromagnetic braking, geophones used in seismology, and metal detectors.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Idea: </a:t>
            </a:r>
            <a:endParaRPr lang="en-US" dirty="0"/>
          </a:p>
        </p:txBody>
      </p:sp>
      <p:sp>
        <p:nvSpPr>
          <p:cNvPr id="3" name="Content Placeholder 2"/>
          <p:cNvSpPr>
            <a:spLocks noGrp="1"/>
          </p:cNvSpPr>
          <p:nvPr>
            <p:ph idx="1"/>
          </p:nvPr>
        </p:nvSpPr>
        <p:spPr/>
        <p:txBody>
          <a:bodyPr>
            <a:normAutofit/>
          </a:bodyPr>
          <a:lstStyle/>
          <a:p>
            <a:pPr lvl="0"/>
            <a:r>
              <a:rPr lang="en-US" sz="3200" dirty="0" smtClean="0"/>
              <a:t>The majority of electricity generated throughout the world is generated by machines that were designed to operate using the principles of electromagnetic induction.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Electromotive force (</a:t>
            </a:r>
            <a:r>
              <a:rPr lang="en-US" sz="3200" dirty="0" err="1" smtClean="0"/>
              <a:t>emf</a:t>
            </a:r>
            <a:r>
              <a:rPr lang="en-US" sz="3200" dirty="0" smtClean="0"/>
              <a:t>)</a:t>
            </a:r>
          </a:p>
          <a:p>
            <a:r>
              <a:rPr lang="en-US" sz="3200" dirty="0" smtClean="0"/>
              <a:t>Magnetic flux and magnetic flux linkage</a:t>
            </a:r>
          </a:p>
          <a:p>
            <a:r>
              <a:rPr lang="en-US" sz="3200" dirty="0" smtClean="0"/>
              <a:t>Faraday’s law of induction</a:t>
            </a:r>
          </a:p>
          <a:p>
            <a:r>
              <a:rPr lang="en-US" sz="3200" dirty="0" smtClean="0"/>
              <a:t>Lenz’s law</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Describing the production of an induced </a:t>
            </a:r>
            <a:r>
              <a:rPr lang="en-US" dirty="0" err="1" smtClean="0"/>
              <a:t>emf</a:t>
            </a:r>
            <a:r>
              <a:rPr lang="en-US" dirty="0" smtClean="0"/>
              <a:t> by a changing magnetic flux and within a uniform magnetic field.</a:t>
            </a:r>
          </a:p>
          <a:p>
            <a:r>
              <a:rPr lang="en-US" dirty="0" smtClean="0"/>
              <a:t>Solving problems involving magnetic flux, magnetic flux linkage and Faraday’s law.</a:t>
            </a:r>
          </a:p>
          <a:p>
            <a:r>
              <a:rPr lang="en-US" dirty="0" smtClean="0"/>
              <a:t>Explaining Lenz’s law through the conservation of energy.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5" name="Content Placeholder 4"/>
          <p:cNvGraphicFramePr>
            <a:graphicFrameLocks noGrp="1" noChangeAspect="1"/>
          </p:cNvGraphicFramePr>
          <p:nvPr>
            <p:ph idx="1"/>
          </p:nvPr>
        </p:nvGraphicFramePr>
        <p:xfrm>
          <a:off x="2209800" y="1524000"/>
          <a:ext cx="3733800" cy="4859775"/>
        </p:xfrm>
        <a:graphic>
          <a:graphicData uri="http://schemas.openxmlformats.org/presentationml/2006/ole">
            <mc:AlternateContent xmlns:mc="http://schemas.openxmlformats.org/markup-compatibility/2006">
              <mc:Choice xmlns:v="urn:schemas-microsoft-com:vml" Requires="v">
                <p:oleObj spid="_x0000_s108550" name="Equation" r:id="rId3" imgW="799920" imgH="1041120" progId="Equation.3">
                  <p:embed/>
                </p:oleObj>
              </mc:Choice>
              <mc:Fallback>
                <p:oleObj name="Equation" r:id="rId3" imgW="799920" imgH="1041120" progId="Equation.3">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524000"/>
                        <a:ext cx="3733800" cy="4859775"/>
                      </a:xfrm>
                      <a:prstGeom prst="rect">
                        <a:avLst/>
                      </a:prstGeom>
                      <a:solidFill>
                        <a:schemeClr val="tx1"/>
                      </a:solidFill>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Questions?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pPr>
              <a:buNone/>
            </a:pPr>
            <a:r>
              <a:rPr lang="en-US" sz="4000" b="1" i="1" dirty="0" smtClean="0"/>
              <a:t>#1-13</a:t>
            </a:r>
            <a:endParaRPr lang="en-US" sz="40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Applications And Skills: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Describing the production of an induced </a:t>
            </a:r>
            <a:r>
              <a:rPr lang="en-US" dirty="0" err="1" smtClean="0"/>
              <a:t>emf</a:t>
            </a:r>
            <a:r>
              <a:rPr lang="en-US" dirty="0" smtClean="0"/>
              <a:t> by a changing magnetic flux and within a uniform magnetic field.</a:t>
            </a:r>
          </a:p>
          <a:p>
            <a:r>
              <a:rPr lang="en-US" dirty="0" smtClean="0"/>
              <a:t>Solving problems involving magnetic flux, magnetic flux linkage and Faraday’s law.</a:t>
            </a:r>
          </a:p>
          <a:p>
            <a:r>
              <a:rPr lang="en-US" dirty="0" smtClean="0"/>
              <a:t>Explaining Lenz’s law through the conservation of energy.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Guidance:</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Quantitative treatments will be expected for straight conductors moving at right angles to magnetic fields and rectangular coils moving in and out of fields and rotating in fields.</a:t>
            </a:r>
          </a:p>
          <a:p>
            <a:r>
              <a:rPr lang="en-US" sz="3200" dirty="0" smtClean="0"/>
              <a:t>Qualitative treatments only will be expected for fixed coils in a changing magnetic field and ac generators.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Data Booklet Reference:</a:t>
            </a:r>
            <a:br>
              <a:rPr lang="en-US" dirty="0" smtClean="0"/>
            </a:br>
            <a:endParaRPr lang="en-US" dirty="0"/>
          </a:p>
        </p:txBody>
      </p:sp>
      <p:graphicFrame>
        <p:nvGraphicFramePr>
          <p:cNvPr id="5" name="Content Placeholder 4"/>
          <p:cNvGraphicFramePr>
            <a:graphicFrameLocks noGrp="1" noChangeAspect="1"/>
          </p:cNvGraphicFramePr>
          <p:nvPr>
            <p:ph idx="1"/>
          </p:nvPr>
        </p:nvGraphicFramePr>
        <p:xfrm>
          <a:off x="2209800" y="1524000"/>
          <a:ext cx="3733800" cy="4859775"/>
        </p:xfrm>
        <a:graphic>
          <a:graphicData uri="http://schemas.openxmlformats.org/presentationml/2006/ole">
            <mc:AlternateContent xmlns:mc="http://schemas.openxmlformats.org/markup-compatibility/2006">
              <mc:Choice xmlns:v="urn:schemas-microsoft-com:vml" Requires="v">
                <p:oleObj spid="_x0000_s107527" name="Equation" r:id="rId3" imgW="799920" imgH="1041120" progId="Equation.3">
                  <p:embed/>
                </p:oleObj>
              </mc:Choice>
              <mc:Fallback>
                <p:oleObj name="Equation" r:id="rId3" imgW="799920" imgH="1041120" progId="Equation.3">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524000"/>
                        <a:ext cx="3733800" cy="4859775"/>
                      </a:xfrm>
                      <a:prstGeom prst="rect">
                        <a:avLst/>
                      </a:prstGeom>
                      <a:solidFill>
                        <a:schemeClr val="tx1"/>
                      </a:solidFill>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1027</TotalTime>
  <Words>2254</Words>
  <Application>Microsoft Office PowerPoint</Application>
  <PresentationFormat>On-screen Show (4:3)</PresentationFormat>
  <Paragraphs>247</Paragraphs>
  <Slides>67</Slides>
  <Notes>0</Notes>
  <HiddenSlides>0</HiddenSlides>
  <MMClips>1</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7" baseType="lpstr">
      <vt:lpstr>Arial</vt:lpstr>
      <vt:lpstr>Consolas</vt:lpstr>
      <vt:lpstr>Corbel</vt:lpstr>
      <vt:lpstr>Pristina</vt:lpstr>
      <vt:lpstr>Times New Roman</vt:lpstr>
      <vt:lpstr>Wingdings</vt:lpstr>
      <vt:lpstr>Wingdings 2</vt:lpstr>
      <vt:lpstr>Wingdings 3</vt:lpstr>
      <vt:lpstr>Metro</vt:lpstr>
      <vt:lpstr>Equation</vt:lpstr>
      <vt:lpstr>Devil physics The baddest class on campus IB Physics</vt:lpstr>
      <vt:lpstr>Tsokos Lesson 11-1 Electromagnetic Induction</vt:lpstr>
      <vt:lpstr>Essential Idea: </vt:lpstr>
      <vt:lpstr>Nature Of Science: </vt:lpstr>
      <vt:lpstr>Theory Of Knowledge: </vt:lpstr>
      <vt:lpstr>Understandings: </vt:lpstr>
      <vt:lpstr>Applications And Skills: </vt:lpstr>
      <vt:lpstr>Guidance: </vt:lpstr>
      <vt:lpstr>Data Booklet Reference: </vt:lpstr>
      <vt:lpstr>Utilization: </vt:lpstr>
      <vt:lpstr>Aims: </vt:lpstr>
      <vt:lpstr>Introductory Video</vt:lpstr>
      <vt:lpstr>Review Lesson 5.4, Magnetic Force on a Moving Charge </vt:lpstr>
      <vt:lpstr>Review Lesson 5.4, Magnetic Force on a Moving Charge  </vt:lpstr>
      <vt:lpstr>Review Lesson 5.4, Magnetic Force on a Moving Charge  </vt:lpstr>
      <vt:lpstr>Review Lesson 5.4, Magnetic Force on a Moving Charge  </vt:lpstr>
      <vt:lpstr>Review Lesson 5.4, Magnetic Force on a Moving Charge  </vt:lpstr>
      <vt:lpstr>Review Lesson 5.4, Magnetic Force on a Moving Charge  </vt:lpstr>
      <vt:lpstr>Wire Moving In A Magnetic Field </vt:lpstr>
      <vt:lpstr>Wire Moving In A Magnetic Field </vt:lpstr>
      <vt:lpstr>Wire Moving In A Magnetic Field </vt:lpstr>
      <vt:lpstr>Wire Moving In A Magnetic Field </vt:lpstr>
      <vt:lpstr>Wire Moving In A Magnetic Field </vt:lpstr>
      <vt:lpstr>Wire Moving In A Magnetic Field </vt:lpstr>
      <vt:lpstr>Wire Moving In A Magnetic Field </vt:lpstr>
      <vt:lpstr>Wire Moving In A Magnetic Field </vt:lpstr>
      <vt:lpstr>Wire Moving In A Magnetic Field </vt:lpstr>
      <vt:lpstr>Faraday’s law </vt:lpstr>
      <vt:lpstr>Faraday’s law </vt:lpstr>
      <vt:lpstr>Faraday’s law </vt:lpstr>
      <vt:lpstr>Faraday’s law </vt:lpstr>
      <vt:lpstr>Faraday’s law </vt:lpstr>
      <vt:lpstr>Magnetic Flux Through A Loop </vt:lpstr>
      <vt:lpstr>Magnetic Flux Through A Loop </vt:lpstr>
      <vt:lpstr>Magnetic Flux Through A Loop </vt:lpstr>
      <vt:lpstr>Magnetic Flux Through A Loop </vt:lpstr>
      <vt:lpstr>Magnetic Flux Through A Loop </vt:lpstr>
      <vt:lpstr>Magnetic Flux Through A Loop </vt:lpstr>
      <vt:lpstr>Magnetic Flux Through A Loop </vt:lpstr>
      <vt:lpstr>Lenz’s Law </vt:lpstr>
      <vt:lpstr>Lenz’s Law </vt:lpstr>
      <vt:lpstr>Lenz’s Law </vt:lpstr>
      <vt:lpstr>Lenz’s Law </vt:lpstr>
      <vt:lpstr>Lenz’s Law </vt:lpstr>
      <vt:lpstr>Lenz’s Law </vt:lpstr>
      <vt:lpstr>Lenz’s Law </vt:lpstr>
      <vt:lpstr>Lenz’s Law </vt:lpstr>
      <vt:lpstr>Lenz’s Law </vt:lpstr>
      <vt:lpstr>Lenz’s Law </vt:lpstr>
      <vt:lpstr>Lenz’s Law </vt:lpstr>
      <vt:lpstr>Lenz’s Law </vt:lpstr>
      <vt:lpstr>Loop Through Magnetic Field</vt:lpstr>
      <vt:lpstr>Loop Through Magnetic Field</vt:lpstr>
      <vt:lpstr>Loop Through Magnetic Field</vt:lpstr>
      <vt:lpstr>Loop Through Magnetic Field</vt:lpstr>
      <vt:lpstr>Loop Through Magnetic Field</vt:lpstr>
      <vt:lpstr>Loop Through Magnetic Field</vt:lpstr>
      <vt:lpstr>Loop Through Magnetic Field</vt:lpstr>
      <vt:lpstr>Loop Through Magnetic Field</vt:lpstr>
      <vt:lpstr>Loop Through Magnetic Field</vt:lpstr>
      <vt:lpstr>Utilization: </vt:lpstr>
      <vt:lpstr>Essential Idea: </vt:lpstr>
      <vt:lpstr>Understandings: </vt:lpstr>
      <vt:lpstr>Applications And Skills: </vt:lpstr>
      <vt:lpstr>Data Booklet Reference: </vt:lpstr>
      <vt:lpstr>Questions?</vt:lpstr>
      <vt:lpstr>Homework</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74</cp:revision>
  <dcterms:created xsi:type="dcterms:W3CDTF">2010-12-08T08:20:03Z</dcterms:created>
  <dcterms:modified xsi:type="dcterms:W3CDTF">2015-10-07T11:47:46Z</dcterms:modified>
</cp:coreProperties>
</file>