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0" r:id="rId11"/>
    <p:sldId id="292" r:id="rId12"/>
    <p:sldId id="293" r:id="rId13"/>
    <p:sldId id="257" r:id="rId14"/>
    <p:sldId id="261" r:id="rId15"/>
    <p:sldId id="262" r:id="rId16"/>
    <p:sldId id="263" r:id="rId17"/>
    <p:sldId id="264" r:id="rId18"/>
    <p:sldId id="265" r:id="rId19"/>
    <p:sldId id="275" r:id="rId20"/>
    <p:sldId id="276" r:id="rId21"/>
    <p:sldId id="277" r:id="rId22"/>
    <p:sldId id="278" r:id="rId23"/>
    <p:sldId id="279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6" r:id="rId37"/>
    <p:sldId id="317" r:id="rId38"/>
    <p:sldId id="323" r:id="rId39"/>
    <p:sldId id="324" r:id="rId40"/>
    <p:sldId id="325" r:id="rId41"/>
    <p:sldId id="320" r:id="rId42"/>
    <p:sldId id="322" r:id="rId43"/>
    <p:sldId id="300" r:id="rId44"/>
    <p:sldId id="326" r:id="rId45"/>
    <p:sldId id="327" r:id="rId46"/>
    <p:sldId id="337" r:id="rId47"/>
    <p:sldId id="338" r:id="rId48"/>
    <p:sldId id="339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14" r:id="rId59"/>
    <p:sldId id="315" r:id="rId60"/>
    <p:sldId id="319" r:id="rId61"/>
    <p:sldId id="295" r:id="rId62"/>
    <p:sldId id="297" r:id="rId63"/>
    <p:sldId id="298" r:id="rId64"/>
    <p:sldId id="299" r:id="rId65"/>
    <p:sldId id="296" r:id="rId66"/>
    <p:sldId id="294" r:id="rId67"/>
    <p:sldId id="273" r:id="rId68"/>
    <p:sldId id="274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15329E-6E04-4E8D-9AA0-27424FD5CF1F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orce%20of%20Gravity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AASync\IB%20Physics%20Course\Lesson%20Plans\Tsokos%20Lessons\Tsokos%20Chapter%2010\Tsokos%20Lesson%2010-1\Force%20of%20Gravity.wmv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Electric%20Fields%20and%20Potentials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AASync\IB%20Physics%20Course\Lesson%20Plans\Tsokos%20Lessons\Tsokos%20Chapter%2010\Tsokos%20Lesson%2010-1\Electric%20Fields%20and%20Potentials.wmv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Equipotentials%20and%20Fields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AASync\IB%20Physics%20Course\Lesson%20Plans\Tsokos%20Lessons\Tsokos%20Chapter%2010\Tsokos%20Lesson%2010-1\Equipotentials%20and%20Fields.wmv" TargetMode="Externa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4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0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0.jpeg"/><Relationship Id="rId4" Type="http://schemas.openxmlformats.org/officeDocument/2006/relationships/image" Target="../media/image44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Pristina" pitchFamily="66" charset="0"/>
              </a:rPr>
              <a:t>Devil  physics</a:t>
            </a:r>
            <a:br>
              <a:rPr lang="en-US" dirty="0" smtClean="0">
                <a:latin typeface="Pristina" pitchFamily="66" charset="0"/>
              </a:rPr>
            </a:br>
            <a:r>
              <a:rPr lang="en-US" sz="3200" dirty="0" smtClean="0">
                <a:latin typeface="Pristina" pitchFamily="66" charset="0"/>
              </a:rPr>
              <a:t>The  </a:t>
            </a:r>
            <a:r>
              <a:rPr lang="en-US" sz="3200" dirty="0" err="1" smtClean="0">
                <a:latin typeface="Pristina" pitchFamily="66" charset="0"/>
              </a:rPr>
              <a:t>baddest</a:t>
            </a:r>
            <a:r>
              <a:rPr lang="en-US" sz="3200" dirty="0" smtClean="0">
                <a:latin typeface="Pristina" pitchFamily="66" charset="0"/>
              </a:rPr>
              <a:t>  class  on  campus</a:t>
            </a:r>
            <a:br>
              <a:rPr lang="en-US" sz="3200" dirty="0" smtClean="0">
                <a:latin typeface="Pristina" pitchFamily="66" charset="0"/>
              </a:rPr>
            </a:br>
            <a:r>
              <a:rPr lang="en-US" sz="2800" dirty="0" smtClean="0">
                <a:latin typeface="Pristina" pitchFamily="66" charset="0"/>
              </a:rPr>
              <a:t>IB  Physics</a:t>
            </a:r>
            <a:endParaRPr lang="en-US" sz="2800" dirty="0">
              <a:latin typeface="Pristin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Data Booklet References: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371600" y="1853828"/>
          <a:ext cx="3962400" cy="2641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3" imgW="685800" imgH="457200" progId="Equation.3">
                  <p:embed/>
                </p:oleObj>
              </mc:Choice>
              <mc:Fallback>
                <p:oleObj name="Equation" r:id="rId3" imgW="685800" imgH="4572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53828"/>
                        <a:ext cx="3962400" cy="264197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Knowledge of vector analysis is useful for this sub-topic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Models developed for electric and gravitational fields using lines of forces allow predictions to be made but have limitations in terms of the finite width of a line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Video</a:t>
            </a:r>
            <a:br>
              <a:rPr lang="en-US" dirty="0" smtClean="0"/>
            </a:br>
            <a:r>
              <a:rPr lang="en-US" dirty="0" smtClean="0">
                <a:hlinkClick r:id="rId3" action="ppaction://hlinkfile"/>
              </a:rPr>
              <a:t>The Force of Gravity</a:t>
            </a:r>
            <a:endParaRPr lang="en-US" dirty="0"/>
          </a:p>
        </p:txBody>
      </p:sp>
      <p:pic>
        <p:nvPicPr>
          <p:cNvPr id="5" name="Force of Gravity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7399" y="2012950"/>
            <a:ext cx="6155267" cy="461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Newton’s second law (F=ma) implies that if a mass is accelerating, there must be a force acting on it</a:t>
            </a:r>
          </a:p>
          <a:p>
            <a:r>
              <a:rPr lang="en-US" dirty="0" smtClean="0"/>
              <a:t>An object falls because of gravity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holds planets in their orbits?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Newton’s second law (F=ma) implies that if a mass is accelerating, there must be a force acting on it</a:t>
            </a:r>
          </a:p>
          <a:p>
            <a:r>
              <a:rPr lang="en-US" dirty="0" smtClean="0"/>
              <a:t>An object falls because of gravity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holds planets in their orbits?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Gravitational Force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Law of Gravitation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attractive force between two point masses is,</a:t>
            </a:r>
          </a:p>
          <a:p>
            <a:endParaRPr lang="en-US" dirty="0" smtClean="0"/>
          </a:p>
          <a:p>
            <a:r>
              <a:rPr lang="en-US" dirty="0" smtClean="0"/>
              <a:t>Where,</a:t>
            </a:r>
          </a:p>
          <a:p>
            <a:pPr lvl="1"/>
            <a:r>
              <a:rPr lang="en-US" dirty="0" smtClean="0"/>
              <a:t>M1 and M2 are the masses of the attracting bodies</a:t>
            </a:r>
          </a:p>
          <a:p>
            <a:pPr lvl="1"/>
            <a:r>
              <a:rPr lang="en-US" dirty="0" smtClean="0"/>
              <a:t>r is the distance between them</a:t>
            </a:r>
          </a:p>
          <a:p>
            <a:pPr lvl="1"/>
            <a:r>
              <a:rPr lang="en-US" dirty="0" smtClean="0"/>
              <a:t>G is Newton’s constant of universal gravitation and has a value of 6.667 x 10</a:t>
            </a:r>
            <a:r>
              <a:rPr lang="en-US" baseline="30000" dirty="0" smtClean="0"/>
              <a:t>-11</a:t>
            </a:r>
            <a:r>
              <a:rPr lang="en-US" dirty="0" smtClean="0"/>
              <a:t> N m</a:t>
            </a:r>
            <a:r>
              <a:rPr lang="en-US" baseline="30000" dirty="0" smtClean="0"/>
              <a:t>2</a:t>
            </a:r>
            <a:r>
              <a:rPr lang="en-US" dirty="0" smtClean="0"/>
              <a:t> kg</a:t>
            </a:r>
            <a:r>
              <a:rPr lang="en-US" baseline="30000" dirty="0" smtClean="0"/>
              <a:t>-2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00400" y="2581275"/>
          <a:ext cx="23622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863280" imgH="393480" progId="Equation.3">
                  <p:embed/>
                </p:oleObj>
              </mc:Choice>
              <mc:Fallback>
                <p:oleObj name="Equation" r:id="rId3" imgW="8632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81275"/>
                        <a:ext cx="2362200" cy="1076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Law of Gravitation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direction of the force is along the line joining the two masses,</a:t>
            </a:r>
            <a:endParaRPr lang="en-US" baseline="30000" dirty="0" smtClean="0"/>
          </a:p>
        </p:txBody>
      </p:sp>
      <p:pic>
        <p:nvPicPr>
          <p:cNvPr id="5" name="Picture 4" descr="Gravitation and Center of Mass.jpg"/>
          <p:cNvPicPr>
            <a:picLocks noChangeAspect="1"/>
          </p:cNvPicPr>
          <p:nvPr/>
        </p:nvPicPr>
        <p:blipFill>
          <a:blip r:embed="rId2" cstate="print"/>
          <a:srcRect b="40754"/>
          <a:stretch>
            <a:fillRect/>
          </a:stretch>
        </p:blipFill>
        <p:spPr>
          <a:xfrm>
            <a:off x="2209800" y="2971800"/>
            <a:ext cx="5638800" cy="341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Law of Gravitation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formula applies to point masses, which means the masses are small in relation to the separation between them</a:t>
            </a:r>
            <a:endParaRPr lang="en-US" baseline="30000" dirty="0" smtClean="0"/>
          </a:p>
        </p:txBody>
      </p:sp>
      <p:pic>
        <p:nvPicPr>
          <p:cNvPr id="6" name="Picture 5" descr="Gravitation and Center of Mass.jpg"/>
          <p:cNvPicPr>
            <a:picLocks noChangeAspect="1"/>
          </p:cNvPicPr>
          <p:nvPr/>
        </p:nvPicPr>
        <p:blipFill>
          <a:blip r:embed="rId2" cstate="print"/>
          <a:srcRect b="40754"/>
          <a:stretch>
            <a:fillRect/>
          </a:stretch>
        </p:blipFill>
        <p:spPr>
          <a:xfrm>
            <a:off x="2286000" y="3293833"/>
            <a:ext cx="5638800" cy="341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Field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105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gravitational field strength </a:t>
            </a:r>
            <a:r>
              <a:rPr lang="en-US" dirty="0" smtClean="0">
                <a:solidFill>
                  <a:schemeClr val="tx2"/>
                </a:solidFill>
              </a:rPr>
              <a:t>at a certain point is the force per unit mass experienced by a small point mass, m, at that point.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254750" y="1939925"/>
          <a:ext cx="2433638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3" imgW="888840" imgH="1422360" progId="Equation.3">
                  <p:embed/>
                </p:oleObj>
              </mc:Choice>
              <mc:Fallback>
                <p:oleObj name="Equation" r:id="rId3" imgW="888840" imgH="1422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1939925"/>
                        <a:ext cx="2433638" cy="38909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Tsokos</a:t>
            </a:r>
            <a:r>
              <a:rPr lang="en-US" dirty="0" smtClean="0"/>
              <a:t> Lesson 10-1</a:t>
            </a:r>
            <a:br>
              <a:rPr lang="en-US" dirty="0" smtClean="0"/>
            </a:br>
            <a:r>
              <a:rPr lang="en-US" dirty="0" smtClean="0"/>
              <a:t>Describing Fields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Field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105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units of gravitational field strength are N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kg</a:t>
            </a:r>
            <a:r>
              <a:rPr lang="en-US" baseline="30000" dirty="0" smtClean="0">
                <a:solidFill>
                  <a:schemeClr val="tx2"/>
                </a:solidFill>
                <a:sym typeface="Symbol"/>
              </a:rPr>
              <a:t>-1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1N = 1 kg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 m  s</a:t>
            </a:r>
            <a:r>
              <a:rPr lang="en-US" baseline="30000" dirty="0" smtClean="0">
                <a:solidFill>
                  <a:schemeClr val="tx2"/>
                </a:solidFill>
                <a:sym typeface="Symbol"/>
              </a:rPr>
              <a:t>-2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So units become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m  s</a:t>
            </a:r>
            <a:r>
              <a:rPr lang="en-US" baseline="30000" dirty="0" smtClean="0">
                <a:solidFill>
                  <a:schemeClr val="tx2"/>
                </a:solidFill>
                <a:sym typeface="Symbol"/>
              </a:rPr>
              <a:t>-2</a:t>
            </a:r>
            <a:endParaRPr lang="en-US" dirty="0" smtClean="0">
              <a:solidFill>
                <a:schemeClr val="tx2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324600" y="1905000"/>
          <a:ext cx="2293937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3" imgW="838080" imgH="1447560" progId="Equation.3">
                  <p:embed/>
                </p:oleObj>
              </mc:Choice>
              <mc:Fallback>
                <p:oleObj name="Equation" r:id="rId3" imgW="838080" imgH="1447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905000"/>
                        <a:ext cx="2293937" cy="39608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Field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724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Gravitational field strength is a vector quantity whose direction is given by the direction of the force a point mass would experience if placed at the point of interest.</a:t>
            </a:r>
          </a:p>
        </p:txBody>
      </p:sp>
      <p:pic>
        <p:nvPicPr>
          <p:cNvPr id="5" name="Picture 4" descr="Gravitational Field of a Sph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6148" y="1981200"/>
            <a:ext cx="3159252" cy="318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Field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724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gravitational field strength  around a single point mass is radial which means it is the same for all points equidistant from the center of mass and directed toward the center.</a:t>
            </a:r>
          </a:p>
        </p:txBody>
      </p:sp>
      <p:pic>
        <p:nvPicPr>
          <p:cNvPr id="5" name="Picture 4" descr="Gravitational Field of a Sph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6148" y="1981200"/>
            <a:ext cx="3159252" cy="318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Field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724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On a micro- versus macro-level (like the projectile motion of a football), the field strength can be considered to be uniform with a </a:t>
            </a:r>
            <a:r>
              <a:rPr lang="en-US" smtClean="0">
                <a:solidFill>
                  <a:schemeClr val="tx2"/>
                </a:solidFill>
              </a:rPr>
              <a:t>constant value.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5" name="Picture 4" descr="Gravitational Field of a Sph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854" y="1981200"/>
            <a:ext cx="3149839" cy="318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2064"/>
            <a:ext cx="8382000" cy="914400"/>
          </a:xfrm>
        </p:spPr>
        <p:txBody>
          <a:bodyPr/>
          <a:lstStyle/>
          <a:p>
            <a:r>
              <a:rPr lang="en-US" dirty="0" smtClean="0"/>
              <a:t>Gravitational </a:t>
            </a:r>
            <a:r>
              <a:rPr lang="en-US" dirty="0" smtClean="0">
                <a:solidFill>
                  <a:srgbClr val="FFFF00"/>
                </a:solidFill>
              </a:rPr>
              <a:t>Potential Energy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2578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gravitational potential energy of two bodies is the work that was done in bringing the bodies to their present position from infinitely far apart.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Negative sign signifies a force of attraction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638800" y="1939925"/>
          <a:ext cx="3300412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3" imgW="1206360" imgH="1422360" progId="Equation.3">
                  <p:embed/>
                </p:oleObj>
              </mc:Choice>
              <mc:Fallback>
                <p:oleObj name="Equation" r:id="rId3" imgW="1206360" imgH="1422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39925"/>
                        <a:ext cx="3300412" cy="38909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2064"/>
            <a:ext cx="8382000" cy="914400"/>
          </a:xfrm>
        </p:spPr>
        <p:txBody>
          <a:bodyPr/>
          <a:lstStyle/>
          <a:p>
            <a:r>
              <a:rPr lang="en-US" dirty="0" smtClean="0"/>
              <a:t>Gravitational </a:t>
            </a:r>
            <a:r>
              <a:rPr lang="en-US" dirty="0" smtClean="0">
                <a:solidFill>
                  <a:srgbClr val="FFFF00"/>
                </a:solidFill>
              </a:rPr>
              <a:t>Potential </a:t>
            </a:r>
            <a:r>
              <a:rPr lang="en-US" strike="sngStrike" dirty="0" smtClean="0">
                <a:solidFill>
                  <a:srgbClr val="FFFF00"/>
                </a:solidFill>
              </a:rPr>
              <a:t>Energy</a:t>
            </a:r>
            <a:endParaRPr lang="en-US" strike="sngStrik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768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gravitational potential </a:t>
            </a:r>
            <a:r>
              <a:rPr lang="en-US" dirty="0" smtClean="0">
                <a:solidFill>
                  <a:schemeClr val="tx2"/>
                </a:solidFill>
              </a:rPr>
              <a:t>at a point </a:t>
            </a:r>
            <a:r>
              <a:rPr lang="en-US" i="1" dirty="0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 in a gravitational field is the work done </a:t>
            </a:r>
            <a:r>
              <a:rPr lang="en-US" b="1" i="1" dirty="0" smtClean="0">
                <a:solidFill>
                  <a:srgbClr val="FFFF00"/>
                </a:solidFill>
              </a:rPr>
              <a:t>per unit mass</a:t>
            </a:r>
            <a:r>
              <a:rPr lang="en-US" dirty="0" smtClean="0">
                <a:solidFill>
                  <a:schemeClr val="tx2"/>
                </a:solidFill>
              </a:rPr>
              <a:t> in bringing a small point mass </a:t>
            </a:r>
            <a:r>
              <a:rPr lang="en-US" i="1" dirty="0" smtClean="0">
                <a:solidFill>
                  <a:schemeClr val="tx2"/>
                </a:solidFill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 from infinity to point </a:t>
            </a:r>
            <a:r>
              <a:rPr lang="en-US" i="1" dirty="0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257800" y="2200275"/>
          <a:ext cx="3717925" cy="337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3" imgW="1358640" imgH="1231560" progId="Equation.3">
                  <p:embed/>
                </p:oleObj>
              </mc:Choice>
              <mc:Fallback>
                <p:oleObj name="Equation" r:id="rId3" imgW="1358640" imgH="1231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200275"/>
                        <a:ext cx="3717925" cy="33702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2064"/>
            <a:ext cx="8382000" cy="914400"/>
          </a:xfrm>
        </p:spPr>
        <p:txBody>
          <a:bodyPr/>
          <a:lstStyle/>
          <a:p>
            <a:r>
              <a:rPr lang="en-US" dirty="0" smtClean="0"/>
              <a:t>Gravitational </a:t>
            </a:r>
            <a:r>
              <a:rPr lang="en-US" dirty="0" smtClean="0">
                <a:solidFill>
                  <a:srgbClr val="FFFF00"/>
                </a:solidFill>
              </a:rPr>
              <a:t>Potential </a:t>
            </a:r>
            <a:r>
              <a:rPr lang="en-US" strike="sngStrike" dirty="0" smtClean="0">
                <a:solidFill>
                  <a:srgbClr val="FFFF00"/>
                </a:solidFill>
              </a:rPr>
              <a:t>Energy</a:t>
            </a:r>
            <a:endParaRPr lang="en-US" strike="sngStrik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768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Gravitational potential is a scalar quantity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Units are J</a:t>
            </a:r>
            <a:r>
              <a:rPr lang="en-US" dirty="0" smtClean="0">
                <a:solidFill>
                  <a:schemeClr val="tx2"/>
                </a:solidFill>
                <a:sym typeface="Wingdings"/>
              </a:rPr>
              <a:t>/kg (work per unit mass)</a:t>
            </a:r>
            <a:endParaRPr lang="en-US" dirty="0" smtClean="0">
              <a:solidFill>
                <a:schemeClr val="tx2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096000" y="1981200"/>
          <a:ext cx="211931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Equation" r:id="rId3" imgW="774360" imgH="393480" progId="Equation.3">
                  <p:embed/>
                </p:oleObj>
              </mc:Choice>
              <mc:Fallback>
                <p:oleObj name="Equation" r:id="rId3" imgW="77436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81200"/>
                        <a:ext cx="2119312" cy="1076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2064"/>
            <a:ext cx="8382000" cy="914400"/>
          </a:xfrm>
        </p:spPr>
        <p:txBody>
          <a:bodyPr/>
          <a:lstStyle/>
          <a:p>
            <a:r>
              <a:rPr lang="en-US" dirty="0" smtClean="0"/>
              <a:t>Gravitational </a:t>
            </a:r>
            <a:r>
              <a:rPr lang="en-US" dirty="0" smtClean="0">
                <a:solidFill>
                  <a:srgbClr val="FFFF00"/>
                </a:solidFill>
              </a:rPr>
              <a:t>Potential </a:t>
            </a:r>
            <a:r>
              <a:rPr lang="en-US" strike="sngStrike" dirty="0" smtClean="0">
                <a:solidFill>
                  <a:srgbClr val="FFFF00"/>
                </a:solidFill>
              </a:rPr>
              <a:t>Energy</a:t>
            </a:r>
            <a:endParaRPr lang="en-US" strike="sngStrik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768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If a point mass </a:t>
            </a:r>
            <a:r>
              <a:rPr lang="en-US" i="1" dirty="0" smtClean="0">
                <a:solidFill>
                  <a:schemeClr val="tx2"/>
                </a:solidFill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 is moved from point </a:t>
            </a:r>
            <a:r>
              <a:rPr lang="en-US" i="1" dirty="0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 to point </a:t>
            </a:r>
            <a:r>
              <a:rPr lang="en-US" i="1" dirty="0" smtClean="0">
                <a:solidFill>
                  <a:schemeClr val="tx2"/>
                </a:solidFill>
              </a:rPr>
              <a:t>Q</a:t>
            </a:r>
            <a:r>
              <a:rPr lang="en-US" dirty="0" smtClean="0">
                <a:solidFill>
                  <a:schemeClr val="tx2"/>
                </a:solidFill>
              </a:rPr>
              <a:t>, it has a change in potential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takes work to do this, thus it also has a change in potential energy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486400" y="1981200"/>
          <a:ext cx="3405187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Equation" r:id="rId3" imgW="1244520" imgH="901440" progId="Equation.3">
                  <p:embed/>
                </p:oleObj>
              </mc:Choice>
              <mc:Fallback>
                <p:oleObj name="Equation" r:id="rId3" imgW="1244520" imgH="901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3405187" cy="2465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2064"/>
            <a:ext cx="8382000" cy="914400"/>
          </a:xfrm>
        </p:spPr>
        <p:txBody>
          <a:bodyPr/>
          <a:lstStyle/>
          <a:p>
            <a:r>
              <a:rPr lang="en-US" dirty="0" smtClean="0"/>
              <a:t>Gravitational </a:t>
            </a:r>
            <a:r>
              <a:rPr lang="en-US" dirty="0" smtClean="0">
                <a:solidFill>
                  <a:srgbClr val="FFFF00"/>
                </a:solidFill>
              </a:rPr>
              <a:t>Potential </a:t>
            </a:r>
            <a:r>
              <a:rPr lang="en-US" strike="sngStrike" dirty="0" smtClean="0">
                <a:solidFill>
                  <a:srgbClr val="FFFF00"/>
                </a:solidFill>
              </a:rPr>
              <a:t>Energy</a:t>
            </a:r>
            <a:endParaRPr lang="en-US" strike="sngStrik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768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work done is dependent only on the change in position, not on the path taken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movement must be done at a very small constant speed so that kinetic energy is not involved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486400" y="1981200"/>
          <a:ext cx="3405187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3" imgW="1244520" imgH="901440" progId="Equation.3">
                  <p:embed/>
                </p:oleObj>
              </mc:Choice>
              <mc:Fallback>
                <p:oleObj name="Equation" r:id="rId3" imgW="1244520" imgH="901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3405187" cy="24653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Introductory Video: Electric Fields and Potential</a:t>
            </a:r>
            <a:endParaRPr lang="en-US" dirty="0">
              <a:hlinkClick r:id="rId3" action="ppaction://hlinkfile"/>
            </a:endParaRPr>
          </a:p>
        </p:txBody>
      </p:sp>
      <p:pic>
        <p:nvPicPr>
          <p:cNvPr id="6" name="Electric Fields and Potential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04999" y="1898650"/>
            <a:ext cx="6307667" cy="473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Idea: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Electric charges and masses each influence the space around them and that influence can be represented through the concept of fields.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An electric field exists around any charged object and extends/radiates either into or out of the object</a:t>
            </a:r>
            <a:endParaRPr lang="en-US" sz="1800" dirty="0" smtClean="0"/>
          </a:p>
          <a:p>
            <a:pPr lvl="1"/>
            <a:r>
              <a:rPr lang="en-US" b="1" dirty="0" smtClean="0"/>
              <a:t>By convention, charge flows from positive to negative so,</a:t>
            </a:r>
            <a:endParaRPr lang="en-US" sz="1600" dirty="0" smtClean="0"/>
          </a:p>
          <a:p>
            <a:pPr lvl="1"/>
            <a:r>
              <a:rPr lang="en-US" b="1" dirty="0" smtClean="0"/>
              <a:t>For a positively charged object, the field lines extend outward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572000"/>
          </a:xfrm>
        </p:spPr>
        <p:txBody>
          <a:bodyPr/>
          <a:lstStyle/>
          <a:p>
            <a:pPr lvl="1"/>
            <a:r>
              <a:rPr lang="en-US" sz="2800" b="1" dirty="0" smtClean="0"/>
              <a:t>For a positively charged object, the field lines extend outward</a:t>
            </a:r>
          </a:p>
          <a:p>
            <a:pPr lvl="1"/>
            <a:endParaRPr lang="en-US" sz="1600" b="1" dirty="0" smtClean="0"/>
          </a:p>
          <a:p>
            <a:pPr lvl="1"/>
            <a:endParaRPr lang="en-US" sz="1600" b="1" dirty="0" smtClean="0"/>
          </a:p>
          <a:p>
            <a:pPr lvl="1"/>
            <a:endParaRPr lang="en-US" sz="1600" b="1" dirty="0" smtClean="0"/>
          </a:p>
          <a:p>
            <a:pPr lvl="1"/>
            <a:endParaRPr lang="en-US" sz="1600" b="1" dirty="0" smtClean="0"/>
          </a:p>
          <a:p>
            <a:pPr lvl="1"/>
            <a:endParaRPr lang="en-US" sz="1600" b="1" dirty="0" smtClean="0"/>
          </a:p>
          <a:p>
            <a:pPr lvl="1"/>
            <a:endParaRPr lang="en-US" sz="1600" b="1" dirty="0" smtClean="0"/>
          </a:p>
          <a:p>
            <a:pPr lvl="1"/>
            <a:endParaRPr lang="en-US" sz="1600" b="1" dirty="0" smtClean="0"/>
          </a:p>
          <a:p>
            <a:pPr lvl="1"/>
            <a:endParaRPr lang="en-US" sz="1600" b="1" dirty="0" smtClean="0"/>
          </a:p>
          <a:p>
            <a:pPr lvl="1"/>
            <a:endParaRPr lang="en-US" sz="1600" b="1" dirty="0" smtClean="0"/>
          </a:p>
          <a:p>
            <a:pPr lvl="1"/>
            <a:r>
              <a:rPr lang="en-US" sz="2800" b="1" dirty="0" smtClean="0"/>
              <a:t>For a negatively charged object, the field lines extend inward</a:t>
            </a:r>
            <a:endParaRPr lang="en-US" sz="2800" dirty="0" smtClean="0"/>
          </a:p>
        </p:txBody>
      </p:sp>
      <p:grpSp>
        <p:nvGrpSpPr>
          <p:cNvPr id="5" name="Group 11"/>
          <p:cNvGrpSpPr/>
          <p:nvPr/>
        </p:nvGrpSpPr>
        <p:grpSpPr>
          <a:xfrm>
            <a:off x="1905000" y="2819400"/>
            <a:ext cx="2286000" cy="2286000"/>
            <a:chOff x="3429000" y="3353594"/>
            <a:chExt cx="2286000" cy="22860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429000" y="4419600"/>
              <a:ext cx="22860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3504406" y="4495800"/>
              <a:ext cx="22860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3657600" y="3505200"/>
              <a:ext cx="1905000" cy="190500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6200000" flipH="1">
              <a:off x="3657600" y="3429000"/>
              <a:ext cx="1905000" cy="190500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4114800" y="3962400"/>
              <a:ext cx="9906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+</a:t>
              </a:r>
              <a:endParaRPr lang="en-US" sz="3600" b="1" dirty="0"/>
            </a:p>
          </p:txBody>
        </p:sp>
      </p:grpSp>
      <p:grpSp>
        <p:nvGrpSpPr>
          <p:cNvPr id="9" name="Group 42"/>
          <p:cNvGrpSpPr/>
          <p:nvPr/>
        </p:nvGrpSpPr>
        <p:grpSpPr>
          <a:xfrm>
            <a:off x="4876800" y="2667000"/>
            <a:ext cx="2590800" cy="2286000"/>
            <a:chOff x="4876800" y="2819400"/>
            <a:chExt cx="2590800" cy="2286000"/>
          </a:xfrm>
        </p:grpSpPr>
        <p:grpSp>
          <p:nvGrpSpPr>
            <p:cNvPr id="10" name="Group 9"/>
            <p:cNvGrpSpPr/>
            <p:nvPr/>
          </p:nvGrpSpPr>
          <p:grpSpPr>
            <a:xfrm>
              <a:off x="5257801" y="3047205"/>
              <a:ext cx="1447799" cy="1371601"/>
              <a:chOff x="3657601" y="3428999"/>
              <a:chExt cx="1447799" cy="1371601"/>
            </a:xfrm>
          </p:grpSpPr>
          <p:cxnSp>
            <p:nvCxnSpPr>
              <p:cNvPr id="16" name="Straight Arrow Connector 15"/>
              <p:cNvCxnSpPr>
                <a:endCxn id="17" idx="1"/>
              </p:cNvCxnSpPr>
              <p:nvPr/>
            </p:nvCxnSpPr>
            <p:spPr>
              <a:xfrm rot="16200000" flipH="1">
                <a:off x="3630660" y="3455940"/>
                <a:ext cx="656151" cy="602270"/>
              </a:xfrm>
              <a:prstGeom prst="straightConnector1">
                <a:avLst/>
              </a:prstGeom>
              <a:ln w="25400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4114800" y="3962400"/>
                <a:ext cx="990600" cy="838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/>
                  <a:t>-</a:t>
                </a:r>
                <a:endParaRPr lang="en-US" sz="3600" b="1" dirty="0"/>
              </a:p>
            </p:txBody>
          </p:sp>
        </p:grpSp>
        <p:cxnSp>
          <p:nvCxnSpPr>
            <p:cNvPr id="19" name="Straight Arrow Connector 18"/>
            <p:cNvCxnSpPr>
              <a:endCxn id="17" idx="5"/>
            </p:cNvCxnSpPr>
            <p:nvPr/>
          </p:nvCxnSpPr>
          <p:spPr>
            <a:xfrm rot="10800000">
              <a:off x="6560530" y="4296056"/>
              <a:ext cx="678470" cy="656945"/>
            </a:xfrm>
            <a:prstGeom prst="straightConnector1">
              <a:avLst/>
            </a:prstGeom>
            <a:ln w="254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7" idx="0"/>
            </p:cNvCxnSpPr>
            <p:nvPr/>
          </p:nvCxnSpPr>
          <p:spPr>
            <a:xfrm rot="16200000" flipH="1">
              <a:off x="5810647" y="3180953"/>
              <a:ext cx="761206" cy="38100"/>
            </a:xfrm>
            <a:prstGeom prst="straightConnector1">
              <a:avLst/>
            </a:prstGeom>
            <a:ln w="254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876800" y="3962400"/>
              <a:ext cx="838202" cy="1"/>
            </a:xfrm>
            <a:prstGeom prst="straightConnector1">
              <a:avLst/>
            </a:prstGeom>
            <a:ln w="254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7" idx="3"/>
            </p:cNvCxnSpPr>
            <p:nvPr/>
          </p:nvCxnSpPr>
          <p:spPr>
            <a:xfrm flipV="1">
              <a:off x="5257800" y="4296055"/>
              <a:ext cx="602270" cy="504545"/>
            </a:xfrm>
            <a:prstGeom prst="straightConnector1">
              <a:avLst/>
            </a:prstGeom>
            <a:ln w="254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5943602" y="4800600"/>
              <a:ext cx="609599" cy="2"/>
            </a:xfrm>
            <a:prstGeom prst="straightConnector1">
              <a:avLst/>
            </a:prstGeom>
            <a:ln w="254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7" idx="7"/>
            </p:cNvCxnSpPr>
            <p:nvPr/>
          </p:nvCxnSpPr>
          <p:spPr>
            <a:xfrm rot="10800000" flipV="1">
              <a:off x="6560530" y="3200399"/>
              <a:ext cx="526070" cy="502957"/>
            </a:xfrm>
            <a:prstGeom prst="straightConnector1">
              <a:avLst/>
            </a:prstGeom>
            <a:ln w="254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17" idx="6"/>
            </p:cNvCxnSpPr>
            <p:nvPr/>
          </p:nvCxnSpPr>
          <p:spPr>
            <a:xfrm rot="10800000" flipV="1">
              <a:off x="6705600" y="3962400"/>
              <a:ext cx="762000" cy="37306"/>
            </a:xfrm>
            <a:prstGeom prst="straightConnector1">
              <a:avLst/>
            </a:prstGeom>
            <a:ln w="254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field does not “exist” unless shown to exist by a charge</a:t>
            </a:r>
            <a:endParaRPr lang="en-US" sz="1800" dirty="0" smtClean="0"/>
          </a:p>
          <a:p>
            <a:r>
              <a:rPr lang="en-US" sz="3200" b="1" dirty="0" smtClean="0"/>
              <a:t>We use a </a:t>
            </a:r>
            <a:r>
              <a:rPr lang="en-US" sz="3200" b="1" i="1" u="sng" dirty="0" smtClean="0"/>
              <a:t>small positive test charge</a:t>
            </a:r>
            <a:r>
              <a:rPr lang="en-US" sz="3200" b="1" dirty="0" smtClean="0"/>
              <a:t>, q, to determine if a field exists – bring the test charge close and if it experiences a force, then a field exists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Electric field is </a:t>
            </a:r>
            <a:r>
              <a:rPr lang="en-US" sz="3200" b="1" i="1" dirty="0" smtClean="0"/>
              <a:t>defined</a:t>
            </a:r>
            <a:r>
              <a:rPr lang="en-US" sz="3200" b="1" dirty="0" smtClean="0"/>
              <a:t> as the </a:t>
            </a:r>
            <a:r>
              <a:rPr lang="en-US" sz="3200" b="1" i="1" dirty="0" smtClean="0">
                <a:solidFill>
                  <a:srgbClr val="FFFF00"/>
                </a:solidFill>
              </a:rPr>
              <a:t>force per unit charge</a:t>
            </a:r>
            <a:r>
              <a:rPr lang="en-US" sz="3200" b="1" dirty="0" smtClean="0"/>
              <a:t> experienced by a </a:t>
            </a:r>
            <a:r>
              <a:rPr lang="en-US" sz="3200" b="1" i="1" u="sng" dirty="0" smtClean="0"/>
              <a:t>small positive test charge</a:t>
            </a:r>
            <a:r>
              <a:rPr lang="en-US" sz="3200" b="1" dirty="0" smtClean="0"/>
              <a:t>, q,</a:t>
            </a:r>
          </a:p>
          <a:p>
            <a:endParaRPr lang="en-US" sz="3200" b="1" dirty="0" smtClean="0"/>
          </a:p>
          <a:p>
            <a:endParaRPr lang="en-US" sz="43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pPr marL="411163" indent="-15875">
              <a:buNone/>
            </a:pPr>
            <a:endParaRPr lang="en-US" sz="3200" b="1" dirty="0" smtClean="0"/>
          </a:p>
          <a:p>
            <a:pPr marL="411163" indent="-15875">
              <a:buNone/>
            </a:pPr>
            <a:r>
              <a:rPr lang="en-US" sz="3200" b="1" dirty="0" smtClean="0"/>
              <a:t>The electric field is a vector with </a:t>
            </a:r>
            <a:r>
              <a:rPr lang="en-US" sz="3200" b="1" dirty="0" smtClean="0">
                <a:solidFill>
                  <a:srgbClr val="FFFF00"/>
                </a:solidFill>
              </a:rPr>
              <a:t>direction</a:t>
            </a:r>
            <a:r>
              <a:rPr lang="en-US" sz="3200" b="1" dirty="0" smtClean="0"/>
              <a:t> being the same as </a:t>
            </a:r>
            <a:r>
              <a:rPr lang="en-US" sz="3200" b="1" dirty="0" smtClean="0">
                <a:solidFill>
                  <a:srgbClr val="FFFF00"/>
                </a:solidFill>
              </a:rPr>
              <a:t>the force a positive charge would experience </a:t>
            </a:r>
            <a:r>
              <a:rPr lang="en-US" sz="3200" b="1" dirty="0" smtClean="0"/>
              <a:t>at the given point</a:t>
            </a:r>
            <a:endParaRPr lang="en-US" sz="3200" dirty="0" smtClean="0"/>
          </a:p>
          <a:p>
            <a:endParaRPr lang="en-US" sz="3200" dirty="0" smtClean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848100" y="2247900"/>
          <a:ext cx="15621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3" imgW="520560" imgH="863280" progId="Equation.3">
                  <p:embed/>
                </p:oleObj>
              </mc:Choice>
              <mc:Fallback>
                <p:oleObj name="Equation" r:id="rId3" imgW="52056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2247900"/>
                        <a:ext cx="1562100" cy="2590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6248400" y="2514600"/>
            <a:ext cx="2286000" cy="2286000"/>
            <a:chOff x="3429000" y="3353594"/>
            <a:chExt cx="2286000" cy="22860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429000" y="4419600"/>
              <a:ext cx="22860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3504406" y="4495800"/>
              <a:ext cx="2286000" cy="158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657600" y="3505200"/>
              <a:ext cx="1905000" cy="190500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>
              <a:off x="3657600" y="3429000"/>
              <a:ext cx="1905000" cy="190500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114800" y="3962400"/>
              <a:ext cx="9906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+</a:t>
              </a:r>
              <a:endParaRPr lang="en-US" sz="3600" b="1" dirty="0"/>
            </a:p>
          </p:txBody>
        </p:sp>
      </p:grp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143000" y="2895600"/>
          <a:ext cx="2057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Equation" r:id="rId5" imgW="685800" imgH="393480" progId="Equation.3">
                  <p:embed/>
                </p:oleObj>
              </mc:Choice>
              <mc:Fallback>
                <p:oleObj name="Equation" r:id="rId5" imgW="6858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2057400" cy="11811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Units for electric field is N/C</a:t>
            </a:r>
            <a:endParaRPr lang="en-US" sz="1800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86200" y="2667000"/>
          <a:ext cx="14859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3" imgW="495085" imgH="685502" progId="Equation.3">
                  <p:embed/>
                </p:oleObj>
              </mc:Choice>
              <mc:Fallback>
                <p:oleObj name="Equation" r:id="rId3" imgW="495085" imgH="68550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667000"/>
                        <a:ext cx="1485900" cy="2057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4572000" cy="47553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electric field from a single point charge, Q, at a point a distance r away is</a:t>
            </a:r>
            <a:endParaRPr lang="en-US" sz="1800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038850" y="457200"/>
          <a:ext cx="21717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3" imgW="723600" imgH="1904760" progId="Equation.3">
                  <p:embed/>
                </p:oleObj>
              </mc:Choice>
              <mc:Fallback>
                <p:oleObj name="Equation" r:id="rId3" imgW="723600" imgH="1904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457200"/>
                        <a:ext cx="2171700" cy="5715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Electric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Consider an electric field and a positive test charge q</a:t>
            </a:r>
            <a:endParaRPr lang="en-US" sz="1800" dirty="0" smtClean="0"/>
          </a:p>
          <a:p>
            <a:r>
              <a:rPr lang="en-US" sz="3200" b="1" dirty="0" smtClean="0"/>
              <a:t>In order to move the charge from its equilibrium position, work must be done</a:t>
            </a:r>
            <a:endParaRPr lang="en-US" sz="1800" dirty="0" smtClean="0"/>
          </a:p>
        </p:txBody>
      </p:sp>
      <p:pic>
        <p:nvPicPr>
          <p:cNvPr id="4" name="Picture 3" descr="Uniform Field ~ Parallel Plates.JPG"/>
          <p:cNvPicPr/>
          <p:nvPr/>
        </p:nvPicPr>
        <p:blipFill>
          <a:blip r:embed="rId2" cstate="print"/>
          <a:srcRect r="16611" b="31928"/>
          <a:stretch>
            <a:fillRect/>
          </a:stretch>
        </p:blipFill>
        <p:spPr>
          <a:xfrm>
            <a:off x="1752600" y="4114800"/>
            <a:ext cx="5328670" cy="25831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57600" y="5181600"/>
            <a:ext cx="152400" cy="899160"/>
            <a:chOff x="3657600" y="5181600"/>
            <a:chExt cx="152400" cy="899160"/>
          </a:xfrm>
        </p:grpSpPr>
        <p:sp>
          <p:nvSpPr>
            <p:cNvPr id="5" name="Oval 4"/>
            <p:cNvSpPr/>
            <p:nvPr/>
          </p:nvSpPr>
          <p:spPr>
            <a:xfrm>
              <a:off x="3657600" y="59283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657600" y="5181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5" idx="0"/>
              <a:endCxn id="6" idx="4"/>
            </p:cNvCxnSpPr>
            <p:nvPr/>
          </p:nvCxnSpPr>
          <p:spPr>
            <a:xfrm flipV="1">
              <a:off x="3733800" y="5334000"/>
              <a:ext cx="0" cy="59436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Electric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If held in that new position, the test charge now has potential energy like a compressed spring because it wants to go back to its equilibrium position</a:t>
            </a:r>
            <a:endParaRPr lang="en-US" sz="1800" dirty="0" smtClean="0"/>
          </a:p>
        </p:txBody>
      </p:sp>
      <p:pic>
        <p:nvPicPr>
          <p:cNvPr id="6" name="Picture 5" descr="Uniform Field ~ Parallel Plates.JPG"/>
          <p:cNvPicPr/>
          <p:nvPr/>
        </p:nvPicPr>
        <p:blipFill>
          <a:blip r:embed="rId2" cstate="print"/>
          <a:srcRect r="16611" b="31928"/>
          <a:stretch>
            <a:fillRect/>
          </a:stretch>
        </p:blipFill>
        <p:spPr>
          <a:xfrm>
            <a:off x="1752600" y="4114800"/>
            <a:ext cx="5328670" cy="25831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57600" y="5181600"/>
            <a:ext cx="152400" cy="899160"/>
            <a:chOff x="3657600" y="5181600"/>
            <a:chExt cx="152400" cy="899160"/>
          </a:xfrm>
        </p:grpSpPr>
        <p:sp>
          <p:nvSpPr>
            <p:cNvPr id="7" name="Oval 6"/>
            <p:cNvSpPr/>
            <p:nvPr/>
          </p:nvSpPr>
          <p:spPr>
            <a:xfrm>
              <a:off x="3657600" y="59283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7600" y="5181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7" idx="0"/>
              <a:endCxn id="8" idx="4"/>
            </p:cNvCxnSpPr>
            <p:nvPr/>
          </p:nvCxnSpPr>
          <p:spPr>
            <a:xfrm flipV="1">
              <a:off x="3733800" y="5334000"/>
              <a:ext cx="0" cy="59436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Electric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191000" cy="48315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It takes work to move the charge from one places to another</a:t>
            </a:r>
          </a:p>
          <a:p>
            <a:r>
              <a:rPr lang="en-US" sz="3200" b="1" dirty="0" smtClean="0"/>
              <a:t>The amount of work is equal to the change in potential energy</a:t>
            </a:r>
            <a:endParaRPr lang="en-US" sz="1800" dirty="0" smtClean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727700" y="1828800"/>
          <a:ext cx="27813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Equation" r:id="rId3" imgW="927000" imgH="1447560" progId="Equation.3">
                  <p:embed/>
                </p:oleObj>
              </mc:Choice>
              <mc:Fallback>
                <p:oleObj name="Equation" r:id="rId3" imgW="927000" imgH="1447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1828800"/>
                        <a:ext cx="2781300" cy="4343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Electric Potential </a:t>
            </a:r>
            <a:r>
              <a:rPr lang="en-US" b="1" strike="sngStrike" dirty="0" smtClean="0">
                <a:solidFill>
                  <a:srgbClr val="FFFF00"/>
                </a:solidFill>
              </a:rPr>
              <a:t>Energy</a:t>
            </a:r>
            <a:endParaRPr lang="en-US" strike="sngStrik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191000" cy="48315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Just as gravitational potential (V</a:t>
            </a:r>
            <a:r>
              <a:rPr lang="en-US" sz="3200" b="1" baseline="-25000" dirty="0" smtClean="0"/>
              <a:t>g</a:t>
            </a:r>
            <a:r>
              <a:rPr lang="en-US" sz="3200" b="1" dirty="0" smtClean="0"/>
              <a:t>) is equal to work per unit mass, electric potential (</a:t>
            </a:r>
            <a:r>
              <a:rPr lang="en-US" sz="3200" b="1" dirty="0" err="1" smtClean="0"/>
              <a:t>V</a:t>
            </a:r>
            <a:r>
              <a:rPr lang="en-US" sz="3200" b="1" baseline="-25000" dirty="0" err="1" smtClean="0"/>
              <a:t>e</a:t>
            </a:r>
            <a:r>
              <a:rPr lang="en-US" sz="3200" b="1" dirty="0" smtClean="0"/>
              <a:t>) is equal to work per unit charge</a:t>
            </a:r>
            <a:endParaRPr lang="en-US" sz="1800" dirty="0" smtClean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715000" y="1295400"/>
          <a:ext cx="26289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3" imgW="876240" imgH="1726920" progId="Equation.3">
                  <p:embed/>
                </p:oleObj>
              </mc:Choice>
              <mc:Fallback>
                <p:oleObj name="Equation" r:id="rId3" imgW="876240" imgH="17269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95400"/>
                        <a:ext cx="2628900" cy="5181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Nature Of Science: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Paradigm shift: The move from direct, observable actions being responsible for influence on an object to acceptance of a field’s “action at a distance” required a paradigm shift in the world of science.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Electric Potential </a:t>
            </a:r>
            <a:r>
              <a:rPr lang="en-US" b="1" strike="sngStrike" dirty="0" smtClean="0">
                <a:solidFill>
                  <a:srgbClr val="FFFF00"/>
                </a:solidFill>
              </a:rPr>
              <a:t>Energy</a:t>
            </a:r>
            <a:endParaRPr lang="en-US" strike="sngStrik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791200" cy="48315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electric potential at a point </a:t>
            </a:r>
            <a:r>
              <a:rPr lang="en-US" sz="3200" b="1" i="1" dirty="0" smtClean="0"/>
              <a:t>P</a:t>
            </a:r>
            <a:r>
              <a:rPr lang="en-US" sz="3200" b="1" dirty="0" smtClean="0"/>
              <a:t> is the amount of work done per unit charge as a small positive test charge </a:t>
            </a:r>
            <a:r>
              <a:rPr lang="en-US" sz="3200" b="1" i="1" dirty="0" smtClean="0"/>
              <a:t>q</a:t>
            </a:r>
            <a:r>
              <a:rPr lang="en-US" sz="3200" b="1" dirty="0" smtClean="0"/>
              <a:t> is moved from infinity to the point </a:t>
            </a:r>
            <a:r>
              <a:rPr lang="en-US" sz="3200" b="1" i="1" dirty="0" smtClean="0"/>
              <a:t>P</a:t>
            </a:r>
            <a:r>
              <a:rPr lang="en-US" sz="3200" b="1" dirty="0" smtClean="0"/>
              <a:t>.</a:t>
            </a:r>
          </a:p>
          <a:p>
            <a:r>
              <a:rPr lang="en-US" sz="3200" b="1" dirty="0" smtClean="0"/>
              <a:t>The unit of potential is the volt (V), and 1V = 1J/C</a:t>
            </a:r>
            <a:endParaRPr lang="en-US" sz="1800" dirty="0" smtClean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6477000" y="1981200"/>
          <a:ext cx="16383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3" imgW="545760" imgH="838080" progId="Equation.3">
                  <p:embed/>
                </p:oleObj>
              </mc:Choice>
              <mc:Fallback>
                <p:oleObj name="Equation" r:id="rId3" imgW="545760" imgH="8380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81200"/>
                        <a:ext cx="1638300" cy="2514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Electric Potential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“V” is the electric potential and is defined in terms of the work, W, needed to bring a positive test charge, q, from very far away to a position close to the charged body</a:t>
            </a:r>
            <a:endParaRPr lang="en-US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514850" y="4038600"/>
          <a:ext cx="14859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3" imgW="495000" imgH="419040" progId="Equation.3">
                  <p:embed/>
                </p:oleObj>
              </mc:Choice>
              <mc:Fallback>
                <p:oleObj name="Equation" r:id="rId3" imgW="49500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038600"/>
                        <a:ext cx="1485900" cy="1257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648200"/>
            <a:ext cx="35814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Remember that work is based on displacement and not distance travelled!</a:t>
            </a:r>
            <a:endParaRPr lang="en-US" sz="2400" b="1" i="1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6629400" y="5391150"/>
          <a:ext cx="1676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5" imgW="558720" imgH="228600" progId="Equation.3">
                  <p:embed/>
                </p:oleObj>
              </mc:Choice>
              <mc:Fallback>
                <p:oleObj name="Equation" r:id="rId5" imgW="5587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391150"/>
                        <a:ext cx="1676400" cy="685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Potential Difference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3560"/>
            <a:ext cx="4267200" cy="4572000"/>
          </a:xfrm>
        </p:spPr>
        <p:txBody>
          <a:bodyPr/>
          <a:lstStyle/>
          <a:p>
            <a:r>
              <a:rPr lang="en-US" sz="3200" b="1" dirty="0" smtClean="0"/>
              <a:t>The amount of work needed to move a test charge from one point to another is equal to the change in potential energy of the charge</a:t>
            </a:r>
          </a:p>
          <a:p>
            <a:r>
              <a:rPr lang="en-US" sz="3200" b="1" dirty="0" smtClean="0"/>
              <a:t>Just like gravity</a:t>
            </a:r>
            <a:endParaRPr lang="en-US" sz="1800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876800" y="1981200"/>
          <a:ext cx="4076700" cy="380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Equation" r:id="rId3" imgW="952087" imgH="888614" progId="Equation.3">
                  <p:embed/>
                </p:oleObj>
              </mc:Choice>
              <mc:Fallback>
                <p:oleObj name="Equation" r:id="rId3" imgW="952087" imgH="888614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981200"/>
                        <a:ext cx="4076700" cy="380492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3560"/>
            <a:ext cx="9144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							           </a:t>
            </a:r>
            <a:r>
              <a:rPr lang="en-US" sz="2400" dirty="0" smtClean="0"/>
              <a:t>      Potential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Force		Field		Potential	</a:t>
            </a:r>
            <a:r>
              <a:rPr lang="en-US" sz="2400" dirty="0" smtClean="0"/>
              <a:t>   Energy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Gravity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Electricity</a:t>
            </a:r>
            <a:endParaRPr lang="en-US" sz="2400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717624"/>
              </p:ext>
            </p:extLst>
          </p:nvPr>
        </p:nvGraphicFramePr>
        <p:xfrm>
          <a:off x="5353050" y="2914650"/>
          <a:ext cx="1634537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Equation" r:id="rId3" imgW="634680" imgH="1028520" progId="Equation.3">
                  <p:embed/>
                </p:oleObj>
              </mc:Choice>
              <mc:Fallback>
                <p:oleObj name="Equation" r:id="rId3" imgW="634680" imgH="10285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2914650"/>
                        <a:ext cx="1634537" cy="2647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612271"/>
              </p:ext>
            </p:extLst>
          </p:nvPr>
        </p:nvGraphicFramePr>
        <p:xfrm>
          <a:off x="1582946" y="2952749"/>
          <a:ext cx="1781600" cy="253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9" name="Equation" r:id="rId5" imgW="723600" imgH="1028520" progId="Equation.3">
                  <p:embed/>
                </p:oleObj>
              </mc:Choice>
              <mc:Fallback>
                <p:oleObj name="Equation" r:id="rId5" imgW="723600" imgH="1028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946" y="2952749"/>
                        <a:ext cx="1781600" cy="253174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717496"/>
              </p:ext>
            </p:extLst>
          </p:nvPr>
        </p:nvGraphicFramePr>
        <p:xfrm>
          <a:off x="7283816" y="2952750"/>
          <a:ext cx="1738551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Equation" r:id="rId7" imgW="863280" imgH="1295280" progId="Equation.3">
                  <p:embed/>
                </p:oleObj>
              </mc:Choice>
              <mc:Fallback>
                <p:oleObj name="Equation" r:id="rId7" imgW="863280" imgH="129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816" y="2952750"/>
                        <a:ext cx="1738551" cy="26098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627237"/>
              </p:ext>
            </p:extLst>
          </p:nvPr>
        </p:nvGraphicFramePr>
        <p:xfrm>
          <a:off x="3660775" y="2895600"/>
          <a:ext cx="147002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name="Equation" r:id="rId9" imgW="571320" imgH="1028520" progId="Equation.3">
                  <p:embed/>
                </p:oleObj>
              </mc:Choice>
              <mc:Fallback>
                <p:oleObj name="Equation" r:id="rId9" imgW="571320" imgH="102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2895600"/>
                        <a:ext cx="1470025" cy="2647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>
                <a:hlinkClick r:id="rId3" action="ppaction://hlinkfile"/>
              </a:rPr>
              <a:t>Video: Equipotentials and Fields</a:t>
            </a:r>
            <a:endParaRPr lang="en-US" dirty="0"/>
          </a:p>
        </p:txBody>
      </p:sp>
      <p:pic>
        <p:nvPicPr>
          <p:cNvPr id="5" name="Equipotentials and Field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07067" y="16002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Equipotential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98396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this?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Yellowstone Topo Map.jpg"/>
          <p:cNvPicPr>
            <a:picLocks noChangeAspect="1"/>
          </p:cNvPicPr>
          <p:nvPr/>
        </p:nvPicPr>
        <p:blipFill>
          <a:blip r:embed="rId2" cstate="print"/>
          <a:srcRect l="51393" t="50000" r="20740" b="32222"/>
          <a:stretch>
            <a:fillRect/>
          </a:stretch>
        </p:blipFill>
        <p:spPr>
          <a:xfrm>
            <a:off x="2895600" y="2026920"/>
            <a:ext cx="5753100" cy="460248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14400"/>
          </a:xfrm>
        </p:spPr>
        <p:txBody>
          <a:bodyPr/>
          <a:lstStyle/>
          <a:p>
            <a:r>
              <a:rPr lang="en-US" dirty="0" err="1" smtClean="0"/>
              <a:t>Equipotential</a:t>
            </a:r>
            <a:r>
              <a:rPr lang="en-US" dirty="0" smtClean="0"/>
              <a:t> Surfaces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4343400" cy="5288760"/>
          </a:xfrm>
        </p:spPr>
        <p:txBody>
          <a:bodyPr/>
          <a:lstStyle/>
          <a:p>
            <a:r>
              <a:rPr lang="en-US" dirty="0" smtClean="0"/>
              <a:t>Gravitational potential is given by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err="1" smtClean="0"/>
              <a:t>equipotential</a:t>
            </a:r>
            <a:r>
              <a:rPr lang="en-US" dirty="0" smtClean="0"/>
              <a:t> surface consists of those points that have the same potential</a:t>
            </a:r>
            <a:endParaRPr lang="en-US" dirty="0"/>
          </a:p>
        </p:txBody>
      </p:sp>
      <p:pic>
        <p:nvPicPr>
          <p:cNvPr id="6" name="Content Placeholder 3" descr="scan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2666" y="1524001"/>
            <a:ext cx="4138934" cy="4114800"/>
          </a:xfrm>
          <a:prstGeom prst="rect">
            <a:avLst/>
          </a:prstGeom>
        </p:spPr>
      </p:pic>
      <p:graphicFrame>
        <p:nvGraphicFramePr>
          <p:cNvPr id="49153" name="Object 2"/>
          <p:cNvGraphicFramePr>
            <a:graphicFrameLocks noChangeAspect="1"/>
          </p:cNvGraphicFramePr>
          <p:nvPr/>
        </p:nvGraphicFramePr>
        <p:xfrm>
          <a:off x="990600" y="2133600"/>
          <a:ext cx="272415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Equation" r:id="rId4" imgW="685800" imgH="393480" progId="Equation.3">
                  <p:embed/>
                </p:oleObj>
              </mc:Choice>
              <mc:Fallback>
                <p:oleObj name="Equation" r:id="rId4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2724150" cy="1565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4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Equipotential</a:t>
            </a:r>
            <a:r>
              <a:rPr lang="en-US" dirty="0" smtClean="0"/>
              <a:t> Surfaces</a:t>
            </a:r>
            <a:endParaRPr lang="en-US" dirty="0"/>
          </a:p>
        </p:txBody>
      </p:sp>
      <p:pic>
        <p:nvPicPr>
          <p:cNvPr id="4" name="Content Placeholder 3" descr="scan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508359"/>
            <a:ext cx="4953000" cy="4896715"/>
          </a:xfrm>
        </p:spPr>
      </p:pic>
    </p:spTree>
    <p:extLst>
      <p:ext uri="{BB962C8B-B14F-4D97-AF65-F5344CB8AC3E}">
        <p14:creationId xmlns:p14="http://schemas.microsoft.com/office/powerpoint/2010/main" val="35515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Equipotential</a:t>
            </a:r>
            <a:r>
              <a:rPr lang="en-US" dirty="0" smtClean="0"/>
              <a:t> Surfaces</a:t>
            </a:r>
            <a:endParaRPr lang="en-US" dirty="0"/>
          </a:p>
        </p:txBody>
      </p:sp>
      <p:pic>
        <p:nvPicPr>
          <p:cNvPr id="4" name="Content Placeholder 3" descr="scan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571161"/>
            <a:ext cx="4953000" cy="4771110"/>
          </a:xfrm>
        </p:spPr>
      </p:pic>
    </p:spTree>
    <p:extLst>
      <p:ext uri="{BB962C8B-B14F-4D97-AF65-F5344CB8AC3E}">
        <p14:creationId xmlns:p14="http://schemas.microsoft.com/office/powerpoint/2010/main" val="15584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Equipotential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electricity, equipotential </a:t>
            </a:r>
            <a:r>
              <a:rPr lang="en-US" dirty="0" smtClean="0"/>
              <a:t>surfaces or lines are areas where the potential around a charge are equal, just like the contour lines on a topographical map</a:t>
            </a:r>
            <a:endParaRPr lang="en-US" dirty="0"/>
          </a:p>
        </p:txBody>
      </p:sp>
      <p:pic>
        <p:nvPicPr>
          <p:cNvPr id="4" name="Picture 3" descr="scan0004.jpg"/>
          <p:cNvPicPr>
            <a:picLocks noChangeAspect="1"/>
          </p:cNvPicPr>
          <p:nvPr/>
        </p:nvPicPr>
        <p:blipFill>
          <a:blip r:embed="rId2" cstate="print"/>
          <a:srcRect b="3792"/>
          <a:stretch>
            <a:fillRect/>
          </a:stretch>
        </p:blipFill>
        <p:spPr>
          <a:xfrm>
            <a:off x="914400" y="3886200"/>
            <a:ext cx="2630604" cy="2590800"/>
          </a:xfrm>
          <a:prstGeom prst="rect">
            <a:avLst/>
          </a:prstGeom>
        </p:spPr>
      </p:pic>
      <p:pic>
        <p:nvPicPr>
          <p:cNvPr id="5" name="Picture 4" descr="scan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2900" y="3886200"/>
            <a:ext cx="45339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Theory Of Knowledge: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Although gravitational and electrostatic forces decrease with the square of distance and will only become zero at infinite separation, from a practical standpoint they become negligible at much smaller distances.</a:t>
            </a:r>
          </a:p>
          <a:p>
            <a:r>
              <a:rPr lang="en-US" sz="3200" dirty="0" smtClean="0"/>
              <a:t>How do scientists decide when an effect is so small that it can be ignored?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Equipotential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/>
          <a:lstStyle/>
          <a:p>
            <a:r>
              <a:rPr lang="en-US" dirty="0" smtClean="0"/>
              <a:t>All points a given distance from the center of a sphere will have the same potential</a:t>
            </a:r>
          </a:p>
          <a:p>
            <a:r>
              <a:rPr lang="en-US" dirty="0" smtClean="0"/>
              <a:t>All points a given perpendicular distance from a parallel plate will have the same potential</a:t>
            </a:r>
            <a:endParaRPr lang="en-US" dirty="0"/>
          </a:p>
        </p:txBody>
      </p:sp>
      <p:pic>
        <p:nvPicPr>
          <p:cNvPr id="4" name="Picture 3" descr="scan0004.jpg"/>
          <p:cNvPicPr>
            <a:picLocks noChangeAspect="1"/>
          </p:cNvPicPr>
          <p:nvPr/>
        </p:nvPicPr>
        <p:blipFill>
          <a:blip r:embed="rId2" cstate="print"/>
          <a:srcRect b="3792"/>
          <a:stretch>
            <a:fillRect/>
          </a:stretch>
        </p:blipFill>
        <p:spPr>
          <a:xfrm>
            <a:off x="914400" y="3886200"/>
            <a:ext cx="2630604" cy="2590800"/>
          </a:xfrm>
          <a:prstGeom prst="rect">
            <a:avLst/>
          </a:prstGeom>
        </p:spPr>
      </p:pic>
      <p:pic>
        <p:nvPicPr>
          <p:cNvPr id="5" name="Picture 4" descr="scan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2900" y="3886200"/>
            <a:ext cx="45339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Equipotential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495800" cy="4038600"/>
          </a:xfrm>
        </p:spPr>
        <p:txBody>
          <a:bodyPr/>
          <a:lstStyle/>
          <a:p>
            <a:r>
              <a:rPr lang="en-US" dirty="0" smtClean="0"/>
              <a:t>Equipotential lines for two opposite charges of different magnitudes</a:t>
            </a:r>
          </a:p>
          <a:p>
            <a:r>
              <a:rPr lang="en-US" dirty="0" smtClean="0"/>
              <a:t>Movement along an equipotential line requires no work because there is no change in potential</a:t>
            </a:r>
            <a:endParaRPr lang="en-US" dirty="0"/>
          </a:p>
        </p:txBody>
      </p:sp>
      <p:pic>
        <p:nvPicPr>
          <p:cNvPr id="5" name="Picture 4" descr="scan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4422" y="1981200"/>
            <a:ext cx="38303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Connection Between Electric Field and Electric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943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electric field strength (E) is equal to the change in potential divided by the distance over which that change takes place</a:t>
            </a:r>
          </a:p>
          <a:p>
            <a:r>
              <a:rPr lang="en-US" i="1" dirty="0" smtClean="0"/>
              <a:t>Thus the field strength is equal to the potential gradient</a:t>
            </a:r>
          </a:p>
          <a:p>
            <a:r>
              <a:rPr lang="en-US" dirty="0" smtClean="0"/>
              <a:t>If the potential is constant, the field strength is zero</a:t>
            </a:r>
          </a:p>
          <a:p>
            <a:r>
              <a:rPr lang="en-US" dirty="0" smtClean="0"/>
              <a:t>Potential inside a sphere is constant so the field is zero</a:t>
            </a:r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6477000" y="3352800"/>
          <a:ext cx="2429015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Equation" r:id="rId3" imgW="545760" imgH="393480" progId="Equation.3">
                  <p:embed/>
                </p:oleObj>
              </mc:Choice>
              <mc:Fallback>
                <p:oleObj name="Equation" r:id="rId3" imgW="5457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352800"/>
                        <a:ext cx="2429015" cy="1751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Connection Between Electric Field and Electric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4267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Since there is no potential difference along an equipotential line, the field is zero along those lines</a:t>
            </a:r>
            <a:endParaRPr lang="en-US" dirty="0"/>
          </a:p>
        </p:txBody>
      </p:sp>
      <p:pic>
        <p:nvPicPr>
          <p:cNvPr id="5" name="Picture 4" descr="scan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0" y="1828800"/>
            <a:ext cx="4255206" cy="390906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Connection Between Electric Field and Electric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441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Since there IS a potential difference BETWEEN equipotential lines, and because field strength is based on displacement, the electric field is must be normal to those lines</a:t>
            </a:r>
            <a:endParaRPr lang="en-US" dirty="0"/>
          </a:p>
        </p:txBody>
      </p:sp>
      <p:pic>
        <p:nvPicPr>
          <p:cNvPr id="5" name="Picture 4" descr="scan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0" y="1828800"/>
            <a:ext cx="4255206" cy="390906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Connection Between Electric Field and Electric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surfaces of conductors are areas of equipotential</a:t>
            </a:r>
          </a:p>
          <a:p>
            <a:r>
              <a:rPr lang="en-US" dirty="0" smtClean="0"/>
              <a:t>Field lines run perpendicular to the surface of conductors</a:t>
            </a:r>
          </a:p>
          <a:p>
            <a:r>
              <a:rPr lang="en-US" dirty="0" smtClean="0"/>
              <a:t>If they didn’t there would be a component parallel to the equipotential surface and that can’t happen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Connection Between Electric Field and Electric Potential</a:t>
            </a:r>
            <a:endParaRPr lang="en-US" dirty="0"/>
          </a:p>
        </p:txBody>
      </p:sp>
      <p:pic>
        <p:nvPicPr>
          <p:cNvPr id="4" name="Content Placeholder 3" descr="scan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782" y="2514600"/>
            <a:ext cx="8645236" cy="29718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Electricity Vs Gravitation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3733800" cy="3917160"/>
          </a:xfrm>
        </p:spPr>
        <p:txBody>
          <a:bodyPr/>
          <a:lstStyle/>
          <a:p>
            <a:r>
              <a:rPr lang="en-US" dirty="0" smtClean="0"/>
              <a:t>Comparison of Newton’s Law of Gravitation and Coulomb’s Law</a:t>
            </a:r>
            <a:endParaRPr lang="en-US" dirty="0"/>
          </a:p>
        </p:txBody>
      </p:sp>
      <p:pic>
        <p:nvPicPr>
          <p:cNvPr id="4" name="Picture 3" descr="scan0010.jpg"/>
          <p:cNvPicPr>
            <a:picLocks noChangeAspect="1"/>
          </p:cNvPicPr>
          <p:nvPr/>
        </p:nvPicPr>
        <p:blipFill>
          <a:blip r:embed="rId2" cstate="print"/>
          <a:srcRect b="12970"/>
          <a:stretch>
            <a:fillRect/>
          </a:stretch>
        </p:blipFill>
        <p:spPr>
          <a:xfrm>
            <a:off x="3703320" y="1371600"/>
            <a:ext cx="528066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Parallel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/>
              <a:t>Uniform Electric Field</a:t>
            </a:r>
            <a:r>
              <a:rPr lang="en-US" sz="3200" b="1" dirty="0" smtClean="0"/>
              <a:t> exists when the field has a constant magnitude and direction such as that generated by two oppositely charged parallel plates.</a:t>
            </a:r>
            <a:endParaRPr lang="en-US" sz="1800" dirty="0"/>
          </a:p>
        </p:txBody>
      </p:sp>
      <p:pic>
        <p:nvPicPr>
          <p:cNvPr id="5" name="Picture 4" descr="Uniform Field ~ Parallel Plates.JPG"/>
          <p:cNvPicPr/>
          <p:nvPr/>
        </p:nvPicPr>
        <p:blipFill>
          <a:blip r:embed="rId2" cstate="print"/>
          <a:srcRect r="16611" b="31928"/>
          <a:stretch>
            <a:fillRect/>
          </a:stretch>
        </p:blipFill>
        <p:spPr>
          <a:xfrm>
            <a:off x="1752600" y="4122420"/>
            <a:ext cx="5328670" cy="258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Parallel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r>
              <a:rPr lang="en-US" sz="3000" b="1" dirty="0" smtClean="0"/>
              <a:t>The field lines at the edges begin to curve</a:t>
            </a:r>
            <a:endParaRPr lang="en-US" sz="3000" dirty="0" smtClean="0"/>
          </a:p>
          <a:p>
            <a:pPr lvl="1"/>
            <a:r>
              <a:rPr lang="en-US" sz="3000" b="1" dirty="0" smtClean="0"/>
              <a:t>The field is uniform if the length of the field is large compared to the distance between the plates</a:t>
            </a:r>
            <a:endParaRPr lang="en-US" sz="3000" dirty="0"/>
          </a:p>
        </p:txBody>
      </p:sp>
      <p:pic>
        <p:nvPicPr>
          <p:cNvPr id="5" name="Picture 4" descr="Uniform Field ~ Parallel Plates.JPG"/>
          <p:cNvPicPr/>
          <p:nvPr/>
        </p:nvPicPr>
        <p:blipFill>
          <a:blip r:embed="rId2" cstate="print"/>
          <a:srcRect r="16611" b="31928"/>
          <a:stretch>
            <a:fillRect/>
          </a:stretch>
        </p:blipFill>
        <p:spPr>
          <a:xfrm>
            <a:off x="1828800" y="1524000"/>
            <a:ext cx="5328670" cy="258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Understandings: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Gravitational fields </a:t>
            </a:r>
          </a:p>
          <a:p>
            <a:r>
              <a:rPr lang="en-US" sz="3200" dirty="0" smtClean="0"/>
              <a:t>Electrostatic fields </a:t>
            </a:r>
          </a:p>
          <a:p>
            <a:r>
              <a:rPr lang="en-US" sz="3200" dirty="0" smtClean="0"/>
              <a:t>Electric potential and gravitational potential </a:t>
            </a:r>
          </a:p>
          <a:p>
            <a:r>
              <a:rPr lang="en-US" sz="3200" dirty="0" smtClean="0"/>
              <a:t>Field lines </a:t>
            </a:r>
          </a:p>
          <a:p>
            <a:r>
              <a:rPr lang="en-US" sz="3200" dirty="0" err="1" smtClean="0"/>
              <a:t>Equipotential</a:t>
            </a:r>
            <a:r>
              <a:rPr lang="en-US" sz="3200" dirty="0" smtClean="0"/>
              <a:t> surfaces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97864"/>
          </a:xfrm>
        </p:spPr>
        <p:txBody>
          <a:bodyPr/>
          <a:lstStyle/>
          <a:p>
            <a:r>
              <a:rPr lang="en-US" b="1" dirty="0" smtClean="0"/>
              <a:t>Electric Field between parallel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electric field, </a:t>
            </a:r>
            <a:r>
              <a:rPr lang="en-US" i="1" dirty="0" smtClean="0"/>
              <a:t>E</a:t>
            </a:r>
            <a:r>
              <a:rPr lang="en-US" dirty="0" smtClean="0"/>
              <a:t>,  between two parallel plates is equal to the potential difference between the plates, </a:t>
            </a:r>
            <a:r>
              <a:rPr lang="en-US" i="1" dirty="0" smtClean="0"/>
              <a:t>V</a:t>
            </a:r>
            <a:r>
              <a:rPr lang="en-US" dirty="0" smtClean="0"/>
              <a:t>, divided by the distance between the plates, </a:t>
            </a:r>
            <a:r>
              <a:rPr lang="en-US" i="1" dirty="0" smtClean="0"/>
              <a:t>d</a:t>
            </a:r>
          </a:p>
          <a:p>
            <a:pPr lvl="1"/>
            <a:r>
              <a:rPr lang="en-US" dirty="0" smtClean="0"/>
              <a:t>Note that </a:t>
            </a:r>
            <a:r>
              <a:rPr lang="en-US" i="1" dirty="0" smtClean="0"/>
              <a:t>E</a:t>
            </a:r>
            <a:r>
              <a:rPr lang="en-US" dirty="0" smtClean="0"/>
              <a:t> is the electric field – </a:t>
            </a:r>
            <a:r>
              <a:rPr lang="en-US" i="1" dirty="0" smtClean="0"/>
              <a:t>E</a:t>
            </a:r>
            <a:r>
              <a:rPr lang="en-US" dirty="0" smtClean="0"/>
              <a:t> does not stand for energy!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514600" y="4876800"/>
          <a:ext cx="1828800" cy="166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3" imgW="431613" imgH="393529" progId="Equation.3">
                  <p:embed/>
                </p:oleObj>
              </mc:Choice>
              <mc:Fallback>
                <p:oleObj name="Equation" r:id="rId3" imgW="431613" imgH="393529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76800"/>
                        <a:ext cx="1828800" cy="166743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Uniform Field ~ Parallel Plates.JPG"/>
          <p:cNvPicPr/>
          <p:nvPr/>
        </p:nvPicPr>
        <p:blipFill>
          <a:blip r:embed="rId5" cstate="print"/>
          <a:srcRect r="16611" b="31928"/>
          <a:stretch>
            <a:fillRect/>
          </a:stretch>
        </p:blipFill>
        <p:spPr>
          <a:xfrm>
            <a:off x="5638800" y="4495800"/>
            <a:ext cx="31242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Understandings: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Gravitational fields </a:t>
            </a:r>
          </a:p>
          <a:p>
            <a:r>
              <a:rPr lang="en-US" sz="3200" dirty="0" smtClean="0"/>
              <a:t>Electrostatic fields </a:t>
            </a:r>
          </a:p>
          <a:p>
            <a:r>
              <a:rPr lang="en-US" sz="3200" dirty="0" smtClean="0"/>
              <a:t>Electric potential and gravitational potential </a:t>
            </a:r>
          </a:p>
          <a:p>
            <a:r>
              <a:rPr lang="en-US" sz="3200" dirty="0" smtClean="0"/>
              <a:t>Field lines </a:t>
            </a:r>
          </a:p>
          <a:p>
            <a:r>
              <a:rPr lang="en-US" sz="3200" dirty="0" err="1" smtClean="0"/>
              <a:t>Equipotential</a:t>
            </a:r>
            <a:r>
              <a:rPr lang="en-US" sz="3200" dirty="0" smtClean="0"/>
              <a:t> surfaces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Guidance: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Electrostatic fields are restricted to the radial fields around point or spherical charges, the field between two point charges and the uniform fields between charged parallel plates </a:t>
            </a:r>
          </a:p>
          <a:p>
            <a:r>
              <a:rPr lang="en-US" sz="3200" dirty="0" smtClean="0"/>
              <a:t>Gravitational fields are restricted to the radial fields around point or spherical masses and the (assumed) uniform field close to the surface of massive celestial bodies and planetary bodies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Guidance: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Students should recognize that no work is done in moving charge or mass on an </a:t>
            </a:r>
            <a:r>
              <a:rPr lang="en-US" sz="3200" dirty="0" err="1" smtClean="0"/>
              <a:t>equipotential</a:t>
            </a:r>
            <a:r>
              <a:rPr lang="en-US" sz="3200" dirty="0" smtClean="0"/>
              <a:t> surface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Data Booklet References: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371600" y="1853828"/>
          <a:ext cx="3962400" cy="2641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3" imgW="685800" imgH="457200" progId="Equation.3">
                  <p:embed/>
                </p:oleObj>
              </mc:Choice>
              <mc:Fallback>
                <p:oleObj name="Equation" r:id="rId3" imgW="685800" imgH="4572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53828"/>
                        <a:ext cx="3962400" cy="264197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Representing sources of mass and charge, lines of electric and gravitational force, and field patterns using an appropriate symbolism </a:t>
            </a:r>
          </a:p>
          <a:p>
            <a:r>
              <a:rPr lang="en-US" sz="3200" dirty="0" smtClean="0"/>
              <a:t>Mapping fields using potential </a:t>
            </a:r>
          </a:p>
          <a:p>
            <a:r>
              <a:rPr lang="en-US" sz="3200" dirty="0" smtClean="0"/>
              <a:t>Describing the connection between </a:t>
            </a:r>
            <a:r>
              <a:rPr lang="en-US" sz="3200" dirty="0" err="1" smtClean="0"/>
              <a:t>equipotential</a:t>
            </a:r>
            <a:r>
              <a:rPr lang="en-US" sz="3200" dirty="0" smtClean="0"/>
              <a:t> surfaces and field lines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Idea: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Electric charges and masses each influence the space around them and that influence can be represented through the concept of fields.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Viner Hand ITC" pitchFamily="66" charset="0"/>
              </a:rPr>
              <a:t>Questions?</a:t>
            </a:r>
            <a:endParaRPr lang="en-US" sz="2800" dirty="0">
              <a:latin typeface="Viner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#1-21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Representing sources of mass and charge, lines of electric and gravitational force, and field patterns using an appropriate symbolism </a:t>
            </a:r>
          </a:p>
          <a:p>
            <a:r>
              <a:rPr lang="en-US" sz="3200" dirty="0" smtClean="0"/>
              <a:t>Mapping fields using potential </a:t>
            </a:r>
          </a:p>
          <a:p>
            <a:r>
              <a:rPr lang="en-US" sz="3200" dirty="0" smtClean="0"/>
              <a:t>Describing the connection between </a:t>
            </a:r>
            <a:r>
              <a:rPr lang="en-US" sz="3200" dirty="0" err="1" smtClean="0"/>
              <a:t>equipotential</a:t>
            </a:r>
            <a:r>
              <a:rPr lang="en-US" sz="3200" dirty="0" smtClean="0"/>
              <a:t> surfaces and field lines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Guidance: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Electrostatic fields are restricted to the radial fields around point or spherical charges, the field between two point charges and the uniform fields between charged parallel plates </a:t>
            </a:r>
          </a:p>
          <a:p>
            <a:r>
              <a:rPr lang="en-US" sz="3200" dirty="0" smtClean="0"/>
              <a:t>Gravitational fields are restricted to the radial fields around point or spherical masses and the (assumed) uniform field close to the surface of massive celestial bodies and planetary bodies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Guidance: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Students should recognize that no work is done in moving charge or mass on an </a:t>
            </a:r>
            <a:r>
              <a:rPr lang="en-US" sz="3200" dirty="0" err="1" smtClean="0"/>
              <a:t>equipotential</a:t>
            </a:r>
            <a:r>
              <a:rPr lang="en-US" sz="3200" dirty="0" smtClean="0"/>
              <a:t> surface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804</TotalTime>
  <Words>1822</Words>
  <Application>Microsoft Office PowerPoint</Application>
  <PresentationFormat>On-screen Show (4:3)</PresentationFormat>
  <Paragraphs>212</Paragraphs>
  <Slides>68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Consolas</vt:lpstr>
      <vt:lpstr>Corbel</vt:lpstr>
      <vt:lpstr>Pristina</vt:lpstr>
      <vt:lpstr>Symbol</vt:lpstr>
      <vt:lpstr>Viner Hand ITC</vt:lpstr>
      <vt:lpstr>Wingdings</vt:lpstr>
      <vt:lpstr>Wingdings 2</vt:lpstr>
      <vt:lpstr>Wingdings 3</vt:lpstr>
      <vt:lpstr>Metro</vt:lpstr>
      <vt:lpstr>Equation</vt:lpstr>
      <vt:lpstr>Microsoft Equation 3.0</vt:lpstr>
      <vt:lpstr>Devil  physics The  baddest  class  on  campus IB  Physics</vt:lpstr>
      <vt:lpstr>Tsokos Lesson 10-1 Describing Fields</vt:lpstr>
      <vt:lpstr>Essential Idea: </vt:lpstr>
      <vt:lpstr>Nature Of Science:   </vt:lpstr>
      <vt:lpstr>Theory Of Knowledge: </vt:lpstr>
      <vt:lpstr>Understandings: </vt:lpstr>
      <vt:lpstr>Applications And Skills: </vt:lpstr>
      <vt:lpstr>Guidance: </vt:lpstr>
      <vt:lpstr>Guidance: </vt:lpstr>
      <vt:lpstr>Data Booklet References: </vt:lpstr>
      <vt:lpstr>Utilization: </vt:lpstr>
      <vt:lpstr>Aim</vt:lpstr>
      <vt:lpstr>Introductory Video The Force of Gravity</vt:lpstr>
      <vt:lpstr>Newton’s 2nd Law</vt:lpstr>
      <vt:lpstr>Newton’s 2nd Law</vt:lpstr>
      <vt:lpstr>Newton’s Law of Gravitation</vt:lpstr>
      <vt:lpstr>Newton’s Law of Gravitation</vt:lpstr>
      <vt:lpstr>Newton’s Law of Gravitation</vt:lpstr>
      <vt:lpstr>Gravitational Field Strength</vt:lpstr>
      <vt:lpstr>Gravitational Field Strength</vt:lpstr>
      <vt:lpstr>Gravitational Field Strength</vt:lpstr>
      <vt:lpstr>Gravitational Field Strength</vt:lpstr>
      <vt:lpstr>Gravitational Field Strength</vt:lpstr>
      <vt:lpstr>Gravitational Potential Energy</vt:lpstr>
      <vt:lpstr>Gravitational Potential Energy</vt:lpstr>
      <vt:lpstr>Gravitational Potential Energy</vt:lpstr>
      <vt:lpstr>Gravitational Potential Energy</vt:lpstr>
      <vt:lpstr>Gravitational Potential Energy</vt:lpstr>
      <vt:lpstr>Introductory Video: Electric Fields and Potential</vt:lpstr>
      <vt:lpstr>Electric Field</vt:lpstr>
      <vt:lpstr>Electric Field</vt:lpstr>
      <vt:lpstr>Electric Field</vt:lpstr>
      <vt:lpstr>Electric Field</vt:lpstr>
      <vt:lpstr>Electric Field</vt:lpstr>
      <vt:lpstr>Electric Field</vt:lpstr>
      <vt:lpstr>Electric Potential Energy</vt:lpstr>
      <vt:lpstr>Electric Potential Energy</vt:lpstr>
      <vt:lpstr>Electric Potential Energy</vt:lpstr>
      <vt:lpstr>Electric Potential Energy</vt:lpstr>
      <vt:lpstr>Electric Potential Energy</vt:lpstr>
      <vt:lpstr>Electric Potential  </vt:lpstr>
      <vt:lpstr>Potential Difference </vt:lpstr>
      <vt:lpstr>Summary</vt:lpstr>
      <vt:lpstr>Video: Equipotentials and Fields</vt:lpstr>
      <vt:lpstr>Equipotential Surfaces</vt:lpstr>
      <vt:lpstr>Equipotential Surfaces</vt:lpstr>
      <vt:lpstr>Equipotential Surfaces</vt:lpstr>
      <vt:lpstr>Equipotential Surfaces</vt:lpstr>
      <vt:lpstr>Equipotential Surfaces</vt:lpstr>
      <vt:lpstr>Equipotential Surfaces</vt:lpstr>
      <vt:lpstr>Equipotential Surfaces</vt:lpstr>
      <vt:lpstr>Connection Between Electric Field and Electric Potential</vt:lpstr>
      <vt:lpstr>Connection Between Electric Field and Electric Potential</vt:lpstr>
      <vt:lpstr>Connection Between Electric Field and Electric Potential</vt:lpstr>
      <vt:lpstr>Connection Between Electric Field and Electric Potential</vt:lpstr>
      <vt:lpstr>Connection Between Electric Field and Electric Potential</vt:lpstr>
      <vt:lpstr>Electricity Vs Gravitation</vt:lpstr>
      <vt:lpstr>Parallel Plates</vt:lpstr>
      <vt:lpstr>Parallel Plates</vt:lpstr>
      <vt:lpstr>Electric Field between parallel plates</vt:lpstr>
      <vt:lpstr>Understandings: </vt:lpstr>
      <vt:lpstr>Guidance: </vt:lpstr>
      <vt:lpstr>Guidance: </vt:lpstr>
      <vt:lpstr>Data Booklet References: </vt:lpstr>
      <vt:lpstr>Applications And Skills: </vt:lpstr>
      <vt:lpstr>Essential Idea: </vt:lpstr>
      <vt:lpstr>Questions?</vt:lpstr>
      <vt:lpstr>Homework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Devil physics The baddest class on campus IB Physics Physics I Honors / Pre-IB Physics</dc:title>
  <dc:creator>Kyle Smith</dc:creator>
  <cp:lastModifiedBy>Smith Kyle</cp:lastModifiedBy>
  <cp:revision>50</cp:revision>
  <dcterms:created xsi:type="dcterms:W3CDTF">2010-12-08T08:20:03Z</dcterms:created>
  <dcterms:modified xsi:type="dcterms:W3CDTF">2015-08-31T11:51:52Z</dcterms:modified>
</cp:coreProperties>
</file>