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7" r:id="rId6"/>
    <p:sldId id="260" r:id="rId7"/>
    <p:sldId id="265" r:id="rId8"/>
    <p:sldId id="266" r:id="rId9"/>
    <p:sldId id="258" r:id="rId10"/>
    <p:sldId id="259" r:id="rId11"/>
    <p:sldId id="295" r:id="rId12"/>
    <p:sldId id="296" r:id="rId13"/>
    <p:sldId id="297" r:id="rId14"/>
    <p:sldId id="298" r:id="rId15"/>
    <p:sldId id="299" r:id="rId16"/>
    <p:sldId id="300" r:id="rId17"/>
    <p:sldId id="302" r:id="rId18"/>
    <p:sldId id="303" r:id="rId19"/>
    <p:sldId id="301" r:id="rId20"/>
    <p:sldId id="304" r:id="rId21"/>
    <p:sldId id="305" r:id="rId22"/>
    <p:sldId id="306" r:id="rId23"/>
    <p:sldId id="270" r:id="rId24"/>
    <p:sldId id="271" r:id="rId25"/>
    <p:sldId id="307" r:id="rId26"/>
    <p:sldId id="272" r:id="rId27"/>
    <p:sldId id="274" r:id="rId28"/>
    <p:sldId id="273" r:id="rId29"/>
    <p:sldId id="275" r:id="rId30"/>
    <p:sldId id="278" r:id="rId31"/>
    <p:sldId id="280" r:id="rId32"/>
    <p:sldId id="308" r:id="rId33"/>
    <p:sldId id="309" r:id="rId34"/>
    <p:sldId id="279" r:id="rId35"/>
    <p:sldId id="281" r:id="rId36"/>
    <p:sldId id="282" r:id="rId37"/>
    <p:sldId id="316" r:id="rId38"/>
    <p:sldId id="283" r:id="rId39"/>
    <p:sldId id="284" r:id="rId40"/>
    <p:sldId id="285" r:id="rId41"/>
    <p:sldId id="290" r:id="rId42"/>
    <p:sldId id="291" r:id="rId43"/>
    <p:sldId id="294" r:id="rId44"/>
    <p:sldId id="311" r:id="rId45"/>
    <p:sldId id="315" r:id="rId46"/>
    <p:sldId id="312" r:id="rId47"/>
    <p:sldId id="313" r:id="rId48"/>
    <p:sldId id="314" r:id="rId49"/>
    <p:sldId id="310" r:id="rId50"/>
    <p:sldId id="292" r:id="rId51"/>
    <p:sldId id="29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71" d="100"/>
          <a:sy n="71" d="100"/>
        </p:scale>
        <p:origin x="-3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11/8/2015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b="1" i="1" cap="small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Devil Physics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50D1E-C506-4BFB-A516-E19E030201E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0CB2BC-7C22-49CA-82F3-9FABCBF15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50D1E-C506-4BFB-A516-E19E030201E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0CB2BC-7C22-49CA-82F3-9FABCBF15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11/8/2015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b="1" i="1" cap="small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Devil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50D1E-C506-4BFB-A516-E19E030201E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0CB2BC-7C22-49CA-82F3-9FABCBF15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50D1E-C506-4BFB-A516-E19E030201E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0CB2BC-7C22-49CA-82F3-9FABCBF15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11/8/2015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b="1" i="1" cap="small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Devil Physics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11/8/2015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b="1" i="1" cap="small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Devil Physics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11/8/2015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b="1" i="1" cap="small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Devil Physics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50D1E-C506-4BFB-A516-E19E030201E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0CB2BC-7C22-49CA-82F3-9FABCBF15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A250D1E-C506-4BFB-A516-E19E030201E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40CB2BC-7C22-49CA-82F3-9FABCBF15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11/8/2015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b="1" i="1" cap="small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Devil Physics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Uniform%20Circular%20Motion%20Student%20Video.wmv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file:///F:\AAASync\IB%20Physics%20Course\Lesson%20Plans\Tsokos%20Lessons\Tsokos%20Chapter%206\Tsokos%20Lesson%206-1\Uniform%20Circular%20Motion%20Student%20Video.wmv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Uniform%20Circular%20Motion%20Student%20Video%202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AAASync\IB%20Physics%20Course\Lesson%20Plans\Tsokos%20Lessons\Tsokos%20Chapter%206\Tsokos%20Lesson%206-1\Uniform%20Circular%20Motion%20Student%20Video%202.wmv" TargetMode="Externa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otorcycle_sphere_of_death_goes_wrong.wmv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AAASync\IB%20Physics%20Course\Lesson%20Plans\Tsokos%20Lessons\Tsokos%20Chapter%206\Tsokos%20Lesson%206-1\Motorcycle_sphere_of_death_goes_wrong.wmv" TargetMode="Externa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Devil  Physics</a:t>
            </a:r>
            <a:r>
              <a:rPr lang="en-US" dirty="0" smtClean="0">
                <a:latin typeface="Pristina" pitchFamily="66" charset="0"/>
              </a:rPr>
              <a:t/>
            </a:r>
            <a:br>
              <a:rPr lang="en-US" dirty="0" smtClean="0">
                <a:latin typeface="Pristina" pitchFamily="66" charset="0"/>
              </a:rPr>
            </a:br>
            <a:r>
              <a:rPr lang="en-US" i="1" cap="small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Baddest</a:t>
            </a:r>
            <a:r>
              <a:rPr lang="en-US" i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  Class  on  Campus</a:t>
            </a:r>
            <a:r>
              <a:rPr lang="en-US" dirty="0" smtClean="0">
                <a:latin typeface="Pristina" pitchFamily="66" charset="0"/>
              </a:rPr>
              <a:t/>
            </a:r>
            <a:br>
              <a:rPr lang="en-US" dirty="0" smtClean="0">
                <a:latin typeface="Pristina" pitchFamily="66" charset="0"/>
              </a:rPr>
            </a:br>
            <a:r>
              <a:rPr lang="en-US" b="1" i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IB Physics</a:t>
            </a:r>
            <a:endParaRPr lang="en-US" dirty="0">
              <a:latin typeface="Pristina" pitchFamily="66" charset="0"/>
            </a:endParaRPr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2428" y="533400"/>
            <a:ext cx="3648372" cy="347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5814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486400"/>
            <a:ext cx="7772400" cy="1057275"/>
          </a:xfrm>
        </p:spPr>
        <p:txBody>
          <a:bodyPr/>
          <a:lstStyle/>
          <a:p>
            <a:pPr algn="r"/>
            <a:r>
              <a:rPr lang="en-US" dirty="0" smtClean="0">
                <a:hlinkClick r:id="rId3" action="ppaction://hlinkfile"/>
              </a:rPr>
              <a:t>Uniform Circular Motion</a:t>
            </a:r>
            <a:endParaRPr lang="en-US" dirty="0"/>
          </a:p>
        </p:txBody>
      </p:sp>
      <p:pic>
        <p:nvPicPr>
          <p:cNvPr id="6" name="Uniform Circular Motion Student 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" y="3429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Idea: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A force applied perpendicular to its displacement can result in circular motion.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Science: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Observable universe:  Observations and subsequent deductions led to the realization that the force must act </a:t>
            </a:r>
            <a:r>
              <a:rPr lang="en-US" sz="3200" dirty="0" err="1" smtClean="0"/>
              <a:t>radially</a:t>
            </a:r>
            <a:r>
              <a:rPr lang="en-US" sz="3200" dirty="0" smtClean="0"/>
              <a:t> inwards in all cases of circular motion.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International-Mindedness: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International collaboration is needed in establishing effective rocket launch sites to benefit space programs.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Theory Of Knowledge: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Foucault’s pendulum gives a simple observable proof of the rotation of the earth, which is largely unobservable. </a:t>
            </a:r>
          </a:p>
          <a:p>
            <a:r>
              <a:rPr lang="en-US" sz="3200" dirty="0" smtClean="0"/>
              <a:t>How can we have knowledge of things that are unobservable?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Understandings: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Period, frequency, angular displacement and angular velocity </a:t>
            </a:r>
          </a:p>
          <a:p>
            <a:r>
              <a:rPr lang="en-US" sz="3200" dirty="0" smtClean="0"/>
              <a:t>Centripetal force </a:t>
            </a:r>
          </a:p>
          <a:p>
            <a:r>
              <a:rPr lang="en-US" sz="3200" dirty="0" smtClean="0"/>
              <a:t>Centripetal acceleration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Identifying the forces providing the centripetal forces such as tension, friction, gravitational, electrical, or magnetic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Solving problems involving centripetal force, centripetal acceleration, period, frequency, angular displacement, linear speed and angular velocity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Qualitatively and quantitatively describing examples of circular motion including cases of vertical and horizontal circular motion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Guidance: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Banking will be considered qualitatively only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6-1</a:t>
            </a:r>
            <a:br>
              <a:rPr lang="en-US" dirty="0" smtClean="0"/>
            </a:br>
            <a:r>
              <a:rPr lang="en-US" dirty="0" smtClean="0"/>
              <a:t>Circular Motion and Gravitation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Data Booklet Reference: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2438400" y="2038350"/>
          <a:ext cx="4264025" cy="4064000"/>
        </p:xfrm>
        <a:graphic>
          <a:graphicData uri="http://schemas.openxmlformats.org/presentationml/2006/ole">
            <p:oleObj spid="_x0000_s49157" name="Equation" r:id="rId3" imgW="1079500" imgH="1028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Utilization: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Motion of charged particles in magnetic fields (see Physics sub-topic 5.4) </a:t>
            </a:r>
          </a:p>
          <a:p>
            <a:r>
              <a:rPr lang="en-US" sz="3200" dirty="0" smtClean="0"/>
              <a:t>Mass spectrometry (see Chemistry sub-topics 2.1 and 11.3) </a:t>
            </a:r>
          </a:p>
          <a:p>
            <a:r>
              <a:rPr lang="en-US" sz="3200" dirty="0" smtClean="0"/>
              <a:t>Playground and amusement park rides often use the principles of circular motion in their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Aim 6: experiments could include (but are not limited to): mass on a string; observation and quantification of loop-the-loop experiences; friction of a mass on a turntable </a:t>
            </a:r>
          </a:p>
          <a:p>
            <a:r>
              <a:rPr lang="en-US" sz="3200" dirty="0" smtClean="0"/>
              <a:t>Aim 7: technology has allowed for more accurate and precise measurements of circular motion, including data loggers for force measurements and video analysis of objects moving in circular motion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Circular Motion and Centripetal Acceleration</a:t>
            </a:r>
            <a:endParaRPr lang="en-US" dirty="0"/>
          </a:p>
        </p:txBody>
      </p:sp>
      <p:pic>
        <p:nvPicPr>
          <p:cNvPr id="6" name="Content Placeholder 5" descr="scan0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4138" b="2083"/>
          <a:stretch>
            <a:fillRect/>
          </a:stretch>
        </p:blipFill>
        <p:spPr>
          <a:xfrm>
            <a:off x="457200" y="1905000"/>
            <a:ext cx="3733800" cy="35814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267200" cy="2971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 is the period in seconds – the time it takes to make one revolution</a:t>
            </a:r>
          </a:p>
          <a:p>
            <a:r>
              <a:rPr lang="en-US" dirty="0" smtClean="0"/>
              <a:t>2</a:t>
            </a:r>
            <a:r>
              <a:rPr lang="el-GR" dirty="0" smtClean="0">
                <a:cs typeface="Times New Roman"/>
              </a:rPr>
              <a:t>π</a:t>
            </a:r>
            <a:r>
              <a:rPr lang="en-US" dirty="0" smtClean="0">
                <a:cs typeface="Times New Roman"/>
              </a:rPr>
              <a:t>R is the circumference or distance around the circle</a:t>
            </a:r>
            <a:endParaRPr lang="en-US" dirty="0"/>
          </a:p>
        </p:txBody>
      </p:sp>
      <p:graphicFrame>
        <p:nvGraphicFramePr>
          <p:cNvPr id="25604" name="Content Placeholder 6"/>
          <p:cNvGraphicFramePr>
            <a:graphicFrameLocks noChangeAspect="1"/>
          </p:cNvGraphicFramePr>
          <p:nvPr/>
        </p:nvGraphicFramePr>
        <p:xfrm>
          <a:off x="5334000" y="1524000"/>
          <a:ext cx="2590800" cy="1867402"/>
        </p:xfrm>
        <a:graphic>
          <a:graphicData uri="http://schemas.openxmlformats.org/presentationml/2006/ole">
            <p:oleObj spid="_x0000_s25606" name="Equation" r:id="rId4" imgW="545863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Circular Motion and Centripetal Acceleration</a:t>
            </a:r>
            <a:endParaRPr lang="en-US" dirty="0"/>
          </a:p>
        </p:txBody>
      </p:sp>
      <p:pic>
        <p:nvPicPr>
          <p:cNvPr id="6" name="Content Placeholder 5" descr="scan0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4401" b="2083"/>
          <a:stretch>
            <a:fillRect/>
          </a:stretch>
        </p:blipFill>
        <p:spPr>
          <a:xfrm>
            <a:off x="391239" y="1905000"/>
            <a:ext cx="3723561" cy="35814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2672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Angular Speed</a:t>
            </a:r>
          </a:p>
          <a:p>
            <a:r>
              <a:rPr lang="en-US" dirty="0" smtClean="0"/>
              <a:t>In one period, the object will sweep out an angle of 2</a:t>
            </a:r>
            <a:r>
              <a:rPr lang="el-GR" dirty="0" smtClean="0">
                <a:cs typeface="Times New Roman"/>
              </a:rPr>
              <a:t>π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radians (one circle)</a:t>
            </a:r>
            <a:endParaRPr lang="en-US" dirty="0" smtClean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Units are radians per second or just s</a:t>
            </a:r>
            <a:r>
              <a:rPr lang="en-US" baseline="30000" dirty="0" smtClean="0">
                <a:cs typeface="Times New Roman"/>
              </a:rPr>
              <a:t>-1</a:t>
            </a:r>
            <a:endParaRPr lang="en-US" dirty="0"/>
          </a:p>
        </p:txBody>
      </p:sp>
      <p:graphicFrame>
        <p:nvGraphicFramePr>
          <p:cNvPr id="25604" name="Content Placeholder 6"/>
          <p:cNvGraphicFramePr>
            <a:graphicFrameLocks noChangeAspect="1"/>
          </p:cNvGraphicFramePr>
          <p:nvPr/>
        </p:nvGraphicFramePr>
        <p:xfrm>
          <a:off x="4702175" y="1635914"/>
          <a:ext cx="3908425" cy="1754986"/>
        </p:xfrm>
        <a:graphic>
          <a:graphicData uri="http://schemas.openxmlformats.org/presentationml/2006/ole">
            <p:oleObj spid="_x0000_s26628" name="Equation" r:id="rId4" imgW="875920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Circular Motion and Centripetal Acceleration</a:t>
            </a:r>
            <a:endParaRPr lang="en-US" dirty="0"/>
          </a:p>
        </p:txBody>
      </p:sp>
      <p:pic>
        <p:nvPicPr>
          <p:cNvPr id="6" name="Content Placeholder 5" descr="scan0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4401" b="2083"/>
          <a:stretch>
            <a:fillRect/>
          </a:stretch>
        </p:blipFill>
        <p:spPr>
          <a:xfrm>
            <a:off x="391239" y="1905000"/>
            <a:ext cx="3723561" cy="35814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2672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Angular Speed</a:t>
            </a:r>
          </a:p>
          <a:p>
            <a:r>
              <a:rPr lang="en-US" dirty="0" smtClean="0"/>
              <a:t>Since frequency is the inverse of period, angular speed can also be given in terms of frequency</a:t>
            </a:r>
            <a:endParaRPr lang="en-US" dirty="0"/>
          </a:p>
        </p:txBody>
      </p:sp>
      <p:graphicFrame>
        <p:nvGraphicFramePr>
          <p:cNvPr id="25604" name="Content Placeholder 6"/>
          <p:cNvGraphicFramePr>
            <a:graphicFrameLocks noChangeAspect="1"/>
          </p:cNvGraphicFramePr>
          <p:nvPr/>
        </p:nvGraphicFramePr>
        <p:xfrm>
          <a:off x="4391025" y="1625600"/>
          <a:ext cx="4527550" cy="1752600"/>
        </p:xfrm>
        <a:graphic>
          <a:graphicData uri="http://schemas.openxmlformats.org/presentationml/2006/ole">
            <p:oleObj spid="_x0000_s50180" name="Equation" r:id="rId4" imgW="10159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Circular Motion and Centripetal Acceleration</a:t>
            </a:r>
            <a:endParaRPr lang="en-US" dirty="0"/>
          </a:p>
        </p:txBody>
      </p:sp>
      <p:pic>
        <p:nvPicPr>
          <p:cNvPr id="6" name="Content Placeholder 5" descr="scan0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6357" b="4167"/>
          <a:stretch>
            <a:fillRect/>
          </a:stretch>
        </p:blipFill>
        <p:spPr>
          <a:xfrm>
            <a:off x="391239" y="1905000"/>
            <a:ext cx="3647361" cy="35052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Even though speed is constant, velocity is not because it is constantly changing direction</a:t>
            </a:r>
          </a:p>
          <a:p>
            <a:r>
              <a:rPr lang="en-US" dirty="0" smtClean="0"/>
              <a:t>Since the velocity changes, we have acceleration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46558" y="4800600"/>
          <a:ext cx="2086117" cy="1657350"/>
        </p:xfrm>
        <a:graphic>
          <a:graphicData uri="http://schemas.openxmlformats.org/presentationml/2006/ole">
            <p:oleObj spid="_x0000_s27653" name="Equation" r:id="rId4" imgW="495085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Circular Motion and Centripetal Acceleration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4343400"/>
            <a:ext cx="46482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In any non-linear motion, velocity is a vector that is always tangent to the </a:t>
            </a:r>
            <a:r>
              <a:rPr lang="en-US" dirty="0" smtClean="0"/>
              <a:t>displacement</a:t>
            </a:r>
            <a:endParaRPr lang="en-US" dirty="0"/>
          </a:p>
        </p:txBody>
      </p:sp>
      <p:pic>
        <p:nvPicPr>
          <p:cNvPr id="6" name="Picture 5" descr="scan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600200"/>
            <a:ext cx="6129687" cy="2650236"/>
          </a:xfrm>
          <a:prstGeom prst="rect">
            <a:avLst/>
          </a:prstGeom>
        </p:spPr>
      </p:pic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897438" y="4681538"/>
          <a:ext cx="2092325" cy="1704975"/>
        </p:xfrm>
        <a:graphic>
          <a:graphicData uri="http://schemas.openxmlformats.org/presentationml/2006/ole">
            <p:oleObj spid="_x0000_s29701" name="Equation" r:id="rId4" imgW="482391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Circular Motion and Centripetal Acceleration</a:t>
            </a:r>
            <a:endParaRPr lang="en-US" dirty="0"/>
          </a:p>
        </p:txBody>
      </p:sp>
      <p:pic>
        <p:nvPicPr>
          <p:cNvPr id="11" name="Content Placeholder 10" descr="scan00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600200"/>
            <a:ext cx="5791200" cy="2725271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8600" y="4495800"/>
            <a:ext cx="42672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In circular motion, velocity is a vector that is always tangent to the circle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897438" y="4681538"/>
          <a:ext cx="2092325" cy="1704975"/>
        </p:xfrm>
        <a:graphic>
          <a:graphicData uri="http://schemas.openxmlformats.org/presentationml/2006/ole">
            <p:oleObj spid="_x0000_s28677" name="Equation" r:id="rId4" imgW="482391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Circular Motion and Centripetal Acceleration</a:t>
            </a:r>
            <a:endParaRPr lang="en-US" dirty="0"/>
          </a:p>
        </p:txBody>
      </p:sp>
      <p:pic>
        <p:nvPicPr>
          <p:cNvPr id="11" name="Content Placeholder 10" descr="scan00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600200"/>
            <a:ext cx="5791200" cy="2725271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8600" y="4572000"/>
            <a:ext cx="42672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</a:t>
            </a:r>
            <a:r>
              <a:rPr lang="el-GR" dirty="0" smtClean="0"/>
              <a:t>Δ</a:t>
            </a:r>
            <a:r>
              <a:rPr lang="en-US" dirty="0" smtClean="0"/>
              <a:t>t is taken to be infinitely small, the difference between </a:t>
            </a:r>
            <a:r>
              <a:rPr lang="el-GR" dirty="0" smtClean="0"/>
              <a:t>Δ</a:t>
            </a:r>
            <a:r>
              <a:rPr lang="en-US" dirty="0" smtClean="0"/>
              <a:t>r and </a:t>
            </a:r>
            <a:r>
              <a:rPr lang="el-GR" dirty="0" smtClean="0"/>
              <a:t>Δ</a:t>
            </a:r>
            <a:r>
              <a:rPr lang="en-US" dirty="0" smtClean="0"/>
              <a:t>s, the arc length, becomes insignificant</a:t>
            </a:r>
            <a:endParaRPr lang="en-US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897438" y="4681538"/>
          <a:ext cx="2092325" cy="1704975"/>
        </p:xfrm>
        <a:graphic>
          <a:graphicData uri="http://schemas.openxmlformats.org/presentationml/2006/ole">
            <p:oleObj spid="_x0000_s30725" name="Equation" r:id="rId4" imgW="482391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Give the equation for work done by a force.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Given a graph of force versus displacement, how would you determine the work done by a varying force?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State the equations for:</a:t>
            </a:r>
          </a:p>
          <a:p>
            <a:pPr marL="971550" lvl="1" indent="-514350"/>
            <a:r>
              <a:rPr lang="en-US" b="1" i="1" u="sng" dirty="0" smtClean="0"/>
              <a:t>Kinetic energy</a:t>
            </a:r>
            <a:r>
              <a:rPr lang="en-US" b="1" dirty="0" smtClean="0"/>
              <a:t>,  </a:t>
            </a:r>
          </a:p>
          <a:p>
            <a:pPr marL="971550" lvl="1" indent="-514350"/>
            <a:r>
              <a:rPr lang="en-US" b="1" i="1" u="sng" dirty="0" smtClean="0"/>
              <a:t>Gravitational potential energy</a:t>
            </a:r>
            <a:r>
              <a:rPr lang="en-US" b="1" dirty="0" smtClean="0"/>
              <a:t>, </a:t>
            </a:r>
          </a:p>
          <a:p>
            <a:pPr marL="971550" lvl="1" indent="-514350"/>
            <a:r>
              <a:rPr lang="en-US" b="1" i="1" u="sng" dirty="0" smtClean="0"/>
              <a:t>Elastic potential energy</a:t>
            </a:r>
            <a:r>
              <a:rPr lang="en-US" b="1" dirty="0" smtClean="0"/>
              <a:t>, 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b="1" dirty="0" smtClean="0"/>
              <a:t>True or False.  Gravitational potential energy can only be calculated by measuring heights from the lowest point to the highest point.</a:t>
            </a:r>
            <a:endParaRPr lang="en-US" sz="2800" dirty="0" smtClean="0"/>
          </a:p>
          <a:p>
            <a:pPr marL="971550" lvl="1" indent="-514350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Circular Motion and Centripetal Acceleration</a:t>
            </a:r>
            <a:endParaRPr lang="en-US" dirty="0"/>
          </a:p>
        </p:txBody>
      </p:sp>
      <p:pic>
        <p:nvPicPr>
          <p:cNvPr id="9" name="Content Placeholder 8" descr="scan00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54096" y="2514600"/>
            <a:ext cx="3346704" cy="2679192"/>
          </a:xfr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04800" y="1981200"/>
          <a:ext cx="2171700" cy="3817938"/>
        </p:xfrm>
        <a:graphic>
          <a:graphicData uri="http://schemas.openxmlformats.org/presentationml/2006/ole">
            <p:oleObj spid="_x0000_s33798" name="Equation" r:id="rId4" imgW="736600" imgH="1295400" progId="Equation.3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7010400" y="2438400"/>
          <a:ext cx="1947863" cy="3068638"/>
        </p:xfrm>
        <a:graphic>
          <a:graphicData uri="http://schemas.openxmlformats.org/presentationml/2006/ole">
            <p:oleObj spid="_x0000_s33799" name="Equation" r:id="rId5" imgW="660113" imgH="104094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Circular Motion and Centripetal Acceleration</a:t>
            </a:r>
            <a:endParaRPr lang="en-US" dirty="0"/>
          </a:p>
        </p:txBody>
      </p:sp>
      <p:pic>
        <p:nvPicPr>
          <p:cNvPr id="8" name="Content Placeholder 7" descr="scan00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43090" y="2839752"/>
            <a:ext cx="3282696" cy="238658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295400"/>
            <a:ext cx="441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 body moving along a circle of radius R with a speed v experiences centripetal acceleration that has magnitude given by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indent="-1588">
              <a:buNone/>
            </a:pPr>
            <a:r>
              <a:rPr lang="en-US" dirty="0" smtClean="0"/>
              <a:t>and is directed toward the centre of the circle</a:t>
            </a:r>
            <a:endParaRPr lang="en-US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943600" y="3962400"/>
          <a:ext cx="1531835" cy="1295400"/>
        </p:xfrm>
        <a:graphic>
          <a:graphicData uri="http://schemas.openxmlformats.org/presentationml/2006/ole">
            <p:oleObj spid="_x0000_s34821" name="Equation" r:id="rId4" imgW="495085" imgH="41891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Circular Motion and Centripetal Acceleration</a:t>
            </a:r>
            <a:endParaRPr lang="en-US" dirty="0"/>
          </a:p>
        </p:txBody>
      </p:sp>
      <p:pic>
        <p:nvPicPr>
          <p:cNvPr id="8" name="Content Placeholder 7" descr="scan00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43090" y="2839752"/>
            <a:ext cx="3282696" cy="238658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terms of angular speed,</a:t>
            </a:r>
            <a:endParaRPr lang="en-US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953000" y="2590800"/>
          <a:ext cx="3690937" cy="3846512"/>
        </p:xfrm>
        <a:graphic>
          <a:graphicData uri="http://schemas.openxmlformats.org/presentationml/2006/ole">
            <p:oleObj spid="_x0000_s51204" name="Equation" r:id="rId4" imgW="1193800" imgH="1244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Circular Motion and Centripetal Acceleration</a:t>
            </a:r>
            <a:endParaRPr lang="en-US" dirty="0"/>
          </a:p>
        </p:txBody>
      </p:sp>
      <p:pic>
        <p:nvPicPr>
          <p:cNvPr id="8" name="Content Placeholder 7" descr="scan00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43090" y="2839752"/>
            <a:ext cx="3282696" cy="238658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terms of angular speed,</a:t>
            </a:r>
            <a:endParaRPr lang="en-US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208588" y="2865438"/>
          <a:ext cx="3179762" cy="3297237"/>
        </p:xfrm>
        <a:graphic>
          <a:graphicData uri="http://schemas.openxmlformats.org/presentationml/2006/ole">
            <p:oleObj spid="_x0000_s52228" name="Equation" r:id="rId4" imgW="1028520" imgH="1066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Tangential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the magnitude of the velocity changes, we have tangential acceleration.</a:t>
            </a:r>
          </a:p>
          <a:p>
            <a:r>
              <a:rPr lang="en-US" dirty="0" smtClean="0"/>
              <a:t>This is a vector in the same direction as the velocity vector if speed is increasing, in the opposite direction if decreasing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486400" y="2743200"/>
          <a:ext cx="2262188" cy="1752600"/>
        </p:xfrm>
        <a:graphic>
          <a:graphicData uri="http://schemas.openxmlformats.org/presentationml/2006/ole">
            <p:oleObj spid="_x0000_s37892" name="Equation" r:id="rId3" imgW="507780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Tangential and Centripetal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When velocity direction and magnitude are changing, we have both centripetal acceleration and tangential acceleration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The total acceleration is the vector sum of the vectors representing these accelerations</a:t>
            </a:r>
            <a:endParaRPr lang="en-US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Centripetal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mass moves in a circle, there must be a force present because we have mass and acceleration</a:t>
            </a:r>
          </a:p>
          <a:p>
            <a:r>
              <a:rPr lang="en-US" dirty="0" smtClean="0"/>
              <a:t>If the speed is constant (no tangential acceleration), the direction of the acceleration, and therefore the force, are toward the centre of the circle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Centripetal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048000" y="1955800"/>
          <a:ext cx="2262188" cy="735013"/>
        </p:xfrm>
        <a:graphic>
          <a:graphicData uri="http://schemas.openxmlformats.org/presentationml/2006/ole">
            <p:oleObj spid="_x0000_s54280" name="Equation" r:id="rId3" imgW="507780" imgH="165028" progId="Equation.3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57200" y="3657600"/>
          <a:ext cx="2714625" cy="1866900"/>
        </p:xfrm>
        <a:graphic>
          <a:graphicData uri="http://schemas.openxmlformats.org/presentationml/2006/ole">
            <p:oleObj spid="_x0000_s54281" name="Equation" r:id="rId4" imgW="609600" imgH="419100" progId="Equation.3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687888" y="4138613"/>
          <a:ext cx="2941637" cy="904875"/>
        </p:xfrm>
        <a:graphic>
          <a:graphicData uri="http://schemas.openxmlformats.org/presentationml/2006/ole">
            <p:oleObj spid="_x0000_s54282" name="Equation" r:id="rId5" imgW="660113" imgH="20311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Centripetal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>
            <a:normAutofit/>
          </a:bodyPr>
          <a:lstStyle/>
          <a:p>
            <a:r>
              <a:rPr lang="en-US" dirty="0" smtClean="0"/>
              <a:t>Think of a car driving in a circle;</a:t>
            </a:r>
          </a:p>
          <a:p>
            <a:r>
              <a:rPr lang="en-US" dirty="0" smtClean="0"/>
              <a:t>The force of friction between the tires and the road provide the centripetal force</a:t>
            </a:r>
            <a:endParaRPr lang="en-US" dirty="0"/>
          </a:p>
        </p:txBody>
      </p:sp>
      <p:pic>
        <p:nvPicPr>
          <p:cNvPr id="4" name="Picture 3" descr="scan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12" y="1219200"/>
            <a:ext cx="4590288" cy="311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Centripetal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>
            <a:normAutofit/>
          </a:bodyPr>
          <a:lstStyle/>
          <a:p>
            <a:r>
              <a:rPr lang="en-US" dirty="0" smtClean="0"/>
              <a:t>Since the centripetal force is at right angles to the motion, there is never any work done</a:t>
            </a:r>
            <a:endParaRPr lang="en-US" dirty="0"/>
          </a:p>
        </p:txBody>
      </p:sp>
      <p:pic>
        <p:nvPicPr>
          <p:cNvPr id="4" name="Picture 3" descr="scan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12" y="1219200"/>
            <a:ext cx="4590288" cy="311206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54250" y="5562600"/>
          <a:ext cx="4518025" cy="762000"/>
        </p:xfrm>
        <a:graphic>
          <a:graphicData uri="http://schemas.openxmlformats.org/presentationml/2006/ole">
            <p:oleObj spid="_x0000_s38916" name="Equation" r:id="rId4" imgW="1053643" imgH="17772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b="1" dirty="0" smtClean="0"/>
              <a:t>True or False.  When friction forces are absent, the total mechanical energy is not conserved.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sz="2800" b="1" dirty="0" smtClean="0"/>
              <a:t>State the work-kinetic energy relation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sz="2800" b="1" dirty="0" smtClean="0"/>
              <a:t>When external forces are present, what is the relationship between work done and mechanical energy?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Ball on a String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47800" y="3657600"/>
            <a:ext cx="7239000" cy="2819400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Can a ball on a string rotate in a plane parallel to the earth’s surface, i.e. horizontally?</a:t>
            </a:r>
            <a:endParaRPr lang="en-US" b="1" i="1" dirty="0">
              <a:solidFill>
                <a:srgbClr val="FFFF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838200" y="1981199"/>
            <a:ext cx="3810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642512" y="1524000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Ball on a String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47800" y="3657600"/>
            <a:ext cx="7239000" cy="2819400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Can a ball on a string rotate in a plane parallel to the earth’s surface, i.e. horizontally?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If so, what is supporting its weight?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838200" y="1981199"/>
            <a:ext cx="3810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642512" y="1524000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536744" y="2514600"/>
            <a:ext cx="1066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2438400"/>
            <a:ext cx="76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F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g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Ball on a String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47800" y="3657600"/>
            <a:ext cx="7239000" cy="2819400"/>
          </a:xfrm>
        </p:spPr>
        <p:txBody>
          <a:bodyPr/>
          <a:lstStyle/>
          <a:p>
            <a:endParaRPr lang="en-US" b="1" i="1" dirty="0" smtClean="0">
              <a:solidFill>
                <a:srgbClr val="FFFF00"/>
              </a:solidFill>
            </a:endParaRPr>
          </a:p>
          <a:p>
            <a:endParaRPr lang="en-US" b="1" i="1" dirty="0" smtClean="0">
              <a:solidFill>
                <a:srgbClr val="FFFF00"/>
              </a:solidFill>
            </a:endParaRPr>
          </a:p>
          <a:p>
            <a:endParaRPr lang="en-US" b="1" i="1" dirty="0" smtClean="0">
              <a:solidFill>
                <a:srgbClr val="FFFF00"/>
              </a:solidFill>
            </a:endParaRPr>
          </a:p>
          <a:p>
            <a:endParaRPr lang="en-US" b="1" i="1" dirty="0" smtClean="0">
              <a:solidFill>
                <a:srgbClr val="FFFF00"/>
              </a:solidFill>
            </a:endParaRPr>
          </a:p>
        </p:txBody>
      </p:sp>
      <p:cxnSp>
        <p:nvCxnSpPr>
          <p:cNvPr id="13" name="Straight Connector 12"/>
          <p:cNvCxnSpPr>
            <a:stCxn id="15" idx="2"/>
          </p:cNvCxnSpPr>
          <p:nvPr/>
        </p:nvCxnSpPr>
        <p:spPr>
          <a:xfrm rot="10800000">
            <a:off x="873456" y="1981200"/>
            <a:ext cx="3810000" cy="125730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683456" y="2819400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572794" y="3809206"/>
            <a:ext cx="1066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3581400"/>
            <a:ext cx="76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F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495800" y="2667000"/>
            <a:ext cx="1219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838200" y="1981200"/>
            <a:ext cx="426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015552" y="3159456"/>
            <a:ext cx="193344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14600" y="2743200"/>
            <a:ext cx="76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2362200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T-y</a:t>
            </a:r>
            <a:r>
              <a:rPr lang="en-US" sz="3600" b="1" dirty="0" smtClean="0">
                <a:solidFill>
                  <a:srgbClr val="FF0000"/>
                </a:solidFill>
              </a:rPr>
              <a:t> = </a:t>
            </a:r>
            <a:r>
              <a:rPr lang="en-US" sz="3600" b="1" dirty="0" err="1" smtClean="0">
                <a:solidFill>
                  <a:srgbClr val="FF0000"/>
                </a:solidFill>
              </a:rPr>
              <a:t>F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1219200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T-x</a:t>
            </a:r>
            <a:r>
              <a:rPr lang="en-US" sz="3600" b="1" dirty="0" smtClean="0">
                <a:solidFill>
                  <a:srgbClr val="FF0000"/>
                </a:solidFill>
              </a:rPr>
              <a:t> = </a:t>
            </a:r>
            <a:r>
              <a:rPr lang="en-US" sz="3600" b="1" dirty="0" err="1" smtClean="0">
                <a:solidFill>
                  <a:srgbClr val="FF0000"/>
                </a:solidFill>
              </a:rPr>
              <a:t>F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Summary Video</a:t>
            </a:r>
            <a:endParaRPr lang="en-US" dirty="0"/>
          </a:p>
        </p:txBody>
      </p:sp>
      <p:pic>
        <p:nvPicPr>
          <p:cNvPr id="8" name="Uniform Circular Motion Student Video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447800"/>
            <a:ext cx="8947349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Understandings: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Period, frequency, angular displacement and angular velocity </a:t>
            </a:r>
          </a:p>
          <a:p>
            <a:r>
              <a:rPr lang="en-US" sz="3200" dirty="0" smtClean="0"/>
              <a:t>Centripetal force </a:t>
            </a:r>
          </a:p>
          <a:p>
            <a:r>
              <a:rPr lang="en-US" sz="3200" dirty="0" smtClean="0"/>
              <a:t>Centripetal acceleration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Data Booklet Reference: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2438400" y="2038350"/>
          <a:ext cx="4264025" cy="4064000"/>
        </p:xfrm>
        <a:graphic>
          <a:graphicData uri="http://schemas.openxmlformats.org/presentationml/2006/ole">
            <p:oleObj spid="_x0000_s53252" name="Equation" r:id="rId3" imgW="1079500" imgH="1028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Identifying the forces providing the centripetal forces such as tension, friction, gravitational, electrical, or magnetic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Solving problems involving centripetal force, centripetal acceleration, period, frequency, angular displacement, linear speed and angular velocity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Qualitatively and quantitatively describing examples of circular motion including cases of vertical and horizontal circular motion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Idea: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A force applied perpendicular to its displacement can result in circular motion.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2800" b="1" dirty="0" smtClean="0"/>
              <a:t>State the definition of </a:t>
            </a:r>
            <a:r>
              <a:rPr lang="en-US" sz="2800" b="1" i="1" u="sng" dirty="0" smtClean="0"/>
              <a:t>power</a:t>
            </a:r>
            <a:r>
              <a:rPr lang="en-US" sz="2800" b="1" dirty="0" smtClean="0"/>
              <a:t>, and its very useful form in mechanics. 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9"/>
            </a:pPr>
            <a:r>
              <a:rPr lang="en-US" sz="2800" b="1" dirty="0" smtClean="0"/>
              <a:t>True or False.  In all collisions momentum is always conserved, but kinetic energy is only conserved in elastic collisions</a:t>
            </a:r>
          </a:p>
          <a:p>
            <a:pPr marL="514350" indent="-514350">
              <a:buFont typeface="+mj-lt"/>
              <a:buAutoNum type="arabicPeriod" startAt="9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600199"/>
          </a:xfrm>
        </p:spPr>
        <p:txBody>
          <a:bodyPr>
            <a:normAutofit/>
          </a:bodyPr>
          <a:lstStyle/>
          <a:p>
            <a:r>
              <a:rPr lang="en-US" b="1" i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Devil  Physics</a:t>
            </a:r>
            <a:r>
              <a:rPr lang="en-US" dirty="0" smtClean="0">
                <a:latin typeface="Pristina" pitchFamily="66" charset="0"/>
              </a:rPr>
              <a:t/>
            </a:r>
            <a:br>
              <a:rPr lang="en-US" dirty="0" smtClean="0">
                <a:latin typeface="Pristina" pitchFamily="66" charset="0"/>
              </a:rPr>
            </a:br>
            <a:r>
              <a:rPr lang="en-US" b="1" i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IB  Physics</a:t>
            </a:r>
            <a:endParaRPr lang="en-US" dirty="0">
              <a:latin typeface="Pristin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610600" cy="1752600"/>
          </a:xfrm>
        </p:spPr>
        <p:txBody>
          <a:bodyPr>
            <a:normAutofit/>
          </a:bodyPr>
          <a:lstStyle/>
          <a:p>
            <a:pPr algn="r"/>
            <a:r>
              <a:rPr lang="en-US" sz="6000" b="1" i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Questions?</a:t>
            </a:r>
            <a:endParaRPr lang="en-US" sz="6000" dirty="0">
              <a:latin typeface="Pristina" pitchFamily="66" charset="0"/>
            </a:endParaRPr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4900" y="2546350"/>
            <a:ext cx="1854200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76399"/>
          </a:xfrm>
        </p:spPr>
        <p:txBody>
          <a:bodyPr>
            <a:normAutofit/>
          </a:bodyPr>
          <a:lstStyle/>
          <a:p>
            <a:r>
              <a:rPr lang="en-US" sz="6000" b="1" i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Viner Hand ITC" pitchFamily="66" charset="0"/>
                <a:hlinkClick r:id="rId3" action="ppaction://hlinkfile"/>
              </a:rPr>
              <a:t>Homework</a:t>
            </a:r>
            <a:endParaRPr lang="en-US" sz="6000" dirty="0">
              <a:latin typeface="Viner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8610600" cy="990600"/>
          </a:xfrm>
        </p:spPr>
        <p:txBody>
          <a:bodyPr>
            <a:normAutofit/>
          </a:bodyPr>
          <a:lstStyle/>
          <a:p>
            <a:pPr algn="r"/>
            <a:r>
              <a:rPr lang="en-US" sz="4000" b="1" i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Viner Hand ITC" pitchFamily="66" charset="0"/>
              </a:rPr>
              <a:t>Page 257-258, #1-14</a:t>
            </a:r>
            <a:endParaRPr lang="en-US" sz="4000" dirty="0">
              <a:latin typeface="Viner Hand ITC" pitchFamily="66" charset="0"/>
            </a:endParaRPr>
          </a:p>
        </p:txBody>
      </p:sp>
      <p:pic>
        <p:nvPicPr>
          <p:cNvPr id="6" name="Motorcycle_sphere_of_death_goes_wr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71600" y="1028700"/>
            <a:ext cx="6019800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Quiz --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Give the equation for work done by a force.</a:t>
            </a:r>
          </a:p>
          <a:p>
            <a:pPr marL="914400" lvl="1" indent="-514350"/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Given a graph of force versus displacement, how would you determine the work done by a varying force?</a:t>
            </a:r>
          </a:p>
          <a:p>
            <a:pPr marL="914400" lvl="1" indent="-514350"/>
            <a:r>
              <a:rPr lang="en-US" sz="2400" b="1" dirty="0" smtClean="0">
                <a:solidFill>
                  <a:srgbClr val="FFFF00"/>
                </a:solidFill>
              </a:rPr>
              <a:t>Understand that the </a:t>
            </a:r>
            <a:r>
              <a:rPr lang="en-US" sz="2400" b="1" i="1" u="sng" dirty="0" smtClean="0">
                <a:solidFill>
                  <a:srgbClr val="FFFF00"/>
                </a:solidFill>
              </a:rPr>
              <a:t>work done by a varying force</a:t>
            </a:r>
            <a:r>
              <a:rPr lang="en-US" sz="2400" b="1" dirty="0" smtClean="0">
                <a:solidFill>
                  <a:srgbClr val="FFFF00"/>
                </a:solidFill>
              </a:rPr>
              <a:t> is given by the </a:t>
            </a:r>
            <a:r>
              <a:rPr lang="en-US" sz="2400" b="1" i="1" u="sng" dirty="0" smtClean="0">
                <a:solidFill>
                  <a:srgbClr val="FFFF00"/>
                </a:solidFill>
              </a:rPr>
              <a:t>area under the graph</a:t>
            </a:r>
            <a:r>
              <a:rPr lang="en-US" sz="2400" b="1" dirty="0" smtClean="0">
                <a:solidFill>
                  <a:srgbClr val="FFFF00"/>
                </a:solidFill>
              </a:rPr>
              <a:t> of </a:t>
            </a:r>
            <a:r>
              <a:rPr lang="en-US" sz="2400" b="1" i="1" u="sng" dirty="0" smtClean="0">
                <a:solidFill>
                  <a:srgbClr val="FFFF00"/>
                </a:solidFill>
              </a:rPr>
              <a:t>force versus displacement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State the equations for:</a:t>
            </a:r>
            <a:endParaRPr lang="en-US" sz="2400" dirty="0" smtClean="0"/>
          </a:p>
          <a:p>
            <a:pPr marL="971550" lvl="1" indent="-514350"/>
            <a:r>
              <a:rPr lang="en-US" sz="2400" b="1" i="1" u="sng" dirty="0" smtClean="0"/>
              <a:t>Kinetic energy</a:t>
            </a:r>
            <a:r>
              <a:rPr lang="en-US" sz="2400" b="1" dirty="0" smtClean="0"/>
              <a:t>,  </a:t>
            </a:r>
            <a:endParaRPr lang="en-US" sz="2400" dirty="0" smtClean="0"/>
          </a:p>
          <a:p>
            <a:pPr marL="971550" lvl="1" indent="-514350"/>
            <a:r>
              <a:rPr lang="en-US" sz="2400" b="1" i="1" u="sng" dirty="0" smtClean="0"/>
              <a:t>Gravitational potential energy</a:t>
            </a:r>
            <a:r>
              <a:rPr lang="en-US" sz="2400" b="1" dirty="0" smtClean="0"/>
              <a:t>, </a:t>
            </a:r>
            <a:endParaRPr lang="en-US" sz="2400" dirty="0" smtClean="0"/>
          </a:p>
          <a:p>
            <a:pPr marL="971550" lvl="1" indent="-514350"/>
            <a:r>
              <a:rPr lang="en-US" sz="2400" b="1" i="1" u="sng" dirty="0" smtClean="0"/>
              <a:t>Elastic potential energy</a:t>
            </a:r>
            <a:r>
              <a:rPr lang="en-US" sz="2400" b="1" dirty="0" smtClean="0"/>
              <a:t>, </a:t>
            </a:r>
            <a:endParaRPr lang="en-US" sz="2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24000" y="2260600"/>
          <a:ext cx="1944914" cy="406400"/>
        </p:xfrm>
        <a:graphic>
          <a:graphicData uri="http://schemas.openxmlformats.org/presentationml/2006/ole">
            <p:oleObj spid="_x0000_s2061" name="Equation" r:id="rId3" imgW="850531" imgH="177723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38600" y="5181600"/>
          <a:ext cx="1422400" cy="422275"/>
        </p:xfrm>
        <a:graphic>
          <a:graphicData uri="http://schemas.openxmlformats.org/presentationml/2006/ole">
            <p:oleObj spid="_x0000_s2062" name="Equation" r:id="rId4" imgW="812447" imgH="241195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91200" y="4906617"/>
          <a:ext cx="914400" cy="655983"/>
        </p:xfrm>
        <a:graphic>
          <a:graphicData uri="http://schemas.openxmlformats.org/presentationml/2006/ole">
            <p:oleObj spid="_x0000_s2063" name="Equation" r:id="rId5" imgW="583947" imgH="418918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239000" y="5562600"/>
          <a:ext cx="1320132" cy="501650"/>
        </p:xfrm>
        <a:graphic>
          <a:graphicData uri="http://schemas.openxmlformats.org/presentationml/2006/ole">
            <p:oleObj spid="_x0000_s2064" name="Equation" r:id="rId6" imgW="634725" imgH="241195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38011" y="6248400"/>
          <a:ext cx="1443789" cy="457200"/>
        </p:xfrm>
        <a:graphic>
          <a:graphicData uri="http://schemas.openxmlformats.org/presentationml/2006/ole">
            <p:oleObj spid="_x0000_s2065" name="Equation" r:id="rId7" imgW="761669" imgH="24119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Quiz --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b="1" dirty="0" smtClean="0"/>
              <a:t>True or </a:t>
            </a:r>
            <a:r>
              <a:rPr lang="en-US" sz="2800" b="1" dirty="0" smtClean="0">
                <a:solidFill>
                  <a:srgbClr val="FFFF00"/>
                </a:solidFill>
              </a:rPr>
              <a:t>False</a:t>
            </a:r>
            <a:r>
              <a:rPr lang="en-US" sz="2800" b="1" dirty="0" smtClean="0"/>
              <a:t>.  Gravitational potential energy can only be calculated by measuring heights from the lowest point to the highest point.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2800" b="1" dirty="0" smtClean="0"/>
              <a:t>True or </a:t>
            </a:r>
            <a:r>
              <a:rPr lang="en-US" sz="2800" b="1" dirty="0" smtClean="0">
                <a:solidFill>
                  <a:srgbClr val="FFFF00"/>
                </a:solidFill>
              </a:rPr>
              <a:t>False</a:t>
            </a:r>
            <a:r>
              <a:rPr lang="en-US" sz="2800" b="1" dirty="0" smtClean="0"/>
              <a:t>.  When friction forces are absent, the total mechanical energy is not conserved.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2800" b="1" dirty="0" smtClean="0"/>
              <a:t>State the work-kinetic energy relation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b="1" dirty="0" smtClean="0"/>
              <a:t>When external forces are present, what is the relationship between work done and mechanical energy?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1200" y="4648200"/>
          <a:ext cx="1219200" cy="487680"/>
        </p:xfrm>
        <a:graphic>
          <a:graphicData uri="http://schemas.openxmlformats.org/presentationml/2006/ole">
            <p:oleObj spid="_x0000_s5127" name="Equation" r:id="rId3" imgW="571252" imgH="228501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800600" y="6096000"/>
          <a:ext cx="1246188" cy="414337"/>
        </p:xfrm>
        <a:graphic>
          <a:graphicData uri="http://schemas.openxmlformats.org/presentationml/2006/ole">
            <p:oleObj spid="_x0000_s5128" name="Equation" r:id="rId4" imgW="532937" imgH="17764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Quiz --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2800" b="1" dirty="0" smtClean="0"/>
              <a:t>State the definition of </a:t>
            </a:r>
            <a:r>
              <a:rPr lang="en-US" sz="2800" b="1" i="1" u="sng" dirty="0" smtClean="0"/>
              <a:t>power</a:t>
            </a:r>
            <a:r>
              <a:rPr lang="en-US" sz="2800" b="1" dirty="0" smtClean="0"/>
              <a:t>, , and its very useful form in mechanics, 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9"/>
            </a:pPr>
            <a:r>
              <a:rPr lang="en-US" sz="2800" b="1" dirty="0" smtClean="0">
                <a:solidFill>
                  <a:srgbClr val="FFFF00"/>
                </a:solidFill>
              </a:rPr>
              <a:t>True</a:t>
            </a:r>
            <a:r>
              <a:rPr lang="en-US" sz="2800" b="1" dirty="0" smtClean="0"/>
              <a:t> or False.  In all collisions momentum is always conserved, but that kinetic energy is only conserved in elastic collisions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9"/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638800" y="2514600"/>
          <a:ext cx="914400" cy="629920"/>
        </p:xfrm>
        <a:graphic>
          <a:graphicData uri="http://schemas.openxmlformats.org/presentationml/2006/ole">
            <p:oleObj spid="_x0000_s23558" name="Equation" r:id="rId3" imgW="571252" imgH="393529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81800" y="2667000"/>
          <a:ext cx="1046162" cy="395288"/>
        </p:xfrm>
        <a:graphic>
          <a:graphicData uri="http://schemas.openxmlformats.org/presentationml/2006/ole">
            <p:oleObj spid="_x0000_s23559" name="Equation" r:id="rId4" imgW="469696" imgH="17772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Britannica Concise Encyclopedia</a:t>
            </a:r>
            <a:br>
              <a:rPr lang="en-US" dirty="0" smtClean="0"/>
            </a:br>
            <a:r>
              <a:rPr lang="en-US" dirty="0" smtClean="0"/>
              <a:t>uniform circular motion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Motion of a particle moving at a constant speed on a circle. </a:t>
            </a:r>
            <a:r>
              <a:rPr lang="en-US" b="1" i="1" u="sng" dirty="0" smtClean="0"/>
              <a:t>Though the magnitude of the velocity of such an object may be constant, the object is constantly accelerating because its direction is constantly changing</a:t>
            </a:r>
            <a:r>
              <a:rPr lang="en-US" b="1" i="1" dirty="0" smtClean="0"/>
              <a:t>. </a:t>
            </a:r>
            <a:r>
              <a:rPr lang="en-US" dirty="0" smtClean="0"/>
              <a:t>At any given instant its </a:t>
            </a:r>
            <a:r>
              <a:rPr lang="en-US" b="1" i="1" u="sng" dirty="0" smtClean="0"/>
              <a:t>direction is perpendicular to a radius of the circle </a:t>
            </a:r>
            <a:r>
              <a:rPr lang="en-US" dirty="0" smtClean="0"/>
              <a:t>drawn to the point of location of the object on the circle. The </a:t>
            </a:r>
            <a:r>
              <a:rPr lang="en-US" b="1" i="1" u="sng" dirty="0" smtClean="0"/>
              <a:t>acceleration is strictly a change in direction and is a result of a force directed toward the centre of the circle. This centripetal force causes centripetal acceleration.</a:t>
            </a:r>
            <a:endParaRPr lang="en-US" b="1" i="1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8" name="Equation" r:id="rId3" imgW="114151" imgH="21561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1153</TotalTime>
  <Words>1335</Words>
  <Application>Microsoft Office PowerPoint</Application>
  <PresentationFormat>On-screen Show (4:3)</PresentationFormat>
  <Paragraphs>145</Paragraphs>
  <Slides>51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Metro</vt:lpstr>
      <vt:lpstr>Equation</vt:lpstr>
      <vt:lpstr>Microsoft Equation 3.0</vt:lpstr>
      <vt:lpstr>Devil  Physics Baddest  Class  on  Campus IB Physics</vt:lpstr>
      <vt:lpstr>Lesson 6-1 Circular Motion and Gravitation</vt:lpstr>
      <vt:lpstr>Review Quiz</vt:lpstr>
      <vt:lpstr>Review Quiz</vt:lpstr>
      <vt:lpstr>Review Quiz</vt:lpstr>
      <vt:lpstr>Review Quiz -- Answers</vt:lpstr>
      <vt:lpstr>Review Quiz -- Answers</vt:lpstr>
      <vt:lpstr>Review Quiz -- Answers</vt:lpstr>
      <vt:lpstr>Britannica Concise Encyclopedia uniform circular motion</vt:lpstr>
      <vt:lpstr>Uniform Circular Motion</vt:lpstr>
      <vt:lpstr>Essential Idea: </vt:lpstr>
      <vt:lpstr>Nature Of Science: </vt:lpstr>
      <vt:lpstr>International-Mindedness: </vt:lpstr>
      <vt:lpstr>Theory Of Knowledge: </vt:lpstr>
      <vt:lpstr>Understandings: </vt:lpstr>
      <vt:lpstr>Applications And Skills: </vt:lpstr>
      <vt:lpstr>Applications And Skills: </vt:lpstr>
      <vt:lpstr>Applications And Skills: </vt:lpstr>
      <vt:lpstr>Guidance:   </vt:lpstr>
      <vt:lpstr>Data Booklet Reference: </vt:lpstr>
      <vt:lpstr>Utilization: </vt:lpstr>
      <vt:lpstr>Aims: </vt:lpstr>
      <vt:lpstr>Circular Motion and Centripetal Acceleration</vt:lpstr>
      <vt:lpstr>Circular Motion and Centripetal Acceleration</vt:lpstr>
      <vt:lpstr>Circular Motion and Centripetal Acceleration</vt:lpstr>
      <vt:lpstr>Circular Motion and Centripetal Acceleration</vt:lpstr>
      <vt:lpstr>Circular Motion and Centripetal Acceleration</vt:lpstr>
      <vt:lpstr>Circular Motion and Centripetal Acceleration</vt:lpstr>
      <vt:lpstr>Circular Motion and Centripetal Acceleration</vt:lpstr>
      <vt:lpstr>Circular Motion and Centripetal Acceleration</vt:lpstr>
      <vt:lpstr>Circular Motion and Centripetal Acceleration</vt:lpstr>
      <vt:lpstr>Circular Motion and Centripetal Acceleration</vt:lpstr>
      <vt:lpstr>Circular Motion and Centripetal Acceleration</vt:lpstr>
      <vt:lpstr>Tangential Acceleration</vt:lpstr>
      <vt:lpstr>Tangential and Centripetal Acceleration</vt:lpstr>
      <vt:lpstr>Centripetal Forces</vt:lpstr>
      <vt:lpstr>Centripetal Forces</vt:lpstr>
      <vt:lpstr>Centripetal Forces</vt:lpstr>
      <vt:lpstr>Centripetal Forces</vt:lpstr>
      <vt:lpstr>Ball on a String</vt:lpstr>
      <vt:lpstr>Ball on a String</vt:lpstr>
      <vt:lpstr>Ball on a String</vt:lpstr>
      <vt:lpstr>Summary Video</vt:lpstr>
      <vt:lpstr>Understandings: </vt:lpstr>
      <vt:lpstr>Data Booklet Reference: </vt:lpstr>
      <vt:lpstr>Applications And Skills: </vt:lpstr>
      <vt:lpstr>Applications And Skills: </vt:lpstr>
      <vt:lpstr>Applications And Skills: </vt:lpstr>
      <vt:lpstr>Essential Idea: </vt:lpstr>
      <vt:lpstr>Devil  Physics IB  Physics</vt:lpstr>
      <vt:lpstr>Homework</vt:lpstr>
    </vt:vector>
  </TitlesOfParts>
  <Company>pcsb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Smith</dc:creator>
  <cp:lastModifiedBy>Kyle Smith</cp:lastModifiedBy>
  <cp:revision>85</cp:revision>
  <dcterms:created xsi:type="dcterms:W3CDTF">2010-06-22T12:18:14Z</dcterms:created>
  <dcterms:modified xsi:type="dcterms:W3CDTF">2015-11-08T22:41:40Z</dcterms:modified>
</cp:coreProperties>
</file>