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Default Extension="wav" ContentType="audio/x-wav"/>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0" r:id="rId4"/>
    <p:sldId id="259" r:id="rId5"/>
    <p:sldId id="297" r:id="rId6"/>
    <p:sldId id="298" r:id="rId7"/>
    <p:sldId id="299" r:id="rId8"/>
    <p:sldId id="300" r:id="rId9"/>
    <p:sldId id="301" r:id="rId10"/>
    <p:sldId id="302" r:id="rId11"/>
    <p:sldId id="303" r:id="rId12"/>
    <p:sldId id="305" r:id="rId13"/>
    <p:sldId id="304" r:id="rId14"/>
    <p:sldId id="306" r:id="rId15"/>
    <p:sldId id="354" r:id="rId16"/>
    <p:sldId id="355" r:id="rId17"/>
    <p:sldId id="263" r:id="rId18"/>
    <p:sldId id="296" r:id="rId19"/>
    <p:sldId id="312" r:id="rId20"/>
    <p:sldId id="313" r:id="rId21"/>
    <p:sldId id="314" r:id="rId22"/>
    <p:sldId id="356" r:id="rId23"/>
    <p:sldId id="357" r:id="rId24"/>
    <p:sldId id="315" r:id="rId25"/>
    <p:sldId id="317" r:id="rId26"/>
    <p:sldId id="318" r:id="rId27"/>
    <p:sldId id="316" r:id="rId28"/>
    <p:sldId id="320" r:id="rId29"/>
    <p:sldId id="319" r:id="rId30"/>
    <p:sldId id="321" r:id="rId31"/>
    <p:sldId id="322" r:id="rId32"/>
    <p:sldId id="358" r:id="rId33"/>
    <p:sldId id="359" r:id="rId34"/>
    <p:sldId id="323" r:id="rId35"/>
    <p:sldId id="324" r:id="rId36"/>
    <p:sldId id="360" r:id="rId37"/>
    <p:sldId id="311" r:id="rId38"/>
    <p:sldId id="333" r:id="rId39"/>
    <p:sldId id="325" r:id="rId40"/>
    <p:sldId id="328" r:id="rId41"/>
    <p:sldId id="329" r:id="rId42"/>
    <p:sldId id="326" r:id="rId43"/>
    <p:sldId id="330" r:id="rId44"/>
    <p:sldId id="331" r:id="rId45"/>
    <p:sldId id="327" r:id="rId46"/>
    <p:sldId id="334" r:id="rId47"/>
    <p:sldId id="332" r:id="rId48"/>
    <p:sldId id="361" r:id="rId49"/>
    <p:sldId id="336" r:id="rId50"/>
    <p:sldId id="338" r:id="rId51"/>
    <p:sldId id="337" r:id="rId52"/>
    <p:sldId id="339" r:id="rId53"/>
    <p:sldId id="340" r:id="rId54"/>
    <p:sldId id="362" r:id="rId55"/>
    <p:sldId id="335" r:id="rId56"/>
    <p:sldId id="343" r:id="rId57"/>
    <p:sldId id="344" r:id="rId58"/>
    <p:sldId id="345" r:id="rId59"/>
    <p:sldId id="342" r:id="rId60"/>
    <p:sldId id="346" r:id="rId61"/>
    <p:sldId id="363" r:id="rId62"/>
    <p:sldId id="341" r:id="rId63"/>
    <p:sldId id="348" r:id="rId64"/>
    <p:sldId id="349" r:id="rId65"/>
    <p:sldId id="364" r:id="rId66"/>
    <p:sldId id="347" r:id="rId67"/>
    <p:sldId id="351" r:id="rId68"/>
    <p:sldId id="352" r:id="rId69"/>
    <p:sldId id="365" r:id="rId70"/>
    <p:sldId id="350" r:id="rId71"/>
    <p:sldId id="353" r:id="rId72"/>
    <p:sldId id="309" r:id="rId73"/>
    <p:sldId id="308" r:id="rId74"/>
    <p:sldId id="310" r:id="rId75"/>
    <p:sldId id="307" r:id="rId76"/>
    <p:sldId id="261" r:id="rId77"/>
    <p:sldId id="262"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403"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FD15329E-6E04-4E8D-9AA0-27424FD5CF1F}" type="datetimeFigureOut">
              <a:rPr lang="en-US" smtClean="0"/>
              <a:pPr/>
              <a:t>10/21/2015</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10/21/2015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10/21/2015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10/21/2015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10/21/2015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10/21/2015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D15329E-6E04-4E8D-9AA0-27424FD5CF1F}" type="datetimeFigureOut">
              <a:rPr lang="en-US" smtClean="0"/>
              <a:pPr/>
              <a:t>10/21/2015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D15329E-6E04-4E8D-9AA0-27424FD5CF1F}" type="datetimeFigureOut">
              <a:rPr lang="en-US" smtClean="0"/>
              <a:pPr/>
              <a:t>10/21/2015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D15329E-6E04-4E8D-9AA0-27424FD5CF1F}" type="datetimeFigureOut">
              <a:rPr lang="en-US" smtClean="0"/>
              <a:pPr/>
              <a:t>10/21/2015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10/21/2015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FD15329E-6E04-4E8D-9AA0-27424FD5CF1F}" type="datetimeFigureOut">
              <a:rPr lang="en-US" smtClean="0"/>
              <a:pPr/>
              <a:t>10/21/2015</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E58F673A-CE59-4D58-8998-1918CBD17A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FD15329E-6E04-4E8D-9AA0-27424FD5CF1F}" type="datetimeFigureOut">
              <a:rPr lang="en-US" smtClean="0"/>
              <a:pPr/>
              <a:t>10/21/2015</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58F673A-CE59-4D58-8998-1918CBD17A8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audio" Target="../media/media1.wav"/><Relationship Id="rId6" Type="http://schemas.openxmlformats.org/officeDocument/2006/relationships/image" Target="../media/image6.gif"/><Relationship Id="rId5" Type="http://schemas.openxmlformats.org/officeDocument/2006/relationships/image" Target="../media/image5.png"/><Relationship Id="rId4" Type="http://schemas.microsoft.com/office/2007/relationships/media" Target="../media/media1.wav"/></Relationships>
</file>

<file path=ppt/slides/_rels/slide17.xml.rels><?xml version="1.0" encoding="UTF-8" standalone="yes"?>
<Relationships xmlns="http://schemas.openxmlformats.org/package/2006/relationships"><Relationship Id="rId3" Type="http://schemas.openxmlformats.org/officeDocument/2006/relationships/hyperlink" Target="Work.wmv" TargetMode="External"/><Relationship Id="rId2" Type="http://schemas.openxmlformats.org/officeDocument/2006/relationships/slideLayout" Target="../slideLayouts/slideLayout2.xml"/><Relationship Id="rId1" Type="http://schemas.openxmlformats.org/officeDocument/2006/relationships/video" Target="file:///F:\AAASync\IB%20Physics%20Course\Lesson%20Plans\Tsokos%20Lessons\Tsokos%20Chapter%202\Tsokos%20Lesson%202-3\Work.wmv" TargetMode="Externa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audio" Target="../media/media1.wav"/><Relationship Id="rId6" Type="http://schemas.openxmlformats.org/officeDocument/2006/relationships/image" Target="../media/image6.gif"/><Relationship Id="rId5" Type="http://schemas.openxmlformats.org/officeDocument/2006/relationships/image" Target="../media/image5.png"/><Relationship Id="rId4" Type="http://schemas.microsoft.com/office/2007/relationships/media" Target="../media/media1.wav"/></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audio" Target="../media/media1.wav"/><Relationship Id="rId6" Type="http://schemas.openxmlformats.org/officeDocument/2006/relationships/image" Target="../media/image6.gif"/><Relationship Id="rId5" Type="http://schemas.openxmlformats.org/officeDocument/2006/relationships/image" Target="../media/image5.png"/><Relationship Id="rId4" Type="http://schemas.microsoft.com/office/2007/relationships/media" Target="../media/media1.wav"/></Relationships>
</file>

<file path=ppt/slides/_rels/slide37.xml.rels><?xml version="1.0" encoding="UTF-8" standalone="yes"?>
<Relationships xmlns="http://schemas.openxmlformats.org/package/2006/relationships"><Relationship Id="rId3" Type="http://schemas.openxmlformats.org/officeDocument/2006/relationships/hyperlink" Target="Potential%20and%20Kinetic%20Energy.wmv" TargetMode="External"/><Relationship Id="rId2" Type="http://schemas.openxmlformats.org/officeDocument/2006/relationships/slideLayout" Target="../slideLayouts/slideLayout2.xml"/><Relationship Id="rId1" Type="http://schemas.openxmlformats.org/officeDocument/2006/relationships/video" Target="file:///F:\AAASync\IB%20Physics%20Course\Lesson%20Plans\Tsokos%20Lessons\Tsokos%20Chapter%202\Tsokos%20Lesson%202-3\Potential%20and%20Kinetic%20Energy.wmv" TargetMode="Externa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audio" Target="../media/media1.wav"/><Relationship Id="rId6" Type="http://schemas.openxmlformats.org/officeDocument/2006/relationships/image" Target="../media/image6.gif"/><Relationship Id="rId5" Type="http://schemas.openxmlformats.org/officeDocument/2006/relationships/image" Target="../media/image5.png"/><Relationship Id="rId4" Type="http://schemas.microsoft.com/office/2007/relationships/media" Target="../media/media1.wav"/></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8.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oleObject" Target="../embeddings/oleObject12.bin"/></Relationships>
</file>

<file path=ppt/slides/_rels/slide5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audio" Target="../media/media1.wav"/><Relationship Id="rId6" Type="http://schemas.openxmlformats.org/officeDocument/2006/relationships/image" Target="../media/image6.gif"/><Relationship Id="rId5" Type="http://schemas.openxmlformats.org/officeDocument/2006/relationships/image" Target="../media/image5.png"/><Relationship Id="rId4" Type="http://schemas.microsoft.com/office/2007/relationships/media" Target="../media/media1.wav"/></Relationships>
</file>

<file path=ppt/slides/_rels/slide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6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audio" Target="../media/media1.wav"/><Relationship Id="rId6" Type="http://schemas.openxmlformats.org/officeDocument/2006/relationships/image" Target="../media/image6.gif"/><Relationship Id="rId5" Type="http://schemas.openxmlformats.org/officeDocument/2006/relationships/image" Target="../media/image5.png"/><Relationship Id="rId4" Type="http://schemas.microsoft.com/office/2007/relationships/media" Target="../media/media1.wav"/></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oleObject" Target="../embeddings/oleObject16.bin"/></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6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audio" Target="../media/media1.wav"/><Relationship Id="rId6" Type="http://schemas.openxmlformats.org/officeDocument/2006/relationships/image" Target="../media/image6.gif"/><Relationship Id="rId5" Type="http://schemas.openxmlformats.org/officeDocument/2006/relationships/image" Target="../media/image5.png"/><Relationship Id="rId4" Type="http://schemas.microsoft.com/office/2007/relationships/media" Target="../media/media1.wav"/></Relationships>
</file>

<file path=ppt/slides/_rels/slide66.xml.rels><?xml version="1.0" encoding="UTF-8" standalone="yes"?>
<Relationships xmlns="http://schemas.openxmlformats.org/package/2006/relationships"><Relationship Id="rId3" Type="http://schemas.openxmlformats.org/officeDocument/2006/relationships/hyperlink" Target="Power.wmv" TargetMode="External"/><Relationship Id="rId2" Type="http://schemas.openxmlformats.org/officeDocument/2006/relationships/slideLayout" Target="../slideLayouts/slideLayout2.xml"/><Relationship Id="rId1" Type="http://schemas.openxmlformats.org/officeDocument/2006/relationships/video" Target="file:///F:\AAASync\IB%20Physics%20Course\Lesson%20Plans\Tsokos%20Lessons\Tsokos%20Chapter%202\Tsokos%20Lesson%202-3\Power.wmv" TargetMode="External"/><Relationship Id="rId4" Type="http://schemas.openxmlformats.org/officeDocument/2006/relationships/image" Target="../media/image30.png"/></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oleObject" Target="../embeddings/oleObject20.bin"/></Relationships>
</file>

<file path=ppt/slides/_rels/slide6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audio" Target="../media/media1.wav"/><Relationship Id="rId6" Type="http://schemas.openxmlformats.org/officeDocument/2006/relationships/image" Target="../media/image6.gif"/><Relationship Id="rId5" Type="http://schemas.openxmlformats.org/officeDocument/2006/relationships/image" Target="../media/image5.png"/><Relationship Id="rId4" Type="http://schemas.microsoft.com/office/2007/relationships/media" Target="../media/media1.wa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7.vml"/></Relationships>
</file>

<file path=ppt/slides/_rels/slide71.xml.rels><?xml version="1.0" encoding="UTF-8" standalone="yes"?>
<Relationships xmlns="http://schemas.openxmlformats.org/package/2006/relationships"><Relationship Id="rId3" Type="http://schemas.openxmlformats.org/officeDocument/2006/relationships/hyperlink" Target="What%20is%20energy.wmv" TargetMode="External"/><Relationship Id="rId2" Type="http://schemas.openxmlformats.org/officeDocument/2006/relationships/slideLayout" Target="../slideLayouts/slideLayout2.xml"/><Relationship Id="rId1" Type="http://schemas.openxmlformats.org/officeDocument/2006/relationships/video" Target="file:///F:\AAASync\IB%20Physics%20Course\Lesson%20Plans\Tsokos%20Lessons\Tsokos%20Chapter%202\Tsokos%20Lesson%202-3\What%20is%20energy.wmv" TargetMode="External"/><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Pristina" pitchFamily="66" charset="0"/>
              </a:rPr>
              <a:t>Devil  physics</a:t>
            </a:r>
            <a:br>
              <a:rPr lang="en-US" dirty="0" smtClean="0">
                <a:latin typeface="Pristina" pitchFamily="66" charset="0"/>
              </a:rPr>
            </a:br>
            <a:r>
              <a:rPr lang="en-US" sz="3200" dirty="0" smtClean="0">
                <a:latin typeface="Pristina" pitchFamily="66" charset="0"/>
              </a:rPr>
              <a:t>The  </a:t>
            </a:r>
            <a:r>
              <a:rPr lang="en-US" sz="3200" dirty="0" err="1" smtClean="0">
                <a:latin typeface="Pristina" pitchFamily="66" charset="0"/>
              </a:rPr>
              <a:t>baddest</a:t>
            </a:r>
            <a:r>
              <a:rPr lang="en-US" sz="3200" dirty="0" smtClean="0">
                <a:latin typeface="Pristina" pitchFamily="66" charset="0"/>
              </a:rPr>
              <a:t>  class  on  campus</a:t>
            </a:r>
            <a:br>
              <a:rPr lang="en-US" sz="3200" dirty="0" smtClean="0">
                <a:latin typeface="Pristina" pitchFamily="66" charset="0"/>
              </a:rPr>
            </a:br>
            <a:r>
              <a:rPr lang="en-US" sz="3200" dirty="0" smtClean="0">
                <a:latin typeface="Pristina" pitchFamily="66" charset="0"/>
              </a:rPr>
              <a:t/>
            </a:r>
            <a:br>
              <a:rPr lang="en-US" sz="3200" dirty="0" smtClean="0">
                <a:latin typeface="Pristina" pitchFamily="66" charset="0"/>
              </a:rPr>
            </a:br>
            <a:r>
              <a:rPr lang="en-US" sz="3000" dirty="0" smtClean="0">
                <a:latin typeface="Pristina" pitchFamily="66" charset="0"/>
              </a:rPr>
              <a:t>IB </a:t>
            </a:r>
            <a:r>
              <a:rPr lang="en-US" sz="3000" dirty="0" smtClean="0">
                <a:latin typeface="Pristina" pitchFamily="66" charset="0"/>
              </a:rPr>
              <a:t>Physics</a:t>
            </a:r>
            <a:endParaRPr lang="en-US" sz="3000" dirty="0">
              <a:latin typeface="Pristina"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Data Booklet Reference:</a:t>
            </a:r>
            <a:br>
              <a:rPr lang="en-US" dirty="0" smtClean="0"/>
            </a:br>
            <a:endParaRPr lang="en-US" dirty="0"/>
          </a:p>
        </p:txBody>
      </p:sp>
      <p:graphicFrame>
        <p:nvGraphicFramePr>
          <p:cNvPr id="5" name="Content Placeholder 4"/>
          <p:cNvGraphicFramePr>
            <a:graphicFrameLocks noChangeAspect="1"/>
          </p:cNvGraphicFramePr>
          <p:nvPr>
            <p:ph idx="1"/>
          </p:nvPr>
        </p:nvGraphicFramePr>
        <p:xfrm>
          <a:off x="1646933" y="1295400"/>
          <a:ext cx="4677667" cy="5334000"/>
        </p:xfrm>
        <a:graphic>
          <a:graphicData uri="http://schemas.openxmlformats.org/presentationml/2006/ole">
            <p:oleObj spid="_x0000_s1027" name="Equation" r:id="rId3" imgW="2082600" imgH="2374560" progId="Equation.3">
              <p:embed/>
            </p:oleObj>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Utilization:</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Energy is also covered in other group 4 subjects (for example, see: Biology topics 2, 4 and 8; Chemistry topics 5, 15, and C; Sports, exercise and health science topics 3, A.2, C.3 and D.3; Environmental systems and societies topics 1, 2, and 3)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Utilization:</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Energy conversions are essential for electrical energy generation (see Physics topic 5 and sub-topic 8.1) </a:t>
            </a:r>
          </a:p>
          <a:p>
            <a:r>
              <a:rPr lang="en-US" sz="3200" dirty="0" smtClean="0"/>
              <a:t>Energy changes occurring in simple harmonic motion (see Physics sub-topics 4.1 and 9.1)</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Aims: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Aim 6: experiments could include (but are not limited to): relationship of kinetic and gravitational potential energy for a falling mass; power and efficiency of mechanical objects; comparison of different situations involving elastic potential energy </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Aims: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Aim 8: by linking this sub-topic with topic 8, students should be aware of the importance of efficiency and its impact of conserving the fuel used for energy production.</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Here it comes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5720" y="5715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
          <p:cNvSpPr>
            <a:spLocks noGrp="1"/>
          </p:cNvSpPr>
          <p:nvPr>
            <p:ph type="title"/>
          </p:nvPr>
        </p:nvSpPr>
        <p:spPr>
          <a:xfrm>
            <a:off x="152400" y="381000"/>
            <a:ext cx="8839200" cy="914400"/>
          </a:xfrm>
        </p:spPr>
        <p:txBody>
          <a:bodyPr/>
          <a:lstStyle/>
          <a:p>
            <a:pPr algn="ctr"/>
            <a:r>
              <a:rPr lang="en-US" b="1" dirty="0"/>
              <a:t>GOALS AND </a:t>
            </a:r>
            <a:r>
              <a:rPr lang="en-US" b="1" dirty="0" smtClean="0"/>
              <a:t>SCALES</a:t>
            </a:r>
            <a:br>
              <a:rPr lang="en-US" b="1" dirty="0" smtClean="0"/>
            </a:br>
            <a:r>
              <a:rPr lang="en-US" b="1" dirty="0" smtClean="0"/>
              <a:t>IB </a:t>
            </a:r>
            <a:r>
              <a:rPr lang="en-US" b="1" dirty="0"/>
              <a:t>PHYSICS 1, UNIT </a:t>
            </a:r>
            <a:r>
              <a:rPr lang="en-US" b="1" dirty="0" smtClean="0"/>
              <a:t>2: </a:t>
            </a:r>
            <a:r>
              <a:rPr lang="en-US" b="1" i="1" dirty="0" smtClean="0"/>
              <a:t>MECHANICS</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76160" y="0"/>
            <a:ext cx="1143000" cy="1143000"/>
          </a:xfrm>
          <a:prstGeom prst="rect">
            <a:avLst/>
          </a:prstGeom>
        </p:spPr>
      </p:pic>
      <p:pic>
        <p:nvPicPr>
          <p:cNvPr id="10" name="ride_of_the_valkyries_clip">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8458200"/>
            <a:ext cx="437449" cy="43744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xmlns="" val="3056403728"/>
              </p:ext>
            </p:extLst>
          </p:nvPr>
        </p:nvGraphicFramePr>
        <p:xfrm>
          <a:off x="228600" y="1881378"/>
          <a:ext cx="8763000" cy="4809010"/>
        </p:xfrm>
        <a:graphic>
          <a:graphicData uri="http://schemas.openxmlformats.org/drawingml/2006/table">
            <a:tbl>
              <a:tblPr firstRow="1" bandRow="1">
                <a:tableStyleId>{2D5ABB26-0587-4C30-8999-92F81FD0307C}</a:tableStyleId>
              </a:tblPr>
              <a:tblGrid>
                <a:gridCol w="685800"/>
                <a:gridCol w="8077200"/>
              </a:tblGrid>
              <a:tr h="1207903">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know the concepts listed below so well 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evaluate</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(make judgments based on evidence) presented or obtained data to determine their compliance and/or relevance to these concepts.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1207903">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analyze</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concepts listed below</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using key elements and use these elements to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apply</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knowledge to solve problems.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966323">
                <a:tc>
                  <a:txBody>
                    <a:bodyPr/>
                    <a:lstStyle/>
                    <a:p>
                      <a:pPr marL="0" marR="0" algn="ctr">
                        <a:lnSpc>
                          <a:spcPct val="100000"/>
                        </a:lnSpc>
                        <a:spcBef>
                          <a:spcPts val="0"/>
                        </a:spcBef>
                        <a:spcAft>
                          <a:spcPts val="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explain</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concepts listed below in detail with both reasons and causes.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966323">
                <a:tc>
                  <a:txBody>
                    <a:bodyPr/>
                    <a:lstStyle/>
                    <a:p>
                      <a:pPr marL="0" marR="0" algn="ctr">
                        <a:lnSpc>
                          <a:spcPct val="100000"/>
                        </a:lnSpc>
                        <a:spcBef>
                          <a:spcPts val="0"/>
                        </a:spcBef>
                        <a:spcAft>
                          <a:spcPts val="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describe</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concepts listed below in detail.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419890">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do not get it</a:t>
                      </a: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bl>
          </a:graphicData>
        </a:graphic>
      </p:graphicFrame>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0"/>
            <a:ext cx="1143000" cy="1143000"/>
          </a:xfrm>
          <a:prstGeom prst="rect">
            <a:avLst/>
          </a:prstGeom>
        </p:spPr>
      </p:pic>
      <p:pic>
        <p:nvPicPr>
          <p:cNvPr id="1031" name="Picture 7" descr="http://www.lovethisgif.com/uploaded_images/3541-Amazing-Fireworks.gif?1"/>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43155" y="4638176"/>
            <a:ext cx="3417570" cy="19206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9380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ction="ppaction://hlinkfile"/>
              </a:rPr>
              <a:t>Introductory Video: Work</a:t>
            </a:r>
            <a:endParaRPr lang="en-US" dirty="0"/>
          </a:p>
        </p:txBody>
      </p:sp>
      <p:pic>
        <p:nvPicPr>
          <p:cNvPr id="6" name="Work.wmv">
            <a:hlinkClick r:id="" action="ppaction://media"/>
          </p:cNvPr>
          <p:cNvPicPr>
            <a:picLocks noGrp="1" noRot="1" noChangeAspect="1"/>
          </p:cNvPicPr>
          <p:nvPr>
            <p:ph idx="1"/>
            <a:videoFile r:link="rId1"/>
          </p:nvPr>
        </p:nvPicPr>
        <p:blipFill>
          <a:blip r:embed="rId4" cstate="print"/>
          <a:stretch>
            <a:fillRect/>
          </a:stretch>
        </p:blipFill>
        <p:spPr>
          <a:xfrm>
            <a:off x="1295400" y="1441450"/>
            <a:ext cx="6934200" cy="52006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914400"/>
          </a:xfrm>
        </p:spPr>
        <p:txBody>
          <a:bodyPr/>
          <a:lstStyle/>
          <a:p>
            <a:pPr lvl="0"/>
            <a:r>
              <a:rPr lang="en-US" b="1" dirty="0" smtClean="0"/>
              <a:t>Work done by a force</a:t>
            </a:r>
            <a:r>
              <a:rPr lang="en-US" sz="2000" dirty="0" smtClean="0"/>
              <a:t/>
            </a:r>
            <a:br>
              <a:rPr lang="en-US" sz="2000" dirty="0" smtClean="0"/>
            </a:br>
            <a:endParaRPr lang="en-US" dirty="0"/>
          </a:p>
        </p:txBody>
      </p:sp>
      <p:sp>
        <p:nvSpPr>
          <p:cNvPr id="3" name="Content Placeholder 2"/>
          <p:cNvSpPr>
            <a:spLocks noGrp="1"/>
          </p:cNvSpPr>
          <p:nvPr>
            <p:ph idx="1"/>
          </p:nvPr>
        </p:nvSpPr>
        <p:spPr>
          <a:xfrm>
            <a:off x="228600" y="2286000"/>
            <a:ext cx="8458200" cy="4069560"/>
          </a:xfrm>
        </p:spPr>
        <p:txBody>
          <a:bodyPr>
            <a:normAutofit/>
          </a:bodyPr>
          <a:lstStyle/>
          <a:p>
            <a:r>
              <a:rPr lang="en-US" sz="3200" dirty="0" smtClean="0"/>
              <a:t>The work, W, done by a force, F, is shown by:</a:t>
            </a:r>
          </a:p>
          <a:p>
            <a:endParaRPr lang="en-US" sz="3200" dirty="0" smtClean="0"/>
          </a:p>
          <a:p>
            <a:endParaRPr lang="en-US" sz="1800" dirty="0" smtClean="0"/>
          </a:p>
          <a:p>
            <a:pPr lvl="1"/>
            <a:endParaRPr lang="en-US" sz="2800" dirty="0" smtClean="0"/>
          </a:p>
          <a:p>
            <a:pPr lvl="1"/>
            <a:r>
              <a:rPr lang="en-US" sz="2800" dirty="0" smtClean="0"/>
              <a:t>Where 𝛉 is the angle between the force and the direction of movement</a:t>
            </a:r>
            <a:endParaRPr lang="en-US" sz="1200" dirty="0" smtClean="0"/>
          </a:p>
          <a:p>
            <a:pPr lvl="1"/>
            <a:r>
              <a:rPr lang="en-US" sz="2800" dirty="0" smtClean="0"/>
              <a:t>Because </a:t>
            </a:r>
            <a:r>
              <a:rPr lang="en-US" sz="2800" i="1" dirty="0" err="1" smtClean="0"/>
              <a:t>cos</a:t>
            </a:r>
            <a:r>
              <a:rPr lang="en-US" sz="2800" i="1" dirty="0" smtClean="0"/>
              <a:t>𝛉 </a:t>
            </a:r>
            <a:r>
              <a:rPr lang="en-US" sz="2800" dirty="0" smtClean="0"/>
              <a:t>can be positive, negative, or zero, work can be positive, negative, or zero</a:t>
            </a:r>
            <a:endParaRPr lang="en-US" sz="1400" dirty="0" smtClean="0"/>
          </a:p>
        </p:txBody>
      </p:sp>
      <p:graphicFrame>
        <p:nvGraphicFramePr>
          <p:cNvPr id="3074" name="Content Placeholder 4"/>
          <p:cNvGraphicFramePr>
            <a:graphicFrameLocks noChangeAspect="1"/>
          </p:cNvGraphicFramePr>
          <p:nvPr/>
        </p:nvGraphicFramePr>
        <p:xfrm>
          <a:off x="2066471" y="3152775"/>
          <a:ext cx="4105729" cy="885825"/>
        </p:xfrm>
        <a:graphic>
          <a:graphicData uri="http://schemas.openxmlformats.org/presentationml/2006/ole">
            <p:oleObj spid="_x0000_s3074" name="Equation" r:id="rId3" imgW="825480" imgH="177480" progId="Equation.3">
              <p:embed/>
            </p:oleObj>
          </a:graphicData>
        </a:graphic>
      </p:graphicFrame>
      <p:pic>
        <p:nvPicPr>
          <p:cNvPr id="5" name="Picture 4" descr="scan0034.jpg"/>
          <p:cNvPicPr/>
          <p:nvPr/>
        </p:nvPicPr>
        <p:blipFill>
          <a:blip r:embed="rId4" cstate="print"/>
          <a:srcRect l="4286" b="39894"/>
          <a:stretch>
            <a:fillRect/>
          </a:stretch>
        </p:blipFill>
        <p:spPr>
          <a:xfrm>
            <a:off x="2286000" y="838200"/>
            <a:ext cx="6381750" cy="135961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Work done by a force</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783560"/>
            <a:ext cx="7772400" cy="4922040"/>
          </a:xfrm>
        </p:spPr>
        <p:txBody>
          <a:bodyPr>
            <a:normAutofit/>
          </a:bodyPr>
          <a:lstStyle/>
          <a:p>
            <a:endParaRPr lang="en-US" sz="3200" i="1" u="sng" dirty="0" smtClean="0"/>
          </a:p>
          <a:p>
            <a:r>
              <a:rPr lang="en-US" sz="3200" i="1" u="sng" dirty="0" smtClean="0"/>
              <a:t>Work is equal to the force times the distance moved by the object </a:t>
            </a:r>
            <a:r>
              <a:rPr lang="en-US" sz="3200" i="1" u="sng" dirty="0" smtClean="0">
                <a:solidFill>
                  <a:srgbClr val="FFFF00"/>
                </a:solidFill>
              </a:rPr>
              <a:t>in the direction of the force.</a:t>
            </a:r>
            <a:endParaRPr lang="en-US" sz="1800" dirty="0" smtClean="0">
              <a:solidFill>
                <a:srgbClr val="FFFF00"/>
              </a:solidFill>
            </a:endParaRPr>
          </a:p>
          <a:p>
            <a:r>
              <a:rPr lang="en-US" sz="3200" dirty="0" smtClean="0"/>
              <a:t>This applies for a </a:t>
            </a:r>
            <a:r>
              <a:rPr lang="en-US" sz="3200" i="1" u="sng" dirty="0" smtClean="0"/>
              <a:t>constant force</a:t>
            </a:r>
            <a:endParaRPr lang="en-US" sz="1800" dirty="0" smtClean="0"/>
          </a:p>
          <a:p>
            <a:r>
              <a:rPr lang="en-US" sz="3200" dirty="0" smtClean="0"/>
              <a:t>If the force is not constant, we must graph force vs. distance and take the area under the curve to be the work done</a:t>
            </a:r>
          </a:p>
          <a:p>
            <a:r>
              <a:rPr lang="en-US" sz="3200" dirty="0" smtClean="0"/>
              <a:t>The </a:t>
            </a:r>
            <a:r>
              <a:rPr lang="en-US" sz="3200" dirty="0" smtClean="0"/>
              <a:t>unit for work is the </a:t>
            </a:r>
            <a:r>
              <a:rPr lang="en-US" sz="3200" dirty="0" smtClean="0"/>
              <a:t>Joule:  </a:t>
            </a:r>
            <a:r>
              <a:rPr lang="en-US" sz="3200" dirty="0" smtClean="0"/>
              <a:t>1J = 1 </a:t>
            </a:r>
            <a:r>
              <a:rPr lang="en-US" sz="3200" dirty="0" smtClean="0"/>
              <a:t>Nm</a:t>
            </a:r>
            <a:endParaRPr lang="en-US" sz="1800" dirty="0" smtClean="0"/>
          </a:p>
        </p:txBody>
      </p:sp>
      <p:graphicFrame>
        <p:nvGraphicFramePr>
          <p:cNvPr id="4098" name="Content Placeholder 4"/>
          <p:cNvGraphicFramePr>
            <a:graphicFrameLocks noChangeAspect="1"/>
          </p:cNvGraphicFramePr>
          <p:nvPr/>
        </p:nvGraphicFramePr>
        <p:xfrm>
          <a:off x="4648200" y="1295400"/>
          <a:ext cx="4105275" cy="885825"/>
        </p:xfrm>
        <a:graphic>
          <a:graphicData uri="http://schemas.openxmlformats.org/presentationml/2006/ole">
            <p:oleObj spid="_x0000_s4098" name="Equation" r:id="rId3" imgW="825480" imgH="177480" progId="Equation.3">
              <p:embed/>
            </p:oleObj>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4343400"/>
            <a:ext cx="8382000" cy="1975104"/>
          </a:xfrm>
        </p:spPr>
        <p:txBody>
          <a:bodyPr/>
          <a:lstStyle/>
          <a:p>
            <a:r>
              <a:rPr lang="en-US" sz="3600" dirty="0" err="1" smtClean="0"/>
              <a:t>Lsn</a:t>
            </a:r>
            <a:r>
              <a:rPr lang="en-US" sz="3600" dirty="0" smtClean="0"/>
              <a:t> 2-3: Work, Energy and Power</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Work done by a spring</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447800"/>
            <a:ext cx="7772400" cy="4907760"/>
          </a:xfrm>
        </p:spPr>
        <p:txBody>
          <a:bodyPr>
            <a:normAutofit/>
          </a:bodyPr>
          <a:lstStyle/>
          <a:p>
            <a:r>
              <a:rPr lang="en-US" sz="3200" dirty="0" smtClean="0"/>
              <a:t>The tension (or force) applied to a spring is given by T = </a:t>
            </a:r>
            <a:r>
              <a:rPr lang="en-US" sz="3200" dirty="0" err="1" smtClean="0"/>
              <a:t>kx</a:t>
            </a:r>
            <a:r>
              <a:rPr lang="en-US" sz="3200" dirty="0" smtClean="0"/>
              <a:t>, where k is the spring constant and x is the distance the spring is extended or compressed</a:t>
            </a:r>
            <a:endParaRPr lang="en-US" sz="1800" dirty="0" smtClean="0"/>
          </a:p>
          <a:p>
            <a:r>
              <a:rPr lang="en-US" sz="3200" dirty="0" smtClean="0"/>
              <a:t>The greater the extension or compression, the more tension, or more force required</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pPr lvl="0"/>
            <a:r>
              <a:rPr lang="en-US" dirty="0" smtClean="0"/>
              <a:t>Work done by a spring</a:t>
            </a:r>
            <a:r>
              <a:rPr lang="en-US" sz="2000" dirty="0" smtClean="0"/>
              <a:t/>
            </a:r>
            <a:br>
              <a:rPr lang="en-US" sz="2000" dirty="0" smtClean="0"/>
            </a:br>
            <a:endParaRPr lang="en-US" dirty="0"/>
          </a:p>
        </p:txBody>
      </p:sp>
      <p:sp>
        <p:nvSpPr>
          <p:cNvPr id="3" name="Content Placeholder 2"/>
          <p:cNvSpPr>
            <a:spLocks noGrp="1"/>
          </p:cNvSpPr>
          <p:nvPr>
            <p:ph idx="1"/>
          </p:nvPr>
        </p:nvSpPr>
        <p:spPr>
          <a:xfrm>
            <a:off x="228600" y="990600"/>
            <a:ext cx="8458200" cy="2590800"/>
          </a:xfrm>
        </p:spPr>
        <p:txBody>
          <a:bodyPr>
            <a:normAutofit/>
          </a:bodyPr>
          <a:lstStyle/>
          <a:p>
            <a:r>
              <a:rPr lang="en-US" sz="3200" dirty="0" smtClean="0"/>
              <a:t>If we graph force (tension, T = </a:t>
            </a:r>
            <a:r>
              <a:rPr lang="en-US" sz="3200" dirty="0" err="1" smtClean="0"/>
              <a:t>kx</a:t>
            </a:r>
            <a:r>
              <a:rPr lang="en-US" sz="3200" dirty="0" smtClean="0"/>
              <a:t>) vs. distance extended or compressed, we get the graph below</a:t>
            </a:r>
          </a:p>
          <a:p>
            <a:pPr lvl="1"/>
            <a:r>
              <a:rPr lang="en-US" sz="2800" dirty="0" smtClean="0"/>
              <a:t>The area under the line is work</a:t>
            </a:r>
          </a:p>
          <a:p>
            <a:pPr lvl="1"/>
            <a:r>
              <a:rPr lang="en-US" sz="2800" dirty="0" smtClean="0"/>
              <a:t>Since it is a triangle, the area is</a:t>
            </a:r>
            <a:endParaRPr lang="en-US" dirty="0"/>
          </a:p>
        </p:txBody>
      </p:sp>
      <p:pic>
        <p:nvPicPr>
          <p:cNvPr id="4" name="Picture 3" descr="scan0035.jpg"/>
          <p:cNvPicPr/>
          <p:nvPr/>
        </p:nvPicPr>
        <p:blipFill>
          <a:blip r:embed="rId3" cstate="print"/>
          <a:srcRect l="1765" t="3339" r="19412" b="22295"/>
          <a:stretch>
            <a:fillRect/>
          </a:stretch>
        </p:blipFill>
        <p:spPr>
          <a:xfrm>
            <a:off x="990600" y="3657600"/>
            <a:ext cx="4267200" cy="3048000"/>
          </a:xfrm>
          <a:prstGeom prst="rect">
            <a:avLst/>
          </a:prstGeom>
        </p:spPr>
      </p:pic>
      <p:graphicFrame>
        <p:nvGraphicFramePr>
          <p:cNvPr id="5122" name="Content Placeholder 4"/>
          <p:cNvGraphicFramePr>
            <a:graphicFrameLocks noChangeAspect="1"/>
          </p:cNvGraphicFramePr>
          <p:nvPr/>
        </p:nvGraphicFramePr>
        <p:xfrm>
          <a:off x="6096000" y="2519811"/>
          <a:ext cx="2667000" cy="4161488"/>
        </p:xfrm>
        <a:graphic>
          <a:graphicData uri="http://schemas.openxmlformats.org/presentationml/2006/ole">
            <p:oleObj spid="_x0000_s5122" name="Equation" r:id="rId4" imgW="774360" imgH="1206360" progId="Equation.3">
              <p:embed/>
            </p:oleObj>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pPr lvl="0"/>
            <a:r>
              <a:rPr lang="en-US" dirty="0" smtClean="0"/>
              <a:t>Work done by a spring</a:t>
            </a:r>
            <a:r>
              <a:rPr lang="en-US" sz="2000" dirty="0" smtClean="0"/>
              <a:t/>
            </a:r>
            <a:br>
              <a:rPr lang="en-US" sz="2000" dirty="0" smtClean="0"/>
            </a:br>
            <a:endParaRPr lang="en-US" dirty="0"/>
          </a:p>
        </p:txBody>
      </p:sp>
      <p:sp>
        <p:nvSpPr>
          <p:cNvPr id="3" name="Content Placeholder 2"/>
          <p:cNvSpPr>
            <a:spLocks noGrp="1"/>
          </p:cNvSpPr>
          <p:nvPr>
            <p:ph idx="1"/>
          </p:nvPr>
        </p:nvSpPr>
        <p:spPr>
          <a:xfrm>
            <a:off x="228600" y="990600"/>
            <a:ext cx="8458200" cy="2590800"/>
          </a:xfrm>
        </p:spPr>
        <p:txBody>
          <a:bodyPr>
            <a:normAutofit/>
          </a:bodyPr>
          <a:lstStyle/>
          <a:p>
            <a:endParaRPr lang="en-US" sz="3200" dirty="0" smtClean="0"/>
          </a:p>
          <a:p>
            <a:r>
              <a:rPr lang="en-US" sz="3200" b="1" i="1" dirty="0" smtClean="0">
                <a:solidFill>
                  <a:srgbClr val="FFFF00"/>
                </a:solidFill>
              </a:rPr>
              <a:t>Look familiar?</a:t>
            </a:r>
            <a:endParaRPr lang="en-US" b="1" i="1" dirty="0">
              <a:solidFill>
                <a:srgbClr val="FFFF00"/>
              </a:solidFill>
            </a:endParaRPr>
          </a:p>
        </p:txBody>
      </p:sp>
      <p:pic>
        <p:nvPicPr>
          <p:cNvPr id="4" name="Picture 3" descr="scan0035.jpg"/>
          <p:cNvPicPr/>
          <p:nvPr/>
        </p:nvPicPr>
        <p:blipFill>
          <a:blip r:embed="rId3" cstate="print"/>
          <a:srcRect l="1765" t="3339" r="19412" b="22295"/>
          <a:stretch>
            <a:fillRect/>
          </a:stretch>
        </p:blipFill>
        <p:spPr>
          <a:xfrm>
            <a:off x="990600" y="3657600"/>
            <a:ext cx="4267200" cy="3048000"/>
          </a:xfrm>
          <a:prstGeom prst="rect">
            <a:avLst/>
          </a:prstGeom>
        </p:spPr>
      </p:pic>
      <p:graphicFrame>
        <p:nvGraphicFramePr>
          <p:cNvPr id="5122" name="Content Placeholder 4"/>
          <p:cNvGraphicFramePr>
            <a:graphicFrameLocks noChangeAspect="1"/>
          </p:cNvGraphicFramePr>
          <p:nvPr/>
        </p:nvGraphicFramePr>
        <p:xfrm>
          <a:off x="6073775" y="944563"/>
          <a:ext cx="2274888" cy="4206875"/>
        </p:xfrm>
        <a:graphic>
          <a:graphicData uri="http://schemas.openxmlformats.org/presentationml/2006/ole">
            <p:oleObj spid="_x0000_s76802" name="Equation" r:id="rId4" imgW="660240" imgH="1218960" progId="Equation.3">
              <p:embed/>
            </p:oleObj>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5720" y="5715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
          <p:cNvSpPr>
            <a:spLocks noGrp="1"/>
          </p:cNvSpPr>
          <p:nvPr>
            <p:ph type="title"/>
          </p:nvPr>
        </p:nvSpPr>
        <p:spPr>
          <a:xfrm>
            <a:off x="152400" y="381000"/>
            <a:ext cx="8839200" cy="914400"/>
          </a:xfrm>
        </p:spPr>
        <p:txBody>
          <a:bodyPr/>
          <a:lstStyle/>
          <a:p>
            <a:pPr algn="ctr"/>
            <a:r>
              <a:rPr lang="en-US" b="1" dirty="0"/>
              <a:t>GOALS AND </a:t>
            </a:r>
            <a:r>
              <a:rPr lang="en-US" b="1" dirty="0" smtClean="0"/>
              <a:t>SCALES</a:t>
            </a:r>
            <a:br>
              <a:rPr lang="en-US" b="1" dirty="0" smtClean="0"/>
            </a:br>
            <a:r>
              <a:rPr lang="en-US" b="1" dirty="0" smtClean="0"/>
              <a:t>IB </a:t>
            </a:r>
            <a:r>
              <a:rPr lang="en-US" b="1" dirty="0"/>
              <a:t>PHYSICS 1, UNIT </a:t>
            </a:r>
            <a:r>
              <a:rPr lang="en-US" b="1" dirty="0" smtClean="0"/>
              <a:t>2: </a:t>
            </a:r>
            <a:r>
              <a:rPr lang="en-US" b="1" i="1" dirty="0" smtClean="0"/>
              <a:t>MECHANICS</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76160" y="0"/>
            <a:ext cx="1143000" cy="1143000"/>
          </a:xfrm>
          <a:prstGeom prst="rect">
            <a:avLst/>
          </a:prstGeom>
        </p:spPr>
      </p:pic>
      <p:pic>
        <p:nvPicPr>
          <p:cNvPr id="10" name="ride_of_the_valkyries_clip">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8458200"/>
            <a:ext cx="437449" cy="43744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xmlns="" val="3056403728"/>
              </p:ext>
            </p:extLst>
          </p:nvPr>
        </p:nvGraphicFramePr>
        <p:xfrm>
          <a:off x="228600" y="1881378"/>
          <a:ext cx="8763000" cy="4809010"/>
        </p:xfrm>
        <a:graphic>
          <a:graphicData uri="http://schemas.openxmlformats.org/drawingml/2006/table">
            <a:tbl>
              <a:tblPr firstRow="1" bandRow="1">
                <a:tableStyleId>{2D5ABB26-0587-4C30-8999-92F81FD0307C}</a:tableStyleId>
              </a:tblPr>
              <a:tblGrid>
                <a:gridCol w="685800"/>
                <a:gridCol w="8077200"/>
              </a:tblGrid>
              <a:tr h="1207903">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know the concepts listed below so well 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evaluate</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(make judgments based on evidence) presented or obtained data to determine their compliance and/or relevance to these concepts.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1207903">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analyze</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concepts listed below</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using key elements and use these elements to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apply</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knowledge to solve problems.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966323">
                <a:tc>
                  <a:txBody>
                    <a:bodyPr/>
                    <a:lstStyle/>
                    <a:p>
                      <a:pPr marL="0" marR="0" algn="ctr">
                        <a:lnSpc>
                          <a:spcPct val="100000"/>
                        </a:lnSpc>
                        <a:spcBef>
                          <a:spcPts val="0"/>
                        </a:spcBef>
                        <a:spcAft>
                          <a:spcPts val="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explain</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concepts listed below in detail with both reasons and causes.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966323">
                <a:tc>
                  <a:txBody>
                    <a:bodyPr/>
                    <a:lstStyle/>
                    <a:p>
                      <a:pPr marL="0" marR="0" algn="ctr">
                        <a:lnSpc>
                          <a:spcPct val="100000"/>
                        </a:lnSpc>
                        <a:spcBef>
                          <a:spcPts val="0"/>
                        </a:spcBef>
                        <a:spcAft>
                          <a:spcPts val="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describe</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concepts listed below in detail.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419890">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do not get it</a:t>
                      </a: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bl>
          </a:graphicData>
        </a:graphic>
      </p:graphicFrame>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0"/>
            <a:ext cx="1143000" cy="1143000"/>
          </a:xfrm>
          <a:prstGeom prst="rect">
            <a:avLst/>
          </a:prstGeom>
        </p:spPr>
      </p:pic>
      <p:pic>
        <p:nvPicPr>
          <p:cNvPr id="1031" name="Picture 7" descr="http://www.lovethisgif.com/uploaded_images/3541-Amazing-Fireworks.gif?1"/>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43155" y="4638176"/>
            <a:ext cx="3417570" cy="19206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9380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Work done by gravity</a:t>
            </a:r>
            <a:r>
              <a:rPr lang="en-US" sz="2000" dirty="0" smtClean="0"/>
              <a:t/>
            </a:r>
            <a:br>
              <a:rPr lang="en-US" sz="2000" dirty="0" smtClean="0"/>
            </a:br>
            <a:endParaRPr lang="en-US" dirty="0"/>
          </a:p>
        </p:txBody>
      </p:sp>
      <p:sp>
        <p:nvSpPr>
          <p:cNvPr id="3" name="Content Placeholder 2"/>
          <p:cNvSpPr>
            <a:spLocks noGrp="1"/>
          </p:cNvSpPr>
          <p:nvPr>
            <p:ph idx="1"/>
          </p:nvPr>
        </p:nvSpPr>
        <p:spPr/>
        <p:txBody>
          <a:bodyPr>
            <a:normAutofit/>
          </a:bodyPr>
          <a:lstStyle/>
          <a:p>
            <a:r>
              <a:rPr lang="en-US" sz="3200" dirty="0" smtClean="0"/>
              <a:t>Force is equal to mass times acceleration </a:t>
            </a:r>
            <a:r>
              <a:rPr lang="en-US" sz="3200" dirty="0" smtClean="0"/>
              <a:t>(F = ma</a:t>
            </a:r>
            <a:r>
              <a:rPr lang="en-US" sz="3200" dirty="0" smtClean="0"/>
              <a:t>), and weight is mass times acceleration due to gravity (mg), so weight (mg) is a force that always acts vertically because gravity acts vertically</a:t>
            </a:r>
            <a:endParaRPr lang="en-US" sz="1800" dirty="0" smtClean="0"/>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Work done by gravity</a:t>
            </a:r>
            <a:r>
              <a:rPr lang="en-US" sz="2000" dirty="0" smtClean="0"/>
              <a:t/>
            </a:r>
            <a:br>
              <a:rPr lang="en-US" sz="2000" dirty="0" smtClean="0"/>
            </a:br>
            <a:endParaRPr lang="en-US" dirty="0"/>
          </a:p>
        </p:txBody>
      </p:sp>
      <p:sp>
        <p:nvSpPr>
          <p:cNvPr id="3" name="Content Placeholder 2"/>
          <p:cNvSpPr>
            <a:spLocks noGrp="1"/>
          </p:cNvSpPr>
          <p:nvPr>
            <p:ph idx="1"/>
          </p:nvPr>
        </p:nvSpPr>
        <p:spPr/>
        <p:txBody>
          <a:bodyPr>
            <a:normAutofit/>
          </a:bodyPr>
          <a:lstStyle/>
          <a:p>
            <a:r>
              <a:rPr lang="en-US" sz="3200" i="1" dirty="0" smtClean="0">
                <a:solidFill>
                  <a:srgbClr val="FFFF00"/>
                </a:solidFill>
              </a:rPr>
              <a:t>When movement is horizontal, work due to gravity is zero.  Why is this so?</a:t>
            </a:r>
            <a:endParaRPr lang="en-US" sz="1600" i="1" dirty="0" smtClean="0">
              <a:solidFill>
                <a:srgbClr val="FFFF00"/>
              </a:solidFill>
            </a:endParaRP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Work done by gravity</a:t>
            </a:r>
            <a:r>
              <a:rPr lang="en-US" sz="2000" dirty="0" smtClean="0"/>
              <a:t/>
            </a:r>
            <a:br>
              <a:rPr lang="en-US" sz="2000" dirty="0" smtClean="0"/>
            </a:br>
            <a:endParaRPr lang="en-US" dirty="0"/>
          </a:p>
        </p:txBody>
      </p:sp>
      <p:sp>
        <p:nvSpPr>
          <p:cNvPr id="3" name="Content Placeholder 2"/>
          <p:cNvSpPr>
            <a:spLocks noGrp="1"/>
          </p:cNvSpPr>
          <p:nvPr>
            <p:ph idx="1"/>
          </p:nvPr>
        </p:nvSpPr>
        <p:spPr>
          <a:xfrm>
            <a:off x="228600" y="1371600"/>
            <a:ext cx="8458200" cy="4983960"/>
          </a:xfrm>
        </p:spPr>
        <p:txBody>
          <a:bodyPr>
            <a:normAutofit/>
          </a:bodyPr>
          <a:lstStyle/>
          <a:p>
            <a:r>
              <a:rPr lang="en-US" sz="3200" i="1" dirty="0" smtClean="0">
                <a:solidFill>
                  <a:srgbClr val="FFFF00"/>
                </a:solidFill>
              </a:rPr>
              <a:t>When movement is horizontal, work due to gravity is zero.  Why is this so?</a:t>
            </a:r>
            <a:endParaRPr lang="en-US" sz="1600" i="1" dirty="0" smtClean="0">
              <a:solidFill>
                <a:srgbClr val="FFFF00"/>
              </a:solidFill>
            </a:endParaRPr>
          </a:p>
          <a:p>
            <a:pPr lvl="1"/>
            <a:r>
              <a:rPr lang="en-US" sz="2800" dirty="0" smtClean="0"/>
              <a:t>If a mass is moved horizontally, the work done by gravity is zero because the angle between horizontal and vertical is 90° and cosine of 90° is zero</a:t>
            </a:r>
            <a:endParaRPr lang="en-US" sz="1400" dirty="0" smtClean="0"/>
          </a:p>
          <a:p>
            <a:endParaRPr lang="en-US" dirty="0"/>
          </a:p>
        </p:txBody>
      </p:sp>
      <p:pic>
        <p:nvPicPr>
          <p:cNvPr id="4" name="Picture 3" descr="scan0036.jpg"/>
          <p:cNvPicPr/>
          <p:nvPr/>
        </p:nvPicPr>
        <p:blipFill>
          <a:blip r:embed="rId3" cstate="print"/>
          <a:srcRect l="4611" t="10126" r="5475" b="4949"/>
          <a:stretch>
            <a:fillRect/>
          </a:stretch>
        </p:blipFill>
        <p:spPr>
          <a:xfrm>
            <a:off x="228600" y="4495800"/>
            <a:ext cx="5562600" cy="1600200"/>
          </a:xfrm>
          <a:prstGeom prst="rect">
            <a:avLst/>
          </a:prstGeom>
        </p:spPr>
      </p:pic>
      <p:graphicFrame>
        <p:nvGraphicFramePr>
          <p:cNvPr id="6146" name="Content Placeholder 4"/>
          <p:cNvGraphicFramePr>
            <a:graphicFrameLocks noChangeAspect="1"/>
          </p:cNvGraphicFramePr>
          <p:nvPr/>
        </p:nvGraphicFramePr>
        <p:xfrm>
          <a:off x="6019800" y="4286250"/>
          <a:ext cx="2898624" cy="1885950"/>
        </p:xfrm>
        <a:graphic>
          <a:graphicData uri="http://schemas.openxmlformats.org/presentationml/2006/ole">
            <p:oleObj spid="_x0000_s6146" name="Equation" r:id="rId4" imgW="977760" imgH="634680" progId="Equation.3">
              <p:embed/>
            </p:oleObj>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Work done by gravity</a:t>
            </a:r>
            <a:r>
              <a:rPr lang="en-US" sz="2000" dirty="0" smtClean="0"/>
              <a:t/>
            </a:r>
            <a:br>
              <a:rPr lang="en-US" sz="2000" dirty="0" smtClean="0"/>
            </a:br>
            <a:endParaRPr lang="en-US" dirty="0"/>
          </a:p>
        </p:txBody>
      </p:sp>
      <p:sp>
        <p:nvSpPr>
          <p:cNvPr id="3" name="Content Placeholder 2"/>
          <p:cNvSpPr>
            <a:spLocks noGrp="1"/>
          </p:cNvSpPr>
          <p:nvPr>
            <p:ph idx="1"/>
          </p:nvPr>
        </p:nvSpPr>
        <p:spPr/>
        <p:txBody>
          <a:bodyPr>
            <a:normAutofit/>
          </a:bodyPr>
          <a:lstStyle/>
          <a:p>
            <a:r>
              <a:rPr lang="en-US" sz="3200" dirty="0" smtClean="0"/>
              <a:t>If movement is in the vertical direction (displacement </a:t>
            </a:r>
            <a:r>
              <a:rPr lang="en-US" sz="3200" i="1" dirty="0" smtClean="0"/>
              <a:t>s</a:t>
            </a:r>
            <a:r>
              <a:rPr lang="en-US" sz="3200" dirty="0" smtClean="0"/>
              <a:t> = height </a:t>
            </a:r>
            <a:r>
              <a:rPr lang="en-US" sz="3200" i="1" dirty="0" smtClean="0"/>
              <a:t>h</a:t>
            </a:r>
            <a:r>
              <a:rPr lang="en-US" sz="3200" dirty="0" smtClean="0"/>
              <a:t>), the work done by gravity is equal to ±</a:t>
            </a:r>
            <a:r>
              <a:rPr lang="en-US" sz="3200" i="1" dirty="0" err="1" smtClean="0"/>
              <a:t>mgh</a:t>
            </a:r>
            <a:r>
              <a:rPr lang="en-US" sz="3200" dirty="0" smtClean="0"/>
              <a:t> since the movement is parallel to the force (𝛉 = 0) and </a:t>
            </a:r>
            <a:r>
              <a:rPr lang="en-US" sz="3200" i="1" dirty="0" err="1" smtClean="0"/>
              <a:t>cos</a:t>
            </a:r>
            <a:r>
              <a:rPr lang="en-US" sz="3200" dirty="0" smtClean="0"/>
              <a:t> 0° = 1</a:t>
            </a:r>
            <a:endParaRPr lang="en-US" sz="1800" dirty="0" smtClean="0"/>
          </a:p>
          <a:p>
            <a:r>
              <a:rPr lang="en-US" sz="3200" i="1" dirty="0" smtClean="0">
                <a:solidFill>
                  <a:srgbClr val="FFFF00"/>
                </a:solidFill>
              </a:rPr>
              <a:t>When is the work due to gravity positive, and when is it negative?</a:t>
            </a:r>
            <a:endParaRPr lang="en-US" sz="1600" i="1" dirty="0" smtClean="0">
              <a:solidFill>
                <a:srgbClr val="FFFF00"/>
              </a:solidFill>
            </a:endParaRP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Work done by gravity</a:t>
            </a:r>
            <a:r>
              <a:rPr lang="en-US" sz="2000" dirty="0" smtClean="0"/>
              <a:t/>
            </a:r>
            <a:br>
              <a:rPr lang="en-US" sz="2000" dirty="0" smtClean="0"/>
            </a:br>
            <a:endParaRPr lang="en-US" dirty="0"/>
          </a:p>
        </p:txBody>
      </p:sp>
      <p:sp>
        <p:nvSpPr>
          <p:cNvPr id="3" name="Content Placeholder 2"/>
          <p:cNvSpPr>
            <a:spLocks noGrp="1"/>
          </p:cNvSpPr>
          <p:nvPr>
            <p:ph idx="1"/>
          </p:nvPr>
        </p:nvSpPr>
        <p:spPr/>
        <p:txBody>
          <a:bodyPr>
            <a:normAutofit/>
          </a:bodyPr>
          <a:lstStyle/>
          <a:p>
            <a:r>
              <a:rPr lang="en-US" sz="3200" i="1" dirty="0" smtClean="0">
                <a:solidFill>
                  <a:srgbClr val="FFFF00"/>
                </a:solidFill>
              </a:rPr>
              <a:t>When is the work due to gravity positive, and when is it negative?</a:t>
            </a:r>
            <a:endParaRPr lang="en-US" sz="1600" i="1" dirty="0" smtClean="0">
              <a:solidFill>
                <a:srgbClr val="FFFF00"/>
              </a:solidFill>
            </a:endParaRPr>
          </a:p>
          <a:p>
            <a:pPr lvl="2"/>
            <a:r>
              <a:rPr lang="en-US" dirty="0" smtClean="0"/>
              <a:t>If the movement is downward, work is </a:t>
            </a:r>
            <a:r>
              <a:rPr lang="en-US" b="1" i="1" dirty="0" smtClean="0"/>
              <a:t>+</a:t>
            </a:r>
            <a:r>
              <a:rPr lang="en-US" b="1" i="1" dirty="0" err="1" smtClean="0"/>
              <a:t>mgh</a:t>
            </a:r>
            <a:r>
              <a:rPr lang="en-US" b="1" i="1" dirty="0" smtClean="0"/>
              <a:t> </a:t>
            </a:r>
            <a:r>
              <a:rPr lang="en-US" dirty="0" smtClean="0"/>
              <a:t>because force is in same direction as movement</a:t>
            </a:r>
            <a:endParaRPr lang="en-US" sz="1400" dirty="0" smtClean="0"/>
          </a:p>
          <a:p>
            <a:pPr lvl="2"/>
            <a:r>
              <a:rPr lang="en-US" dirty="0" smtClean="0"/>
              <a:t>If the movement is upward, work is </a:t>
            </a:r>
            <a:r>
              <a:rPr lang="en-US" b="1" i="1" dirty="0" smtClean="0"/>
              <a:t>-</a:t>
            </a:r>
            <a:r>
              <a:rPr lang="en-US" b="1" i="1" dirty="0" err="1" smtClean="0"/>
              <a:t>mgh</a:t>
            </a:r>
            <a:r>
              <a:rPr lang="en-US" dirty="0" smtClean="0"/>
              <a:t> because force is in opposite direction of movement</a:t>
            </a:r>
            <a:endParaRPr lang="en-US" sz="1400" dirty="0"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1274064"/>
          </a:xfrm>
        </p:spPr>
        <p:txBody>
          <a:bodyPr/>
          <a:lstStyle/>
          <a:p>
            <a:pPr lvl="0"/>
            <a:r>
              <a:rPr lang="en-US" b="1" dirty="0" smtClean="0"/>
              <a:t>Work done by gravity</a:t>
            </a:r>
            <a:r>
              <a:rPr lang="en-US" sz="2000" dirty="0" smtClean="0"/>
              <a:t/>
            </a:r>
            <a:br>
              <a:rPr lang="en-US" sz="2000" dirty="0" smtClean="0"/>
            </a:br>
            <a:endParaRPr lang="en-US" dirty="0"/>
          </a:p>
        </p:txBody>
      </p:sp>
      <p:sp>
        <p:nvSpPr>
          <p:cNvPr id="3" name="Content Placeholder 2"/>
          <p:cNvSpPr>
            <a:spLocks noGrp="1"/>
          </p:cNvSpPr>
          <p:nvPr>
            <p:ph idx="1"/>
          </p:nvPr>
        </p:nvSpPr>
        <p:spPr>
          <a:xfrm>
            <a:off x="228600" y="914400"/>
            <a:ext cx="8686800" cy="5791200"/>
          </a:xfrm>
        </p:spPr>
        <p:txBody>
          <a:bodyPr>
            <a:normAutofit/>
          </a:bodyPr>
          <a:lstStyle/>
          <a:p>
            <a:r>
              <a:rPr lang="en-US" sz="3200" dirty="0" smtClean="0"/>
              <a:t>Regardless of the path taken, the work done by gravity is always </a:t>
            </a:r>
            <a:r>
              <a:rPr lang="en-US" sz="3200" i="1" dirty="0" err="1" smtClean="0"/>
              <a:t>mgh</a:t>
            </a:r>
            <a:r>
              <a:rPr lang="en-US" sz="3200" dirty="0" smtClean="0"/>
              <a:t> where </a:t>
            </a:r>
            <a:r>
              <a:rPr lang="en-US" sz="3200" i="1" dirty="0" smtClean="0"/>
              <a:t>h</a:t>
            </a:r>
            <a:r>
              <a:rPr lang="en-US" sz="3200" dirty="0" smtClean="0"/>
              <a:t> is the net change in height (vertical displacement)</a:t>
            </a:r>
          </a:p>
          <a:p>
            <a:endParaRPr lang="en-US" sz="3200" dirty="0" smtClean="0"/>
          </a:p>
          <a:p>
            <a:endParaRPr lang="en-US" sz="3200" dirty="0" smtClean="0"/>
          </a:p>
          <a:p>
            <a:endParaRPr lang="en-US" sz="3200" dirty="0" smtClean="0"/>
          </a:p>
          <a:p>
            <a:endParaRPr lang="en-US" sz="1800" dirty="0" smtClean="0"/>
          </a:p>
          <a:p>
            <a:r>
              <a:rPr lang="en-US" sz="3200" dirty="0" smtClean="0"/>
              <a:t>Gravity does no work during horizontal movement, and since any downward movement is cancelled by an equal upward movement, total work </a:t>
            </a:r>
            <a:r>
              <a:rPr lang="en-US" sz="3200" dirty="0" smtClean="0"/>
              <a:t>(net work) is </a:t>
            </a:r>
            <a:r>
              <a:rPr lang="en-US" sz="3200" dirty="0" smtClean="0"/>
              <a:t>equal to </a:t>
            </a:r>
            <a:r>
              <a:rPr lang="en-US" sz="3200" i="1" dirty="0" err="1" smtClean="0"/>
              <a:t>mgh</a:t>
            </a:r>
            <a:r>
              <a:rPr lang="en-US" sz="3200" dirty="0" smtClean="0"/>
              <a:t> </a:t>
            </a:r>
            <a:endParaRPr lang="en-US" dirty="0"/>
          </a:p>
        </p:txBody>
      </p:sp>
      <p:pic>
        <p:nvPicPr>
          <p:cNvPr id="4" name="Picture 3" descr="scan0037.jpg"/>
          <p:cNvPicPr/>
          <p:nvPr/>
        </p:nvPicPr>
        <p:blipFill>
          <a:blip r:embed="rId2" cstate="print"/>
          <a:srcRect t="7789" r="12096" b="27889"/>
          <a:stretch>
            <a:fillRect/>
          </a:stretch>
        </p:blipFill>
        <p:spPr>
          <a:xfrm>
            <a:off x="1371600" y="2590800"/>
            <a:ext cx="5298282" cy="1905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From Reading Activity?</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pPr lvl="0"/>
            <a:r>
              <a:rPr lang="en-US" b="1" dirty="0" smtClean="0"/>
              <a:t>Work done by gravity</a:t>
            </a:r>
            <a:r>
              <a:rPr lang="en-US" sz="2000" dirty="0" smtClean="0"/>
              <a:t/>
            </a:r>
            <a:br>
              <a:rPr lang="en-US" sz="2000" dirty="0" smtClean="0"/>
            </a:br>
            <a:endParaRPr lang="en-US" dirty="0"/>
          </a:p>
        </p:txBody>
      </p:sp>
      <p:sp>
        <p:nvSpPr>
          <p:cNvPr id="3" name="Content Placeholder 2"/>
          <p:cNvSpPr>
            <a:spLocks noGrp="1"/>
          </p:cNvSpPr>
          <p:nvPr>
            <p:ph idx="1"/>
          </p:nvPr>
        </p:nvSpPr>
        <p:spPr>
          <a:xfrm>
            <a:off x="228600" y="990600"/>
            <a:ext cx="8458200" cy="5364960"/>
          </a:xfrm>
        </p:spPr>
        <p:txBody>
          <a:bodyPr>
            <a:normAutofit/>
          </a:bodyPr>
          <a:lstStyle/>
          <a:p>
            <a:r>
              <a:rPr lang="en-US" sz="3200" i="1" dirty="0" smtClean="0">
                <a:solidFill>
                  <a:srgbClr val="FFFF00"/>
                </a:solidFill>
              </a:rPr>
              <a:t>In the diagram below, if the ramps were frictionless, would I do more work pushing a box up the short ramp to the left, or up the long ramp to the right?</a:t>
            </a:r>
            <a:endParaRPr lang="en-US" dirty="0"/>
          </a:p>
        </p:txBody>
      </p:sp>
      <p:grpSp>
        <p:nvGrpSpPr>
          <p:cNvPr id="8" name="Group 7"/>
          <p:cNvGrpSpPr/>
          <p:nvPr/>
        </p:nvGrpSpPr>
        <p:grpSpPr>
          <a:xfrm>
            <a:off x="914400" y="3429000"/>
            <a:ext cx="5524416" cy="914400"/>
            <a:chOff x="914400" y="3429000"/>
            <a:chExt cx="5524416" cy="914400"/>
          </a:xfrm>
        </p:grpSpPr>
        <p:sp>
          <p:nvSpPr>
            <p:cNvPr id="4" name="Right Triangle 3"/>
            <p:cNvSpPr/>
            <p:nvPr/>
          </p:nvSpPr>
          <p:spPr>
            <a:xfrm>
              <a:off x="914400" y="3429000"/>
              <a:ext cx="1143000" cy="914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p:cNvSpPr/>
            <p:nvPr/>
          </p:nvSpPr>
          <p:spPr>
            <a:xfrm>
              <a:off x="2743200" y="3429000"/>
              <a:ext cx="3657600" cy="914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314209">
              <a:off x="1790616" y="3956282"/>
              <a:ext cx="304800" cy="228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682167">
              <a:off x="6134016" y="4073579"/>
              <a:ext cx="304800" cy="228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pPr lvl="0"/>
            <a:r>
              <a:rPr lang="en-US" b="1" dirty="0" smtClean="0"/>
              <a:t>Work done by gravity</a:t>
            </a:r>
            <a:r>
              <a:rPr lang="en-US" sz="2000" dirty="0" smtClean="0"/>
              <a:t/>
            </a:r>
            <a:br>
              <a:rPr lang="en-US" sz="2000" dirty="0" smtClean="0"/>
            </a:br>
            <a:endParaRPr lang="en-US" dirty="0"/>
          </a:p>
        </p:txBody>
      </p:sp>
      <p:sp>
        <p:nvSpPr>
          <p:cNvPr id="3" name="Content Placeholder 2"/>
          <p:cNvSpPr>
            <a:spLocks noGrp="1"/>
          </p:cNvSpPr>
          <p:nvPr>
            <p:ph idx="1"/>
          </p:nvPr>
        </p:nvSpPr>
        <p:spPr>
          <a:xfrm>
            <a:off x="228600" y="990600"/>
            <a:ext cx="8458200" cy="5364960"/>
          </a:xfrm>
        </p:spPr>
        <p:txBody>
          <a:bodyPr>
            <a:normAutofit/>
          </a:bodyPr>
          <a:lstStyle/>
          <a:p>
            <a:r>
              <a:rPr lang="en-US" sz="3200" i="1" dirty="0" smtClean="0">
                <a:solidFill>
                  <a:srgbClr val="FFFF00"/>
                </a:solidFill>
              </a:rPr>
              <a:t>In the diagram below, if the ramps were frictionless, would I do more work pushing the box up the short ramp to the left, or up the long ramp to the right?</a:t>
            </a:r>
            <a:endParaRPr lang="en-US" sz="1600" i="1" dirty="0" smtClean="0">
              <a:solidFill>
                <a:srgbClr val="FFFF00"/>
              </a:solidFill>
            </a:endParaRPr>
          </a:p>
          <a:p>
            <a:endParaRPr lang="en-US" dirty="0" smtClean="0"/>
          </a:p>
          <a:p>
            <a:endParaRPr lang="en-US" dirty="0" smtClean="0"/>
          </a:p>
          <a:p>
            <a:endParaRPr lang="en-US" dirty="0" smtClean="0"/>
          </a:p>
          <a:p>
            <a:r>
              <a:rPr lang="en-US" dirty="0" smtClean="0"/>
              <a:t>If the net change in height is the same, the work </a:t>
            </a:r>
            <a:r>
              <a:rPr lang="en-US" i="1" dirty="0" smtClean="0"/>
              <a:t>due to gravity</a:t>
            </a:r>
            <a:r>
              <a:rPr lang="en-US" dirty="0" smtClean="0"/>
              <a:t> is the same</a:t>
            </a:r>
          </a:p>
          <a:p>
            <a:r>
              <a:rPr lang="en-US" dirty="0" smtClean="0"/>
              <a:t>However, it may take more </a:t>
            </a:r>
            <a:r>
              <a:rPr lang="en-US" b="1" i="1" dirty="0" smtClean="0"/>
              <a:t>power</a:t>
            </a:r>
          </a:p>
          <a:p>
            <a:endParaRPr lang="en-US" dirty="0"/>
          </a:p>
        </p:txBody>
      </p:sp>
      <p:grpSp>
        <p:nvGrpSpPr>
          <p:cNvPr id="4" name="Group 3"/>
          <p:cNvGrpSpPr/>
          <p:nvPr/>
        </p:nvGrpSpPr>
        <p:grpSpPr>
          <a:xfrm>
            <a:off x="914400" y="3124200"/>
            <a:ext cx="5524416" cy="914400"/>
            <a:chOff x="914400" y="3429000"/>
            <a:chExt cx="5524416" cy="914400"/>
          </a:xfrm>
        </p:grpSpPr>
        <p:sp>
          <p:nvSpPr>
            <p:cNvPr id="5" name="Right Triangle 4"/>
            <p:cNvSpPr/>
            <p:nvPr/>
          </p:nvSpPr>
          <p:spPr>
            <a:xfrm>
              <a:off x="914400" y="3429000"/>
              <a:ext cx="1143000" cy="914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p:nvSpPr>
          <p:spPr>
            <a:xfrm>
              <a:off x="2743200" y="3429000"/>
              <a:ext cx="3657600" cy="914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2314209">
              <a:off x="1790616" y="3956282"/>
              <a:ext cx="304800" cy="228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682167">
              <a:off x="6134016" y="4073579"/>
              <a:ext cx="304800" cy="228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pPr lvl="0"/>
            <a:r>
              <a:rPr lang="en-US" b="1" dirty="0" smtClean="0"/>
              <a:t>Work done by gravity</a:t>
            </a:r>
            <a:r>
              <a:rPr lang="en-US" sz="2000" dirty="0" smtClean="0"/>
              <a:t/>
            </a:r>
            <a:br>
              <a:rPr lang="en-US" sz="2000" dirty="0" smtClean="0"/>
            </a:br>
            <a:endParaRPr lang="en-US" dirty="0"/>
          </a:p>
        </p:txBody>
      </p:sp>
      <p:sp>
        <p:nvSpPr>
          <p:cNvPr id="3" name="Content Placeholder 2"/>
          <p:cNvSpPr>
            <a:spLocks noGrp="1"/>
          </p:cNvSpPr>
          <p:nvPr>
            <p:ph idx="1"/>
          </p:nvPr>
        </p:nvSpPr>
        <p:spPr>
          <a:xfrm>
            <a:off x="228600" y="990600"/>
            <a:ext cx="8458200" cy="5364960"/>
          </a:xfrm>
        </p:spPr>
        <p:txBody>
          <a:bodyPr>
            <a:normAutofit/>
          </a:bodyPr>
          <a:lstStyle/>
          <a:p>
            <a:r>
              <a:rPr lang="en-US" sz="3200" i="1" dirty="0" smtClean="0">
                <a:solidFill>
                  <a:srgbClr val="FFFF00"/>
                </a:solidFill>
              </a:rPr>
              <a:t>In the diagram below, if the ramps </a:t>
            </a:r>
            <a:r>
              <a:rPr lang="en-US" sz="3200" b="1" i="1" dirty="0" smtClean="0">
                <a:solidFill>
                  <a:srgbClr val="FF0000"/>
                </a:solidFill>
              </a:rPr>
              <a:t>were </a:t>
            </a:r>
            <a:r>
              <a:rPr lang="en-US" sz="3200" b="1" i="1" dirty="0" smtClean="0">
                <a:solidFill>
                  <a:srgbClr val="FF0000"/>
                </a:solidFill>
              </a:rPr>
              <a:t>not frictionless</a:t>
            </a:r>
            <a:r>
              <a:rPr lang="en-US" sz="3200" i="1" dirty="0" smtClean="0">
                <a:solidFill>
                  <a:srgbClr val="FFFF00"/>
                </a:solidFill>
              </a:rPr>
              <a:t>, would I do more work pushing a box up the short ramp to the left, or up the long ramp to the right?</a:t>
            </a:r>
            <a:endParaRPr lang="en-US" dirty="0"/>
          </a:p>
        </p:txBody>
      </p:sp>
      <p:grpSp>
        <p:nvGrpSpPr>
          <p:cNvPr id="8" name="Group 7"/>
          <p:cNvGrpSpPr/>
          <p:nvPr/>
        </p:nvGrpSpPr>
        <p:grpSpPr>
          <a:xfrm>
            <a:off x="914400" y="3429000"/>
            <a:ext cx="5524416" cy="914400"/>
            <a:chOff x="914400" y="3429000"/>
            <a:chExt cx="5524416" cy="914400"/>
          </a:xfrm>
        </p:grpSpPr>
        <p:sp>
          <p:nvSpPr>
            <p:cNvPr id="4" name="Right Triangle 3"/>
            <p:cNvSpPr/>
            <p:nvPr/>
          </p:nvSpPr>
          <p:spPr>
            <a:xfrm>
              <a:off x="914400" y="3429000"/>
              <a:ext cx="1143000" cy="914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p:cNvSpPr/>
            <p:nvPr/>
          </p:nvSpPr>
          <p:spPr>
            <a:xfrm>
              <a:off x="2743200" y="3429000"/>
              <a:ext cx="3657600" cy="914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314209">
              <a:off x="1790616" y="3956282"/>
              <a:ext cx="304800" cy="228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682167">
              <a:off x="6134016" y="4073579"/>
              <a:ext cx="304800" cy="228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pPr lvl="0"/>
            <a:r>
              <a:rPr lang="en-US" b="1" dirty="0" smtClean="0"/>
              <a:t>Work done by gravity</a:t>
            </a:r>
            <a:r>
              <a:rPr lang="en-US" sz="2000" dirty="0" smtClean="0"/>
              <a:t/>
            </a:r>
            <a:br>
              <a:rPr lang="en-US" sz="2000" dirty="0" smtClean="0"/>
            </a:br>
            <a:endParaRPr lang="en-US" dirty="0"/>
          </a:p>
        </p:txBody>
      </p:sp>
      <p:sp>
        <p:nvSpPr>
          <p:cNvPr id="3" name="Content Placeholder 2"/>
          <p:cNvSpPr>
            <a:spLocks noGrp="1"/>
          </p:cNvSpPr>
          <p:nvPr>
            <p:ph idx="1"/>
          </p:nvPr>
        </p:nvSpPr>
        <p:spPr>
          <a:xfrm>
            <a:off x="228600" y="990600"/>
            <a:ext cx="8458200" cy="5364960"/>
          </a:xfrm>
        </p:spPr>
        <p:txBody>
          <a:bodyPr>
            <a:normAutofit/>
          </a:bodyPr>
          <a:lstStyle/>
          <a:p>
            <a:r>
              <a:rPr lang="en-US" sz="3200" i="1" dirty="0" smtClean="0">
                <a:solidFill>
                  <a:srgbClr val="FFFF00"/>
                </a:solidFill>
              </a:rPr>
              <a:t>In the diagram below, if the ramps </a:t>
            </a:r>
            <a:r>
              <a:rPr lang="en-US" sz="3200" b="1" i="1" dirty="0" smtClean="0">
                <a:solidFill>
                  <a:srgbClr val="FF0000"/>
                </a:solidFill>
              </a:rPr>
              <a:t>were </a:t>
            </a:r>
            <a:r>
              <a:rPr lang="en-US" sz="3200" b="1" i="1" dirty="0" smtClean="0">
                <a:solidFill>
                  <a:srgbClr val="FF0000"/>
                </a:solidFill>
              </a:rPr>
              <a:t>not frictionless</a:t>
            </a:r>
            <a:r>
              <a:rPr lang="en-US" sz="3200" i="1" dirty="0" smtClean="0">
                <a:solidFill>
                  <a:srgbClr val="FFFF00"/>
                </a:solidFill>
              </a:rPr>
              <a:t>, would I do more work pushing a box up the short ramp to the left, or up the long ramp to the right</a:t>
            </a:r>
            <a:r>
              <a:rPr lang="en-US" sz="3200" i="1" dirty="0" smtClean="0">
                <a:solidFill>
                  <a:srgbClr val="FFFF00"/>
                </a:solidFill>
              </a:rPr>
              <a:t>?</a:t>
            </a:r>
          </a:p>
          <a:p>
            <a:endParaRPr lang="en-US" sz="3200" i="1" dirty="0" smtClean="0">
              <a:solidFill>
                <a:srgbClr val="FFFF00"/>
              </a:solidFill>
            </a:endParaRPr>
          </a:p>
          <a:p>
            <a:endParaRPr lang="en-US" sz="3200" i="1" dirty="0" smtClean="0">
              <a:solidFill>
                <a:srgbClr val="FFFF00"/>
              </a:solidFill>
            </a:endParaRPr>
          </a:p>
          <a:p>
            <a:endParaRPr lang="en-US" sz="3200" i="1" dirty="0" smtClean="0">
              <a:solidFill>
                <a:srgbClr val="FFFF00"/>
              </a:solidFill>
            </a:endParaRPr>
          </a:p>
          <a:p>
            <a:r>
              <a:rPr lang="en-US" sz="3200" i="1" dirty="0" smtClean="0"/>
              <a:t>Since W = Fs, the work done by friction is greater on the ramp to the left</a:t>
            </a:r>
            <a:endParaRPr lang="en-US" dirty="0"/>
          </a:p>
        </p:txBody>
      </p:sp>
      <p:grpSp>
        <p:nvGrpSpPr>
          <p:cNvPr id="8" name="Group 7"/>
          <p:cNvGrpSpPr/>
          <p:nvPr/>
        </p:nvGrpSpPr>
        <p:grpSpPr>
          <a:xfrm>
            <a:off x="914400" y="3429000"/>
            <a:ext cx="5524416" cy="914400"/>
            <a:chOff x="914400" y="3429000"/>
            <a:chExt cx="5524416" cy="914400"/>
          </a:xfrm>
        </p:grpSpPr>
        <p:sp>
          <p:nvSpPr>
            <p:cNvPr id="4" name="Right Triangle 3"/>
            <p:cNvSpPr/>
            <p:nvPr/>
          </p:nvSpPr>
          <p:spPr>
            <a:xfrm>
              <a:off x="914400" y="3429000"/>
              <a:ext cx="1143000" cy="914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p:cNvSpPr/>
            <p:nvPr/>
          </p:nvSpPr>
          <p:spPr>
            <a:xfrm>
              <a:off x="2743200" y="3429000"/>
              <a:ext cx="3657600" cy="9144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314209">
              <a:off x="1790616" y="3956282"/>
              <a:ext cx="304800" cy="228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682167">
              <a:off x="6134016" y="4073579"/>
              <a:ext cx="304800" cy="228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pPr lvl="0"/>
            <a:r>
              <a:rPr lang="en-US" dirty="0" smtClean="0"/>
              <a:t>Work done in holding something still</a:t>
            </a:r>
            <a:br>
              <a:rPr lang="en-US" dirty="0" smtClean="0"/>
            </a:br>
            <a:endParaRPr lang="en-US" dirty="0"/>
          </a:p>
        </p:txBody>
      </p:sp>
      <p:sp>
        <p:nvSpPr>
          <p:cNvPr id="3" name="Content Placeholder 2"/>
          <p:cNvSpPr>
            <a:spLocks noGrp="1"/>
          </p:cNvSpPr>
          <p:nvPr>
            <p:ph idx="1"/>
          </p:nvPr>
        </p:nvSpPr>
        <p:spPr>
          <a:xfrm>
            <a:off x="381000" y="1600200"/>
            <a:ext cx="8305800" cy="4755360"/>
          </a:xfrm>
        </p:spPr>
        <p:txBody>
          <a:bodyPr>
            <a:normAutofit/>
          </a:bodyPr>
          <a:lstStyle/>
          <a:p>
            <a:r>
              <a:rPr lang="en-US" sz="3200" i="1" dirty="0" smtClean="0">
                <a:solidFill>
                  <a:srgbClr val="FFFF00"/>
                </a:solidFill>
              </a:rPr>
              <a:t>If I asked you to hold your 5kg textbook in your right hand with your arm fully extended for 5 minutes, how much work would you have to do?</a:t>
            </a:r>
            <a:endParaRPr lang="en-US" sz="1600" i="1" dirty="0" smtClean="0">
              <a:solidFill>
                <a:srgbClr val="FFFF00"/>
              </a:solidFill>
            </a:endParaRP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pPr lvl="0"/>
            <a:r>
              <a:rPr lang="en-US" dirty="0" smtClean="0"/>
              <a:t>Work done in holding something still</a:t>
            </a:r>
            <a:br>
              <a:rPr lang="en-US" dirty="0" smtClean="0"/>
            </a:br>
            <a:endParaRPr lang="en-US" dirty="0"/>
          </a:p>
        </p:txBody>
      </p:sp>
      <p:sp>
        <p:nvSpPr>
          <p:cNvPr id="3" name="Content Placeholder 2"/>
          <p:cNvSpPr>
            <a:spLocks noGrp="1"/>
          </p:cNvSpPr>
          <p:nvPr>
            <p:ph idx="1"/>
          </p:nvPr>
        </p:nvSpPr>
        <p:spPr>
          <a:xfrm>
            <a:off x="381000" y="1600200"/>
            <a:ext cx="8305800" cy="4755360"/>
          </a:xfrm>
        </p:spPr>
        <p:txBody>
          <a:bodyPr>
            <a:normAutofit/>
          </a:bodyPr>
          <a:lstStyle/>
          <a:p>
            <a:r>
              <a:rPr lang="en-US" sz="3200" i="1" dirty="0" smtClean="0">
                <a:solidFill>
                  <a:srgbClr val="FFFF00"/>
                </a:solidFill>
              </a:rPr>
              <a:t>If I asked you to hold your 5kg textbook in your right hand with your arm fully extended for 5 minutes, how much work would you have to do?</a:t>
            </a:r>
            <a:endParaRPr lang="en-US" sz="1600" i="1" dirty="0" smtClean="0">
              <a:solidFill>
                <a:srgbClr val="FFFF00"/>
              </a:solidFill>
            </a:endParaRPr>
          </a:p>
          <a:p>
            <a:pPr lvl="1"/>
            <a:r>
              <a:rPr lang="en-US" sz="2800" dirty="0" smtClean="0"/>
              <a:t>Even though your arm would get really tired, you would do no work on the book because there is no net movement</a:t>
            </a:r>
            <a:endParaRPr lang="en-US" sz="1400" dirty="0" smtClean="0"/>
          </a:p>
          <a:p>
            <a:pPr lvl="1"/>
            <a:r>
              <a:rPr lang="en-US" sz="2800" dirty="0" smtClean="0"/>
              <a:t>You would expend a lot of </a:t>
            </a:r>
            <a:r>
              <a:rPr lang="en-US" sz="2800" i="1" dirty="0" smtClean="0"/>
              <a:t>energy</a:t>
            </a:r>
            <a:r>
              <a:rPr lang="en-US" sz="2800" dirty="0" smtClean="0"/>
              <a:t>, but you would do no </a:t>
            </a:r>
            <a:r>
              <a:rPr lang="en-US" sz="2800" i="1" dirty="0" smtClean="0"/>
              <a:t>work</a:t>
            </a:r>
            <a:endParaRPr lang="en-US" sz="1400" dirty="0" smtClean="0"/>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5720" y="5715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
          <p:cNvSpPr>
            <a:spLocks noGrp="1"/>
          </p:cNvSpPr>
          <p:nvPr>
            <p:ph type="title"/>
          </p:nvPr>
        </p:nvSpPr>
        <p:spPr>
          <a:xfrm>
            <a:off x="152400" y="381000"/>
            <a:ext cx="8839200" cy="914400"/>
          </a:xfrm>
        </p:spPr>
        <p:txBody>
          <a:bodyPr/>
          <a:lstStyle/>
          <a:p>
            <a:pPr algn="ctr"/>
            <a:r>
              <a:rPr lang="en-US" b="1" dirty="0"/>
              <a:t>GOALS AND </a:t>
            </a:r>
            <a:r>
              <a:rPr lang="en-US" b="1" dirty="0" smtClean="0"/>
              <a:t>SCALES</a:t>
            </a:r>
            <a:br>
              <a:rPr lang="en-US" b="1" dirty="0" smtClean="0"/>
            </a:br>
            <a:r>
              <a:rPr lang="en-US" b="1" dirty="0" smtClean="0"/>
              <a:t>IB </a:t>
            </a:r>
            <a:r>
              <a:rPr lang="en-US" b="1" dirty="0"/>
              <a:t>PHYSICS 1, UNIT </a:t>
            </a:r>
            <a:r>
              <a:rPr lang="en-US" b="1" dirty="0" smtClean="0"/>
              <a:t>2: </a:t>
            </a:r>
            <a:r>
              <a:rPr lang="en-US" b="1" i="1" dirty="0" smtClean="0"/>
              <a:t>MECHANICS</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76160" y="0"/>
            <a:ext cx="1143000" cy="1143000"/>
          </a:xfrm>
          <a:prstGeom prst="rect">
            <a:avLst/>
          </a:prstGeom>
        </p:spPr>
      </p:pic>
      <p:pic>
        <p:nvPicPr>
          <p:cNvPr id="10" name="ride_of_the_valkyries_clip">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8458200"/>
            <a:ext cx="437449" cy="43744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xmlns="" val="3056403728"/>
              </p:ext>
            </p:extLst>
          </p:nvPr>
        </p:nvGraphicFramePr>
        <p:xfrm>
          <a:off x="228600" y="1881378"/>
          <a:ext cx="8763000" cy="4809010"/>
        </p:xfrm>
        <a:graphic>
          <a:graphicData uri="http://schemas.openxmlformats.org/drawingml/2006/table">
            <a:tbl>
              <a:tblPr firstRow="1" bandRow="1">
                <a:tableStyleId>{2D5ABB26-0587-4C30-8999-92F81FD0307C}</a:tableStyleId>
              </a:tblPr>
              <a:tblGrid>
                <a:gridCol w="685800"/>
                <a:gridCol w="8077200"/>
              </a:tblGrid>
              <a:tr h="1207903">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know the concepts listed below so well 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evaluate</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(make judgments based on evidence) presented or obtained data to determine their compliance and/or relevance to these concepts.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1207903">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analyze</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concepts listed below</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using key elements and use these elements to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apply</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knowledge to solve problems.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966323">
                <a:tc>
                  <a:txBody>
                    <a:bodyPr/>
                    <a:lstStyle/>
                    <a:p>
                      <a:pPr marL="0" marR="0" algn="ctr">
                        <a:lnSpc>
                          <a:spcPct val="100000"/>
                        </a:lnSpc>
                        <a:spcBef>
                          <a:spcPts val="0"/>
                        </a:spcBef>
                        <a:spcAft>
                          <a:spcPts val="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explain</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concepts listed below in detail with both reasons and causes.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966323">
                <a:tc>
                  <a:txBody>
                    <a:bodyPr/>
                    <a:lstStyle/>
                    <a:p>
                      <a:pPr marL="0" marR="0" algn="ctr">
                        <a:lnSpc>
                          <a:spcPct val="100000"/>
                        </a:lnSpc>
                        <a:spcBef>
                          <a:spcPts val="0"/>
                        </a:spcBef>
                        <a:spcAft>
                          <a:spcPts val="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describe</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concepts listed below in detail.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419890">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do not get it</a:t>
                      </a: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bl>
          </a:graphicData>
        </a:graphic>
      </p:graphicFrame>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0"/>
            <a:ext cx="1143000" cy="1143000"/>
          </a:xfrm>
          <a:prstGeom prst="rect">
            <a:avLst/>
          </a:prstGeom>
        </p:spPr>
      </p:pic>
      <p:pic>
        <p:nvPicPr>
          <p:cNvPr id="1031" name="Picture 7" descr="http://www.lovethisgif.com/uploaded_images/3541-Amazing-Fireworks.gif?1"/>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43155" y="4638176"/>
            <a:ext cx="3417570" cy="19206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9380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ction="ppaction://hlinkfile"/>
              </a:rPr>
              <a:t>Energy</a:t>
            </a:r>
            <a:endParaRPr lang="en-US" dirty="0"/>
          </a:p>
        </p:txBody>
      </p:sp>
      <p:pic>
        <p:nvPicPr>
          <p:cNvPr id="6" name="Potential and Kinetic Energy.wmv">
            <a:hlinkClick r:id="" action="ppaction://media"/>
          </p:cNvPr>
          <p:cNvPicPr>
            <a:picLocks noGrp="1" noRot="1" noChangeAspect="1"/>
          </p:cNvPicPr>
          <p:nvPr>
            <p:ph idx="1"/>
            <a:videoFile r:link="rId1"/>
          </p:nvPr>
        </p:nvPicPr>
        <p:blipFill>
          <a:blip r:embed="rId4" cstate="print"/>
          <a:stretch>
            <a:fillRect/>
          </a:stretch>
        </p:blipFill>
        <p:spPr>
          <a:xfrm>
            <a:off x="1143000" y="1327150"/>
            <a:ext cx="6934200" cy="52006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Energy</a:t>
            </a:r>
            <a:endParaRPr lang="en-US" dirty="0"/>
          </a:p>
        </p:txBody>
      </p:sp>
      <p:sp>
        <p:nvSpPr>
          <p:cNvPr id="3" name="Content Placeholder 2"/>
          <p:cNvSpPr>
            <a:spLocks noGrp="1"/>
          </p:cNvSpPr>
          <p:nvPr>
            <p:ph idx="1"/>
          </p:nvPr>
        </p:nvSpPr>
        <p:spPr/>
        <p:txBody>
          <a:bodyPr/>
          <a:lstStyle/>
          <a:p>
            <a:r>
              <a:rPr lang="en-US" dirty="0" smtClean="0"/>
              <a:t>Potential energy is the ability or </a:t>
            </a:r>
            <a:r>
              <a:rPr lang="en-US" i="1" dirty="0" smtClean="0"/>
              <a:t>potential</a:t>
            </a:r>
            <a:r>
              <a:rPr lang="en-US" dirty="0" smtClean="0"/>
              <a:t> to do work</a:t>
            </a:r>
          </a:p>
          <a:p>
            <a:r>
              <a:rPr lang="en-US" dirty="0" smtClean="0"/>
              <a:t>Think of it as stored work waiting to be used</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pPr lvl="0"/>
            <a:r>
              <a:rPr lang="en-US" dirty="0" smtClean="0"/>
              <a:t>Gravitational potential energy</a:t>
            </a:r>
            <a:r>
              <a:rPr lang="en-US" sz="2000" dirty="0" smtClean="0"/>
              <a:t/>
            </a:r>
            <a:br>
              <a:rPr lang="en-US" sz="2000" dirty="0" smtClean="0"/>
            </a:br>
            <a:endParaRPr lang="en-US" dirty="0"/>
          </a:p>
        </p:txBody>
      </p:sp>
      <p:sp>
        <p:nvSpPr>
          <p:cNvPr id="3" name="Content Placeholder 2"/>
          <p:cNvSpPr>
            <a:spLocks noGrp="1"/>
          </p:cNvSpPr>
          <p:nvPr>
            <p:ph idx="1"/>
          </p:nvPr>
        </p:nvSpPr>
        <p:spPr/>
        <p:txBody>
          <a:bodyPr>
            <a:normAutofit/>
          </a:bodyPr>
          <a:lstStyle/>
          <a:p>
            <a:r>
              <a:rPr lang="en-US" sz="3200" dirty="0" smtClean="0"/>
              <a:t>Work is force applied over a distance</a:t>
            </a:r>
            <a:endParaRPr lang="en-US" sz="1800" dirty="0" smtClean="0"/>
          </a:p>
          <a:p>
            <a:r>
              <a:rPr lang="en-US" sz="3200" i="1" dirty="0" smtClean="0">
                <a:solidFill>
                  <a:srgbClr val="FFFF00"/>
                </a:solidFill>
              </a:rPr>
              <a:t>If I lift a brick 1m above the ground, hold it there, then drop it, what work is done and by whom or what?</a:t>
            </a:r>
            <a:endParaRPr lang="en-US" sz="1600" i="1" dirty="0" smtClean="0">
              <a:solidFill>
                <a:srgbClr val="FFFF00"/>
              </a:solidFill>
            </a:endParaRP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Idea:</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The fundamental concept of energy lays the basis upon which much of science is built.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pPr lvl="0"/>
            <a:r>
              <a:rPr lang="en-US" dirty="0" smtClean="0"/>
              <a:t>Gravitational potential energy</a:t>
            </a:r>
            <a:r>
              <a:rPr lang="en-US" sz="2000" dirty="0" smtClean="0"/>
              <a:t/>
            </a:r>
            <a:br>
              <a:rPr lang="en-US" sz="2000" dirty="0" smtClean="0"/>
            </a:br>
            <a:endParaRPr lang="en-US" dirty="0"/>
          </a:p>
        </p:txBody>
      </p:sp>
      <p:sp>
        <p:nvSpPr>
          <p:cNvPr id="3" name="Content Placeholder 2"/>
          <p:cNvSpPr>
            <a:spLocks noGrp="1"/>
          </p:cNvSpPr>
          <p:nvPr>
            <p:ph idx="1"/>
          </p:nvPr>
        </p:nvSpPr>
        <p:spPr>
          <a:xfrm>
            <a:off x="609600" y="1295400"/>
            <a:ext cx="8077200" cy="5060160"/>
          </a:xfrm>
        </p:spPr>
        <p:txBody>
          <a:bodyPr>
            <a:normAutofit/>
          </a:bodyPr>
          <a:lstStyle/>
          <a:p>
            <a:r>
              <a:rPr lang="en-US" sz="3200" i="1" dirty="0" smtClean="0">
                <a:solidFill>
                  <a:srgbClr val="FFFF00"/>
                </a:solidFill>
              </a:rPr>
              <a:t>If I lift a brick 1m above the ground, hold it there, then drop it, what work is done and by whom or what?</a:t>
            </a:r>
            <a:endParaRPr lang="en-US" sz="1600" i="1" dirty="0" smtClean="0">
              <a:solidFill>
                <a:srgbClr val="FFFF00"/>
              </a:solidFill>
            </a:endParaRPr>
          </a:p>
          <a:p>
            <a:pPr lvl="1"/>
            <a:r>
              <a:rPr lang="en-US" sz="2800" dirty="0" smtClean="0"/>
              <a:t>We do work on a brick by lifting it 1m above the ground equal to </a:t>
            </a:r>
            <a:r>
              <a:rPr lang="en-US" sz="2800" i="1" dirty="0" err="1" smtClean="0"/>
              <a:t>mgh</a:t>
            </a:r>
            <a:endParaRPr lang="en-US" sz="1400" dirty="0" smtClean="0"/>
          </a:p>
          <a:p>
            <a:pPr lvl="1"/>
            <a:r>
              <a:rPr lang="en-US" sz="2800" dirty="0" smtClean="0"/>
              <a:t>If we let go of the brick, gravity will do work on the brick equal to </a:t>
            </a:r>
            <a:r>
              <a:rPr lang="en-US" sz="2800" i="1" dirty="0" err="1" smtClean="0"/>
              <a:t>mgh</a:t>
            </a:r>
            <a:endParaRPr lang="en-US" sz="1400" dirty="0" smtClean="0"/>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pPr lvl="0"/>
            <a:r>
              <a:rPr lang="en-US" dirty="0" smtClean="0"/>
              <a:t>Gravitational potential energy</a:t>
            </a:r>
            <a:r>
              <a:rPr lang="en-US" sz="2000" dirty="0" smtClean="0"/>
              <a:t/>
            </a:r>
            <a:br>
              <a:rPr lang="en-US" sz="2000" dirty="0" smtClean="0"/>
            </a:br>
            <a:endParaRPr lang="en-US" dirty="0"/>
          </a:p>
        </p:txBody>
      </p:sp>
      <p:sp>
        <p:nvSpPr>
          <p:cNvPr id="3" name="Content Placeholder 2"/>
          <p:cNvSpPr>
            <a:spLocks noGrp="1"/>
          </p:cNvSpPr>
          <p:nvPr>
            <p:ph idx="1"/>
          </p:nvPr>
        </p:nvSpPr>
        <p:spPr>
          <a:xfrm>
            <a:off x="609600" y="1295400"/>
            <a:ext cx="8077200" cy="5060160"/>
          </a:xfrm>
        </p:spPr>
        <p:txBody>
          <a:bodyPr>
            <a:normAutofit lnSpcReduction="10000"/>
          </a:bodyPr>
          <a:lstStyle/>
          <a:p>
            <a:r>
              <a:rPr lang="en-US" sz="3200" i="1" dirty="0" smtClean="0">
                <a:solidFill>
                  <a:srgbClr val="FFFF00"/>
                </a:solidFill>
              </a:rPr>
              <a:t>If I lift a brick 1m above the ground, hold it there, then drop it, what work is done and by whom or what?</a:t>
            </a:r>
            <a:endParaRPr lang="en-US" sz="1600" i="1" dirty="0" smtClean="0">
              <a:solidFill>
                <a:srgbClr val="FFFF00"/>
              </a:solidFill>
            </a:endParaRPr>
          </a:p>
          <a:p>
            <a:pPr lvl="1"/>
            <a:r>
              <a:rPr lang="en-US" sz="2800" dirty="0" smtClean="0"/>
              <a:t>While the brick is held up in the air, the brick has the </a:t>
            </a:r>
            <a:r>
              <a:rPr lang="en-US" sz="2800" i="1" dirty="0" smtClean="0"/>
              <a:t>potential</a:t>
            </a:r>
            <a:r>
              <a:rPr lang="en-US" sz="2800" dirty="0" smtClean="0"/>
              <a:t> to do work equal to </a:t>
            </a:r>
            <a:r>
              <a:rPr lang="en-US" sz="2800" i="1" dirty="0" err="1" smtClean="0"/>
              <a:t>mgh</a:t>
            </a:r>
            <a:r>
              <a:rPr lang="en-US" sz="2800" dirty="0" smtClean="0"/>
              <a:t>, but does not do any work because there is no movement</a:t>
            </a:r>
            <a:endParaRPr lang="en-US" sz="1400" dirty="0" smtClean="0"/>
          </a:p>
          <a:p>
            <a:pPr lvl="1"/>
            <a:r>
              <a:rPr lang="en-US" sz="2800" dirty="0" smtClean="0"/>
              <a:t>The </a:t>
            </a:r>
            <a:r>
              <a:rPr lang="en-US" sz="2800" i="1" dirty="0" smtClean="0"/>
              <a:t>potential to do work</a:t>
            </a:r>
            <a:r>
              <a:rPr lang="en-US" sz="2800" dirty="0" smtClean="0"/>
              <a:t> is what is called </a:t>
            </a:r>
            <a:r>
              <a:rPr lang="en-US" sz="2800" i="1" dirty="0" smtClean="0"/>
              <a:t>potential energy</a:t>
            </a:r>
            <a:r>
              <a:rPr lang="en-US" sz="2800" dirty="0" smtClean="0"/>
              <a:t>, or in this case, </a:t>
            </a:r>
            <a:r>
              <a:rPr lang="en-US" sz="2800" i="1" u="sng" dirty="0" smtClean="0"/>
              <a:t>gravitational potential energy</a:t>
            </a:r>
            <a:endParaRPr lang="en-US" sz="1400" dirty="0" smtClean="0"/>
          </a:p>
          <a:p>
            <a:pPr lvl="1"/>
            <a:r>
              <a:rPr lang="en-US" sz="2800" dirty="0" smtClean="0"/>
              <a:t>The amount of potential energy an object has is dependent on your frame of reference</a:t>
            </a:r>
            <a:endParaRPr lang="en-US" sz="1400" dirty="0" smtClean="0"/>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pPr lvl="0"/>
            <a:r>
              <a:rPr lang="en-US" dirty="0" smtClean="0"/>
              <a:t>Gravitational potential energy</a:t>
            </a:r>
            <a:r>
              <a:rPr lang="en-US" sz="2000" dirty="0" smtClean="0"/>
              <a:t/>
            </a:r>
            <a:br>
              <a:rPr lang="en-US" sz="2000" dirty="0" smtClean="0"/>
            </a:br>
            <a:endParaRPr lang="en-US" dirty="0"/>
          </a:p>
        </p:txBody>
      </p:sp>
      <p:sp>
        <p:nvSpPr>
          <p:cNvPr id="3" name="Content Placeholder 2"/>
          <p:cNvSpPr>
            <a:spLocks noGrp="1"/>
          </p:cNvSpPr>
          <p:nvPr>
            <p:ph idx="1"/>
          </p:nvPr>
        </p:nvSpPr>
        <p:spPr>
          <a:xfrm>
            <a:off x="381000" y="1295400"/>
            <a:ext cx="8305800" cy="5060160"/>
          </a:xfrm>
        </p:spPr>
        <p:txBody>
          <a:bodyPr>
            <a:normAutofit/>
          </a:bodyPr>
          <a:lstStyle/>
          <a:p>
            <a:r>
              <a:rPr lang="en-US" sz="3200" i="1" dirty="0" smtClean="0">
                <a:solidFill>
                  <a:srgbClr val="FFFF00"/>
                </a:solidFill>
              </a:rPr>
              <a:t>What is the potential energy of the 10 kg mass below?</a:t>
            </a:r>
            <a:endParaRPr lang="en-US" sz="1600" i="1" dirty="0" smtClean="0">
              <a:solidFill>
                <a:srgbClr val="FFFF00"/>
              </a:solidFill>
            </a:endParaRPr>
          </a:p>
          <a:p>
            <a:endParaRPr lang="en-US" dirty="0"/>
          </a:p>
        </p:txBody>
      </p:sp>
      <p:pic>
        <p:nvPicPr>
          <p:cNvPr id="4" name="Picture 3" descr="scan0038.jpg"/>
          <p:cNvPicPr/>
          <p:nvPr/>
        </p:nvPicPr>
        <p:blipFill>
          <a:blip r:embed="rId2" cstate="print"/>
          <a:srcRect r="29616" b="21720"/>
          <a:stretch>
            <a:fillRect/>
          </a:stretch>
        </p:blipFill>
        <p:spPr>
          <a:xfrm>
            <a:off x="3505200" y="2743200"/>
            <a:ext cx="4659363" cy="30861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pPr lvl="0"/>
            <a:r>
              <a:rPr lang="en-US" dirty="0" smtClean="0"/>
              <a:t>Gravitational potential energy</a:t>
            </a:r>
            <a:r>
              <a:rPr lang="en-US" sz="2000" dirty="0" smtClean="0"/>
              <a:t/>
            </a:r>
            <a:br>
              <a:rPr lang="en-US" sz="2000" dirty="0" smtClean="0"/>
            </a:br>
            <a:endParaRPr lang="en-US" dirty="0"/>
          </a:p>
        </p:txBody>
      </p:sp>
      <p:sp>
        <p:nvSpPr>
          <p:cNvPr id="3" name="Content Placeholder 2"/>
          <p:cNvSpPr>
            <a:spLocks noGrp="1"/>
          </p:cNvSpPr>
          <p:nvPr>
            <p:ph idx="1"/>
          </p:nvPr>
        </p:nvSpPr>
        <p:spPr>
          <a:xfrm>
            <a:off x="381000" y="1295400"/>
            <a:ext cx="5486400" cy="5060160"/>
          </a:xfrm>
        </p:spPr>
        <p:txBody>
          <a:bodyPr>
            <a:normAutofit/>
          </a:bodyPr>
          <a:lstStyle/>
          <a:p>
            <a:r>
              <a:rPr lang="en-US" sz="3200" i="1" dirty="0" smtClean="0">
                <a:solidFill>
                  <a:srgbClr val="FFFF00"/>
                </a:solidFill>
              </a:rPr>
              <a:t>What is the potential energy of the 10 kg mass below (g = 10 m/s</a:t>
            </a:r>
            <a:r>
              <a:rPr lang="en-US" sz="3200" i="1" baseline="30000" dirty="0" smtClean="0">
                <a:solidFill>
                  <a:srgbClr val="FFFF00"/>
                </a:solidFill>
              </a:rPr>
              <a:t>2</a:t>
            </a:r>
            <a:r>
              <a:rPr lang="en-US" sz="3200" i="1" dirty="0" smtClean="0">
                <a:solidFill>
                  <a:srgbClr val="FFFF00"/>
                </a:solidFill>
              </a:rPr>
              <a:t>)?</a:t>
            </a:r>
            <a:endParaRPr lang="en-US" sz="1600" i="1" dirty="0" smtClean="0">
              <a:solidFill>
                <a:srgbClr val="FFFF00"/>
              </a:solidFill>
            </a:endParaRPr>
          </a:p>
          <a:p>
            <a:pPr marL="287338" lvl="2" indent="-225425"/>
            <a:r>
              <a:rPr lang="en-US" dirty="0" smtClean="0"/>
              <a:t>If your reference is the floor, the mass has a potential energy of 100J</a:t>
            </a:r>
            <a:endParaRPr lang="en-US" sz="1400" dirty="0" smtClean="0"/>
          </a:p>
          <a:p>
            <a:pPr marL="287338" lvl="2" indent="-225425"/>
            <a:r>
              <a:rPr lang="en-US" dirty="0" smtClean="0"/>
              <a:t>If your reference is the table, the mass has a potential energy of 0 since h is zero</a:t>
            </a:r>
            <a:endParaRPr lang="en-US" sz="1400" dirty="0" smtClean="0"/>
          </a:p>
          <a:p>
            <a:endParaRPr lang="en-US" dirty="0"/>
          </a:p>
        </p:txBody>
      </p:sp>
      <p:pic>
        <p:nvPicPr>
          <p:cNvPr id="4" name="Picture 3" descr="scan0038.jpg"/>
          <p:cNvPicPr/>
          <p:nvPr/>
        </p:nvPicPr>
        <p:blipFill>
          <a:blip r:embed="rId2" cstate="print"/>
          <a:srcRect r="29616" b="21720"/>
          <a:stretch>
            <a:fillRect/>
          </a:stretch>
        </p:blipFill>
        <p:spPr>
          <a:xfrm>
            <a:off x="5943600" y="1981200"/>
            <a:ext cx="2982963" cy="21336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pPr lvl="0"/>
            <a:r>
              <a:rPr lang="en-US" dirty="0" smtClean="0"/>
              <a:t>Gravitational potential energy</a:t>
            </a:r>
            <a:r>
              <a:rPr lang="en-US" sz="2000" dirty="0" smtClean="0"/>
              <a:t/>
            </a:r>
            <a:br>
              <a:rPr lang="en-US" sz="2000" dirty="0" smtClean="0"/>
            </a:br>
            <a:endParaRPr lang="en-US" dirty="0"/>
          </a:p>
        </p:txBody>
      </p:sp>
      <p:sp>
        <p:nvSpPr>
          <p:cNvPr id="3" name="Content Placeholder 2"/>
          <p:cNvSpPr>
            <a:spLocks noGrp="1"/>
          </p:cNvSpPr>
          <p:nvPr>
            <p:ph idx="1"/>
          </p:nvPr>
        </p:nvSpPr>
        <p:spPr>
          <a:xfrm>
            <a:off x="381000" y="1295400"/>
            <a:ext cx="5486400" cy="5060160"/>
          </a:xfrm>
        </p:spPr>
        <p:txBody>
          <a:bodyPr>
            <a:normAutofit/>
          </a:bodyPr>
          <a:lstStyle/>
          <a:p>
            <a:r>
              <a:rPr lang="en-US" sz="3200" i="1" dirty="0" smtClean="0">
                <a:solidFill>
                  <a:srgbClr val="FFFF00"/>
                </a:solidFill>
              </a:rPr>
              <a:t>What is the potential energy of the 10 kg mass below (g = 10 m/s</a:t>
            </a:r>
            <a:r>
              <a:rPr lang="en-US" sz="3200" i="1" baseline="30000" dirty="0" smtClean="0">
                <a:solidFill>
                  <a:srgbClr val="FFFF00"/>
                </a:solidFill>
              </a:rPr>
              <a:t>2</a:t>
            </a:r>
            <a:r>
              <a:rPr lang="en-US" sz="3200" i="1" dirty="0" smtClean="0">
                <a:solidFill>
                  <a:srgbClr val="FFFF00"/>
                </a:solidFill>
              </a:rPr>
              <a:t>)?</a:t>
            </a:r>
            <a:endParaRPr lang="en-US" sz="1600" i="1" dirty="0" smtClean="0">
              <a:solidFill>
                <a:srgbClr val="FFFF00"/>
              </a:solidFill>
            </a:endParaRPr>
          </a:p>
          <a:p>
            <a:pPr marL="287338" lvl="2" indent="-225425"/>
            <a:r>
              <a:rPr lang="en-US" dirty="0" smtClean="0"/>
              <a:t>If your reference is the ceiling, the mass has a potential energy of -200J because the reference is in the opposite direction of the force of gravity</a:t>
            </a:r>
            <a:endParaRPr lang="en-US" sz="1400" dirty="0" smtClean="0"/>
          </a:p>
          <a:p>
            <a:pPr marL="287338" lvl="2" indent="-225425"/>
            <a:r>
              <a:rPr lang="en-US" dirty="0" smtClean="0"/>
              <a:t>Therefore, any given mass can have different potential energies depending on the reference used</a:t>
            </a:r>
            <a:endParaRPr lang="en-US" sz="1400" dirty="0" smtClean="0"/>
          </a:p>
          <a:p>
            <a:endParaRPr lang="en-US" dirty="0"/>
          </a:p>
        </p:txBody>
      </p:sp>
      <p:pic>
        <p:nvPicPr>
          <p:cNvPr id="4" name="Picture 3" descr="scan0038.jpg"/>
          <p:cNvPicPr/>
          <p:nvPr/>
        </p:nvPicPr>
        <p:blipFill>
          <a:blip r:embed="rId2" cstate="print"/>
          <a:srcRect r="29616" b="21720"/>
          <a:stretch>
            <a:fillRect/>
          </a:stretch>
        </p:blipFill>
        <p:spPr>
          <a:xfrm>
            <a:off x="5943600" y="1981200"/>
            <a:ext cx="2982963" cy="21336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Elastic Potential Energy</a:t>
            </a:r>
            <a:endParaRPr lang="en-US" dirty="0"/>
          </a:p>
        </p:txBody>
      </p:sp>
      <p:sp>
        <p:nvSpPr>
          <p:cNvPr id="3" name="Content Placeholder 2"/>
          <p:cNvSpPr>
            <a:spLocks noGrp="1"/>
          </p:cNvSpPr>
          <p:nvPr>
            <p:ph idx="1"/>
          </p:nvPr>
        </p:nvSpPr>
        <p:spPr/>
        <p:txBody>
          <a:bodyPr/>
          <a:lstStyle/>
          <a:p>
            <a:r>
              <a:rPr lang="en-US" sz="3200" i="1" dirty="0" smtClean="0">
                <a:solidFill>
                  <a:srgbClr val="FFFF00"/>
                </a:solidFill>
              </a:rPr>
              <a:t>How much work is required to extend a spring a distance x?</a:t>
            </a:r>
            <a:endParaRPr lang="en-US" sz="1600" i="1" dirty="0" smtClean="0">
              <a:solidFill>
                <a:srgbClr val="FFFF00"/>
              </a:solidFill>
            </a:endParaRP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Elastic Potential Energy</a:t>
            </a:r>
            <a:endParaRPr lang="en-US" dirty="0"/>
          </a:p>
        </p:txBody>
      </p:sp>
      <p:sp>
        <p:nvSpPr>
          <p:cNvPr id="3" name="Content Placeholder 2"/>
          <p:cNvSpPr>
            <a:spLocks noGrp="1"/>
          </p:cNvSpPr>
          <p:nvPr>
            <p:ph idx="1"/>
          </p:nvPr>
        </p:nvSpPr>
        <p:spPr/>
        <p:txBody>
          <a:bodyPr/>
          <a:lstStyle/>
          <a:p>
            <a:r>
              <a:rPr lang="en-US" sz="3200" i="1" dirty="0" smtClean="0">
                <a:solidFill>
                  <a:srgbClr val="FFFF00"/>
                </a:solidFill>
              </a:rPr>
              <a:t>How much work is required to extend a spring a distance x?</a:t>
            </a:r>
            <a:endParaRPr lang="en-US" sz="1600" i="1" dirty="0" smtClean="0">
              <a:solidFill>
                <a:srgbClr val="FFFF00"/>
              </a:solidFill>
            </a:endParaRPr>
          </a:p>
          <a:p>
            <a:pPr lvl="2"/>
            <a:r>
              <a:rPr lang="en-US" dirty="0" smtClean="0"/>
              <a:t>The work required is equal to </a:t>
            </a:r>
            <a:r>
              <a:rPr lang="en-US" b="1" i="1" dirty="0" smtClean="0"/>
              <a:t>W = 1/2kx</a:t>
            </a:r>
            <a:r>
              <a:rPr lang="en-US" b="1" i="1" baseline="30000" dirty="0" smtClean="0"/>
              <a:t>2</a:t>
            </a:r>
            <a:r>
              <a:rPr lang="en-US" b="1" i="1" dirty="0" smtClean="0"/>
              <a:t> </a:t>
            </a:r>
            <a:r>
              <a:rPr lang="en-US" dirty="0" smtClean="0"/>
              <a:t>where </a:t>
            </a:r>
            <a:r>
              <a:rPr lang="en-US" i="1" dirty="0" smtClean="0"/>
              <a:t>k</a:t>
            </a:r>
            <a:r>
              <a:rPr lang="en-US" dirty="0" smtClean="0"/>
              <a:t> is the spring constant for the given spring</a:t>
            </a:r>
            <a:endParaRPr lang="en-US" sz="1400" dirty="0" smtClean="0"/>
          </a:p>
          <a:p>
            <a:pPr lvl="2"/>
            <a:r>
              <a:rPr lang="en-US" dirty="0" smtClean="0"/>
              <a:t>If the spring is held in the extended position, the work done has been stored in the spring as </a:t>
            </a:r>
            <a:r>
              <a:rPr lang="en-US" i="1" u="sng" dirty="0" smtClean="0"/>
              <a:t>elastic potential energy</a:t>
            </a:r>
            <a:r>
              <a:rPr lang="en-US" dirty="0" smtClean="0"/>
              <a:t> equal to </a:t>
            </a:r>
            <a:r>
              <a:rPr lang="en-US" b="1" i="1" dirty="0" err="1" smtClean="0">
                <a:solidFill>
                  <a:prstClr val="white"/>
                </a:solidFill>
              </a:rPr>
              <a:t>E</a:t>
            </a:r>
            <a:r>
              <a:rPr lang="en-US" b="1" i="1" baseline="-25000" dirty="0" err="1" smtClean="0">
                <a:solidFill>
                  <a:prstClr val="white"/>
                </a:solidFill>
              </a:rPr>
              <a:t>p</a:t>
            </a:r>
            <a:r>
              <a:rPr lang="en-US" b="1" i="1" dirty="0" smtClean="0">
                <a:solidFill>
                  <a:prstClr val="white"/>
                </a:solidFill>
              </a:rPr>
              <a:t> = 1/2kx</a:t>
            </a:r>
            <a:r>
              <a:rPr lang="en-US" b="1" i="1" baseline="30000" dirty="0" smtClean="0">
                <a:solidFill>
                  <a:prstClr val="white"/>
                </a:solidFill>
              </a:rPr>
              <a:t>2</a:t>
            </a:r>
            <a:r>
              <a:rPr lang="en-US" b="1" i="1" dirty="0" smtClean="0">
                <a:solidFill>
                  <a:prstClr val="white"/>
                </a:solidFill>
              </a:rPr>
              <a:t> </a:t>
            </a:r>
            <a:endParaRPr lang="en-US" dirty="0" smtClean="0"/>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Energy</a:t>
            </a:r>
            <a:endParaRPr lang="en-US" dirty="0"/>
          </a:p>
        </p:txBody>
      </p:sp>
      <p:sp>
        <p:nvSpPr>
          <p:cNvPr id="3" name="Content Placeholder 2"/>
          <p:cNvSpPr>
            <a:spLocks noGrp="1"/>
          </p:cNvSpPr>
          <p:nvPr>
            <p:ph idx="1"/>
          </p:nvPr>
        </p:nvSpPr>
        <p:spPr/>
        <p:txBody>
          <a:bodyPr/>
          <a:lstStyle/>
          <a:p>
            <a:r>
              <a:rPr lang="en-US" i="1" dirty="0" smtClean="0"/>
              <a:t>When an external force changes the state of a system without acceleration and does work W in the process, the work so performed is stored as potential energy in the new state of the system.</a:t>
            </a:r>
            <a:endParaRPr lang="en-US" i="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5720" y="5715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
          <p:cNvSpPr>
            <a:spLocks noGrp="1"/>
          </p:cNvSpPr>
          <p:nvPr>
            <p:ph type="title"/>
          </p:nvPr>
        </p:nvSpPr>
        <p:spPr>
          <a:xfrm>
            <a:off x="152400" y="381000"/>
            <a:ext cx="8839200" cy="914400"/>
          </a:xfrm>
        </p:spPr>
        <p:txBody>
          <a:bodyPr/>
          <a:lstStyle/>
          <a:p>
            <a:pPr algn="ctr"/>
            <a:r>
              <a:rPr lang="en-US" b="1" dirty="0"/>
              <a:t>GOALS AND </a:t>
            </a:r>
            <a:r>
              <a:rPr lang="en-US" b="1" dirty="0" smtClean="0"/>
              <a:t>SCALES</a:t>
            </a:r>
            <a:br>
              <a:rPr lang="en-US" b="1" dirty="0" smtClean="0"/>
            </a:br>
            <a:r>
              <a:rPr lang="en-US" b="1" dirty="0" smtClean="0"/>
              <a:t>IB </a:t>
            </a:r>
            <a:r>
              <a:rPr lang="en-US" b="1" dirty="0"/>
              <a:t>PHYSICS 1, UNIT </a:t>
            </a:r>
            <a:r>
              <a:rPr lang="en-US" b="1" dirty="0" smtClean="0"/>
              <a:t>2: </a:t>
            </a:r>
            <a:r>
              <a:rPr lang="en-US" b="1" i="1" dirty="0" smtClean="0"/>
              <a:t>MECHANICS</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76160" y="0"/>
            <a:ext cx="1143000" cy="1143000"/>
          </a:xfrm>
          <a:prstGeom prst="rect">
            <a:avLst/>
          </a:prstGeom>
        </p:spPr>
      </p:pic>
      <p:pic>
        <p:nvPicPr>
          <p:cNvPr id="10" name="ride_of_the_valkyries_clip">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8458200"/>
            <a:ext cx="437449" cy="43744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xmlns="" val="3056403728"/>
              </p:ext>
            </p:extLst>
          </p:nvPr>
        </p:nvGraphicFramePr>
        <p:xfrm>
          <a:off x="228600" y="1881378"/>
          <a:ext cx="8763000" cy="4809010"/>
        </p:xfrm>
        <a:graphic>
          <a:graphicData uri="http://schemas.openxmlformats.org/drawingml/2006/table">
            <a:tbl>
              <a:tblPr firstRow="1" bandRow="1">
                <a:tableStyleId>{2D5ABB26-0587-4C30-8999-92F81FD0307C}</a:tableStyleId>
              </a:tblPr>
              <a:tblGrid>
                <a:gridCol w="685800"/>
                <a:gridCol w="8077200"/>
              </a:tblGrid>
              <a:tr h="1207903">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know the concepts listed below so well 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evaluate</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(make judgments based on evidence) presented or obtained data to determine their compliance and/or relevance to these concepts.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1207903">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analyze</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concepts listed below</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using key elements and use these elements to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apply</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knowledge to solve problems.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966323">
                <a:tc>
                  <a:txBody>
                    <a:bodyPr/>
                    <a:lstStyle/>
                    <a:p>
                      <a:pPr marL="0" marR="0" algn="ctr">
                        <a:lnSpc>
                          <a:spcPct val="100000"/>
                        </a:lnSpc>
                        <a:spcBef>
                          <a:spcPts val="0"/>
                        </a:spcBef>
                        <a:spcAft>
                          <a:spcPts val="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explain</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concepts listed below in detail with both reasons and causes.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966323">
                <a:tc>
                  <a:txBody>
                    <a:bodyPr/>
                    <a:lstStyle/>
                    <a:p>
                      <a:pPr marL="0" marR="0" algn="ctr">
                        <a:lnSpc>
                          <a:spcPct val="100000"/>
                        </a:lnSpc>
                        <a:spcBef>
                          <a:spcPts val="0"/>
                        </a:spcBef>
                        <a:spcAft>
                          <a:spcPts val="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describe</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concepts listed below in detail.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419890">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do not get it</a:t>
                      </a: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bl>
          </a:graphicData>
        </a:graphic>
      </p:graphicFrame>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0"/>
            <a:ext cx="1143000" cy="1143000"/>
          </a:xfrm>
          <a:prstGeom prst="rect">
            <a:avLst/>
          </a:prstGeom>
        </p:spPr>
      </p:pic>
      <p:pic>
        <p:nvPicPr>
          <p:cNvPr id="1031" name="Picture 7" descr="http://www.lovethisgif.com/uploaded_images/3541-Amazing-Fireworks.gif?1"/>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43155" y="4638176"/>
            <a:ext cx="3417570" cy="19206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9380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Work-Kinetic Energy Relation</a:t>
            </a:r>
            <a:r>
              <a:rPr lang="en-US" sz="2000" dirty="0" smtClean="0"/>
              <a:t/>
            </a:r>
            <a:br>
              <a:rPr lang="en-US" sz="2000" dirty="0" smtClean="0"/>
            </a:br>
            <a:endParaRPr lang="en-US" dirty="0"/>
          </a:p>
        </p:txBody>
      </p:sp>
      <p:sp>
        <p:nvSpPr>
          <p:cNvPr id="3" name="Content Placeholder 2"/>
          <p:cNvSpPr>
            <a:spLocks noGrp="1"/>
          </p:cNvSpPr>
          <p:nvPr>
            <p:ph idx="1"/>
          </p:nvPr>
        </p:nvSpPr>
        <p:spPr/>
        <p:txBody>
          <a:bodyPr>
            <a:normAutofit/>
          </a:bodyPr>
          <a:lstStyle/>
          <a:p>
            <a:r>
              <a:rPr lang="en-US" sz="3200" b="1" dirty="0" smtClean="0"/>
              <a:t>From earlier lessons we learned that when a single force acts on a mass, it produces an acceleration</a:t>
            </a:r>
            <a:endParaRPr lang="en-US" sz="1800" dirty="0" smtClean="0"/>
          </a:p>
          <a:p>
            <a:endParaRPr lang="en-US" sz="3200" b="1" dirty="0" smtClean="0"/>
          </a:p>
          <a:p>
            <a:endParaRPr lang="en-US" sz="3200" b="1" dirty="0" smtClean="0"/>
          </a:p>
          <a:p>
            <a:r>
              <a:rPr lang="en-US" sz="3200" b="1" dirty="0" smtClean="0"/>
              <a:t>and that acceleration is equal to </a:t>
            </a:r>
            <a:endParaRPr lang="en-US" dirty="0"/>
          </a:p>
        </p:txBody>
      </p:sp>
      <p:graphicFrame>
        <p:nvGraphicFramePr>
          <p:cNvPr id="7170" name="Content Placeholder 4"/>
          <p:cNvGraphicFramePr>
            <a:graphicFrameLocks noChangeAspect="1"/>
          </p:cNvGraphicFramePr>
          <p:nvPr/>
        </p:nvGraphicFramePr>
        <p:xfrm>
          <a:off x="2057400" y="3581400"/>
          <a:ext cx="2337789" cy="762000"/>
        </p:xfrm>
        <a:graphic>
          <a:graphicData uri="http://schemas.openxmlformats.org/presentationml/2006/ole">
            <p:oleObj spid="_x0000_s7170" name="Equation" r:id="rId3" imgW="507960" imgH="164880" progId="Equation.3">
              <p:embed/>
            </p:oleObj>
          </a:graphicData>
        </a:graphic>
      </p:graphicFrame>
      <p:graphicFrame>
        <p:nvGraphicFramePr>
          <p:cNvPr id="7171" name="Content Placeholder 4"/>
          <p:cNvGraphicFramePr>
            <a:graphicFrameLocks noChangeAspect="1"/>
          </p:cNvGraphicFramePr>
          <p:nvPr/>
        </p:nvGraphicFramePr>
        <p:xfrm>
          <a:off x="2057400" y="5181600"/>
          <a:ext cx="1547812" cy="1457364"/>
        </p:xfrm>
        <a:graphic>
          <a:graphicData uri="http://schemas.openxmlformats.org/presentationml/2006/ole">
            <p:oleObj spid="_x0000_s7171" name="Equation" r:id="rId4" imgW="419040" imgH="393480" progId="Equation.3">
              <p:embed/>
            </p:oleObj>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Nature Of Science:</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Theories:  </a:t>
            </a:r>
          </a:p>
          <a:p>
            <a:pPr lvl="1"/>
            <a:r>
              <a:rPr lang="en-US" sz="2800" dirty="0" smtClean="0"/>
              <a:t>Many phenomena can be fundamentally understood through application of the theory of conservation of energy.  </a:t>
            </a:r>
          </a:p>
          <a:p>
            <a:pPr lvl="1"/>
            <a:r>
              <a:rPr lang="en-US" sz="2800" dirty="0" smtClean="0"/>
              <a:t>Over time, scientists have utilized this theory both to explain natural phenomena and, more importantly, to predict the outcome of previously unknown interactions.  </a:t>
            </a:r>
          </a:p>
          <a:p>
            <a:pPr lvl="1"/>
            <a:r>
              <a:rPr lang="en-US" sz="2800" dirty="0" smtClean="0"/>
              <a:t>The concept of energy has evolved as a result of recognition of the relationship between mass and energy.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1274064"/>
          </a:xfrm>
        </p:spPr>
        <p:txBody>
          <a:bodyPr/>
          <a:lstStyle/>
          <a:p>
            <a:pPr lvl="0"/>
            <a:r>
              <a:rPr lang="en-US" b="1" dirty="0" smtClean="0"/>
              <a:t>Work-Kinetic Energy Relation</a:t>
            </a:r>
            <a:r>
              <a:rPr lang="en-US" sz="2000" dirty="0" smtClean="0"/>
              <a:t/>
            </a:r>
            <a:br>
              <a:rPr lang="en-US" sz="2000" dirty="0" smtClean="0"/>
            </a:br>
            <a:endParaRPr lang="en-US" dirty="0"/>
          </a:p>
        </p:txBody>
      </p:sp>
      <p:sp>
        <p:nvSpPr>
          <p:cNvPr id="3" name="Content Placeholder 2"/>
          <p:cNvSpPr>
            <a:spLocks noGrp="1"/>
          </p:cNvSpPr>
          <p:nvPr>
            <p:ph idx="1"/>
          </p:nvPr>
        </p:nvSpPr>
        <p:spPr>
          <a:xfrm>
            <a:off x="228600" y="914400"/>
            <a:ext cx="8458200" cy="5441160"/>
          </a:xfrm>
        </p:spPr>
        <p:txBody>
          <a:bodyPr>
            <a:normAutofit/>
          </a:bodyPr>
          <a:lstStyle/>
          <a:p>
            <a:r>
              <a:rPr lang="en-US" sz="3200" b="1" i="1" dirty="0" smtClean="0">
                <a:solidFill>
                  <a:srgbClr val="FFFF00"/>
                </a:solidFill>
              </a:rPr>
              <a:t>Let’s say that a mass moving at a constant velocity is acted upon by a force.  That force causes the mass to accelerate to a new, higher velocity.  What work has been done?  How is energy involved?</a:t>
            </a:r>
            <a:endParaRPr lang="en-US" sz="1600" i="1" dirty="0" smtClean="0">
              <a:solidFill>
                <a:srgbClr val="FFFF00"/>
              </a:solidFill>
            </a:endParaRPr>
          </a:p>
          <a:p>
            <a:endParaRPr lang="en-US" dirty="0"/>
          </a:p>
        </p:txBody>
      </p:sp>
      <p:pic>
        <p:nvPicPr>
          <p:cNvPr id="4" name="Picture 3" descr="scan0039.jpg"/>
          <p:cNvPicPr/>
          <p:nvPr/>
        </p:nvPicPr>
        <p:blipFill>
          <a:blip r:embed="rId2" cstate="print"/>
          <a:srcRect b="48572"/>
          <a:stretch>
            <a:fillRect/>
          </a:stretch>
        </p:blipFill>
        <p:spPr>
          <a:xfrm>
            <a:off x="1066800" y="4114800"/>
            <a:ext cx="6648450" cy="91603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1274064"/>
          </a:xfrm>
        </p:spPr>
        <p:txBody>
          <a:bodyPr/>
          <a:lstStyle/>
          <a:p>
            <a:pPr lvl="0"/>
            <a:r>
              <a:rPr lang="en-US" b="1" dirty="0" smtClean="0"/>
              <a:t>Work-Kinetic Energy Relation</a:t>
            </a:r>
            <a:r>
              <a:rPr lang="en-US" sz="2000" dirty="0" smtClean="0"/>
              <a:t/>
            </a:r>
            <a:br>
              <a:rPr lang="en-US" sz="2000" dirty="0" smtClean="0"/>
            </a:br>
            <a:endParaRPr lang="en-US" dirty="0"/>
          </a:p>
        </p:txBody>
      </p:sp>
      <p:sp>
        <p:nvSpPr>
          <p:cNvPr id="3" name="Content Placeholder 2"/>
          <p:cNvSpPr>
            <a:spLocks noGrp="1"/>
          </p:cNvSpPr>
          <p:nvPr>
            <p:ph idx="1"/>
          </p:nvPr>
        </p:nvSpPr>
        <p:spPr>
          <a:xfrm>
            <a:off x="228600" y="914400"/>
            <a:ext cx="8458200" cy="1905000"/>
          </a:xfrm>
        </p:spPr>
        <p:txBody>
          <a:bodyPr>
            <a:normAutofit fontScale="85000" lnSpcReduction="10000"/>
          </a:bodyPr>
          <a:lstStyle/>
          <a:p>
            <a:r>
              <a:rPr lang="en-US" sz="3200" b="1" i="1" dirty="0" smtClean="0">
                <a:solidFill>
                  <a:srgbClr val="FFFF00"/>
                </a:solidFill>
              </a:rPr>
              <a:t>Let’s say that a mass moving at a constant velocity is acted upon by a force.  That force causes the mass to accelerate to a new, higher velocity.  What work has been done?  How is energy involved?</a:t>
            </a:r>
            <a:endParaRPr lang="en-US" sz="1600" i="1" dirty="0" smtClean="0">
              <a:solidFill>
                <a:srgbClr val="FFFF00"/>
              </a:solidFill>
            </a:endParaRPr>
          </a:p>
          <a:p>
            <a:endParaRPr lang="en-US" dirty="0"/>
          </a:p>
        </p:txBody>
      </p:sp>
      <p:sp>
        <p:nvSpPr>
          <p:cNvPr id="4" name="Content Placeholder 2"/>
          <p:cNvSpPr txBox="1">
            <a:spLocks/>
          </p:cNvSpPr>
          <p:nvPr/>
        </p:nvSpPr>
        <p:spPr>
          <a:xfrm>
            <a:off x="228600" y="2667000"/>
            <a:ext cx="4343400" cy="3688560"/>
          </a:xfrm>
          <a:prstGeom prst="rect">
            <a:avLst/>
          </a:prstGeom>
        </p:spPr>
        <p:txBody>
          <a:bodyPr vert="horz">
            <a:normAutofit/>
          </a:bodyPr>
          <a:lstStyle/>
          <a:p>
            <a:pPr marL="740664" marR="0" lvl="1" indent="-285750" algn="l" defTabSz="914400" rtl="0" eaLnBrk="1" fontAlgn="auto" latinLnBrk="0" hangingPunct="1">
              <a:lnSpc>
                <a:spcPct val="100000"/>
              </a:lnSpc>
              <a:spcBef>
                <a:spcPct val="20000"/>
              </a:spcBef>
              <a:spcAft>
                <a:spcPts val="0"/>
              </a:spcAft>
              <a:buClr>
                <a:schemeClr val="accent2"/>
              </a:buClr>
              <a:buSzPct val="90000"/>
              <a:buFont typeface="Wingdings"/>
              <a:buChar char=""/>
              <a:tabLst/>
              <a:defRPr/>
            </a:pPr>
            <a:r>
              <a:rPr kumimoji="0" lang="en-US" sz="2800" i="0" u="none" strike="noStrike" kern="1200" cap="none" spc="0" normalizeH="0" baseline="0" noProof="0" dirty="0" smtClean="0">
                <a:ln>
                  <a:noFill/>
                </a:ln>
                <a:solidFill>
                  <a:schemeClr val="tx1"/>
                </a:solidFill>
                <a:effectLst/>
                <a:uLnTx/>
                <a:uFillTx/>
                <a:latin typeface="+mn-lt"/>
                <a:ea typeface="+mn-ea"/>
                <a:cs typeface="+mn-cs"/>
              </a:rPr>
              <a:t>From kinematics we know</a:t>
            </a:r>
          </a:p>
          <a:p>
            <a:pPr marL="740664" marR="0" lvl="1" indent="-285750" algn="l" defTabSz="914400" rtl="0" eaLnBrk="1" fontAlgn="auto" latinLnBrk="0" hangingPunct="1">
              <a:lnSpc>
                <a:spcPct val="100000"/>
              </a:lnSpc>
              <a:spcBef>
                <a:spcPct val="20000"/>
              </a:spcBef>
              <a:spcAft>
                <a:spcPts val="0"/>
              </a:spcAft>
              <a:buClr>
                <a:schemeClr val="accent2"/>
              </a:buClr>
              <a:buSzPct val="90000"/>
              <a:buFont typeface="Wingdings"/>
              <a:buChar char=""/>
              <a:tabLst/>
              <a:defRPr/>
            </a:pPr>
            <a:endParaRPr kumimoji="0" lang="en-US" sz="1400" i="0" u="none" strike="noStrike" kern="1200" cap="none" spc="0" normalizeH="0" baseline="0" noProof="0" dirty="0" smtClean="0">
              <a:ln>
                <a:noFill/>
              </a:ln>
              <a:solidFill>
                <a:schemeClr val="tx1"/>
              </a:solidFill>
              <a:effectLst/>
              <a:uLnTx/>
              <a:uFillTx/>
              <a:latin typeface="+mn-lt"/>
              <a:ea typeface="+mn-ea"/>
              <a:cs typeface="+mn-cs"/>
            </a:endParaRPr>
          </a:p>
          <a:p>
            <a:pPr marL="740664" marR="0" lvl="1" indent="-285750" algn="l" defTabSz="914400" rtl="0" eaLnBrk="1" fontAlgn="auto" latinLnBrk="0" hangingPunct="1">
              <a:lnSpc>
                <a:spcPct val="100000"/>
              </a:lnSpc>
              <a:spcBef>
                <a:spcPct val="20000"/>
              </a:spcBef>
              <a:spcAft>
                <a:spcPts val="0"/>
              </a:spcAft>
              <a:buClr>
                <a:schemeClr val="accent2"/>
              </a:buClr>
              <a:buSzPct val="90000"/>
              <a:buFont typeface="Wingdings"/>
              <a:buChar char=""/>
              <a:tabLst/>
              <a:defRPr/>
            </a:pPr>
            <a:r>
              <a:rPr kumimoji="0" lang="en-US" sz="2800" i="0" u="none" strike="noStrike" kern="1200" cap="none" spc="0" normalizeH="0" baseline="0" noProof="0" dirty="0" smtClean="0">
                <a:ln>
                  <a:noFill/>
                </a:ln>
                <a:solidFill>
                  <a:schemeClr val="tx1"/>
                </a:solidFill>
                <a:effectLst/>
                <a:uLnTx/>
                <a:uFillTx/>
                <a:latin typeface="+mn-lt"/>
                <a:ea typeface="+mn-ea"/>
                <a:cs typeface="+mn-cs"/>
              </a:rPr>
              <a:t>If we substitute </a:t>
            </a:r>
            <a:r>
              <a:rPr kumimoji="0" lang="en-US" sz="2800" i="1" u="none" strike="noStrike" kern="1200" cap="none" spc="0" normalizeH="0" baseline="0" noProof="0" dirty="0" smtClean="0">
                <a:ln>
                  <a:noFill/>
                </a:ln>
                <a:solidFill>
                  <a:schemeClr val="tx1"/>
                </a:solidFill>
                <a:effectLst/>
                <a:uLnTx/>
                <a:uFillTx/>
                <a:latin typeface="+mn-lt"/>
                <a:ea typeface="+mn-ea"/>
                <a:cs typeface="+mn-cs"/>
              </a:rPr>
              <a:t>a = F/m</a:t>
            </a:r>
            <a:r>
              <a:rPr kumimoji="0" lang="en-US" sz="2800" i="0" u="none" strike="noStrike" kern="1200" cap="none" spc="0" normalizeH="0" baseline="0" noProof="0" dirty="0" smtClean="0">
                <a:ln>
                  <a:noFill/>
                </a:ln>
                <a:solidFill>
                  <a:schemeClr val="tx1"/>
                </a:solidFill>
                <a:effectLst/>
                <a:uLnTx/>
                <a:uFillTx/>
                <a:latin typeface="+mn-lt"/>
                <a:ea typeface="+mn-ea"/>
                <a:cs typeface="+mn-cs"/>
              </a:rPr>
              <a:t> in to this equation, we get</a:t>
            </a:r>
            <a:endParaRPr kumimoji="0" lang="en-US" sz="1400" i="0" u="none" strike="noStrike" kern="1200" cap="none" spc="0" normalizeH="0" baseline="0" noProof="0" dirty="0" smtClean="0">
              <a:ln>
                <a:noFill/>
              </a:ln>
              <a:solidFill>
                <a:schemeClr val="tx1"/>
              </a:solidFill>
              <a:effectLst/>
              <a:uLnTx/>
              <a:uFillTx/>
              <a:latin typeface="+mn-lt"/>
              <a:ea typeface="+mn-ea"/>
              <a:cs typeface="+mn-cs"/>
            </a:endParaRP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endParaRPr kumimoji="0" lang="en-US" sz="300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8195" name="Content Placeholder 4"/>
          <p:cNvGraphicFramePr>
            <a:graphicFrameLocks noChangeAspect="1"/>
          </p:cNvGraphicFramePr>
          <p:nvPr/>
        </p:nvGraphicFramePr>
        <p:xfrm>
          <a:off x="5257800" y="2565083"/>
          <a:ext cx="3576638" cy="4171258"/>
        </p:xfrm>
        <a:graphic>
          <a:graphicData uri="http://schemas.openxmlformats.org/presentationml/2006/ole">
            <p:oleObj spid="_x0000_s8195" name="Equation" r:id="rId3" imgW="1244520" imgH="1447560" progId="Equation.3">
              <p:embed/>
            </p:oleObj>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1274064"/>
          </a:xfrm>
        </p:spPr>
        <p:txBody>
          <a:bodyPr/>
          <a:lstStyle/>
          <a:p>
            <a:pPr lvl="0"/>
            <a:r>
              <a:rPr lang="en-US" b="1" dirty="0" smtClean="0"/>
              <a:t>Work-Kinetic Energy Relation</a:t>
            </a:r>
            <a:r>
              <a:rPr lang="en-US" sz="2000" dirty="0" smtClean="0"/>
              <a:t/>
            </a:r>
            <a:br>
              <a:rPr lang="en-US" sz="2000" dirty="0" smtClean="0"/>
            </a:br>
            <a:endParaRPr lang="en-US" dirty="0"/>
          </a:p>
        </p:txBody>
      </p:sp>
      <p:sp>
        <p:nvSpPr>
          <p:cNvPr id="3" name="Content Placeholder 2"/>
          <p:cNvSpPr>
            <a:spLocks noGrp="1"/>
          </p:cNvSpPr>
          <p:nvPr>
            <p:ph idx="1"/>
          </p:nvPr>
        </p:nvSpPr>
        <p:spPr>
          <a:xfrm>
            <a:off x="228600" y="914400"/>
            <a:ext cx="8458200" cy="1905000"/>
          </a:xfrm>
        </p:spPr>
        <p:txBody>
          <a:bodyPr>
            <a:normAutofit fontScale="85000" lnSpcReduction="10000"/>
          </a:bodyPr>
          <a:lstStyle/>
          <a:p>
            <a:r>
              <a:rPr lang="en-US" sz="3200" b="1" i="1" dirty="0" smtClean="0">
                <a:solidFill>
                  <a:srgbClr val="FFFF00"/>
                </a:solidFill>
              </a:rPr>
              <a:t>Let’s say that a mass moving at a constant velocity is acted upon by a force.  That force causes the mass to accelerate to a new, higher velocity.  What work has been done?  How is energy involved?</a:t>
            </a:r>
            <a:endParaRPr lang="en-US" sz="1600" i="1" dirty="0" smtClean="0">
              <a:solidFill>
                <a:srgbClr val="FFFF00"/>
              </a:solidFill>
            </a:endParaRPr>
          </a:p>
          <a:p>
            <a:endParaRPr lang="en-US" dirty="0"/>
          </a:p>
        </p:txBody>
      </p:sp>
      <p:sp>
        <p:nvSpPr>
          <p:cNvPr id="4" name="Content Placeholder 2"/>
          <p:cNvSpPr txBox="1">
            <a:spLocks/>
          </p:cNvSpPr>
          <p:nvPr/>
        </p:nvSpPr>
        <p:spPr>
          <a:xfrm>
            <a:off x="228600" y="2712240"/>
            <a:ext cx="4343400" cy="3917160"/>
          </a:xfrm>
          <a:prstGeom prst="rect">
            <a:avLst/>
          </a:prstGeom>
        </p:spPr>
        <p:txBody>
          <a:bodyPr vert="horz">
            <a:normAutofit fontScale="85000" lnSpcReduction="10000"/>
          </a:bodyPr>
          <a:lstStyle/>
          <a:p>
            <a:pPr marL="283464" indent="-285750">
              <a:spcBef>
                <a:spcPct val="20000"/>
              </a:spcBef>
              <a:buClr>
                <a:schemeClr val="accent2"/>
              </a:buClr>
              <a:buSzPct val="90000"/>
              <a:buFont typeface="Wingdings"/>
              <a:buChar cha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We know that </a:t>
            </a:r>
            <a:r>
              <a:rPr kumimoji="0" lang="en-US" sz="2800" b="1" i="1" u="none" strike="noStrike" kern="1200" cap="none" spc="0" normalizeH="0" baseline="0" noProof="0" dirty="0" smtClean="0">
                <a:ln>
                  <a:noFill/>
                </a:ln>
                <a:solidFill>
                  <a:schemeClr val="tx1"/>
                </a:solidFill>
                <a:effectLst/>
                <a:uLnTx/>
                <a:uFillTx/>
                <a:latin typeface="+mn-lt"/>
                <a:ea typeface="+mn-ea"/>
                <a:cs typeface="+mn-cs"/>
              </a:rPr>
              <a:t>Fs</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 is work, and this shows that it is equal to a change in 1/2mv</a:t>
            </a:r>
            <a:r>
              <a:rPr kumimoji="0" lang="en-US" sz="2800" b="1" i="0" u="none" strike="noStrike" kern="1200" cap="none" spc="0" normalizeH="0" baseline="30000" noProof="0" dirty="0" smtClean="0">
                <a:ln>
                  <a:noFill/>
                </a:ln>
                <a:solidFill>
                  <a:schemeClr val="tx1"/>
                </a:solidFill>
                <a:effectLst/>
                <a:uLnTx/>
                <a:uFillTx/>
                <a:latin typeface="+mn-lt"/>
                <a:ea typeface="+mn-ea"/>
                <a:cs typeface="+mn-cs"/>
              </a:rPr>
              <a:t>2</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283464" indent="-285750">
              <a:spcBef>
                <a:spcPct val="20000"/>
              </a:spcBef>
              <a:buClr>
                <a:schemeClr val="accent2"/>
              </a:buClr>
              <a:buSzPct val="90000"/>
              <a:buFont typeface="Wingdings"/>
              <a:buChar cha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The </a:t>
            </a:r>
            <a:r>
              <a:rPr lang="en-US" sz="2800" b="1" dirty="0" smtClean="0"/>
              <a:t>quantity 1/2mv</a:t>
            </a:r>
            <a:r>
              <a:rPr lang="en-US" sz="2800" b="1" baseline="30000" dirty="0" smtClean="0"/>
              <a:t>2</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 is energy</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283464" indent="-285750">
              <a:spcBef>
                <a:spcPct val="20000"/>
              </a:spcBef>
              <a:buClr>
                <a:schemeClr val="accent2"/>
              </a:buClr>
              <a:buSzPct val="90000"/>
              <a:buFont typeface="Wingdings"/>
              <a:buChar cha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In the same way work equates to a change in potential energy, work can equate to a change in the energy of motion called kinetic energy</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8195" name="Content Placeholder 4"/>
          <p:cNvGraphicFramePr>
            <a:graphicFrameLocks noChangeAspect="1"/>
          </p:cNvGraphicFramePr>
          <p:nvPr/>
        </p:nvGraphicFramePr>
        <p:xfrm>
          <a:off x="5257800" y="3167063"/>
          <a:ext cx="3576638" cy="2967037"/>
        </p:xfrm>
        <a:graphic>
          <a:graphicData uri="http://schemas.openxmlformats.org/presentationml/2006/ole">
            <p:oleObj spid="_x0000_s9218" name="Equation" r:id="rId3" imgW="1244520" imgH="1028520" progId="Equation.3">
              <p:embed/>
            </p:oleObj>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1274064"/>
          </a:xfrm>
        </p:spPr>
        <p:txBody>
          <a:bodyPr/>
          <a:lstStyle/>
          <a:p>
            <a:pPr lvl="0"/>
            <a:r>
              <a:rPr lang="en-US" b="1" dirty="0" smtClean="0"/>
              <a:t>Work-Kinetic Energy Relation</a:t>
            </a:r>
            <a:r>
              <a:rPr lang="en-US" sz="2000" dirty="0" smtClean="0"/>
              <a:t/>
            </a:r>
            <a:br>
              <a:rPr lang="en-US" sz="2000" dirty="0" smtClean="0"/>
            </a:br>
            <a:endParaRPr lang="en-US" dirty="0"/>
          </a:p>
        </p:txBody>
      </p:sp>
      <p:sp>
        <p:nvSpPr>
          <p:cNvPr id="3" name="Content Placeholder 2"/>
          <p:cNvSpPr>
            <a:spLocks noGrp="1"/>
          </p:cNvSpPr>
          <p:nvPr>
            <p:ph idx="1"/>
          </p:nvPr>
        </p:nvSpPr>
        <p:spPr>
          <a:xfrm>
            <a:off x="228600" y="914400"/>
            <a:ext cx="8458200" cy="1905000"/>
          </a:xfrm>
        </p:spPr>
        <p:txBody>
          <a:bodyPr>
            <a:normAutofit fontScale="85000" lnSpcReduction="10000"/>
          </a:bodyPr>
          <a:lstStyle/>
          <a:p>
            <a:r>
              <a:rPr lang="en-US" sz="3200" b="1" i="1" dirty="0" smtClean="0">
                <a:solidFill>
                  <a:srgbClr val="FFFF00"/>
                </a:solidFill>
              </a:rPr>
              <a:t>Let’s say that a mass moving at a constant velocity is acted upon by a force.  That force causes the mass to accelerate to a new, higher velocity.  What work has been done?  How is energy involved?</a:t>
            </a:r>
            <a:endParaRPr lang="en-US" sz="1600" i="1" dirty="0" smtClean="0">
              <a:solidFill>
                <a:srgbClr val="FFFF00"/>
              </a:solidFill>
            </a:endParaRPr>
          </a:p>
          <a:p>
            <a:endParaRPr lang="en-US" dirty="0"/>
          </a:p>
        </p:txBody>
      </p:sp>
      <p:sp>
        <p:nvSpPr>
          <p:cNvPr id="4" name="Content Placeholder 2"/>
          <p:cNvSpPr txBox="1">
            <a:spLocks/>
          </p:cNvSpPr>
          <p:nvPr/>
        </p:nvSpPr>
        <p:spPr>
          <a:xfrm>
            <a:off x="228600" y="3124200"/>
            <a:ext cx="4343400" cy="3231360"/>
          </a:xfrm>
          <a:prstGeom prst="rect">
            <a:avLst/>
          </a:prstGeom>
        </p:spPr>
        <p:txBody>
          <a:bodyPr vert="horz">
            <a:normAutofit/>
          </a:bodyPr>
          <a:lstStyle/>
          <a:p>
            <a:pPr marL="411480" indent="-342900">
              <a:spcBef>
                <a:spcPts val="700"/>
              </a:spcBef>
              <a:buClr>
                <a:schemeClr val="tx2"/>
              </a:buClr>
              <a:buSzPct val="95000"/>
              <a:buFont typeface="Wingdings"/>
              <a:buChar char=""/>
            </a:pPr>
            <a:r>
              <a:rPr kumimoji="0" lang="en-US" sz="3200" i="0" u="none" strike="noStrike" kern="1200" cap="none" spc="0" normalizeH="0" baseline="0" noProof="0" dirty="0" smtClean="0">
                <a:ln>
                  <a:noFill/>
                </a:ln>
                <a:solidFill>
                  <a:schemeClr val="tx1"/>
                </a:solidFill>
                <a:effectLst/>
                <a:uLnTx/>
                <a:uFillTx/>
                <a:latin typeface="+mn-lt"/>
                <a:ea typeface="+mn-ea"/>
                <a:cs typeface="+mn-cs"/>
              </a:rPr>
              <a:t>The work done by a net force acting on a body is equal to the change in kinetic energy of that body.</a:t>
            </a:r>
            <a:endParaRPr kumimoji="0" lang="en-US" sz="1600" i="0" u="none" strike="noStrike" kern="1200" cap="none" spc="0" normalizeH="0" baseline="0" noProof="0" dirty="0" smtClean="0">
              <a:ln>
                <a:noFill/>
              </a:ln>
              <a:solidFill>
                <a:schemeClr val="tx1"/>
              </a:solidFill>
              <a:effectLst/>
              <a:uLnTx/>
              <a:uFillTx/>
              <a:latin typeface="+mn-lt"/>
              <a:ea typeface="+mn-ea"/>
              <a:cs typeface="+mn-cs"/>
            </a:endParaRPr>
          </a:p>
          <a:p>
            <a:pPr marL="411480" marR="0" lvl="0" indent="-342900" algn="l" defTabSz="914400" rtl="0" eaLnBrk="1" fontAlgn="auto" latinLnBrk="0" hangingPunct="1">
              <a:lnSpc>
                <a:spcPct val="100000"/>
              </a:lnSpc>
              <a:spcBef>
                <a:spcPts val="700"/>
              </a:spcBef>
              <a:spcAft>
                <a:spcPts val="0"/>
              </a:spcAft>
              <a:buClr>
                <a:schemeClr val="tx2"/>
              </a:buClr>
              <a:buSzPct val="95000"/>
              <a:buFont typeface="Wingdings"/>
              <a:buChar char=""/>
              <a:tabLst/>
              <a:defRPr/>
            </a:pPr>
            <a:endParaRPr kumimoji="0" lang="en-US" sz="300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8195" name="Content Placeholder 4"/>
          <p:cNvGraphicFramePr>
            <a:graphicFrameLocks noChangeAspect="1"/>
          </p:cNvGraphicFramePr>
          <p:nvPr/>
        </p:nvGraphicFramePr>
        <p:xfrm>
          <a:off x="5257800" y="4083050"/>
          <a:ext cx="3576638" cy="1135063"/>
        </p:xfrm>
        <a:graphic>
          <a:graphicData uri="http://schemas.openxmlformats.org/presentationml/2006/ole">
            <p:oleObj spid="_x0000_s10242" name="Equation" r:id="rId3" imgW="1244520" imgH="393480" progId="Equation.3">
              <p:embed/>
            </p:oleObj>
          </a:graphicData>
        </a:graphic>
      </p:graphicFrame>
      <p:graphicFrame>
        <p:nvGraphicFramePr>
          <p:cNvPr id="10243" name="Content Placeholder 4"/>
          <p:cNvGraphicFramePr>
            <a:graphicFrameLocks noChangeAspect="1"/>
          </p:cNvGraphicFramePr>
          <p:nvPr/>
        </p:nvGraphicFramePr>
        <p:xfrm>
          <a:off x="5257800" y="3167063"/>
          <a:ext cx="3576638" cy="2967037"/>
        </p:xfrm>
        <a:graphic>
          <a:graphicData uri="http://schemas.openxmlformats.org/presentationml/2006/ole">
            <p:oleObj spid="_x0000_s10243" name="Equation" r:id="rId4" imgW="1244520" imgH="1028520" progId="Equation.3">
              <p:embed/>
            </p:oleObj>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5720" y="5715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
          <p:cNvSpPr>
            <a:spLocks noGrp="1"/>
          </p:cNvSpPr>
          <p:nvPr>
            <p:ph type="title"/>
          </p:nvPr>
        </p:nvSpPr>
        <p:spPr>
          <a:xfrm>
            <a:off x="152400" y="381000"/>
            <a:ext cx="8839200" cy="914400"/>
          </a:xfrm>
        </p:spPr>
        <p:txBody>
          <a:bodyPr/>
          <a:lstStyle/>
          <a:p>
            <a:pPr algn="ctr"/>
            <a:r>
              <a:rPr lang="en-US" b="1" dirty="0"/>
              <a:t>GOALS AND </a:t>
            </a:r>
            <a:r>
              <a:rPr lang="en-US" b="1" dirty="0" smtClean="0"/>
              <a:t>SCALES</a:t>
            </a:r>
            <a:br>
              <a:rPr lang="en-US" b="1" dirty="0" smtClean="0"/>
            </a:br>
            <a:r>
              <a:rPr lang="en-US" b="1" dirty="0" smtClean="0"/>
              <a:t>IB </a:t>
            </a:r>
            <a:r>
              <a:rPr lang="en-US" b="1" dirty="0"/>
              <a:t>PHYSICS 1, UNIT </a:t>
            </a:r>
            <a:r>
              <a:rPr lang="en-US" b="1" dirty="0" smtClean="0"/>
              <a:t>2: </a:t>
            </a:r>
            <a:r>
              <a:rPr lang="en-US" b="1" i="1" dirty="0" smtClean="0"/>
              <a:t>MECHANICS</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76160" y="0"/>
            <a:ext cx="1143000" cy="1143000"/>
          </a:xfrm>
          <a:prstGeom prst="rect">
            <a:avLst/>
          </a:prstGeom>
        </p:spPr>
      </p:pic>
      <p:pic>
        <p:nvPicPr>
          <p:cNvPr id="10" name="ride_of_the_valkyries_clip">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8458200"/>
            <a:ext cx="437449" cy="43744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xmlns="" val="3056403728"/>
              </p:ext>
            </p:extLst>
          </p:nvPr>
        </p:nvGraphicFramePr>
        <p:xfrm>
          <a:off x="228600" y="1881378"/>
          <a:ext cx="8763000" cy="4809010"/>
        </p:xfrm>
        <a:graphic>
          <a:graphicData uri="http://schemas.openxmlformats.org/drawingml/2006/table">
            <a:tbl>
              <a:tblPr firstRow="1" bandRow="1">
                <a:tableStyleId>{2D5ABB26-0587-4C30-8999-92F81FD0307C}</a:tableStyleId>
              </a:tblPr>
              <a:tblGrid>
                <a:gridCol w="685800"/>
                <a:gridCol w="8077200"/>
              </a:tblGrid>
              <a:tr h="1207903">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know the concepts listed below so well 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evaluate</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(make judgments based on evidence) presented or obtained data to determine their compliance and/or relevance to these concepts.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1207903">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analyze</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concepts listed below</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using key elements and use these elements to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apply</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knowledge to solve problems.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966323">
                <a:tc>
                  <a:txBody>
                    <a:bodyPr/>
                    <a:lstStyle/>
                    <a:p>
                      <a:pPr marL="0" marR="0" algn="ctr">
                        <a:lnSpc>
                          <a:spcPct val="100000"/>
                        </a:lnSpc>
                        <a:spcBef>
                          <a:spcPts val="0"/>
                        </a:spcBef>
                        <a:spcAft>
                          <a:spcPts val="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explain</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concepts listed below in detail with both reasons and causes.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966323">
                <a:tc>
                  <a:txBody>
                    <a:bodyPr/>
                    <a:lstStyle/>
                    <a:p>
                      <a:pPr marL="0" marR="0" algn="ctr">
                        <a:lnSpc>
                          <a:spcPct val="100000"/>
                        </a:lnSpc>
                        <a:spcBef>
                          <a:spcPts val="0"/>
                        </a:spcBef>
                        <a:spcAft>
                          <a:spcPts val="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describe</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concepts listed below in detail.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419890">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do not get it</a:t>
                      </a: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bl>
          </a:graphicData>
        </a:graphic>
      </p:graphicFrame>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0"/>
            <a:ext cx="1143000" cy="1143000"/>
          </a:xfrm>
          <a:prstGeom prst="rect">
            <a:avLst/>
          </a:prstGeom>
        </p:spPr>
      </p:pic>
      <p:pic>
        <p:nvPicPr>
          <p:cNvPr id="1031" name="Picture 7" descr="http://www.lovethisgif.com/uploaded_images/3541-Amazing-Fireworks.gif?1"/>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43155" y="4638176"/>
            <a:ext cx="3417570" cy="19206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9380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Conservation Of Energy</a:t>
            </a:r>
            <a:r>
              <a:rPr lang="en-US" sz="2000" dirty="0" smtClean="0"/>
              <a:t/>
            </a:r>
            <a:br>
              <a:rPr lang="en-US" sz="2000" dirty="0" smtClean="0"/>
            </a:br>
            <a:endParaRPr lang="en-US" dirty="0"/>
          </a:p>
        </p:txBody>
      </p:sp>
      <p:sp>
        <p:nvSpPr>
          <p:cNvPr id="3" name="Content Placeholder 2"/>
          <p:cNvSpPr>
            <a:spLocks noGrp="1"/>
          </p:cNvSpPr>
          <p:nvPr>
            <p:ph idx="1"/>
          </p:nvPr>
        </p:nvSpPr>
        <p:spPr/>
        <p:txBody>
          <a:bodyPr>
            <a:normAutofit/>
          </a:bodyPr>
          <a:lstStyle/>
          <a:p>
            <a:r>
              <a:rPr lang="en-US" sz="3200" dirty="0" smtClean="0"/>
              <a:t>Suppose that you have a ball at the top of an incline and the only force acting on it is gravity.</a:t>
            </a:r>
          </a:p>
          <a:p>
            <a:r>
              <a:rPr lang="en-US" sz="3200" i="1" dirty="0" smtClean="0">
                <a:solidFill>
                  <a:srgbClr val="FFFF00"/>
                </a:solidFill>
              </a:rPr>
              <a:t>What will happen?</a:t>
            </a:r>
            <a:endParaRPr lang="en-US" sz="1800" i="1" dirty="0" smtClean="0">
              <a:solidFill>
                <a:srgbClr val="FFFF00"/>
              </a:solidFill>
            </a:endParaRPr>
          </a:p>
          <a:p>
            <a:endParaRPr lang="en-US" dirty="0"/>
          </a:p>
        </p:txBody>
      </p:sp>
      <p:pic>
        <p:nvPicPr>
          <p:cNvPr id="4" name="Picture 3" descr="scan0040.jpg"/>
          <p:cNvPicPr/>
          <p:nvPr/>
        </p:nvPicPr>
        <p:blipFill>
          <a:blip r:embed="rId2" cstate="print"/>
          <a:srcRect b="2807"/>
          <a:stretch>
            <a:fillRect/>
          </a:stretch>
        </p:blipFill>
        <p:spPr>
          <a:xfrm>
            <a:off x="1271587" y="4067175"/>
            <a:ext cx="6600825" cy="263842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Conservation Of Energy</a:t>
            </a:r>
            <a:r>
              <a:rPr lang="en-US" sz="2000" dirty="0" smtClean="0"/>
              <a:t/>
            </a:r>
            <a:br>
              <a:rPr lang="en-US" sz="2000" dirty="0" smtClean="0"/>
            </a:br>
            <a:endParaRPr lang="en-US" dirty="0"/>
          </a:p>
        </p:txBody>
      </p:sp>
      <p:sp>
        <p:nvSpPr>
          <p:cNvPr id="3" name="Content Placeholder 2"/>
          <p:cNvSpPr>
            <a:spLocks noGrp="1"/>
          </p:cNvSpPr>
          <p:nvPr>
            <p:ph idx="1"/>
          </p:nvPr>
        </p:nvSpPr>
        <p:spPr>
          <a:xfrm>
            <a:off x="914400" y="1783560"/>
            <a:ext cx="7772400" cy="5074440"/>
          </a:xfrm>
        </p:spPr>
        <p:txBody>
          <a:bodyPr>
            <a:normAutofit/>
          </a:bodyPr>
          <a:lstStyle/>
          <a:p>
            <a:r>
              <a:rPr lang="en-US" sz="3200" dirty="0" smtClean="0"/>
              <a:t>Suppose that you have a ball at the top of an incline and the only force acting on it is gravity.</a:t>
            </a:r>
          </a:p>
          <a:p>
            <a:r>
              <a:rPr lang="en-US" sz="3200" i="1" dirty="0" smtClean="0">
                <a:solidFill>
                  <a:srgbClr val="FFFF00"/>
                </a:solidFill>
              </a:rPr>
              <a:t>What will happen?</a:t>
            </a:r>
          </a:p>
          <a:p>
            <a:pPr lvl="1"/>
            <a:endParaRPr lang="en-US" sz="4400" i="1" dirty="0" smtClean="0">
              <a:solidFill>
                <a:srgbClr val="FF0000"/>
              </a:solidFill>
            </a:endParaRPr>
          </a:p>
          <a:p>
            <a:pPr lvl="1"/>
            <a:r>
              <a:rPr lang="en-US" sz="2800" i="1" dirty="0" smtClean="0">
                <a:solidFill>
                  <a:srgbClr val="FF0000"/>
                </a:solidFill>
              </a:rPr>
              <a:t>The </a:t>
            </a:r>
            <a:r>
              <a:rPr lang="en-US" sz="2800" i="1" dirty="0" smtClean="0">
                <a:solidFill>
                  <a:srgbClr val="FF0000"/>
                </a:solidFill>
              </a:rPr>
              <a:t>ball will roll down hill</a:t>
            </a:r>
          </a:p>
          <a:p>
            <a:pPr lvl="1"/>
            <a:r>
              <a:rPr lang="en-US" sz="2800" i="1" dirty="0" smtClean="0">
                <a:solidFill>
                  <a:srgbClr val="FF0000"/>
                </a:solidFill>
              </a:rPr>
              <a:t>It will accelerate and velocity will increase</a:t>
            </a:r>
          </a:p>
          <a:p>
            <a:pPr lvl="1"/>
            <a:r>
              <a:rPr lang="en-US" sz="2800" i="1" dirty="0" smtClean="0">
                <a:solidFill>
                  <a:srgbClr val="FF0000"/>
                </a:solidFill>
              </a:rPr>
              <a:t>Gravity will do positive work on the </a:t>
            </a:r>
            <a:r>
              <a:rPr lang="en-US" sz="2800" i="1" dirty="0" smtClean="0">
                <a:solidFill>
                  <a:srgbClr val="FF0000"/>
                </a:solidFill>
              </a:rPr>
              <a:t>ball</a:t>
            </a:r>
          </a:p>
          <a:p>
            <a:pPr lvl="1"/>
            <a:r>
              <a:rPr lang="en-US" sz="2800" i="1" dirty="0" smtClean="0">
                <a:solidFill>
                  <a:srgbClr val="FF0000"/>
                </a:solidFill>
              </a:rPr>
              <a:t>Potential energy lost, kinetic energy gained</a:t>
            </a:r>
            <a:endParaRPr lang="en-US" dirty="0"/>
          </a:p>
        </p:txBody>
      </p:sp>
      <p:pic>
        <p:nvPicPr>
          <p:cNvPr id="4" name="Picture 3" descr="scan0040.jpg"/>
          <p:cNvPicPr/>
          <p:nvPr/>
        </p:nvPicPr>
        <p:blipFill>
          <a:blip r:embed="rId2" cstate="print"/>
          <a:srcRect b="2807"/>
          <a:stretch>
            <a:fillRect/>
          </a:stretch>
        </p:blipFill>
        <p:spPr>
          <a:xfrm>
            <a:off x="4800600" y="2971800"/>
            <a:ext cx="4138612" cy="157162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Conservation Of Energy</a:t>
            </a:r>
            <a:r>
              <a:rPr lang="en-US" sz="2000" dirty="0" smtClean="0"/>
              <a:t/>
            </a:r>
            <a:br>
              <a:rPr lang="en-US" sz="2000" dirty="0" smtClean="0"/>
            </a:br>
            <a:endParaRPr lang="en-US" dirty="0"/>
          </a:p>
        </p:txBody>
      </p:sp>
      <p:sp>
        <p:nvSpPr>
          <p:cNvPr id="3" name="Content Placeholder 2"/>
          <p:cNvSpPr>
            <a:spLocks noGrp="1"/>
          </p:cNvSpPr>
          <p:nvPr>
            <p:ph idx="1"/>
          </p:nvPr>
        </p:nvSpPr>
        <p:spPr/>
        <p:txBody>
          <a:bodyPr>
            <a:normAutofit/>
          </a:bodyPr>
          <a:lstStyle/>
          <a:p>
            <a:r>
              <a:rPr lang="en-US" sz="3200" i="1" dirty="0" smtClean="0">
                <a:solidFill>
                  <a:srgbClr val="FFFF00"/>
                </a:solidFill>
              </a:rPr>
              <a:t>What work is done by the normal/reaction force in this problem?  Why?</a:t>
            </a:r>
            <a:endParaRPr lang="en-US" sz="1600" i="1" dirty="0" smtClean="0">
              <a:solidFill>
                <a:srgbClr val="FFFF00"/>
              </a:solidFill>
            </a:endParaRPr>
          </a:p>
          <a:p>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Conservation Of Energy</a:t>
            </a:r>
            <a:r>
              <a:rPr lang="en-US" sz="2000" dirty="0" smtClean="0"/>
              <a:t/>
            </a:r>
            <a:br>
              <a:rPr lang="en-US" sz="2000" dirty="0" smtClean="0"/>
            </a:br>
            <a:endParaRPr lang="en-US" dirty="0"/>
          </a:p>
        </p:txBody>
      </p:sp>
      <p:sp>
        <p:nvSpPr>
          <p:cNvPr id="3" name="Content Placeholder 2"/>
          <p:cNvSpPr>
            <a:spLocks noGrp="1"/>
          </p:cNvSpPr>
          <p:nvPr>
            <p:ph idx="1"/>
          </p:nvPr>
        </p:nvSpPr>
        <p:spPr/>
        <p:txBody>
          <a:bodyPr>
            <a:normAutofit/>
          </a:bodyPr>
          <a:lstStyle/>
          <a:p>
            <a:r>
              <a:rPr lang="en-US" sz="3200" i="1" dirty="0" smtClean="0">
                <a:solidFill>
                  <a:srgbClr val="FFFF00"/>
                </a:solidFill>
              </a:rPr>
              <a:t>What work is done by the normal/reaction force in this problem?  Why?</a:t>
            </a:r>
            <a:endParaRPr lang="en-US" sz="1600" i="1" dirty="0" smtClean="0">
              <a:solidFill>
                <a:srgbClr val="FFFF00"/>
              </a:solidFill>
            </a:endParaRPr>
          </a:p>
          <a:p>
            <a:pPr lvl="1"/>
            <a:r>
              <a:rPr lang="en-US" sz="2800" dirty="0" smtClean="0"/>
              <a:t>None</a:t>
            </a:r>
          </a:p>
          <a:p>
            <a:pPr lvl="1"/>
            <a:r>
              <a:rPr lang="en-US" sz="2800" dirty="0" smtClean="0"/>
              <a:t>The normal/reaction force is normal (duh) to the direction of motion, W = </a:t>
            </a:r>
            <a:r>
              <a:rPr lang="en-US" sz="2800" dirty="0" err="1" smtClean="0"/>
              <a:t>Fscos</a:t>
            </a:r>
            <a:r>
              <a:rPr lang="el-GR" sz="2800" dirty="0" smtClean="0"/>
              <a:t>θ</a:t>
            </a:r>
            <a:endParaRPr lang="en-US" sz="2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Conservation Of Energy</a:t>
            </a:r>
            <a:r>
              <a:rPr lang="en-US" sz="2000" dirty="0" smtClean="0"/>
              <a:t/>
            </a:r>
            <a:br>
              <a:rPr lang="en-US" sz="2000" dirty="0" smtClean="0"/>
            </a:br>
            <a:endParaRPr lang="en-US" dirty="0"/>
          </a:p>
        </p:txBody>
      </p:sp>
      <p:sp>
        <p:nvSpPr>
          <p:cNvPr id="3" name="Content Placeholder 2"/>
          <p:cNvSpPr>
            <a:spLocks noGrp="1"/>
          </p:cNvSpPr>
          <p:nvPr>
            <p:ph idx="1"/>
          </p:nvPr>
        </p:nvSpPr>
        <p:spPr>
          <a:xfrm>
            <a:off x="304800" y="1295400"/>
            <a:ext cx="8610600" cy="1981200"/>
          </a:xfrm>
        </p:spPr>
        <p:txBody>
          <a:bodyPr>
            <a:normAutofit/>
          </a:bodyPr>
          <a:lstStyle/>
          <a:p>
            <a:r>
              <a:rPr lang="en-US" sz="3200" dirty="0" smtClean="0"/>
              <a:t>The work done by gravity is W = mg(H-h), and work is equal to the change in kinetic energy W = 1/2mv</a:t>
            </a:r>
            <a:r>
              <a:rPr lang="en-US" sz="3200" baseline="30000" dirty="0" smtClean="0"/>
              <a:t>2</a:t>
            </a:r>
            <a:r>
              <a:rPr lang="en-US" sz="3200" dirty="0" smtClean="0"/>
              <a:t> - 1/2mu</a:t>
            </a:r>
            <a:r>
              <a:rPr lang="en-US" sz="3200" baseline="30000" dirty="0" smtClean="0"/>
              <a:t>2</a:t>
            </a:r>
            <a:r>
              <a:rPr lang="en-US" sz="3200" dirty="0" smtClean="0"/>
              <a:t>, so our equation becomes,</a:t>
            </a:r>
            <a:endParaRPr lang="en-US" sz="1800" dirty="0" smtClean="0"/>
          </a:p>
          <a:p>
            <a:endParaRPr lang="en-US" dirty="0"/>
          </a:p>
        </p:txBody>
      </p:sp>
      <p:graphicFrame>
        <p:nvGraphicFramePr>
          <p:cNvPr id="59395" name="Object 3"/>
          <p:cNvGraphicFramePr>
            <a:graphicFrameLocks noChangeAspect="1"/>
          </p:cNvGraphicFramePr>
          <p:nvPr/>
        </p:nvGraphicFramePr>
        <p:xfrm>
          <a:off x="2286000" y="3048000"/>
          <a:ext cx="4513453" cy="3573439"/>
        </p:xfrm>
        <a:graphic>
          <a:graphicData uri="http://schemas.openxmlformats.org/presentationml/2006/ole">
            <p:oleObj spid="_x0000_s59395" name="Equation" r:id="rId3" imgW="1803240" imgH="1422360" progId="Equation.3">
              <p:embed/>
            </p:oleObj>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Theory Of Knowledge:</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To what extent is scientific knowledge based on fundamental concepts such as energy?</a:t>
            </a:r>
          </a:p>
          <a:p>
            <a:r>
              <a:rPr lang="en-US" sz="3200" dirty="0" smtClean="0"/>
              <a:t>What happens to scientific knowledge when our understanding of such fundamental concepts changes or evolves?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pPr lvl="0"/>
            <a:r>
              <a:rPr lang="en-US" b="1" dirty="0" smtClean="0"/>
              <a:t>Conservation Of Energy</a:t>
            </a:r>
            <a:r>
              <a:rPr lang="en-US" sz="2000" dirty="0" smtClean="0"/>
              <a:t/>
            </a:r>
            <a:br>
              <a:rPr lang="en-US" sz="2000" dirty="0" smtClean="0"/>
            </a:br>
            <a:endParaRPr lang="en-US" dirty="0"/>
          </a:p>
        </p:txBody>
      </p:sp>
      <p:sp>
        <p:nvSpPr>
          <p:cNvPr id="3" name="Content Placeholder 2"/>
          <p:cNvSpPr>
            <a:spLocks noGrp="1"/>
          </p:cNvSpPr>
          <p:nvPr>
            <p:ph idx="1"/>
          </p:nvPr>
        </p:nvSpPr>
        <p:spPr>
          <a:xfrm>
            <a:off x="304800" y="990600"/>
            <a:ext cx="8382000" cy="4495800"/>
          </a:xfrm>
        </p:spPr>
        <p:txBody>
          <a:bodyPr>
            <a:normAutofit fontScale="92500" lnSpcReduction="10000"/>
          </a:bodyPr>
          <a:lstStyle/>
          <a:p>
            <a:r>
              <a:rPr lang="en-US" sz="3200" dirty="0" smtClean="0"/>
              <a:t>What we find here is that the sum of the potential and kinetic energies at the top of the incline is the same as the sum of the energies at the bottom – </a:t>
            </a:r>
            <a:r>
              <a:rPr lang="en-US" sz="3200" i="1" u="sng" dirty="0" smtClean="0"/>
              <a:t>energy is conserved</a:t>
            </a:r>
            <a:endParaRPr lang="en-US" sz="1800" dirty="0" smtClean="0"/>
          </a:p>
          <a:p>
            <a:r>
              <a:rPr lang="en-US" sz="3200" dirty="0" smtClean="0"/>
              <a:t>We know from experience that the ball will speed up and we now know that potential energy decreases with decreases in height</a:t>
            </a:r>
            <a:endParaRPr lang="en-US" sz="1800" dirty="0" smtClean="0"/>
          </a:p>
          <a:p>
            <a:r>
              <a:rPr lang="en-US" sz="3200" dirty="0" smtClean="0"/>
              <a:t>Therefore, some of the potential energy at the top of the incline converted to kinetic energy at the bottom of the incline</a:t>
            </a:r>
            <a:endParaRPr lang="en-US" sz="1800" dirty="0" smtClean="0"/>
          </a:p>
          <a:p>
            <a:endParaRPr lang="en-US" dirty="0"/>
          </a:p>
        </p:txBody>
      </p:sp>
      <p:graphicFrame>
        <p:nvGraphicFramePr>
          <p:cNvPr id="60418" name="Object 2"/>
          <p:cNvGraphicFramePr>
            <a:graphicFrameLocks noChangeAspect="1"/>
          </p:cNvGraphicFramePr>
          <p:nvPr/>
        </p:nvGraphicFramePr>
        <p:xfrm>
          <a:off x="2286000" y="5564187"/>
          <a:ext cx="4513263" cy="989013"/>
        </p:xfrm>
        <a:graphic>
          <a:graphicData uri="http://schemas.openxmlformats.org/presentationml/2006/ole">
            <p:oleObj spid="_x0000_s60418" name="Equation" r:id="rId3" imgW="1803240" imgH="393480" progId="Equation.3">
              <p:embed/>
            </p:oleObj>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5720" y="5715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
          <p:cNvSpPr>
            <a:spLocks noGrp="1"/>
          </p:cNvSpPr>
          <p:nvPr>
            <p:ph type="title"/>
          </p:nvPr>
        </p:nvSpPr>
        <p:spPr>
          <a:xfrm>
            <a:off x="152400" y="381000"/>
            <a:ext cx="8839200" cy="914400"/>
          </a:xfrm>
        </p:spPr>
        <p:txBody>
          <a:bodyPr/>
          <a:lstStyle/>
          <a:p>
            <a:pPr algn="ctr"/>
            <a:r>
              <a:rPr lang="en-US" b="1" dirty="0"/>
              <a:t>GOALS AND </a:t>
            </a:r>
            <a:r>
              <a:rPr lang="en-US" b="1" dirty="0" smtClean="0"/>
              <a:t>SCALES</a:t>
            </a:r>
            <a:br>
              <a:rPr lang="en-US" b="1" dirty="0" smtClean="0"/>
            </a:br>
            <a:r>
              <a:rPr lang="en-US" b="1" dirty="0" smtClean="0"/>
              <a:t>IB </a:t>
            </a:r>
            <a:r>
              <a:rPr lang="en-US" b="1" dirty="0"/>
              <a:t>PHYSICS 1, UNIT </a:t>
            </a:r>
            <a:r>
              <a:rPr lang="en-US" b="1" dirty="0" smtClean="0"/>
              <a:t>2: </a:t>
            </a:r>
            <a:r>
              <a:rPr lang="en-US" b="1" i="1" dirty="0" smtClean="0"/>
              <a:t>MECHANICS</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76160" y="0"/>
            <a:ext cx="1143000" cy="1143000"/>
          </a:xfrm>
          <a:prstGeom prst="rect">
            <a:avLst/>
          </a:prstGeom>
        </p:spPr>
      </p:pic>
      <p:pic>
        <p:nvPicPr>
          <p:cNvPr id="10" name="ride_of_the_valkyries_clip">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8458200"/>
            <a:ext cx="437449" cy="43744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xmlns="" val="3056403728"/>
              </p:ext>
            </p:extLst>
          </p:nvPr>
        </p:nvGraphicFramePr>
        <p:xfrm>
          <a:off x="228600" y="1881378"/>
          <a:ext cx="8763000" cy="4809010"/>
        </p:xfrm>
        <a:graphic>
          <a:graphicData uri="http://schemas.openxmlformats.org/drawingml/2006/table">
            <a:tbl>
              <a:tblPr firstRow="1" bandRow="1">
                <a:tableStyleId>{2D5ABB26-0587-4C30-8999-92F81FD0307C}</a:tableStyleId>
              </a:tblPr>
              <a:tblGrid>
                <a:gridCol w="685800"/>
                <a:gridCol w="8077200"/>
              </a:tblGrid>
              <a:tr h="1207903">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know the concepts listed below so well 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evaluate</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(make judgments based on evidence) presented or obtained data to determine their compliance and/or relevance to these concepts.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1207903">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analyze</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concepts listed below</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using key elements and use these elements to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apply</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knowledge to solve problems.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966323">
                <a:tc>
                  <a:txBody>
                    <a:bodyPr/>
                    <a:lstStyle/>
                    <a:p>
                      <a:pPr marL="0" marR="0" algn="ctr">
                        <a:lnSpc>
                          <a:spcPct val="100000"/>
                        </a:lnSpc>
                        <a:spcBef>
                          <a:spcPts val="0"/>
                        </a:spcBef>
                        <a:spcAft>
                          <a:spcPts val="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explain</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concepts listed below in detail with both reasons and causes.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966323">
                <a:tc>
                  <a:txBody>
                    <a:bodyPr/>
                    <a:lstStyle/>
                    <a:p>
                      <a:pPr marL="0" marR="0" algn="ctr">
                        <a:lnSpc>
                          <a:spcPct val="100000"/>
                        </a:lnSpc>
                        <a:spcBef>
                          <a:spcPts val="0"/>
                        </a:spcBef>
                        <a:spcAft>
                          <a:spcPts val="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describe</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concepts listed below in detail.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419890">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do not get it</a:t>
                      </a: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bl>
          </a:graphicData>
        </a:graphic>
      </p:graphicFrame>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0"/>
            <a:ext cx="1143000" cy="1143000"/>
          </a:xfrm>
          <a:prstGeom prst="rect">
            <a:avLst/>
          </a:prstGeom>
        </p:spPr>
      </p:pic>
      <p:pic>
        <p:nvPicPr>
          <p:cNvPr id="1031" name="Picture 7" descr="http://www.lovethisgif.com/uploaded_images/3541-Amazing-Fireworks.gif?1"/>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43155" y="4638176"/>
            <a:ext cx="3417570" cy="19206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9380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Frictional forces</a:t>
            </a:r>
            <a:r>
              <a:rPr lang="en-US" sz="2000" dirty="0" smtClean="0"/>
              <a:t/>
            </a:r>
            <a:br>
              <a:rPr lang="en-US" sz="2000" dirty="0" smtClean="0"/>
            </a:br>
            <a:endParaRPr lang="en-US" dirty="0"/>
          </a:p>
        </p:txBody>
      </p:sp>
      <p:sp>
        <p:nvSpPr>
          <p:cNvPr id="3" name="Content Placeholder 2"/>
          <p:cNvSpPr>
            <a:spLocks noGrp="1"/>
          </p:cNvSpPr>
          <p:nvPr>
            <p:ph idx="1"/>
          </p:nvPr>
        </p:nvSpPr>
        <p:spPr/>
        <p:txBody>
          <a:bodyPr>
            <a:normAutofit/>
          </a:bodyPr>
          <a:lstStyle/>
          <a:p>
            <a:r>
              <a:rPr lang="en-US" sz="3200" dirty="0" smtClean="0"/>
              <a:t>Potential energy and kinetic energy are called </a:t>
            </a:r>
            <a:r>
              <a:rPr lang="en-US" sz="3200" b="1" i="1" dirty="0" smtClean="0"/>
              <a:t>mechanical energies </a:t>
            </a:r>
            <a:r>
              <a:rPr lang="en-US" sz="3200" dirty="0" smtClean="0"/>
              <a:t>and are caused by </a:t>
            </a:r>
            <a:r>
              <a:rPr lang="en-US" sz="3200" b="1" i="1" dirty="0" smtClean="0"/>
              <a:t>conservative forces</a:t>
            </a:r>
          </a:p>
          <a:p>
            <a:r>
              <a:rPr lang="en-US" sz="3200" dirty="0" smtClean="0"/>
              <a:t>When </a:t>
            </a:r>
            <a:r>
              <a:rPr lang="en-US" sz="3200" i="1" dirty="0" smtClean="0"/>
              <a:t>frictional or other external forces</a:t>
            </a:r>
            <a:r>
              <a:rPr lang="en-US" sz="3200" dirty="0" smtClean="0"/>
              <a:t> (</a:t>
            </a:r>
            <a:r>
              <a:rPr lang="en-US" sz="3200" b="1" i="1" dirty="0" err="1" smtClean="0"/>
              <a:t>nonconservative</a:t>
            </a:r>
            <a:r>
              <a:rPr lang="en-US" sz="3200" dirty="0" smtClean="0"/>
              <a:t> forces) are present, </a:t>
            </a:r>
            <a:r>
              <a:rPr lang="en-US" sz="3200" i="1" dirty="0" smtClean="0"/>
              <a:t>total energy will still be conserved</a:t>
            </a:r>
            <a:r>
              <a:rPr lang="en-US" sz="3200" dirty="0" smtClean="0"/>
              <a:t>, but </a:t>
            </a:r>
            <a:r>
              <a:rPr lang="en-US" sz="3200" i="1" dirty="0" smtClean="0"/>
              <a:t>mechanical energy will not</a:t>
            </a:r>
            <a:endParaRPr lang="en-US" sz="1800" dirty="0" smtClean="0"/>
          </a:p>
          <a:p>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Frictional forces</a:t>
            </a:r>
            <a:r>
              <a:rPr lang="en-US" sz="2000" dirty="0" smtClean="0"/>
              <a:t/>
            </a:r>
            <a:br>
              <a:rPr lang="en-US" sz="2000" dirty="0" smtClean="0"/>
            </a:br>
            <a:endParaRPr lang="en-US" dirty="0"/>
          </a:p>
        </p:txBody>
      </p:sp>
      <p:sp>
        <p:nvSpPr>
          <p:cNvPr id="3" name="Content Placeholder 2"/>
          <p:cNvSpPr>
            <a:spLocks noGrp="1"/>
          </p:cNvSpPr>
          <p:nvPr>
            <p:ph idx="1"/>
          </p:nvPr>
        </p:nvSpPr>
        <p:spPr/>
        <p:txBody>
          <a:bodyPr>
            <a:normAutofit/>
          </a:bodyPr>
          <a:lstStyle/>
          <a:p>
            <a:r>
              <a:rPr lang="en-US" sz="3200" dirty="0" smtClean="0"/>
              <a:t>In this case we can write,</a:t>
            </a:r>
          </a:p>
          <a:p>
            <a:endParaRPr lang="en-US" sz="3200" dirty="0" smtClean="0"/>
          </a:p>
          <a:p>
            <a:endParaRPr lang="en-US" sz="1600" dirty="0" smtClean="0"/>
          </a:p>
          <a:p>
            <a:r>
              <a:rPr lang="en-US" sz="3200" dirty="0" smtClean="0"/>
              <a:t>where W equals total work done by the external forces and ∆E is the change in the mechanical energy of the system</a:t>
            </a:r>
            <a:endParaRPr lang="en-US" sz="1600" dirty="0" smtClean="0"/>
          </a:p>
        </p:txBody>
      </p:sp>
      <p:graphicFrame>
        <p:nvGraphicFramePr>
          <p:cNvPr id="61442" name="Object 2"/>
          <p:cNvGraphicFramePr>
            <a:graphicFrameLocks noChangeAspect="1"/>
          </p:cNvGraphicFramePr>
          <p:nvPr/>
        </p:nvGraphicFramePr>
        <p:xfrm>
          <a:off x="1447800" y="2438400"/>
          <a:ext cx="2139927" cy="717550"/>
        </p:xfrm>
        <a:graphic>
          <a:graphicData uri="http://schemas.openxmlformats.org/presentationml/2006/ole">
            <p:oleObj spid="_x0000_s61442" name="Equation" r:id="rId3" imgW="533160" imgH="177480" progId="Equation.3">
              <p:embed/>
            </p:oleObj>
          </a:graphicData>
        </a:graphic>
      </p:graphicFrame>
      <p:graphicFrame>
        <p:nvGraphicFramePr>
          <p:cNvPr id="61443" name="Object 3"/>
          <p:cNvGraphicFramePr>
            <a:graphicFrameLocks noChangeAspect="1"/>
          </p:cNvGraphicFramePr>
          <p:nvPr/>
        </p:nvGraphicFramePr>
        <p:xfrm>
          <a:off x="1447800" y="5105400"/>
          <a:ext cx="7274841" cy="1293812"/>
        </p:xfrm>
        <a:graphic>
          <a:graphicData uri="http://schemas.openxmlformats.org/presentationml/2006/ole">
            <p:oleObj spid="_x0000_s61443" name="Equation" r:id="rId4" imgW="2222280" imgH="393480" progId="Equation.3">
              <p:embed/>
            </p:oleObj>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914400"/>
          </a:xfrm>
        </p:spPr>
        <p:txBody>
          <a:bodyPr/>
          <a:lstStyle/>
          <a:p>
            <a:pPr lvl="0"/>
            <a:r>
              <a:rPr lang="en-US" b="1" dirty="0" smtClean="0"/>
              <a:t>Frictional forces</a:t>
            </a:r>
            <a:r>
              <a:rPr lang="en-US" sz="2000" dirty="0" smtClean="0"/>
              <a:t/>
            </a:r>
            <a:br>
              <a:rPr lang="en-US" sz="2000" dirty="0" smtClean="0"/>
            </a:br>
            <a:endParaRPr lang="en-US" dirty="0"/>
          </a:p>
        </p:txBody>
      </p:sp>
      <p:sp>
        <p:nvSpPr>
          <p:cNvPr id="3" name="Content Placeholder 2"/>
          <p:cNvSpPr>
            <a:spLocks noGrp="1"/>
          </p:cNvSpPr>
          <p:nvPr>
            <p:ph idx="1"/>
          </p:nvPr>
        </p:nvSpPr>
        <p:spPr>
          <a:xfrm>
            <a:off x="304800" y="990600"/>
            <a:ext cx="8382000" cy="4983960"/>
          </a:xfrm>
        </p:spPr>
        <p:txBody>
          <a:bodyPr>
            <a:normAutofit fontScale="92500"/>
          </a:bodyPr>
          <a:lstStyle/>
          <a:p>
            <a:r>
              <a:rPr lang="en-US" sz="3200" dirty="0" smtClean="0"/>
              <a:t>The total energy does not change, but some of the mechanical energy has been transformed into another form of energy such as;</a:t>
            </a:r>
            <a:endParaRPr lang="en-US" sz="1800" dirty="0" smtClean="0"/>
          </a:p>
          <a:p>
            <a:pPr lvl="1"/>
            <a:r>
              <a:rPr lang="en-US" dirty="0" smtClean="0"/>
              <a:t>thermal energy (heat)</a:t>
            </a:r>
            <a:endParaRPr lang="en-US" sz="1600" dirty="0" smtClean="0"/>
          </a:p>
          <a:p>
            <a:pPr lvl="1"/>
            <a:r>
              <a:rPr lang="en-US" dirty="0" smtClean="0"/>
              <a:t>sound</a:t>
            </a:r>
            <a:endParaRPr lang="en-US" sz="1600" dirty="0" smtClean="0"/>
          </a:p>
          <a:p>
            <a:pPr lvl="1"/>
            <a:r>
              <a:rPr lang="en-US" dirty="0" smtClean="0"/>
              <a:t>electricity</a:t>
            </a:r>
            <a:endParaRPr lang="en-US" sz="1600" dirty="0" smtClean="0"/>
          </a:p>
          <a:p>
            <a:r>
              <a:rPr lang="en-US" sz="3200" dirty="0" smtClean="0"/>
              <a:t>Within a system, total energy remains constant.  </a:t>
            </a:r>
          </a:p>
          <a:p>
            <a:r>
              <a:rPr lang="en-US" sz="3200" dirty="0" smtClean="0"/>
              <a:t>Energy cannot be created or destroyed, but merely transformed from one form to another.</a:t>
            </a:r>
            <a:endParaRPr lang="en-US" sz="1600" dirty="0" smtClean="0"/>
          </a:p>
          <a:p>
            <a:endParaRPr lang="en-US" dirty="0"/>
          </a:p>
        </p:txBody>
      </p:sp>
      <p:graphicFrame>
        <p:nvGraphicFramePr>
          <p:cNvPr id="62467" name="Object 3"/>
          <p:cNvGraphicFramePr>
            <a:graphicFrameLocks noChangeAspect="1"/>
          </p:cNvGraphicFramePr>
          <p:nvPr/>
        </p:nvGraphicFramePr>
        <p:xfrm>
          <a:off x="2971800" y="5486400"/>
          <a:ext cx="5943600" cy="1056957"/>
        </p:xfrm>
        <a:graphic>
          <a:graphicData uri="http://schemas.openxmlformats.org/presentationml/2006/ole">
            <p:oleObj spid="_x0000_s62467" name="Equation" r:id="rId3" imgW="2222280" imgH="393480" progId="Equation.3">
              <p:embed/>
            </p:oleObj>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5720" y="5715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
          <p:cNvSpPr>
            <a:spLocks noGrp="1"/>
          </p:cNvSpPr>
          <p:nvPr>
            <p:ph type="title"/>
          </p:nvPr>
        </p:nvSpPr>
        <p:spPr>
          <a:xfrm>
            <a:off x="152400" y="381000"/>
            <a:ext cx="8839200" cy="914400"/>
          </a:xfrm>
        </p:spPr>
        <p:txBody>
          <a:bodyPr/>
          <a:lstStyle/>
          <a:p>
            <a:pPr algn="ctr"/>
            <a:r>
              <a:rPr lang="en-US" b="1" dirty="0"/>
              <a:t>GOALS AND </a:t>
            </a:r>
            <a:r>
              <a:rPr lang="en-US" b="1" dirty="0" smtClean="0"/>
              <a:t>SCALES</a:t>
            </a:r>
            <a:br>
              <a:rPr lang="en-US" b="1" dirty="0" smtClean="0"/>
            </a:br>
            <a:r>
              <a:rPr lang="en-US" b="1" dirty="0" smtClean="0"/>
              <a:t>IB </a:t>
            </a:r>
            <a:r>
              <a:rPr lang="en-US" b="1" dirty="0"/>
              <a:t>PHYSICS 1, UNIT </a:t>
            </a:r>
            <a:r>
              <a:rPr lang="en-US" b="1" dirty="0" smtClean="0"/>
              <a:t>2: </a:t>
            </a:r>
            <a:r>
              <a:rPr lang="en-US" b="1" i="1" dirty="0" smtClean="0"/>
              <a:t>MECHANICS</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76160" y="0"/>
            <a:ext cx="1143000" cy="1143000"/>
          </a:xfrm>
          <a:prstGeom prst="rect">
            <a:avLst/>
          </a:prstGeom>
        </p:spPr>
      </p:pic>
      <p:pic>
        <p:nvPicPr>
          <p:cNvPr id="10" name="ride_of_the_valkyries_clip">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8458200"/>
            <a:ext cx="437449" cy="43744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xmlns="" val="3056403728"/>
              </p:ext>
            </p:extLst>
          </p:nvPr>
        </p:nvGraphicFramePr>
        <p:xfrm>
          <a:off x="228600" y="1881378"/>
          <a:ext cx="8763000" cy="4809010"/>
        </p:xfrm>
        <a:graphic>
          <a:graphicData uri="http://schemas.openxmlformats.org/drawingml/2006/table">
            <a:tbl>
              <a:tblPr firstRow="1" bandRow="1">
                <a:tableStyleId>{2D5ABB26-0587-4C30-8999-92F81FD0307C}</a:tableStyleId>
              </a:tblPr>
              <a:tblGrid>
                <a:gridCol w="685800"/>
                <a:gridCol w="8077200"/>
              </a:tblGrid>
              <a:tr h="1207903">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know the concepts listed below so well 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evaluate</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(make judgments based on evidence) presented or obtained data to determine their compliance and/or relevance to these concepts.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1207903">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analyze</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concepts listed below</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using key elements and use these elements to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apply</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knowledge to solve problems.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966323">
                <a:tc>
                  <a:txBody>
                    <a:bodyPr/>
                    <a:lstStyle/>
                    <a:p>
                      <a:pPr marL="0" marR="0" algn="ctr">
                        <a:lnSpc>
                          <a:spcPct val="100000"/>
                        </a:lnSpc>
                        <a:spcBef>
                          <a:spcPts val="0"/>
                        </a:spcBef>
                        <a:spcAft>
                          <a:spcPts val="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explain</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concepts listed below in detail with both reasons and causes.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966323">
                <a:tc>
                  <a:txBody>
                    <a:bodyPr/>
                    <a:lstStyle/>
                    <a:p>
                      <a:pPr marL="0" marR="0" algn="ctr">
                        <a:lnSpc>
                          <a:spcPct val="100000"/>
                        </a:lnSpc>
                        <a:spcBef>
                          <a:spcPts val="0"/>
                        </a:spcBef>
                        <a:spcAft>
                          <a:spcPts val="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describe</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concepts listed below in detail.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419890">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do not get it</a:t>
                      </a: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bl>
          </a:graphicData>
        </a:graphic>
      </p:graphicFrame>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0"/>
            <a:ext cx="1143000" cy="1143000"/>
          </a:xfrm>
          <a:prstGeom prst="rect">
            <a:avLst/>
          </a:prstGeom>
        </p:spPr>
      </p:pic>
      <p:pic>
        <p:nvPicPr>
          <p:cNvPr id="1031" name="Picture 7" descr="http://www.lovethisgif.com/uploaded_images/3541-Amazing-Fireworks.gif?1"/>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43155" y="4638176"/>
            <a:ext cx="3417570" cy="19206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9380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ction="ppaction://hlinkfile"/>
              </a:rPr>
              <a:t>Power</a:t>
            </a:r>
            <a:endParaRPr lang="en-US" dirty="0"/>
          </a:p>
        </p:txBody>
      </p:sp>
      <p:pic>
        <p:nvPicPr>
          <p:cNvPr id="6" name="Power.wmv">
            <a:hlinkClick r:id="" action="ppaction://media"/>
          </p:cNvPr>
          <p:cNvPicPr>
            <a:picLocks noGrp="1" noRot="1" noChangeAspect="1"/>
          </p:cNvPicPr>
          <p:nvPr>
            <p:ph idx="1"/>
            <a:videoFile r:link="rId1"/>
          </p:nvPr>
        </p:nvPicPr>
        <p:blipFill>
          <a:blip r:embed="rId4" cstate="print"/>
          <a:stretch>
            <a:fillRect/>
          </a:stretch>
        </p:blipFill>
        <p:spPr>
          <a:xfrm>
            <a:off x="1219200" y="1384300"/>
            <a:ext cx="7010400" cy="5257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Power</a:t>
            </a:r>
            <a:endParaRPr lang="en-US" dirty="0"/>
          </a:p>
        </p:txBody>
      </p:sp>
      <p:sp>
        <p:nvSpPr>
          <p:cNvPr id="3" name="Content Placeholder 2"/>
          <p:cNvSpPr>
            <a:spLocks noGrp="1"/>
          </p:cNvSpPr>
          <p:nvPr>
            <p:ph idx="1"/>
          </p:nvPr>
        </p:nvSpPr>
        <p:spPr>
          <a:xfrm>
            <a:off x="304800" y="1143000"/>
            <a:ext cx="6400800" cy="5212560"/>
          </a:xfrm>
        </p:spPr>
        <p:txBody>
          <a:bodyPr>
            <a:normAutofit/>
          </a:bodyPr>
          <a:lstStyle/>
          <a:p>
            <a:r>
              <a:rPr lang="en-US" sz="3200" dirty="0" smtClean="0"/>
              <a:t>Not only is it important to know how much work is being done, but also how fast the work is being done</a:t>
            </a:r>
            <a:endParaRPr lang="en-US" sz="1800" dirty="0" smtClean="0"/>
          </a:p>
          <a:p>
            <a:r>
              <a:rPr lang="en-US" sz="3200" dirty="0" smtClean="0"/>
              <a:t>Power is the rate at which work is being performed</a:t>
            </a:r>
            <a:endParaRPr lang="en-US" sz="1800" dirty="0" smtClean="0"/>
          </a:p>
          <a:p>
            <a:r>
              <a:rPr lang="en-US" sz="3200" dirty="0" smtClean="0"/>
              <a:t>The unit for power is the watt (W) and one watt is equal to one joule per second, 1W = 1J/s</a:t>
            </a:r>
            <a:endParaRPr lang="en-US" sz="1800" dirty="0" smtClean="0"/>
          </a:p>
          <a:p>
            <a:endParaRPr lang="en-US" dirty="0"/>
          </a:p>
        </p:txBody>
      </p:sp>
      <p:graphicFrame>
        <p:nvGraphicFramePr>
          <p:cNvPr id="63490" name="Object 2"/>
          <p:cNvGraphicFramePr>
            <a:graphicFrameLocks noChangeAspect="1"/>
          </p:cNvGraphicFramePr>
          <p:nvPr/>
        </p:nvGraphicFramePr>
        <p:xfrm>
          <a:off x="6629400" y="2590800"/>
          <a:ext cx="2292350" cy="1589088"/>
        </p:xfrm>
        <a:graphic>
          <a:graphicData uri="http://schemas.openxmlformats.org/presentationml/2006/ole">
            <p:oleObj spid="_x0000_s63490" name="Equation" r:id="rId3" imgW="571320" imgH="393480" progId="Equation.3">
              <p:embed/>
            </p:oleObj>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t>Power</a:t>
            </a:r>
            <a:endParaRPr lang="en-US" dirty="0"/>
          </a:p>
        </p:txBody>
      </p:sp>
      <p:sp>
        <p:nvSpPr>
          <p:cNvPr id="3" name="Content Placeholder 2"/>
          <p:cNvSpPr>
            <a:spLocks noGrp="1"/>
          </p:cNvSpPr>
          <p:nvPr>
            <p:ph idx="1"/>
          </p:nvPr>
        </p:nvSpPr>
        <p:spPr>
          <a:xfrm>
            <a:off x="304800" y="1066800"/>
            <a:ext cx="4267200" cy="5288760"/>
          </a:xfrm>
        </p:spPr>
        <p:txBody>
          <a:bodyPr>
            <a:normAutofit/>
          </a:bodyPr>
          <a:lstStyle/>
          <a:p>
            <a:r>
              <a:rPr lang="en-US" sz="3200" dirty="0" smtClean="0"/>
              <a:t>Remembering that work is defined as force times distance,</a:t>
            </a:r>
            <a:endParaRPr lang="en-US" sz="1800" dirty="0" smtClean="0"/>
          </a:p>
          <a:p>
            <a:pPr marL="411163" indent="-12700">
              <a:buNone/>
            </a:pPr>
            <a:endParaRPr lang="en-US" sz="3200" dirty="0" smtClean="0"/>
          </a:p>
          <a:p>
            <a:pPr marL="411163" indent="-12700">
              <a:buNone/>
            </a:pPr>
            <a:endParaRPr lang="en-US" sz="3200" dirty="0" smtClean="0"/>
          </a:p>
          <a:p>
            <a:pPr marL="411163" indent="-12700">
              <a:buNone/>
            </a:pPr>
            <a:r>
              <a:rPr lang="en-US" sz="3200" dirty="0" smtClean="0"/>
              <a:t>which applies when </a:t>
            </a:r>
            <a:r>
              <a:rPr lang="en-US" sz="3200" i="1" dirty="0" smtClean="0"/>
              <a:t>v</a:t>
            </a:r>
            <a:r>
              <a:rPr lang="en-US" sz="3200" dirty="0" smtClean="0"/>
              <a:t> is the instantaneous or constant velocity of the mass</a:t>
            </a:r>
            <a:endParaRPr lang="en-US" sz="1600" dirty="0" smtClean="0"/>
          </a:p>
          <a:p>
            <a:endParaRPr lang="en-US" dirty="0"/>
          </a:p>
        </p:txBody>
      </p:sp>
      <p:graphicFrame>
        <p:nvGraphicFramePr>
          <p:cNvPr id="64515" name="Object 3"/>
          <p:cNvGraphicFramePr>
            <a:graphicFrameLocks noChangeAspect="1"/>
          </p:cNvGraphicFramePr>
          <p:nvPr/>
        </p:nvGraphicFramePr>
        <p:xfrm>
          <a:off x="5867400" y="869949"/>
          <a:ext cx="2343150" cy="4921251"/>
        </p:xfrm>
        <a:graphic>
          <a:graphicData uri="http://schemas.openxmlformats.org/presentationml/2006/ole">
            <p:oleObj spid="_x0000_s64515" name="Equation" r:id="rId3" imgW="583920" imgH="1218960" progId="Equation.3">
              <p:embed/>
            </p:oleObj>
          </a:graphicData>
        </a:graphic>
      </p:graphicFrame>
      <p:graphicFrame>
        <p:nvGraphicFramePr>
          <p:cNvPr id="64516" name="Object 4"/>
          <p:cNvGraphicFramePr>
            <a:graphicFrameLocks noChangeAspect="1"/>
          </p:cNvGraphicFramePr>
          <p:nvPr/>
        </p:nvGraphicFramePr>
        <p:xfrm>
          <a:off x="1447800" y="2863850"/>
          <a:ext cx="1884363" cy="717550"/>
        </p:xfrm>
        <a:graphic>
          <a:graphicData uri="http://schemas.openxmlformats.org/presentationml/2006/ole">
            <p:oleObj spid="_x0000_s64516" name="Equation" r:id="rId4" imgW="469800" imgH="177480" progId="Equation.3">
              <p:embed/>
            </p:oleObj>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5720" y="5715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
          <p:cNvSpPr>
            <a:spLocks noGrp="1"/>
          </p:cNvSpPr>
          <p:nvPr>
            <p:ph type="title"/>
          </p:nvPr>
        </p:nvSpPr>
        <p:spPr>
          <a:xfrm>
            <a:off x="152400" y="381000"/>
            <a:ext cx="8839200" cy="914400"/>
          </a:xfrm>
        </p:spPr>
        <p:txBody>
          <a:bodyPr/>
          <a:lstStyle/>
          <a:p>
            <a:pPr algn="ctr"/>
            <a:r>
              <a:rPr lang="en-US" b="1" dirty="0"/>
              <a:t>GOALS AND </a:t>
            </a:r>
            <a:r>
              <a:rPr lang="en-US" b="1" dirty="0" smtClean="0"/>
              <a:t>SCALES</a:t>
            </a:r>
            <a:br>
              <a:rPr lang="en-US" b="1" dirty="0" smtClean="0"/>
            </a:br>
            <a:r>
              <a:rPr lang="en-US" b="1" dirty="0" smtClean="0"/>
              <a:t>IB </a:t>
            </a:r>
            <a:r>
              <a:rPr lang="en-US" b="1" dirty="0"/>
              <a:t>PHYSICS 1, UNIT </a:t>
            </a:r>
            <a:r>
              <a:rPr lang="en-US" b="1" dirty="0" smtClean="0"/>
              <a:t>2: </a:t>
            </a:r>
            <a:r>
              <a:rPr lang="en-US" b="1" i="1" dirty="0" smtClean="0"/>
              <a:t>MECHANICS</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76160" y="0"/>
            <a:ext cx="1143000" cy="1143000"/>
          </a:xfrm>
          <a:prstGeom prst="rect">
            <a:avLst/>
          </a:prstGeom>
        </p:spPr>
      </p:pic>
      <p:pic>
        <p:nvPicPr>
          <p:cNvPr id="10" name="ride_of_the_valkyries_clip">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82000" y="8458200"/>
            <a:ext cx="437449" cy="43744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xmlns="" val="3056403728"/>
              </p:ext>
            </p:extLst>
          </p:nvPr>
        </p:nvGraphicFramePr>
        <p:xfrm>
          <a:off x="228600" y="1881378"/>
          <a:ext cx="8763000" cy="4809010"/>
        </p:xfrm>
        <a:graphic>
          <a:graphicData uri="http://schemas.openxmlformats.org/drawingml/2006/table">
            <a:tbl>
              <a:tblPr firstRow="1" bandRow="1">
                <a:tableStyleId>{2D5ABB26-0587-4C30-8999-92F81FD0307C}</a:tableStyleId>
              </a:tblPr>
              <a:tblGrid>
                <a:gridCol w="685800"/>
                <a:gridCol w="8077200"/>
              </a:tblGrid>
              <a:tr h="1207903">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know the concepts listed below so well 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evaluate</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(make judgments based on evidence) presented or obtained data to determine their compliance and/or relevance to these concepts.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1207903">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analyze</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concepts listed below</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using key elements and use these elements to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apply</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knowledge to solve problems.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966323">
                <a:tc>
                  <a:txBody>
                    <a:bodyPr/>
                    <a:lstStyle/>
                    <a:p>
                      <a:pPr marL="0" marR="0" algn="ctr">
                        <a:lnSpc>
                          <a:spcPct val="100000"/>
                        </a:lnSpc>
                        <a:spcBef>
                          <a:spcPts val="0"/>
                        </a:spcBef>
                        <a:spcAft>
                          <a:spcPts val="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explain</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concepts listed below in detail with both reasons and causes.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966323">
                <a:tc>
                  <a:txBody>
                    <a:bodyPr/>
                    <a:lstStyle/>
                    <a:p>
                      <a:pPr marL="0" marR="0" algn="ctr">
                        <a:lnSpc>
                          <a:spcPct val="100000"/>
                        </a:lnSpc>
                        <a:spcBef>
                          <a:spcPts val="0"/>
                        </a:spcBef>
                        <a:spcAft>
                          <a:spcPts val="0"/>
                        </a:spcAft>
                      </a:pPr>
                      <a:r>
                        <a:rPr lang="en-US"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gn="just">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can </a:t>
                      </a:r>
                      <a:r>
                        <a:rPr lang="en-GB" sz="1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describe</a:t>
                      </a:r>
                      <a:r>
                        <a:rPr lang="en-GB"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concepts listed below in detail.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 Energy and Power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r h="419890">
                <a:tc>
                  <a:txBody>
                    <a:bodyPr/>
                    <a:lstStyle/>
                    <a:p>
                      <a:pPr marL="0" marR="0" algn="ctr">
                        <a:lnSpc>
                          <a:spcPct val="100000"/>
                        </a:lnSpc>
                        <a:spcBef>
                          <a:spcPts val="0"/>
                        </a:spcBef>
                        <a:spcAft>
                          <a:spcPts val="0"/>
                        </a:spcAft>
                      </a:pPr>
                      <a:r>
                        <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c>
                  <a:txBody>
                    <a:bodyPr/>
                    <a:lstStyle/>
                    <a:p>
                      <a:pPr marL="342900" marR="0" lvl="0" indent="-342900">
                        <a:lnSpc>
                          <a:spcPct val="100000"/>
                        </a:lnSpc>
                        <a:spcBef>
                          <a:spcPts val="0"/>
                        </a:spcBef>
                        <a:spcAft>
                          <a:spcPts val="0"/>
                        </a:spcAft>
                        <a:buFont typeface="Calibri" panose="020F0502020204030204" pitchFamily="34" charset="0"/>
                        <a:buChar char="□"/>
                      </a:pPr>
                      <a:r>
                        <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do not get it</a:t>
                      </a: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tr>
            </a:tbl>
          </a:graphicData>
        </a:graphic>
      </p:graphicFrame>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0"/>
            <a:ext cx="1143000" cy="1143000"/>
          </a:xfrm>
          <a:prstGeom prst="rect">
            <a:avLst/>
          </a:prstGeom>
        </p:spPr>
      </p:pic>
      <p:pic>
        <p:nvPicPr>
          <p:cNvPr id="1031" name="Picture 7" descr="http://www.lovethisgif.com/uploaded_images/3541-Amazing-Fireworks.gif?1"/>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43155" y="4638176"/>
            <a:ext cx="3417570" cy="19206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9380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Understandings: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Kinetic energy </a:t>
            </a:r>
          </a:p>
          <a:p>
            <a:r>
              <a:rPr lang="en-US" sz="3200" dirty="0" smtClean="0"/>
              <a:t>Gravitational potential energy </a:t>
            </a:r>
          </a:p>
          <a:p>
            <a:r>
              <a:rPr lang="en-US" sz="3200" dirty="0" smtClean="0"/>
              <a:t>Elastic potential energy </a:t>
            </a:r>
          </a:p>
          <a:p>
            <a:r>
              <a:rPr lang="en-US" sz="3200" dirty="0" smtClean="0"/>
              <a:t>Work done as energy transfer </a:t>
            </a:r>
          </a:p>
          <a:p>
            <a:r>
              <a:rPr lang="en-US" sz="3200" dirty="0" smtClean="0"/>
              <a:t>Power as rate of energy transfer </a:t>
            </a:r>
          </a:p>
          <a:p>
            <a:r>
              <a:rPr lang="en-US" sz="3200" dirty="0" smtClean="0"/>
              <a:t>Principle of conservation of energy </a:t>
            </a:r>
          </a:p>
          <a:p>
            <a:r>
              <a:rPr lang="en-US" sz="3200" dirty="0" smtClean="0"/>
              <a:t>Efficiency</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Efficiency</a:t>
            </a:r>
            <a:endParaRPr lang="en-US" dirty="0"/>
          </a:p>
        </p:txBody>
      </p:sp>
      <p:sp>
        <p:nvSpPr>
          <p:cNvPr id="3" name="Content Placeholder 2"/>
          <p:cNvSpPr>
            <a:spLocks noGrp="1"/>
          </p:cNvSpPr>
          <p:nvPr>
            <p:ph idx="1"/>
          </p:nvPr>
        </p:nvSpPr>
        <p:spPr>
          <a:xfrm>
            <a:off x="304800" y="1295400"/>
            <a:ext cx="8382000" cy="5060160"/>
          </a:xfrm>
        </p:spPr>
        <p:txBody>
          <a:bodyPr/>
          <a:lstStyle/>
          <a:p>
            <a:r>
              <a:rPr lang="en-US" dirty="0" smtClean="0"/>
              <a:t>Because of those nasty non-conservative forces that pervade our society, not all energy is transformed into useful work</a:t>
            </a:r>
          </a:p>
          <a:p>
            <a:r>
              <a:rPr lang="en-US" dirty="0" smtClean="0"/>
              <a:t>Efficiency gives us the fractional or percent work done/energy out per unit work/energy input</a:t>
            </a:r>
          </a:p>
          <a:p>
            <a:r>
              <a:rPr lang="en-US" dirty="0" smtClean="0"/>
              <a:t>Also applies to power since power is a function of work</a:t>
            </a:r>
            <a:endParaRPr lang="en-US" dirty="0"/>
          </a:p>
        </p:txBody>
      </p:sp>
      <p:graphicFrame>
        <p:nvGraphicFramePr>
          <p:cNvPr id="65538" name="Content Placeholder 4"/>
          <p:cNvGraphicFramePr>
            <a:graphicFrameLocks noChangeAspect="1"/>
          </p:cNvGraphicFramePr>
          <p:nvPr/>
        </p:nvGraphicFramePr>
        <p:xfrm>
          <a:off x="120444" y="5078413"/>
          <a:ext cx="8916306" cy="1093787"/>
        </p:xfrm>
        <a:graphic>
          <a:graphicData uri="http://schemas.openxmlformats.org/presentationml/2006/ole">
            <p:oleObj spid="_x0000_s65538" name="Equation" r:id="rId3" imgW="3416040" imgH="419040" progId="Equation.3">
              <p:embed/>
            </p:oleObj>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dirty="0" smtClean="0">
                <a:hlinkClick r:id="rId3" action="ppaction://hlinkfile"/>
              </a:rPr>
              <a:t>Summary Video: What is Energy</a:t>
            </a:r>
            <a:endParaRPr lang="en-US" dirty="0"/>
          </a:p>
        </p:txBody>
      </p:sp>
      <p:pic>
        <p:nvPicPr>
          <p:cNvPr id="6" name="What is energy.wmv">
            <a:hlinkClick r:id="" action="ppaction://media"/>
          </p:cNvPr>
          <p:cNvPicPr>
            <a:picLocks noGrp="1" noRot="1" noChangeAspect="1"/>
          </p:cNvPicPr>
          <p:nvPr>
            <p:ph idx="1"/>
            <a:videoFile r:link="rId1"/>
          </p:nvPr>
        </p:nvPicPr>
        <p:blipFill>
          <a:blip r:embed="rId4" cstate="print"/>
          <a:stretch>
            <a:fillRect/>
          </a:stretch>
        </p:blipFill>
        <p:spPr>
          <a:xfrm>
            <a:off x="795867" y="1143000"/>
            <a:ext cx="7315200" cy="548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Applications And Skills:</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sz="3200" dirty="0" smtClean="0"/>
              <a:t>Discussing the conservation of total energy within energy transformations </a:t>
            </a:r>
          </a:p>
          <a:p>
            <a:r>
              <a:rPr lang="en-US" sz="3200" dirty="0" smtClean="0"/>
              <a:t>Sketching and interpreting force–distance graphs </a:t>
            </a:r>
          </a:p>
          <a:p>
            <a:r>
              <a:rPr lang="en-US" sz="3200" dirty="0" smtClean="0"/>
              <a:t>Determining work done including cases where a resistive force acts </a:t>
            </a:r>
          </a:p>
          <a:p>
            <a:r>
              <a:rPr lang="en-US" sz="3200" dirty="0" smtClean="0"/>
              <a:t>Solving problems involving power </a:t>
            </a:r>
          </a:p>
          <a:p>
            <a:r>
              <a:rPr lang="en-US" sz="3200" dirty="0" smtClean="0"/>
              <a:t>Quantitatively describing efficiency in energy transfers</a:t>
            </a:r>
          </a:p>
          <a:p>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Understandings: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Kinetic energy </a:t>
            </a:r>
          </a:p>
          <a:p>
            <a:r>
              <a:rPr lang="en-US" sz="3200" dirty="0" smtClean="0"/>
              <a:t>Gravitational potential energy </a:t>
            </a:r>
          </a:p>
          <a:p>
            <a:r>
              <a:rPr lang="en-US" sz="3200" dirty="0" smtClean="0"/>
              <a:t>Elastic potential energy </a:t>
            </a:r>
          </a:p>
          <a:p>
            <a:r>
              <a:rPr lang="en-US" sz="3200" dirty="0" smtClean="0"/>
              <a:t>Work done as energy transfer </a:t>
            </a:r>
          </a:p>
          <a:p>
            <a:r>
              <a:rPr lang="en-US" sz="3200" dirty="0" smtClean="0"/>
              <a:t>Power as rate of energy transfer </a:t>
            </a:r>
          </a:p>
          <a:p>
            <a:r>
              <a:rPr lang="en-US" sz="3200" dirty="0" smtClean="0"/>
              <a:t>Principle of conservation of energy </a:t>
            </a:r>
          </a:p>
          <a:p>
            <a:r>
              <a:rPr lang="en-US" sz="3200" dirty="0" smtClean="0"/>
              <a:t>Efficiency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Data Booklet Reference:</a:t>
            </a:r>
            <a:br>
              <a:rPr lang="en-US" dirty="0" smtClean="0"/>
            </a:br>
            <a:endParaRPr lang="en-US" dirty="0"/>
          </a:p>
        </p:txBody>
      </p:sp>
      <p:graphicFrame>
        <p:nvGraphicFramePr>
          <p:cNvPr id="5" name="Content Placeholder 4"/>
          <p:cNvGraphicFramePr>
            <a:graphicFrameLocks noChangeAspect="1"/>
          </p:cNvGraphicFramePr>
          <p:nvPr>
            <p:ph idx="1"/>
          </p:nvPr>
        </p:nvGraphicFramePr>
        <p:xfrm>
          <a:off x="1646933" y="1295400"/>
          <a:ext cx="4677667" cy="5334000"/>
        </p:xfrm>
        <a:graphic>
          <a:graphicData uri="http://schemas.openxmlformats.org/presentationml/2006/ole">
            <p:oleObj spid="_x0000_s2050" name="Equation" r:id="rId3" imgW="2082600" imgH="2374560" progId="Equation.3">
              <p:embed/>
            </p:oleObj>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Idea:</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The fundamental concept of energy lays the basis upon which much of science is built.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Viner Hand ITC" pitchFamily="66" charset="0"/>
              </a:rPr>
              <a:t/>
            </a:r>
            <a:br>
              <a:rPr lang="en-US" dirty="0" smtClean="0">
                <a:latin typeface="Viner Hand ITC" pitchFamily="66" charset="0"/>
              </a:rPr>
            </a:br>
            <a:r>
              <a:rPr lang="en-US" dirty="0" smtClean="0">
                <a:latin typeface="Pristina" pitchFamily="66" charset="0"/>
              </a:rPr>
              <a:t>Questions?</a:t>
            </a:r>
            <a:endParaRPr lang="en-US" sz="2800" dirty="0">
              <a:latin typeface="Pristina"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19200" y="1351672"/>
            <a:ext cx="5205750" cy="977486"/>
          </a:xfrm>
        </p:spPr>
        <p:txBody>
          <a:bodyPr>
            <a:normAutofit/>
          </a:bodyPr>
          <a:lstStyle/>
          <a:p>
            <a:r>
              <a:rPr lang="en-US" sz="3200" b="1" i="1" dirty="0" smtClean="0"/>
              <a:t>Pg. 96-97, #55-71</a:t>
            </a:r>
            <a:endParaRPr lang="en-US" sz="3200" b="1" i="1" dirty="0"/>
          </a:p>
        </p:txBody>
      </p:sp>
      <p:sp>
        <p:nvSpPr>
          <p:cNvPr id="3" name="Title 2"/>
          <p:cNvSpPr>
            <a:spLocks noGrp="1"/>
          </p:cNvSpPr>
          <p:nvPr>
            <p:ph type="title"/>
          </p:nvPr>
        </p:nvSpPr>
        <p:spPr/>
        <p:txBody>
          <a:bodyPr/>
          <a:lstStyle/>
          <a:p>
            <a:r>
              <a:rPr lang="en-US" dirty="0" smtClean="0"/>
              <a:t>Homework</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Applications And Skills:</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sz="3200" dirty="0" smtClean="0"/>
              <a:t>Discussing the conservation of total energy within energy transformations </a:t>
            </a:r>
          </a:p>
          <a:p>
            <a:r>
              <a:rPr lang="en-US" sz="3200" dirty="0" smtClean="0"/>
              <a:t>Sketching and interpreting force–distance graphs </a:t>
            </a:r>
          </a:p>
          <a:p>
            <a:r>
              <a:rPr lang="en-US" sz="3200" dirty="0" smtClean="0"/>
              <a:t>Determining work done including cases where a resistive force acts </a:t>
            </a:r>
          </a:p>
          <a:p>
            <a:r>
              <a:rPr lang="en-US" sz="3200" dirty="0" smtClean="0"/>
              <a:t>Solving problems involving power </a:t>
            </a:r>
          </a:p>
          <a:p>
            <a:r>
              <a:rPr lang="en-US" sz="3200" dirty="0" smtClean="0"/>
              <a:t>Quantitatively describing efficiency in energy transfers</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Guidance:</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Cases where the line of action of the force and the displacement are not parallel should be considered </a:t>
            </a:r>
          </a:p>
          <a:p>
            <a:r>
              <a:rPr lang="en-US" sz="3200" dirty="0" smtClean="0"/>
              <a:t>Examples should include force–distance graphs for variable forces</a:t>
            </a:r>
          </a:p>
          <a:p>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313</TotalTime>
  <Words>3613</Words>
  <Application>Microsoft Office PowerPoint</Application>
  <PresentationFormat>On-screen Show (4:3)</PresentationFormat>
  <Paragraphs>420</Paragraphs>
  <Slides>77</Slides>
  <Notes>0</Notes>
  <HiddenSlides>0</HiddenSlides>
  <MMClips>12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80" baseType="lpstr">
      <vt:lpstr>Metro</vt:lpstr>
      <vt:lpstr>Equation</vt:lpstr>
      <vt:lpstr>Microsoft Equation 3.0</vt:lpstr>
      <vt:lpstr>Devil  physics The  baddest  class  on  campus  IB Physics</vt:lpstr>
      <vt:lpstr>Lsn 2-3: Work, Energy and Power</vt:lpstr>
      <vt:lpstr>Questions From Reading Activity?</vt:lpstr>
      <vt:lpstr>Essential Idea: </vt:lpstr>
      <vt:lpstr>Nature Of Science: </vt:lpstr>
      <vt:lpstr>Theory Of Knowledge: </vt:lpstr>
      <vt:lpstr>Understandings: </vt:lpstr>
      <vt:lpstr>Applications And Skills: </vt:lpstr>
      <vt:lpstr>Guidance: </vt:lpstr>
      <vt:lpstr>Data Booklet Reference: </vt:lpstr>
      <vt:lpstr>Utilization: </vt:lpstr>
      <vt:lpstr>Utilization: </vt:lpstr>
      <vt:lpstr>Aims: </vt:lpstr>
      <vt:lpstr>Aims: </vt:lpstr>
      <vt:lpstr>Here it comes</vt:lpstr>
      <vt:lpstr>GOALS AND SCALES IB PHYSICS 1, UNIT 2: MECHANICS</vt:lpstr>
      <vt:lpstr>Introductory Video: Work</vt:lpstr>
      <vt:lpstr>Work done by a force </vt:lpstr>
      <vt:lpstr>Work done by a force </vt:lpstr>
      <vt:lpstr>Work done by a spring </vt:lpstr>
      <vt:lpstr>Work done by a spring </vt:lpstr>
      <vt:lpstr>Work done by a spring </vt:lpstr>
      <vt:lpstr>GOALS AND SCALES IB PHYSICS 1, UNIT 2: MECHANICS</vt:lpstr>
      <vt:lpstr>Work done by gravity </vt:lpstr>
      <vt:lpstr>Work done by gravity </vt:lpstr>
      <vt:lpstr>Work done by gravity </vt:lpstr>
      <vt:lpstr>Work done by gravity </vt:lpstr>
      <vt:lpstr>Work done by gravity </vt:lpstr>
      <vt:lpstr>Work done by gravity </vt:lpstr>
      <vt:lpstr>Work done by gravity </vt:lpstr>
      <vt:lpstr>Work done by gravity </vt:lpstr>
      <vt:lpstr>Work done by gravity </vt:lpstr>
      <vt:lpstr>Work done by gravity </vt:lpstr>
      <vt:lpstr>Work done in holding something still </vt:lpstr>
      <vt:lpstr>Work done in holding something still </vt:lpstr>
      <vt:lpstr>GOALS AND SCALES IB PHYSICS 1, UNIT 2: MECHANICS</vt:lpstr>
      <vt:lpstr>Energy</vt:lpstr>
      <vt:lpstr>Potential Energy</vt:lpstr>
      <vt:lpstr>Gravitational potential energy </vt:lpstr>
      <vt:lpstr>Gravitational potential energy </vt:lpstr>
      <vt:lpstr>Gravitational potential energy </vt:lpstr>
      <vt:lpstr>Gravitational potential energy </vt:lpstr>
      <vt:lpstr>Gravitational potential energy </vt:lpstr>
      <vt:lpstr>Gravitational potential energy </vt:lpstr>
      <vt:lpstr>Elastic Potential Energy</vt:lpstr>
      <vt:lpstr>Elastic Potential Energy</vt:lpstr>
      <vt:lpstr>Potential Energy</vt:lpstr>
      <vt:lpstr>GOALS AND SCALES IB PHYSICS 1, UNIT 2: MECHANICS</vt:lpstr>
      <vt:lpstr>Work-Kinetic Energy Relation </vt:lpstr>
      <vt:lpstr>Work-Kinetic Energy Relation </vt:lpstr>
      <vt:lpstr>Work-Kinetic Energy Relation </vt:lpstr>
      <vt:lpstr>Work-Kinetic Energy Relation </vt:lpstr>
      <vt:lpstr>Work-Kinetic Energy Relation </vt:lpstr>
      <vt:lpstr>GOALS AND SCALES IB PHYSICS 1, UNIT 2: MECHANICS</vt:lpstr>
      <vt:lpstr>Conservation Of Energy </vt:lpstr>
      <vt:lpstr>Conservation Of Energy </vt:lpstr>
      <vt:lpstr>Conservation Of Energy </vt:lpstr>
      <vt:lpstr>Conservation Of Energy </vt:lpstr>
      <vt:lpstr>Conservation Of Energy </vt:lpstr>
      <vt:lpstr>Conservation Of Energy </vt:lpstr>
      <vt:lpstr>GOALS AND SCALES IB PHYSICS 1, UNIT 2: MECHANICS</vt:lpstr>
      <vt:lpstr>Frictional forces </vt:lpstr>
      <vt:lpstr>Frictional forces </vt:lpstr>
      <vt:lpstr>Frictional forces </vt:lpstr>
      <vt:lpstr>GOALS AND SCALES IB PHYSICS 1, UNIT 2: MECHANICS</vt:lpstr>
      <vt:lpstr>Power</vt:lpstr>
      <vt:lpstr>Power</vt:lpstr>
      <vt:lpstr>Power</vt:lpstr>
      <vt:lpstr>GOALS AND SCALES IB PHYSICS 1, UNIT 2: MECHANICS</vt:lpstr>
      <vt:lpstr>Efficiency</vt:lpstr>
      <vt:lpstr>Summary Video: What is Energy</vt:lpstr>
      <vt:lpstr>Applications And Skills: </vt:lpstr>
      <vt:lpstr>Understandings: </vt:lpstr>
      <vt:lpstr>Data Booklet Reference: </vt:lpstr>
      <vt:lpstr>Essential Idea: </vt:lpstr>
      <vt:lpstr> Questions?</vt:lpstr>
      <vt:lpstr>Homework</vt:lpstr>
    </vt:vector>
  </TitlesOfParts>
  <Company>pcsb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Devil physics The baddest class on campus IB Physics Physics I Honors / Pre-IB Physics</dc:title>
  <dc:creator>Kyle Smith</dc:creator>
  <cp:lastModifiedBy>Kyle Smith</cp:lastModifiedBy>
  <cp:revision>51</cp:revision>
  <dcterms:created xsi:type="dcterms:W3CDTF">2010-12-08T08:20:03Z</dcterms:created>
  <dcterms:modified xsi:type="dcterms:W3CDTF">2015-10-21T08:04:35Z</dcterms:modified>
</cp:coreProperties>
</file>