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5" r:id="rId4"/>
    <p:sldId id="284" r:id="rId5"/>
    <p:sldId id="286" r:id="rId6"/>
    <p:sldId id="287" r:id="rId7"/>
    <p:sldId id="306" r:id="rId8"/>
    <p:sldId id="288" r:id="rId9"/>
    <p:sldId id="289" r:id="rId10"/>
    <p:sldId id="291" r:id="rId11"/>
    <p:sldId id="290" r:id="rId12"/>
    <p:sldId id="293" r:id="rId13"/>
    <p:sldId id="292" r:id="rId14"/>
    <p:sldId id="294" r:id="rId15"/>
    <p:sldId id="295" r:id="rId16"/>
    <p:sldId id="296" r:id="rId17"/>
    <p:sldId id="297" r:id="rId18"/>
    <p:sldId id="257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3" r:id="rId31"/>
    <p:sldId id="274" r:id="rId32"/>
    <p:sldId id="272" r:id="rId33"/>
    <p:sldId id="275" r:id="rId34"/>
    <p:sldId id="276" r:id="rId35"/>
    <p:sldId id="277" r:id="rId36"/>
    <p:sldId id="278" r:id="rId37"/>
    <p:sldId id="279" r:id="rId38"/>
    <p:sldId id="302" r:id="rId39"/>
    <p:sldId id="303" r:id="rId40"/>
    <p:sldId id="304" r:id="rId41"/>
    <p:sldId id="305" r:id="rId42"/>
    <p:sldId id="298" r:id="rId43"/>
    <p:sldId id="301" r:id="rId44"/>
    <p:sldId id="299" r:id="rId45"/>
    <p:sldId id="300" r:id="rId46"/>
    <p:sldId id="282" r:id="rId47"/>
    <p:sldId id="28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15329E-6E04-4E8D-9AA0-27424FD5CF1F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F:\AAASync\IB%20Physics%20Course\Lesson%20Plans\Tsokos%20Lessons\Tsokos%20Chapter%202\Tsokos%20Lesson%202-4\NguyenLPer1ReadAct6-6-6-7.wmv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omentum.wmv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AASync\IB%20Physics%20Course\Lesson%20Plans\Tsokos%20Lessons\Tsokos%20Chapter%202\Tsokos%20Lesson%202-4\Momentum.wmv" TargetMode="Externa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Conservation%20of%20Linear%20Momentum.wmv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AASync\IB%20Physics%20Course\Lesson%20Plans\Tsokos%20Lessons\Tsokos%20Chapter%202\Tsokos%20Lesson%202-4\Conservation%20of%20Linear%20Momentum.wmv" TargetMode="Externa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4%20Where%20Does%20Momentum%20Go.wmv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AASync\IB%20Physics%20Course\Lesson%20Plans\Tsokos%20Lessons\Tsokos%20Chapter%202\Tsokos%20Lesson%202-4\4%20Where%20Does%20Momentum%20Go.wmv" TargetMode="External"/><Relationship Id="rId4" Type="http://schemas.openxmlformats.org/officeDocument/2006/relationships/image" Target="../media/image2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3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Extreme_Pilot_Errors.wmv" TargetMode="External"/><Relationship Id="rId2" Type="http://schemas.openxmlformats.org/officeDocument/2006/relationships/slideLayout" Target="../slideLayouts/slideLayout3.xml"/><Relationship Id="rId1" Type="http://schemas.openxmlformats.org/officeDocument/2006/relationships/video" Target="file:///F:\AAASync\IB%20Physics%20Course\Lesson%20Plans\Tsokos%20Lessons\Tsokos%20Chapter%202\Tsokos%20Lesson%202-4\Extreme_Pilot_Errors.wmv" TargetMode="Externa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730496"/>
            <a:ext cx="7772400" cy="1975104"/>
          </a:xfrm>
        </p:spPr>
        <p:txBody>
          <a:bodyPr/>
          <a:lstStyle/>
          <a:p>
            <a:pPr algn="ctr"/>
            <a:r>
              <a:rPr lang="en-US" dirty="0" smtClean="0">
                <a:latin typeface="Pristina" pitchFamily="66" charset="0"/>
              </a:rPr>
              <a:t>Devil  physics</a:t>
            </a:r>
            <a:r>
              <a:rPr lang="en-US" dirty="0" smtClean="0">
                <a:latin typeface="Viner Hand ITC" pitchFamily="66" charset="0"/>
              </a:rPr>
              <a:t/>
            </a:r>
            <a:br>
              <a:rPr lang="en-US" dirty="0" smtClean="0">
                <a:latin typeface="Viner Hand ITC" pitchFamily="66" charset="0"/>
              </a:rPr>
            </a:br>
            <a:r>
              <a:rPr lang="en-US" sz="3200" dirty="0" smtClean="0">
                <a:latin typeface="Pristina" pitchFamily="66" charset="0"/>
              </a:rPr>
              <a:t>The  </a:t>
            </a:r>
            <a:r>
              <a:rPr lang="en-US" sz="3200" dirty="0" err="1" smtClean="0">
                <a:latin typeface="Pristina" pitchFamily="66" charset="0"/>
              </a:rPr>
              <a:t>baddest</a:t>
            </a:r>
            <a:r>
              <a:rPr lang="en-US" sz="3200" dirty="0" smtClean="0">
                <a:latin typeface="Pristina" pitchFamily="66" charset="0"/>
              </a:rPr>
              <a:t>  class  on  campus</a:t>
            </a:r>
            <a:br>
              <a:rPr lang="en-US" sz="3200" dirty="0" smtClean="0">
                <a:latin typeface="Pristina" pitchFamily="66" charset="0"/>
              </a:rPr>
            </a:br>
            <a:r>
              <a:rPr lang="en-US" sz="2800" dirty="0" smtClean="0">
                <a:latin typeface="Pristina" pitchFamily="66" charset="0"/>
              </a:rPr>
              <a:t>IB  Physics</a:t>
            </a:r>
            <a:endParaRPr lang="en-US" sz="2800" dirty="0">
              <a:latin typeface="Pristin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vil%20He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2400"/>
            <a:ext cx="4128596" cy="3930650"/>
          </a:xfrm>
          <a:prstGeom prst="rect">
            <a:avLst/>
          </a:prstGeom>
        </p:spPr>
      </p:pic>
      <p:pic>
        <p:nvPicPr>
          <p:cNvPr id="5" name="NguyenLPer1ReadAct6-6-6-7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191000" y="533400"/>
            <a:ext cx="4800600" cy="2667000"/>
          </a:xfrm>
          <a:prstGeom prst="rect">
            <a:avLst/>
          </a:prstGeom>
          <a:ln cmpd="thickThin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And Skills: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Sketching and interpreting force–time graphs </a:t>
            </a:r>
          </a:p>
          <a:p>
            <a:r>
              <a:rPr lang="en-US" sz="3200" dirty="0" smtClean="0"/>
              <a:t>Determining impulse in various contexts including (but not limited to) car safety and sports </a:t>
            </a:r>
          </a:p>
          <a:p>
            <a:r>
              <a:rPr lang="en-US" sz="3200" dirty="0" smtClean="0"/>
              <a:t>Qualitatively and quantitatively comparing situations involving elastic collisions, inelastic collisions and explosions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Guidance: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Students should be aware that </a:t>
            </a:r>
            <a:r>
              <a:rPr lang="en-US" sz="3200" dirty="0" smtClean="0"/>
              <a:t>                        is </a:t>
            </a:r>
            <a:r>
              <a:rPr lang="en-US" sz="3200" dirty="0" smtClean="0"/>
              <a:t>the equivalent </a:t>
            </a:r>
            <a:r>
              <a:rPr lang="en-US" sz="3200" dirty="0" smtClean="0"/>
              <a:t>of                         only </a:t>
            </a:r>
            <a:r>
              <a:rPr lang="en-US" sz="3200" dirty="0" smtClean="0"/>
              <a:t>when mass is constant </a:t>
            </a:r>
          </a:p>
          <a:p>
            <a:endParaRPr lang="en-US" sz="3200" i="1" dirty="0" smtClean="0">
              <a:solidFill>
                <a:srgbClr val="FFFF00"/>
              </a:solidFill>
            </a:endParaRPr>
          </a:p>
          <a:p>
            <a:r>
              <a:rPr lang="en-US" sz="3200" i="1" dirty="0" smtClean="0">
                <a:solidFill>
                  <a:srgbClr val="FFFF00"/>
                </a:solidFill>
              </a:rPr>
              <a:t>Solving </a:t>
            </a:r>
            <a:r>
              <a:rPr lang="en-US" sz="3200" i="1" dirty="0" smtClean="0">
                <a:solidFill>
                  <a:srgbClr val="FFFF00"/>
                </a:solidFill>
              </a:rPr>
              <a:t>simultaneous equations involving conservation of momentum and energy in collisions will not be required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705600" y="1828800"/>
          <a:ext cx="1426308" cy="463550"/>
        </p:xfrm>
        <a:graphic>
          <a:graphicData uri="http://schemas.openxmlformats.org/presentationml/2006/ole">
            <p:oleObj spid="_x0000_s41985" name="Equation" r:id="rId3" imgW="507960" imgH="164880" progId="Equation.3">
              <p:embed/>
            </p:oleObj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800600" y="2362200"/>
          <a:ext cx="1460500" cy="1104900"/>
        </p:xfrm>
        <a:graphic>
          <a:graphicData uri="http://schemas.openxmlformats.org/presentationml/2006/ole">
            <p:oleObj spid="_x0000_s41986" name="Equation" r:id="rId4" imgW="5205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Guidance: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Calculations relating to collisions and explosions will be restricted to one-dimensional situations </a:t>
            </a:r>
          </a:p>
          <a:p>
            <a:r>
              <a:rPr lang="en-US" sz="3200" dirty="0" smtClean="0"/>
              <a:t>A comparison between energy involved in inelastic collisions (in which kinetic energy is not conserved) and the conservation of (total) energy should be made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Data Booklet Reference: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1905000" y="1652719"/>
          <a:ext cx="4544187" cy="4367081"/>
        </p:xfrm>
        <a:graphic>
          <a:graphicData uri="http://schemas.openxmlformats.org/presentationml/2006/ole">
            <p:oleObj spid="_x0000_s39939" name="Equation" r:id="rId3" imgW="1295280" imgH="124452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Jet engines and rockets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Aims: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Aim 3: conservation laws in science disciplines have played a major role in outlining the limits within which scientific theories are developed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Aims: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Aim 6: experiments could include (but are not limited to): analysis of collisions with respect to energy transfer; impulse investigations to determine velocity, force, time, or mass; determination of amount of transformed energy in inelastic collisions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Aims: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Aim 7: technology has allowed for more accurate and precise measurements of force and momentum, including video analysis of real-life collisions and </a:t>
            </a:r>
            <a:r>
              <a:rPr lang="en-US" sz="3200" dirty="0" smtClean="0"/>
              <a:t>modeling/simulations </a:t>
            </a:r>
            <a:r>
              <a:rPr lang="en-US" sz="3200" dirty="0" smtClean="0"/>
              <a:t>of molecular collisions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Introductory Video</a:t>
            </a:r>
            <a:endParaRPr lang="en-US" dirty="0"/>
          </a:p>
        </p:txBody>
      </p:sp>
      <p:pic>
        <p:nvPicPr>
          <p:cNvPr id="6" name="Momentum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02267" y="1371600"/>
            <a:ext cx="70104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Momentum is a product of the                                mass and the velocity of an object</a:t>
            </a:r>
          </a:p>
          <a:p>
            <a:r>
              <a:rPr lang="en-US" dirty="0" smtClean="0"/>
              <a:t>Momentum is a vector quantity whose direction is the same as the velocity</a:t>
            </a:r>
          </a:p>
          <a:p>
            <a:r>
              <a:rPr lang="en-US" dirty="0" smtClean="0"/>
              <a:t>Unit of momentum is </a:t>
            </a:r>
          </a:p>
          <a:p>
            <a:endParaRPr lang="en-US" dirty="0" smtClean="0"/>
          </a:p>
          <a:p>
            <a:r>
              <a:rPr lang="en-US" dirty="0" smtClean="0"/>
              <a:t>But is often referred to as N·s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010400" y="1905000"/>
          <a:ext cx="1450975" cy="595312"/>
        </p:xfrm>
        <a:graphic>
          <a:graphicData uri="http://schemas.openxmlformats.org/presentationml/2006/ole">
            <p:oleObj spid="_x0000_s3074" name="Equation" r:id="rId3" imgW="49500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905000" y="4321175"/>
          <a:ext cx="3944938" cy="631825"/>
        </p:xfrm>
        <a:graphic>
          <a:graphicData uri="http://schemas.openxmlformats.org/presentationml/2006/ole">
            <p:oleObj spid="_x0000_s3075" name="Equation" r:id="rId4" imgW="1346040" imgH="2156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938338" y="5467350"/>
          <a:ext cx="4614862" cy="669925"/>
        </p:xfrm>
        <a:graphic>
          <a:graphicData uri="http://schemas.openxmlformats.org/presentationml/2006/ole">
            <p:oleObj spid="_x0000_s3076" name="Equation" r:id="rId5" imgW="15746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Tsokos Lesson 2-4</a:t>
            </a:r>
            <a:br>
              <a:rPr lang="en-US" dirty="0" smtClean="0"/>
            </a:br>
            <a:r>
              <a:rPr lang="en-US" dirty="0" smtClean="0"/>
              <a:t>Momentum and impulse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/>
          <a:lstStyle/>
          <a:p>
            <a:r>
              <a:rPr lang="en-US" dirty="0" smtClean="0"/>
              <a:t>Newton’s Second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572000" cy="4572000"/>
          </a:xfrm>
        </p:spPr>
        <p:txBody>
          <a:bodyPr/>
          <a:lstStyle/>
          <a:p>
            <a:r>
              <a:rPr lang="en-US" dirty="0" smtClean="0"/>
              <a:t>The average net force on a body equals the </a:t>
            </a:r>
            <a:r>
              <a:rPr lang="en-US" b="1" i="1" dirty="0" smtClean="0"/>
              <a:t>rate of change </a:t>
            </a:r>
            <a:r>
              <a:rPr lang="en-US" dirty="0" smtClean="0"/>
              <a:t>of a body’s momentum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715000" y="1143000"/>
          <a:ext cx="3089275" cy="5461000"/>
        </p:xfrm>
        <a:graphic>
          <a:graphicData uri="http://schemas.openxmlformats.org/presentationml/2006/ole">
            <p:oleObj spid="_x0000_s4098" name="Equation" r:id="rId3" imgW="1054080" imgH="1917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45840"/>
          </a:xfrm>
        </p:spPr>
        <p:txBody>
          <a:bodyPr/>
          <a:lstStyle/>
          <a:p>
            <a:r>
              <a:rPr lang="en-US" dirty="0" smtClean="0"/>
              <a:t>A 0.100 kg ball moving left to                                   right at 5 m/s bounces off a vertical wall with no change in speed.  If the collision lasted for 0.1 s, what force did the wall exert on the ball?</a:t>
            </a:r>
          </a:p>
          <a:p>
            <a:pPr marL="969264" lvl="1" indent="-514350">
              <a:buFont typeface="+mj-lt"/>
              <a:buAutoNum type="alphaUcPeriod"/>
            </a:pPr>
            <a:r>
              <a:rPr lang="en-US" dirty="0" smtClean="0"/>
              <a:t>0 N</a:t>
            </a:r>
          </a:p>
          <a:p>
            <a:pPr marL="969264" lvl="1" indent="-514350">
              <a:buFont typeface="+mj-lt"/>
              <a:buAutoNum type="alphaUcPeriod"/>
            </a:pPr>
            <a:r>
              <a:rPr lang="en-US" dirty="0" smtClean="0"/>
              <a:t>5 N</a:t>
            </a:r>
          </a:p>
          <a:p>
            <a:pPr marL="969264" lvl="1" indent="-514350">
              <a:buFont typeface="+mj-lt"/>
              <a:buAutoNum type="alphaUcPeriod"/>
            </a:pPr>
            <a:r>
              <a:rPr lang="en-US" dirty="0" smtClean="0"/>
              <a:t>10 N</a:t>
            </a:r>
          </a:p>
          <a:p>
            <a:pPr marL="969264" lvl="1" indent="-514350">
              <a:buFont typeface="+mj-lt"/>
              <a:buAutoNum type="alphaUcPeriod"/>
            </a:pPr>
            <a:r>
              <a:rPr lang="en-US" dirty="0" smtClean="0"/>
              <a:t>-10 </a:t>
            </a:r>
            <a:r>
              <a:rPr lang="en-US" dirty="0" smtClean="0"/>
              <a:t>N</a:t>
            </a:r>
          </a:p>
          <a:p>
            <a:pPr marL="969264" lvl="1" indent="-514350">
              <a:buFont typeface="+mj-lt"/>
              <a:buAutoNum type="alphaUcPeriod"/>
            </a:pPr>
            <a:r>
              <a:rPr lang="en-US" dirty="0" smtClean="0"/>
              <a:t>Cannot be determined from the information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553200" y="381000"/>
          <a:ext cx="1824038" cy="1736725"/>
        </p:xfrm>
        <a:graphic>
          <a:graphicData uri="http://schemas.openxmlformats.org/presentationml/2006/ole">
            <p:oleObj spid="_x0000_s5122" name="Equation" r:id="rId3" imgW="622080" imgH="609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5562600" cy="50744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0.100 kg ball moving left to                                   right at 5 m/s bounces off a vertical wall with no change in speed.  If the collision lasted for 0.1 s, what force did the wall exert on the ball?</a:t>
            </a:r>
          </a:p>
          <a:p>
            <a:pPr marL="969264" lvl="1" indent="-514350">
              <a:buFont typeface="+mj-lt"/>
              <a:buAutoNum type="alphaUcPeriod"/>
            </a:pPr>
            <a:r>
              <a:rPr lang="en-US" dirty="0" smtClean="0"/>
              <a:t>.</a:t>
            </a:r>
          </a:p>
          <a:p>
            <a:pPr marL="969264" lvl="1" indent="-514350">
              <a:buFont typeface="+mj-lt"/>
              <a:buAutoNum type="alphaUcPeriod"/>
            </a:pPr>
            <a:r>
              <a:rPr lang="en-US" dirty="0" smtClean="0"/>
              <a:t>.</a:t>
            </a:r>
          </a:p>
          <a:p>
            <a:pPr marL="969264" lvl="1" indent="-514350">
              <a:buFont typeface="+mj-lt"/>
              <a:buAutoNum type="alphaUcPeriod"/>
            </a:pPr>
            <a:r>
              <a:rPr lang="en-US" dirty="0" smtClean="0"/>
              <a:t>.</a:t>
            </a:r>
          </a:p>
          <a:p>
            <a:pPr marL="969264" lvl="1" indent="-514350">
              <a:buFont typeface="+mj-lt"/>
              <a:buAutoNum type="alphaUcPeriod"/>
            </a:pPr>
            <a:r>
              <a:rPr lang="en-US" dirty="0" smtClean="0"/>
              <a:t>-10 </a:t>
            </a:r>
            <a:r>
              <a:rPr lang="en-US" dirty="0" smtClean="0"/>
              <a:t>N</a:t>
            </a:r>
          </a:p>
          <a:p>
            <a:pPr marL="969264" lvl="1" indent="-514350">
              <a:buFont typeface="+mj-lt"/>
              <a:buAutoNum type="alphaUcPeriod"/>
            </a:pP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477000" y="1143000"/>
          <a:ext cx="2514600" cy="4946542"/>
        </p:xfrm>
        <a:graphic>
          <a:graphicData uri="http://schemas.openxmlformats.org/presentationml/2006/ole">
            <p:oleObj spid="_x0000_s6146" name="Equation" r:id="rId3" imgW="1054080" imgH="2133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desire to do </a:t>
            </a:r>
            <a:r>
              <a:rPr lang="en-US" dirty="0" smtClean="0"/>
              <a:t>something </a:t>
            </a:r>
            <a:r>
              <a:rPr lang="en-US" dirty="0" smtClean="0"/>
              <a:t>without thinking, usually based on emotion</a:t>
            </a:r>
          </a:p>
          <a:p>
            <a:r>
              <a:rPr lang="en-US" dirty="0" smtClean="0"/>
              <a:t>If </a:t>
            </a:r>
            <a:r>
              <a:rPr lang="el-GR" dirty="0" smtClean="0"/>
              <a:t>Δ</a:t>
            </a:r>
            <a:r>
              <a:rPr lang="en-US" dirty="0" smtClean="0"/>
              <a:t>t is large,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net</a:t>
            </a:r>
            <a:r>
              <a:rPr lang="en-US" dirty="0" smtClean="0"/>
              <a:t> represents average force on the body</a:t>
            </a:r>
          </a:p>
          <a:p>
            <a:r>
              <a:rPr lang="en-US" dirty="0" smtClean="0"/>
              <a:t>If </a:t>
            </a:r>
            <a:r>
              <a:rPr lang="el-GR" dirty="0" smtClean="0"/>
              <a:t>Δ</a:t>
            </a:r>
            <a:r>
              <a:rPr lang="en-US" dirty="0" smtClean="0"/>
              <a:t>t is infinitely small,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net</a:t>
            </a:r>
            <a:r>
              <a:rPr lang="en-US" dirty="0" smtClean="0"/>
              <a:t> represents instantaneous force on the body and,</a:t>
            </a:r>
          </a:p>
          <a:p>
            <a:endParaRPr lang="en-US" dirty="0" smtClean="0"/>
          </a:p>
          <a:p>
            <a:endParaRPr lang="en-US" dirty="0" smtClean="0"/>
          </a:p>
          <a:p>
            <a:pPr marL="411163" indent="-15875">
              <a:buNone/>
            </a:pPr>
            <a:r>
              <a:rPr lang="en-US" dirty="0" smtClean="0"/>
              <a:t>is called the impulse of the force</a:t>
            </a:r>
          </a:p>
          <a:p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858000" y="457200"/>
          <a:ext cx="1824038" cy="1120775"/>
        </p:xfrm>
        <a:graphic>
          <a:graphicData uri="http://schemas.openxmlformats.org/presentationml/2006/ole">
            <p:oleObj spid="_x0000_s7170" name="Equation" r:id="rId3" imgW="622080" imgH="39348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752600" y="4648200"/>
          <a:ext cx="2122488" cy="722312"/>
        </p:xfrm>
        <a:graphic>
          <a:graphicData uri="http://schemas.openxmlformats.org/presentationml/2006/ole">
            <p:oleObj spid="_x0000_s7171" name="Equation" r:id="rId4" imgW="7236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Impulse is the area under the curve of a force-time graph and equals the </a:t>
            </a:r>
            <a:r>
              <a:rPr lang="en-US" b="1" i="1" dirty="0" smtClean="0"/>
              <a:t>total</a:t>
            </a:r>
            <a:r>
              <a:rPr lang="en-US" dirty="0" smtClean="0"/>
              <a:t> momentum change</a:t>
            </a:r>
          </a:p>
          <a:p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248400" y="609600"/>
          <a:ext cx="2122488" cy="722312"/>
        </p:xfrm>
        <a:graphic>
          <a:graphicData uri="http://schemas.openxmlformats.org/presentationml/2006/ole">
            <p:oleObj spid="_x0000_s8195" name="Equation" r:id="rId3" imgW="723600" imgH="253800" progId="Equation.3">
              <p:embed/>
            </p:oleObj>
          </a:graphicData>
        </a:graphic>
      </p:graphicFrame>
      <p:pic>
        <p:nvPicPr>
          <p:cNvPr id="6" name="Picture 5" descr="Impulse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3429000"/>
            <a:ext cx="4217106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Q.  I push a box with one hand, then with two hands.  Can I do this with the same impulse each time?</a:t>
            </a:r>
          </a:p>
          <a:p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248400" y="609600"/>
          <a:ext cx="2122488" cy="722312"/>
        </p:xfrm>
        <a:graphic>
          <a:graphicData uri="http://schemas.openxmlformats.org/presentationml/2006/ole">
            <p:oleObj spid="_x0000_s9218" name="Equation" r:id="rId3" imgW="723600" imgH="253800" progId="Equation.3">
              <p:embed/>
            </p:oleObj>
          </a:graphicData>
        </a:graphic>
      </p:graphicFrame>
      <p:pic>
        <p:nvPicPr>
          <p:cNvPr id="7" name="Picture 6" descr="Impulse 1.jpg"/>
          <p:cNvPicPr>
            <a:picLocks noChangeAspect="1"/>
          </p:cNvPicPr>
          <p:nvPr/>
        </p:nvPicPr>
        <p:blipFill>
          <a:blip r:embed="rId4" cstate="print"/>
          <a:srcRect b="25581"/>
          <a:stretch>
            <a:fillRect/>
          </a:stretch>
        </p:blipFill>
        <p:spPr>
          <a:xfrm>
            <a:off x="5570692" y="4648200"/>
            <a:ext cx="3294614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Q.  I push a box with one hand, then with two hands.  Can I do this with the same impulse each time?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A.  Yes.  The push with two hands will involve a larger force, but if done over a shorter period of time it will have                                               the same impulse as with                                            one hand.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248400" y="609600"/>
          <a:ext cx="2122488" cy="722312"/>
        </p:xfrm>
        <a:graphic>
          <a:graphicData uri="http://schemas.openxmlformats.org/presentationml/2006/ole">
            <p:oleObj spid="_x0000_s10242" name="Equation" r:id="rId3" imgW="723600" imgH="253800" progId="Equation.3">
              <p:embed/>
            </p:oleObj>
          </a:graphicData>
        </a:graphic>
      </p:graphicFrame>
      <p:pic>
        <p:nvPicPr>
          <p:cNvPr id="7" name="Picture 6" descr="Impulse 1.jpg"/>
          <p:cNvPicPr>
            <a:picLocks noChangeAspect="1"/>
          </p:cNvPicPr>
          <p:nvPr/>
        </p:nvPicPr>
        <p:blipFill>
          <a:blip r:embed="rId4" cstate="print"/>
          <a:srcRect b="25581"/>
          <a:stretch>
            <a:fillRect/>
          </a:stretch>
        </p:blipFill>
        <p:spPr>
          <a:xfrm>
            <a:off x="5570692" y="4648200"/>
            <a:ext cx="3294614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Q.  What impact will this have (pun intended) on a car accident with or without an airbag?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248400" y="609600"/>
          <a:ext cx="2122488" cy="722312"/>
        </p:xfrm>
        <a:graphic>
          <a:graphicData uri="http://schemas.openxmlformats.org/presentationml/2006/ole">
            <p:oleObj spid="_x0000_s11266" name="Equation" r:id="rId3" imgW="723600" imgH="253800" progId="Equation.3">
              <p:embed/>
            </p:oleObj>
          </a:graphicData>
        </a:graphic>
      </p:graphicFrame>
      <p:pic>
        <p:nvPicPr>
          <p:cNvPr id="7" name="Picture 6" descr="Impulse 1.jpg"/>
          <p:cNvPicPr>
            <a:picLocks noChangeAspect="1"/>
          </p:cNvPicPr>
          <p:nvPr/>
        </p:nvPicPr>
        <p:blipFill>
          <a:blip r:embed="rId4" cstate="print"/>
          <a:srcRect b="25581"/>
          <a:stretch>
            <a:fillRect/>
          </a:stretch>
        </p:blipFill>
        <p:spPr>
          <a:xfrm>
            <a:off x="5570692" y="4648200"/>
            <a:ext cx="3294614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Q.  What impact will this have (pun intended) on a car accident with or without an airbag?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A.  Without an airbag, the force is applied over a short period of time as the driver hits the steering wheel.  With an airbag, the momentum changes over a longer period of time so the net force is                                                      reduced.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352800" y="5334000"/>
          <a:ext cx="1785938" cy="1119187"/>
        </p:xfrm>
        <a:graphic>
          <a:graphicData uri="http://schemas.openxmlformats.org/presentationml/2006/ole">
            <p:oleObj spid="_x0000_s12290" name="Equation" r:id="rId3" imgW="609480" imgH="393480" progId="Equation.3">
              <p:embed/>
            </p:oleObj>
          </a:graphicData>
        </a:graphic>
      </p:graphicFrame>
      <p:pic>
        <p:nvPicPr>
          <p:cNvPr id="7" name="Picture 6" descr="Impulse 1.jpg"/>
          <p:cNvPicPr>
            <a:picLocks noChangeAspect="1"/>
          </p:cNvPicPr>
          <p:nvPr/>
        </p:nvPicPr>
        <p:blipFill>
          <a:blip r:embed="rId4" cstate="print"/>
          <a:srcRect b="25581"/>
          <a:stretch>
            <a:fillRect/>
          </a:stretch>
        </p:blipFill>
        <p:spPr>
          <a:xfrm>
            <a:off x="5570692" y="4800600"/>
            <a:ext cx="3294614" cy="1905000"/>
          </a:xfrm>
          <a:prstGeom prst="rect">
            <a:avLst/>
          </a:prstGeom>
        </p:spPr>
      </p:pic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6248400" y="609600"/>
          <a:ext cx="2122488" cy="722313"/>
        </p:xfrm>
        <a:graphic>
          <a:graphicData uri="http://schemas.openxmlformats.org/presentationml/2006/ole">
            <p:oleObj spid="_x0000_s12291" name="Equation" r:id="rId5" imgW="7236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Conservation of Momentum</a:t>
            </a:r>
            <a:endParaRPr lang="en-US" dirty="0"/>
          </a:p>
        </p:txBody>
      </p:sp>
      <p:pic>
        <p:nvPicPr>
          <p:cNvPr id="5" name="Conservation of Linear Momentum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02267" y="1371600"/>
            <a:ext cx="70104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Idea: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Conservation of momentum is an example of a law that is never violated.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momentum of a system is defined as the </a:t>
            </a:r>
            <a:r>
              <a:rPr lang="en-US" b="1" i="1" dirty="0" smtClean="0">
                <a:solidFill>
                  <a:srgbClr val="FFFF00"/>
                </a:solidFill>
              </a:rPr>
              <a:t>vector sum </a:t>
            </a:r>
            <a:r>
              <a:rPr lang="en-US" dirty="0" smtClean="0"/>
              <a:t>of the individual </a:t>
            </a:r>
            <a:r>
              <a:rPr lang="en-US" dirty="0" err="1" smtClean="0"/>
              <a:t>momenta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u="dbl" dirty="0" smtClean="0"/>
              <a:t>no external forces act on a system</a:t>
            </a:r>
            <a:r>
              <a:rPr lang="en-US" dirty="0" smtClean="0"/>
              <a:t>, the total momentum of the system stays the same</a:t>
            </a:r>
            <a:endParaRPr lang="en-US" dirty="0"/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1944688" y="2932113"/>
          <a:ext cx="3313112" cy="649287"/>
        </p:xfrm>
        <a:graphic>
          <a:graphicData uri="http://schemas.openxmlformats.org/presentationml/2006/ole">
            <p:oleObj spid="_x0000_s28674" name="Equation" r:id="rId3" imgW="1130040" imgH="22860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762250" y="5334000"/>
          <a:ext cx="5695950" cy="685800"/>
        </p:xfrm>
        <a:graphic>
          <a:graphicData uri="http://schemas.openxmlformats.org/presentationml/2006/ole">
            <p:oleObj spid="_x0000_s28675" name="Equation" r:id="rId4" imgW="19429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If a car runs into a wall and the wall doesn’t move, how is momentum conserved?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I jump off a chair and land on the ground, how is momentum conserved?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000250" y="5468938"/>
          <a:ext cx="5695950" cy="685800"/>
        </p:xfrm>
        <a:graphic>
          <a:graphicData uri="http://schemas.openxmlformats.org/presentationml/2006/ole">
            <p:oleObj spid="_x0000_s29699" name="Equation" r:id="rId3" imgW="19429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Where does momentum go?</a:t>
            </a:r>
            <a:endParaRPr lang="en-US" dirty="0"/>
          </a:p>
        </p:txBody>
      </p:sp>
      <p:pic>
        <p:nvPicPr>
          <p:cNvPr id="5" name="4 Where Does Momentum Go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19199" y="1384300"/>
            <a:ext cx="6993467" cy="524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Dimensional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Momentum is a vector quantity and is conserved as a vector quantity</a:t>
            </a:r>
          </a:p>
          <a:p>
            <a:r>
              <a:rPr lang="en-US" dirty="0" smtClean="0"/>
              <a:t>When bodies collide at an angle, momentum is conserved in the resolved x- and y-axes 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810000" cy="1274064"/>
          </a:xfrm>
        </p:spPr>
        <p:txBody>
          <a:bodyPr/>
          <a:lstStyle/>
          <a:p>
            <a:r>
              <a:rPr lang="en-US" dirty="0" smtClean="0"/>
              <a:t>Two Dimensional</a:t>
            </a:r>
            <a:br>
              <a:rPr lang="en-US" dirty="0" smtClean="0"/>
            </a:br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8440"/>
            <a:ext cx="7772400" cy="4069560"/>
          </a:xfrm>
        </p:spPr>
        <p:txBody>
          <a:bodyPr/>
          <a:lstStyle/>
          <a:p>
            <a:r>
              <a:rPr lang="en-US" dirty="0" smtClean="0"/>
              <a:t>Consider a collision of the above two masses</a:t>
            </a:r>
          </a:p>
          <a:p>
            <a:r>
              <a:rPr lang="en-US" dirty="0" smtClean="0"/>
              <a:t>The smaller is 4.0kg moving at 12m/s</a:t>
            </a:r>
          </a:p>
          <a:p>
            <a:r>
              <a:rPr lang="en-US" dirty="0" smtClean="0"/>
              <a:t>The larger is 12.0kg at rest</a:t>
            </a:r>
          </a:p>
          <a:p>
            <a:r>
              <a:rPr lang="en-US" dirty="0" smtClean="0"/>
              <a:t>After the collision, the smaller deflects at a 60 degree angle above the horizontal</a:t>
            </a:r>
          </a:p>
          <a:p>
            <a:r>
              <a:rPr lang="en-US" dirty="0" smtClean="0"/>
              <a:t>The larger deflects 30 degrees below the horizontal</a:t>
            </a:r>
            <a:endParaRPr lang="en-US" dirty="0"/>
          </a:p>
        </p:txBody>
      </p:sp>
      <p:pic>
        <p:nvPicPr>
          <p:cNvPr id="4" name="Picture 3" descr="Two Dimensional Colli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8557" y="126492"/>
            <a:ext cx="5183043" cy="2464308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74064"/>
          </a:xfrm>
        </p:spPr>
        <p:txBody>
          <a:bodyPr/>
          <a:lstStyle/>
          <a:p>
            <a:r>
              <a:rPr lang="en-US" dirty="0" smtClean="0"/>
              <a:t>Two Dimensional</a:t>
            </a:r>
            <a:br>
              <a:rPr lang="en-US" dirty="0" smtClean="0"/>
            </a:br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0" y="1783560"/>
            <a:ext cx="2514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1i</a:t>
            </a:r>
            <a:r>
              <a:rPr lang="en-US" dirty="0" smtClean="0"/>
              <a:t> = 4.0kg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1i</a:t>
            </a:r>
            <a:r>
              <a:rPr lang="en-US" dirty="0" smtClean="0"/>
              <a:t> = 12m/s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2i</a:t>
            </a:r>
            <a:r>
              <a:rPr lang="en-US" dirty="0" smtClean="0"/>
              <a:t> = 12.0kg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2i</a:t>
            </a:r>
            <a:r>
              <a:rPr lang="en-US" dirty="0" smtClean="0"/>
              <a:t> = 0</a:t>
            </a:r>
            <a:endParaRPr lang="en-US" dirty="0"/>
          </a:p>
        </p:txBody>
      </p:sp>
      <p:pic>
        <p:nvPicPr>
          <p:cNvPr id="4" name="Picture 3" descr="Two Dimensional Collis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26492"/>
            <a:ext cx="3259836" cy="1549908"/>
          </a:xfrm>
          <a:prstGeom prst="rect">
            <a:avLst/>
          </a:prstGeom>
        </p:spPr>
      </p:pic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76200" y="1905000"/>
          <a:ext cx="6662738" cy="3425825"/>
        </p:xfrm>
        <a:graphic>
          <a:graphicData uri="http://schemas.openxmlformats.org/presentationml/2006/ole">
            <p:oleObj spid="_x0000_s30722" name="Equation" r:id="rId4" imgW="2273040" imgH="1206360" progId="Equation.3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74064"/>
          </a:xfrm>
        </p:spPr>
        <p:txBody>
          <a:bodyPr/>
          <a:lstStyle/>
          <a:p>
            <a:r>
              <a:rPr lang="en-US" dirty="0" smtClean="0"/>
              <a:t>Two Dimensional</a:t>
            </a:r>
            <a:br>
              <a:rPr lang="en-US" dirty="0" smtClean="0"/>
            </a:br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0" y="1783560"/>
            <a:ext cx="2514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1i</a:t>
            </a:r>
            <a:r>
              <a:rPr lang="en-US" dirty="0" smtClean="0"/>
              <a:t> = 4.0kg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1i</a:t>
            </a:r>
            <a:r>
              <a:rPr lang="en-US" dirty="0" smtClean="0"/>
              <a:t> = 12m/s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2i</a:t>
            </a:r>
            <a:r>
              <a:rPr lang="en-US" dirty="0" smtClean="0"/>
              <a:t> = 12.0kg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2i</a:t>
            </a:r>
            <a:r>
              <a:rPr lang="en-US" dirty="0" smtClean="0"/>
              <a:t> = 0</a:t>
            </a:r>
            <a:endParaRPr lang="en-US" dirty="0"/>
          </a:p>
        </p:txBody>
      </p:sp>
      <p:pic>
        <p:nvPicPr>
          <p:cNvPr id="4" name="Picture 3" descr="Two Dimensional Collis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26492"/>
            <a:ext cx="3259836" cy="1549908"/>
          </a:xfrm>
          <a:prstGeom prst="rect">
            <a:avLst/>
          </a:prstGeom>
        </p:spPr>
      </p:pic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131763" y="2025650"/>
          <a:ext cx="6551612" cy="4183063"/>
        </p:xfrm>
        <a:graphic>
          <a:graphicData uri="http://schemas.openxmlformats.org/presentationml/2006/ole">
            <p:oleObj spid="_x0000_s31746" name="Equation" r:id="rId4" imgW="2234880" imgH="147312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74064"/>
          </a:xfrm>
        </p:spPr>
        <p:txBody>
          <a:bodyPr/>
          <a:lstStyle/>
          <a:p>
            <a:r>
              <a:rPr lang="en-US" dirty="0" smtClean="0"/>
              <a:t>Two Dimensional</a:t>
            </a:r>
            <a:br>
              <a:rPr lang="en-US" dirty="0" smtClean="0"/>
            </a:br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0" y="2133600"/>
            <a:ext cx="2514600" cy="4221960"/>
          </a:xfrm>
        </p:spPr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1i</a:t>
            </a:r>
            <a:r>
              <a:rPr lang="en-US" dirty="0" smtClean="0"/>
              <a:t> = 4.0kg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1i</a:t>
            </a:r>
            <a:r>
              <a:rPr lang="en-US" dirty="0" smtClean="0"/>
              <a:t> = 12m/s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2i</a:t>
            </a:r>
            <a:r>
              <a:rPr lang="en-US" dirty="0" smtClean="0"/>
              <a:t> = 12.0kg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2i</a:t>
            </a:r>
            <a:r>
              <a:rPr lang="en-US" dirty="0" smtClean="0"/>
              <a:t> = 0</a:t>
            </a:r>
            <a:endParaRPr lang="en-US" dirty="0"/>
          </a:p>
        </p:txBody>
      </p:sp>
      <p:pic>
        <p:nvPicPr>
          <p:cNvPr id="4" name="Picture 3" descr="Two Dimensional Collis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26492"/>
            <a:ext cx="3259836" cy="1549908"/>
          </a:xfrm>
          <a:prstGeom prst="rect">
            <a:avLst/>
          </a:prstGeom>
        </p:spPr>
      </p:pic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187325" y="2133600"/>
          <a:ext cx="6438900" cy="2668588"/>
        </p:xfrm>
        <a:graphic>
          <a:graphicData uri="http://schemas.openxmlformats.org/presentationml/2006/ole">
            <p:oleObj spid="_x0000_s32770" name="Equation" r:id="rId4" imgW="2197080" imgH="939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638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equations simultaneously</a:t>
            </a:r>
            <a:endParaRPr 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 and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Momentum is </a:t>
            </a:r>
            <a:r>
              <a:rPr lang="en-US" b="1" i="1" dirty="0" smtClean="0"/>
              <a:t>always</a:t>
            </a:r>
            <a:r>
              <a:rPr lang="en-US" dirty="0" smtClean="0"/>
              <a:t> conserved in </a:t>
            </a:r>
            <a:r>
              <a:rPr lang="en-US" b="1" i="1" dirty="0" smtClean="0"/>
              <a:t>all</a:t>
            </a:r>
            <a:r>
              <a:rPr lang="en-US" dirty="0" smtClean="0"/>
              <a:t> collisions</a:t>
            </a:r>
          </a:p>
          <a:p>
            <a:r>
              <a:rPr lang="en-US" dirty="0" smtClean="0"/>
              <a:t>Kinetic energy is </a:t>
            </a:r>
            <a:r>
              <a:rPr lang="en-US" b="1" i="1" dirty="0" smtClean="0"/>
              <a:t>only</a:t>
            </a:r>
            <a:r>
              <a:rPr lang="en-US" dirty="0" smtClean="0"/>
              <a:t> conserved in </a:t>
            </a:r>
            <a:r>
              <a:rPr lang="en-US" b="1" i="1" dirty="0" err="1" smtClean="0"/>
              <a:t>tooootaly</a:t>
            </a:r>
            <a:r>
              <a:rPr lang="en-US" dirty="0" smtClean="0"/>
              <a:t> </a:t>
            </a:r>
            <a:r>
              <a:rPr lang="en-US" b="1" i="1" dirty="0" smtClean="0"/>
              <a:t>elastic</a:t>
            </a:r>
            <a:r>
              <a:rPr lang="en-US" dirty="0" smtClean="0"/>
              <a:t> collisions</a:t>
            </a:r>
          </a:p>
          <a:p>
            <a:pPr lvl="1"/>
            <a:r>
              <a:rPr lang="en-US" dirty="0" smtClean="0"/>
              <a:t>This because in a perfectly elastic collision, no energy is lost to heat, sound or outside objects</a:t>
            </a:r>
          </a:p>
          <a:p>
            <a:pPr lvl="1"/>
            <a:r>
              <a:rPr lang="en-US" dirty="0" smtClean="0"/>
              <a:t>When two objects stick together after a collision, the collision is said to be </a:t>
            </a:r>
            <a:r>
              <a:rPr lang="en-US" b="1" i="1" dirty="0" err="1" smtClean="0"/>
              <a:t>toooooooootaly</a:t>
            </a:r>
            <a:r>
              <a:rPr lang="en-US" dirty="0" smtClean="0"/>
              <a:t> </a:t>
            </a:r>
            <a:r>
              <a:rPr lang="en-US" b="1" i="1" dirty="0" smtClean="0"/>
              <a:t>inelastic</a:t>
            </a:r>
            <a:r>
              <a:rPr lang="en-US" dirty="0" smtClean="0"/>
              <a:t> </a:t>
            </a:r>
            <a:r>
              <a:rPr lang="en-US" dirty="0" smtClean="0"/>
              <a:t>(or plastic)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97864"/>
          </a:xfrm>
        </p:spPr>
        <p:txBody>
          <a:bodyPr/>
          <a:lstStyle/>
          <a:p>
            <a:r>
              <a:rPr lang="en-US" dirty="0" smtClean="0"/>
              <a:t>Rocket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364960"/>
          </a:xfrm>
        </p:spPr>
        <p:txBody>
          <a:bodyPr/>
          <a:lstStyle/>
          <a:p>
            <a:pPr marL="285750" lvl="1"/>
            <a:r>
              <a:rPr lang="en-US" dirty="0" smtClean="0"/>
              <a:t>M = mass of rocket + fuel (m)</a:t>
            </a:r>
          </a:p>
          <a:p>
            <a:pPr marL="285750" lvl="1"/>
            <a:r>
              <a:rPr lang="en-US" dirty="0" err="1" smtClean="0"/>
              <a:t>δv</a:t>
            </a:r>
            <a:r>
              <a:rPr lang="en-US" dirty="0" smtClean="0"/>
              <a:t> = change in velocity</a:t>
            </a:r>
          </a:p>
          <a:p>
            <a:pPr marL="285750" lvl="1"/>
            <a:r>
              <a:rPr lang="el-GR" dirty="0" smtClean="0"/>
              <a:t>δ</a:t>
            </a:r>
            <a:r>
              <a:rPr lang="en-US" dirty="0" smtClean="0"/>
              <a:t>m = change in mass of fuel</a:t>
            </a:r>
          </a:p>
          <a:p>
            <a:pPr marL="285750" lvl="1"/>
            <a:r>
              <a:rPr lang="en-US" dirty="0" smtClean="0"/>
              <a:t>u = velocity of the exhaust gases</a:t>
            </a:r>
          </a:p>
          <a:p>
            <a:pPr marL="285750" lvl="1"/>
            <a:r>
              <a:rPr lang="en-US" dirty="0" smtClean="0"/>
              <a:t>After time </a:t>
            </a:r>
            <a:r>
              <a:rPr lang="el-GR" dirty="0" smtClean="0"/>
              <a:t>δ</a:t>
            </a:r>
            <a:r>
              <a:rPr lang="en-US" dirty="0" smtClean="0"/>
              <a:t>t, the mass of the exhaust is </a:t>
            </a:r>
            <a:r>
              <a:rPr lang="el-GR" dirty="0" smtClean="0"/>
              <a:t>δ</a:t>
            </a:r>
            <a:r>
              <a:rPr lang="en-US" dirty="0" smtClean="0"/>
              <a:t>m, the mass of the rocket is M - </a:t>
            </a:r>
            <a:r>
              <a:rPr lang="el-GR" dirty="0" smtClean="0"/>
              <a:t>δ</a:t>
            </a:r>
            <a:r>
              <a:rPr lang="en-US" dirty="0" smtClean="0"/>
              <a:t>m, the speed of the rocket is v + </a:t>
            </a:r>
            <a:r>
              <a:rPr lang="el-GR" dirty="0" smtClean="0"/>
              <a:t>δ</a:t>
            </a:r>
            <a:r>
              <a:rPr lang="en-US" dirty="0" smtClean="0"/>
              <a:t>v, and the speed of the exhaust is u – (v + </a:t>
            </a:r>
            <a:r>
              <a:rPr lang="el-GR" dirty="0" smtClean="0"/>
              <a:t>δ</a:t>
            </a:r>
            <a:r>
              <a:rPr lang="en-US" dirty="0" smtClean="0"/>
              <a:t>v)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Science: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The concept of momentum and the principle of momentum conservation can be used to analyze and predict the outcome of a wide range of physical interactions, from macroscopic motion to microscopic collisions.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97864"/>
          </a:xfrm>
        </p:spPr>
        <p:txBody>
          <a:bodyPr/>
          <a:lstStyle/>
          <a:p>
            <a:r>
              <a:rPr lang="en-US" dirty="0" smtClean="0"/>
              <a:t>Rocket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364960"/>
          </a:xfrm>
        </p:spPr>
        <p:txBody>
          <a:bodyPr/>
          <a:lstStyle/>
          <a:p>
            <a:pPr marL="285750" lvl="1"/>
            <a:r>
              <a:rPr lang="en-US" dirty="0" smtClean="0"/>
              <a:t>M = mass of rocket + fuel (m)</a:t>
            </a:r>
          </a:p>
          <a:p>
            <a:pPr marL="285750" lvl="1"/>
            <a:r>
              <a:rPr lang="en-US" dirty="0" err="1" smtClean="0"/>
              <a:t>δv</a:t>
            </a:r>
            <a:r>
              <a:rPr lang="en-US" dirty="0" smtClean="0"/>
              <a:t> = change in velocity</a:t>
            </a:r>
          </a:p>
          <a:p>
            <a:pPr marL="285750" lvl="1"/>
            <a:r>
              <a:rPr lang="el-GR" dirty="0" smtClean="0"/>
              <a:t>δ</a:t>
            </a:r>
            <a:r>
              <a:rPr lang="en-US" dirty="0" smtClean="0"/>
              <a:t>m = change in mass of fuel</a:t>
            </a:r>
          </a:p>
          <a:p>
            <a:pPr marL="285750" lvl="1"/>
            <a:r>
              <a:rPr lang="en-US" dirty="0" smtClean="0"/>
              <a:t>u = velocity of the exhaust gases</a:t>
            </a:r>
          </a:p>
          <a:p>
            <a:pPr marL="285750" lvl="1"/>
            <a:r>
              <a:rPr lang="en-US" dirty="0" smtClean="0"/>
              <a:t>After time </a:t>
            </a:r>
            <a:r>
              <a:rPr lang="el-GR" dirty="0" smtClean="0"/>
              <a:t>δ</a:t>
            </a:r>
            <a:r>
              <a:rPr lang="en-US" dirty="0" smtClean="0"/>
              <a:t>t, the mass of the exhaust is </a:t>
            </a:r>
            <a:r>
              <a:rPr lang="el-GR" dirty="0" smtClean="0"/>
              <a:t>δ</a:t>
            </a:r>
            <a:r>
              <a:rPr lang="en-US" dirty="0" smtClean="0"/>
              <a:t>m, the mass of the rocket is M - </a:t>
            </a:r>
            <a:r>
              <a:rPr lang="el-GR" dirty="0" smtClean="0"/>
              <a:t>δ</a:t>
            </a:r>
            <a:r>
              <a:rPr lang="en-US" dirty="0" smtClean="0"/>
              <a:t>m, the speed of the rocket is v + </a:t>
            </a:r>
            <a:r>
              <a:rPr lang="el-GR" dirty="0" smtClean="0"/>
              <a:t>δ</a:t>
            </a:r>
            <a:r>
              <a:rPr lang="en-US" dirty="0" smtClean="0"/>
              <a:t>v, and the speed of the exhaust is u – (v + </a:t>
            </a:r>
            <a:r>
              <a:rPr lang="el-GR" dirty="0" smtClean="0"/>
              <a:t>δ</a:t>
            </a:r>
            <a:r>
              <a:rPr lang="en-US" dirty="0" smtClean="0"/>
              <a:t>v)</a:t>
            </a:r>
            <a:endParaRPr lang="en-US" dirty="0"/>
          </a:p>
        </p:txBody>
      </p:sp>
      <p:graphicFrame>
        <p:nvGraphicFramePr>
          <p:cNvPr id="78850" name="Object 3"/>
          <p:cNvGraphicFramePr>
            <a:graphicFrameLocks noChangeAspect="1"/>
          </p:cNvGraphicFramePr>
          <p:nvPr/>
        </p:nvGraphicFramePr>
        <p:xfrm>
          <a:off x="169863" y="4260850"/>
          <a:ext cx="8805862" cy="1727200"/>
        </p:xfrm>
        <a:graphic>
          <a:graphicData uri="http://schemas.openxmlformats.org/presentationml/2006/ole">
            <p:oleObj spid="_x0000_s78850" name="Equation" r:id="rId3" imgW="313668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97864"/>
          </a:xfrm>
        </p:spPr>
        <p:txBody>
          <a:bodyPr/>
          <a:lstStyle/>
          <a:p>
            <a:r>
              <a:rPr lang="en-US" dirty="0" smtClean="0"/>
              <a:t>Rocket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364960"/>
          </a:xfrm>
        </p:spPr>
        <p:txBody>
          <a:bodyPr/>
          <a:lstStyle/>
          <a:p>
            <a:pPr marL="285750" lvl="1"/>
            <a:r>
              <a:rPr lang="en-US" dirty="0" smtClean="0"/>
              <a:t>M = mass of rocket + fuel (m)</a:t>
            </a:r>
          </a:p>
          <a:p>
            <a:pPr marL="285750" lvl="1"/>
            <a:r>
              <a:rPr lang="en-US" dirty="0" err="1" smtClean="0"/>
              <a:t>δv</a:t>
            </a:r>
            <a:r>
              <a:rPr lang="en-US" dirty="0" smtClean="0"/>
              <a:t> = change in velocity</a:t>
            </a:r>
          </a:p>
          <a:p>
            <a:pPr marL="285750" lvl="1"/>
            <a:r>
              <a:rPr lang="el-GR" dirty="0" smtClean="0"/>
              <a:t>δ</a:t>
            </a:r>
            <a:r>
              <a:rPr lang="en-US" dirty="0" smtClean="0"/>
              <a:t>m = change in mass of fuel</a:t>
            </a:r>
          </a:p>
          <a:p>
            <a:pPr marL="285750" lvl="1"/>
            <a:r>
              <a:rPr lang="en-US" dirty="0" smtClean="0"/>
              <a:t>u = velocity of the exhaust gases</a:t>
            </a:r>
          </a:p>
          <a:p>
            <a:pPr marL="285750" lvl="1"/>
            <a:r>
              <a:rPr lang="en-US" dirty="0" smtClean="0"/>
              <a:t>After time </a:t>
            </a:r>
            <a:r>
              <a:rPr lang="el-GR" dirty="0" smtClean="0"/>
              <a:t>δ</a:t>
            </a:r>
            <a:r>
              <a:rPr lang="en-US" dirty="0" smtClean="0"/>
              <a:t>t, the mass of the exhaust is </a:t>
            </a:r>
            <a:r>
              <a:rPr lang="el-GR" dirty="0" smtClean="0"/>
              <a:t>δ</a:t>
            </a:r>
            <a:r>
              <a:rPr lang="en-US" dirty="0" smtClean="0"/>
              <a:t>m, the mass of the rocket is M - </a:t>
            </a:r>
            <a:r>
              <a:rPr lang="el-GR" dirty="0" smtClean="0"/>
              <a:t>δ</a:t>
            </a:r>
            <a:r>
              <a:rPr lang="en-US" dirty="0" smtClean="0"/>
              <a:t>m, the speed of the rocket is v + </a:t>
            </a:r>
            <a:r>
              <a:rPr lang="el-GR" dirty="0" smtClean="0"/>
              <a:t>δ</a:t>
            </a:r>
            <a:r>
              <a:rPr lang="en-US" dirty="0" smtClean="0"/>
              <a:t>v, and the speed of the exhaust is u – (v + </a:t>
            </a:r>
            <a:r>
              <a:rPr lang="el-GR" dirty="0" smtClean="0"/>
              <a:t>δ</a:t>
            </a:r>
            <a:r>
              <a:rPr lang="en-US" dirty="0" smtClean="0"/>
              <a:t>v)</a:t>
            </a:r>
            <a:endParaRPr lang="en-US" dirty="0"/>
          </a:p>
        </p:txBody>
      </p:sp>
      <p:graphicFrame>
        <p:nvGraphicFramePr>
          <p:cNvPr id="78850" name="Object 3"/>
          <p:cNvGraphicFramePr>
            <a:graphicFrameLocks noChangeAspect="1"/>
          </p:cNvGraphicFramePr>
          <p:nvPr/>
        </p:nvGraphicFramePr>
        <p:xfrm>
          <a:off x="3252788" y="4343400"/>
          <a:ext cx="2638425" cy="2314575"/>
        </p:xfrm>
        <a:graphic>
          <a:graphicData uri="http://schemas.openxmlformats.org/presentationml/2006/ole">
            <p:oleObj spid="_x0000_s79874" name="Equation" r:id="rId3" imgW="939600" imgH="85068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Understandings: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Newton’s second law expressed in terms of rate of change of momentum </a:t>
            </a:r>
          </a:p>
          <a:p>
            <a:r>
              <a:rPr lang="en-US" sz="3200" dirty="0" smtClean="0"/>
              <a:t>Impulse and force–time graphs </a:t>
            </a:r>
          </a:p>
          <a:p>
            <a:r>
              <a:rPr lang="en-US" sz="3200" dirty="0" smtClean="0"/>
              <a:t>Conservation of linear momentum </a:t>
            </a:r>
          </a:p>
          <a:p>
            <a:r>
              <a:rPr lang="en-US" sz="3200" dirty="0" smtClean="0"/>
              <a:t>Elastic collisions, inelastic collisions and explosions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Data Booklet Reference: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1905000" y="1652719"/>
          <a:ext cx="4544187" cy="4367081"/>
        </p:xfrm>
        <a:graphic>
          <a:graphicData uri="http://schemas.openxmlformats.org/presentationml/2006/ole">
            <p:oleObj spid="_x0000_s40962" name="Equation" r:id="rId3" imgW="1295280" imgH="1244520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And Skills: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conservation of momentum in simple isolated systems including (but not limited to) collisions, explosions, or water jets </a:t>
            </a:r>
          </a:p>
          <a:p>
            <a:r>
              <a:rPr lang="en-US" sz="3200" dirty="0" smtClean="0"/>
              <a:t>Using Newton’s second law quantitatively and qualitatively in cases where mass is not constant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And Skills: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Sketching and interpreting force–time graphs </a:t>
            </a:r>
          </a:p>
          <a:p>
            <a:r>
              <a:rPr lang="en-US" sz="3200" dirty="0" smtClean="0"/>
              <a:t>Determining impulse in various contexts including (but not limited to) car safety and sports </a:t>
            </a:r>
          </a:p>
          <a:p>
            <a:r>
              <a:rPr lang="en-US" sz="3200" dirty="0" smtClean="0"/>
              <a:t>Qualitatively and quantitatively comparing situations involving elastic collisions, inelastic collisions and explosions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ristina" pitchFamily="66" charset="0"/>
              </a:rPr>
              <a:t/>
            </a:r>
            <a:br>
              <a:rPr lang="en-US" dirty="0" smtClean="0">
                <a:latin typeface="Pristina" pitchFamily="66" charset="0"/>
              </a:rPr>
            </a:br>
            <a:r>
              <a:rPr lang="en-US" dirty="0" err="1" smtClean="0">
                <a:latin typeface="Pristina" pitchFamily="66" charset="0"/>
              </a:rPr>
              <a:t>questionÈs</a:t>
            </a:r>
            <a:r>
              <a:rPr lang="as-IN" i="1" dirty="0" smtClean="0">
                <a:latin typeface="Pristina" pitchFamily="66" charset="0"/>
                <a:cs typeface="Vrinda"/>
              </a:rPr>
              <a:t>¡</a:t>
            </a:r>
            <a:endParaRPr lang="en-US" i="1" dirty="0">
              <a:latin typeface="Pristin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vil%20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"/>
            <a:ext cx="4128596" cy="393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Pg. 109-110, #72-83</a:t>
            </a:r>
            <a:endParaRPr lang="en-US" sz="36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Homework</a:t>
            </a:r>
            <a:endParaRPr lang="en-US" dirty="0"/>
          </a:p>
        </p:txBody>
      </p:sp>
      <p:pic>
        <p:nvPicPr>
          <p:cNvPr id="6" name="Extreme_Pilot_Errors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743200" y="2057400"/>
            <a:ext cx="6248400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32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International-Mindedness: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Automobile passive safety standards have been adopted across the globe based on research conducted in many countries.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Knowledge: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Do conservation laws restrict or enable further development in physics?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Knowledge: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3560"/>
            <a:ext cx="4267200" cy="45720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Do conservation laws restrict or enable further development in physics?</a:t>
            </a:r>
          </a:p>
        </p:txBody>
      </p:sp>
      <p:pic>
        <p:nvPicPr>
          <p:cNvPr id="4" name="Picture 3" descr="Depends - 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362200"/>
            <a:ext cx="426720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Understandings: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Newton’s second law expressed in terms of rate of change of momentum </a:t>
            </a:r>
          </a:p>
          <a:p>
            <a:r>
              <a:rPr lang="en-US" sz="3200" dirty="0" smtClean="0"/>
              <a:t>Impulse and force–time graphs </a:t>
            </a:r>
          </a:p>
          <a:p>
            <a:r>
              <a:rPr lang="en-US" sz="3200" dirty="0" smtClean="0"/>
              <a:t>Conservation of linear momentum </a:t>
            </a:r>
          </a:p>
          <a:p>
            <a:r>
              <a:rPr lang="en-US" sz="3200" dirty="0" smtClean="0"/>
              <a:t>Elastic collisions, inelastic collisions and explosions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And Skills: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conservation of momentum in simple isolated systems including (but not limited to) collisions, explosions, or water jets </a:t>
            </a:r>
          </a:p>
          <a:p>
            <a:r>
              <a:rPr lang="en-US" sz="3200" dirty="0" smtClean="0"/>
              <a:t>Using Newton’s second law quantitatively and qualitatively in cases where mass is not constant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1097</TotalTime>
  <Words>1446</Words>
  <Application>Microsoft Office PowerPoint</Application>
  <PresentationFormat>On-screen Show (4:3)</PresentationFormat>
  <Paragraphs>156</Paragraphs>
  <Slides>47</Slides>
  <Notes>0</Notes>
  <HiddenSlides>0</HiddenSlides>
  <MMClips>5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Metro</vt:lpstr>
      <vt:lpstr>Equation</vt:lpstr>
      <vt:lpstr>Microsoft Equation 3.0</vt:lpstr>
      <vt:lpstr>Devil  physics The  baddest  class  on  campus IB  Physics</vt:lpstr>
      <vt:lpstr>Tsokos Lesson 2-4 Momentum and impulse</vt:lpstr>
      <vt:lpstr>Essential Idea: </vt:lpstr>
      <vt:lpstr>Nature Of Science: </vt:lpstr>
      <vt:lpstr>International-Mindedness: </vt:lpstr>
      <vt:lpstr>Theory Of Knowledge: </vt:lpstr>
      <vt:lpstr>Theory Of Knowledge: </vt:lpstr>
      <vt:lpstr>Understandings: </vt:lpstr>
      <vt:lpstr>Applications And Skills: </vt:lpstr>
      <vt:lpstr>Applications And Skills: </vt:lpstr>
      <vt:lpstr>Guidance: </vt:lpstr>
      <vt:lpstr>Guidance: </vt:lpstr>
      <vt:lpstr>Data Booklet Reference: </vt:lpstr>
      <vt:lpstr>Utilization: </vt:lpstr>
      <vt:lpstr>Aims: </vt:lpstr>
      <vt:lpstr>Aims: </vt:lpstr>
      <vt:lpstr>Aims: </vt:lpstr>
      <vt:lpstr>Introductory Video</vt:lpstr>
      <vt:lpstr>Concept of Momentum</vt:lpstr>
      <vt:lpstr>Newton’s Second Law</vt:lpstr>
      <vt:lpstr>Example 1</vt:lpstr>
      <vt:lpstr>Example 1</vt:lpstr>
      <vt:lpstr>Impulse</vt:lpstr>
      <vt:lpstr>Impulse</vt:lpstr>
      <vt:lpstr>Impulse</vt:lpstr>
      <vt:lpstr>Impulse</vt:lpstr>
      <vt:lpstr>Impulse</vt:lpstr>
      <vt:lpstr>Impulse</vt:lpstr>
      <vt:lpstr>Conservation of Momentum</vt:lpstr>
      <vt:lpstr>Conservation of Momentum</vt:lpstr>
      <vt:lpstr>Conservation of Momentum</vt:lpstr>
      <vt:lpstr>Where does momentum go?</vt:lpstr>
      <vt:lpstr>Two Dimensional Collisions</vt:lpstr>
      <vt:lpstr>Two Dimensional Collisions</vt:lpstr>
      <vt:lpstr>Two Dimensional Collisions</vt:lpstr>
      <vt:lpstr>Two Dimensional Collisions</vt:lpstr>
      <vt:lpstr>Two Dimensional Collisions</vt:lpstr>
      <vt:lpstr>Kinetic Energy and Momentum</vt:lpstr>
      <vt:lpstr>Rocket Equation</vt:lpstr>
      <vt:lpstr>Rocket Equation</vt:lpstr>
      <vt:lpstr>Rocket Equation</vt:lpstr>
      <vt:lpstr>Understandings: </vt:lpstr>
      <vt:lpstr>Data Booklet Reference: </vt:lpstr>
      <vt:lpstr>Applications And Skills: </vt:lpstr>
      <vt:lpstr>Applications And Skills: </vt:lpstr>
      <vt:lpstr> questionÈs¡</vt:lpstr>
      <vt:lpstr>Homework</vt:lpstr>
    </vt:vector>
  </TitlesOfParts>
  <Company>pcsb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Devil physics The baddest class on campus IB Physics Physics I Honors / Pre-IB Physics</dc:title>
  <dc:creator>Kyle Smith</dc:creator>
  <cp:lastModifiedBy>Kyle Smith</cp:lastModifiedBy>
  <cp:revision>64</cp:revision>
  <dcterms:created xsi:type="dcterms:W3CDTF">2010-12-08T08:20:03Z</dcterms:created>
  <dcterms:modified xsi:type="dcterms:W3CDTF">2015-10-25T22:11:22Z</dcterms:modified>
</cp:coreProperties>
</file>