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5" r:id="rId4"/>
    <p:sldId id="279" r:id="rId5"/>
    <p:sldId id="259" r:id="rId6"/>
    <p:sldId id="289" r:id="rId7"/>
    <p:sldId id="290" r:id="rId8"/>
    <p:sldId id="291" r:id="rId9"/>
    <p:sldId id="292" r:id="rId10"/>
    <p:sldId id="293" r:id="rId11"/>
    <p:sldId id="260" r:id="rId12"/>
    <p:sldId id="262" r:id="rId13"/>
    <p:sldId id="284" r:id="rId14"/>
    <p:sldId id="282" r:id="rId15"/>
    <p:sldId id="283" r:id="rId16"/>
    <p:sldId id="261" r:id="rId17"/>
    <p:sldId id="263" r:id="rId18"/>
    <p:sldId id="264" r:id="rId19"/>
    <p:sldId id="280" r:id="rId20"/>
    <p:sldId id="265" r:id="rId21"/>
    <p:sldId id="266" r:id="rId22"/>
    <p:sldId id="267" r:id="rId23"/>
    <p:sldId id="268" r:id="rId24"/>
    <p:sldId id="269" r:id="rId25"/>
    <p:sldId id="270" r:id="rId26"/>
    <p:sldId id="271" r:id="rId27"/>
    <p:sldId id="281" r:id="rId28"/>
    <p:sldId id="272" r:id="rId29"/>
    <p:sldId id="294" r:id="rId30"/>
    <p:sldId id="273"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295" r:id="rId51"/>
    <p:sldId id="296" r:id="rId52"/>
    <p:sldId id="297" r:id="rId53"/>
    <p:sldId id="287" r:id="rId54"/>
    <p:sldId id="27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9/2/2015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9/2/2015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9/2/2015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Planets.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owers_of_ten_-_Scales_of_the_Universe_1.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1\Powers_of_ten_-_Scales_of_the_Universe_1.wm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Scientific%20Notation.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1\Scientific%20Notation.wmv"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Using%20numbers%20and%20units.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1\Using%20numbers%20and%20units.wmv"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Reading%20Activity%20T1-1.doc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ccuracy%20and%20Precision.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1\Tsokos%20Lesson%201-1\Accuracy%20and%20Precision.mp4"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a:t>
            </a:r>
            <a:r>
              <a:rPr lang="en-US" dirty="0" smtClean="0">
                <a:latin typeface="Pristina" pitchFamily="66" charset="0"/>
              </a:rPr>
              <a:t> physics</a:t>
            </a:r>
            <a:r>
              <a:rPr lang="en-US" dirty="0" smtClean="0">
                <a:latin typeface="Pristina" pitchFamily="66" charset="0"/>
              </a:rPr>
              <a:t/>
            </a:r>
            <a:br>
              <a:rPr lang="en-US" dirty="0" smtClean="0">
                <a:latin typeface="Pristina" pitchFamily="66" charset="0"/>
              </a:rPr>
            </a:br>
            <a:r>
              <a:rPr lang="en-US" sz="3200" dirty="0" smtClean="0">
                <a:latin typeface="Pristina" pitchFamily="66" charset="0"/>
              </a:rPr>
              <a:t>The </a:t>
            </a:r>
            <a:r>
              <a:rPr lang="en-US" sz="3200" dirty="0" smtClean="0">
                <a:latin typeface="Pristina" pitchFamily="66" charset="0"/>
              </a:rPr>
              <a:t> </a:t>
            </a:r>
            <a:r>
              <a:rPr lang="en-US" sz="3200" dirty="0" err="1" smtClean="0">
                <a:latin typeface="Pristina" pitchFamily="66" charset="0"/>
              </a:rPr>
              <a:t>baddest</a:t>
            </a:r>
            <a:r>
              <a:rPr lang="en-US" sz="3200" dirty="0" smtClean="0">
                <a:latin typeface="Pristina" pitchFamily="66" charset="0"/>
              </a:rPr>
              <a:t>  class  </a:t>
            </a:r>
            <a:r>
              <a:rPr lang="en-US" sz="3200" dirty="0" smtClean="0">
                <a:latin typeface="Pristina" pitchFamily="66" charset="0"/>
              </a:rPr>
              <a:t>on </a:t>
            </a:r>
            <a:r>
              <a:rPr lang="en-US" sz="3200" dirty="0" smtClean="0">
                <a:latin typeface="Pristina" pitchFamily="66" charset="0"/>
              </a:rPr>
              <a:t> campus</a:t>
            </a:r>
            <a:r>
              <a:rPr lang="en-US" sz="3200" dirty="0" smtClean="0">
                <a:latin typeface="Pristina" pitchFamily="66" charset="0"/>
              </a:rPr>
              <a:t/>
            </a:r>
            <a:br>
              <a:rPr lang="en-US" sz="3200" dirty="0" smtClean="0">
                <a:latin typeface="Pristina" pitchFamily="66" charset="0"/>
              </a:rPr>
            </a:br>
            <a:r>
              <a:rPr lang="en-US" sz="2800" dirty="0" smtClean="0">
                <a:latin typeface="Pristina" pitchFamily="66" charset="0"/>
              </a:rPr>
              <a:t>IB </a:t>
            </a:r>
            <a:r>
              <a:rPr lang="en-US" sz="2800" dirty="0" smtClean="0">
                <a:latin typeface="Pristina" pitchFamily="66" charset="0"/>
              </a:rPr>
              <a:t>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Booklet Reference</a:t>
            </a:r>
            <a:endParaRPr lang="en-US" dirty="0"/>
          </a:p>
        </p:txBody>
      </p:sp>
      <p:sp>
        <p:nvSpPr>
          <p:cNvPr id="3" name="Content Placeholder 2"/>
          <p:cNvSpPr>
            <a:spLocks noGrp="1"/>
          </p:cNvSpPr>
          <p:nvPr>
            <p:ph idx="1"/>
          </p:nvPr>
        </p:nvSpPr>
        <p:spPr/>
        <p:txBody>
          <a:bodyPr/>
          <a:lstStyle/>
          <a:p>
            <a:r>
              <a:rPr lang="en-US" dirty="0" smtClean="0"/>
              <a:t>Metric (SI) multipliers can be found on page 5 of the physics data booklet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a:t>
            </a:r>
            <a:endParaRPr lang="en-US" dirty="0"/>
          </a:p>
        </p:txBody>
      </p:sp>
      <p:sp>
        <p:nvSpPr>
          <p:cNvPr id="3" name="Content Placeholder 2"/>
          <p:cNvSpPr>
            <a:spLocks noGrp="1"/>
          </p:cNvSpPr>
          <p:nvPr>
            <p:ph idx="1"/>
          </p:nvPr>
        </p:nvSpPr>
        <p:spPr/>
        <p:txBody>
          <a:bodyPr>
            <a:normAutofit/>
          </a:bodyPr>
          <a:lstStyle/>
          <a:p>
            <a:r>
              <a:rPr lang="en-US" dirty="0" smtClean="0"/>
              <a:t>Physics deals with stuff that is really small and stuff that is really big</a:t>
            </a:r>
          </a:p>
          <a:p>
            <a:pPr lvl="1"/>
            <a:r>
              <a:rPr lang="en-US" dirty="0" smtClean="0"/>
              <a:t>The mass of an electron is about 10</a:t>
            </a:r>
            <a:r>
              <a:rPr lang="en-US" baseline="30000" dirty="0" smtClean="0"/>
              <a:t>-30</a:t>
            </a:r>
            <a:r>
              <a:rPr lang="en-US" dirty="0" smtClean="0"/>
              <a:t> kg</a:t>
            </a:r>
          </a:p>
          <a:p>
            <a:pPr lvl="1"/>
            <a:r>
              <a:rPr lang="en-US" dirty="0" smtClean="0"/>
              <a:t>The mass of the universe is about 10</a:t>
            </a:r>
            <a:r>
              <a:rPr lang="en-US" baseline="30000" dirty="0" smtClean="0"/>
              <a:t>53</a:t>
            </a:r>
            <a:r>
              <a:rPr lang="en-US" dirty="0" smtClean="0"/>
              <a:t> kg</a:t>
            </a:r>
          </a:p>
          <a:p>
            <a:r>
              <a:rPr lang="en-US" dirty="0" smtClean="0"/>
              <a:t>Consider the relative size of objects in the universe</a:t>
            </a:r>
          </a:p>
          <a:p>
            <a:pPr lvl="1"/>
            <a:r>
              <a:rPr lang="en-US" dirty="0" smtClean="0">
                <a:hlinkClick r:id="rId2" action="ppaction://hlinkpres?slideindex=1&amp;slidetitle="/>
              </a:rPr>
              <a:t>Planets</a:t>
            </a:r>
            <a:endParaRPr lang="en-US" dirty="0" smtClean="0"/>
          </a:p>
          <a:p>
            <a:r>
              <a:rPr lang="en-US" dirty="0" smtClean="0"/>
              <a:t>IB Physics will use scientific notation much more than Pre-IB</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a:t>
            </a:r>
            <a:br>
              <a:rPr lang="en-US" dirty="0" smtClean="0"/>
            </a:br>
            <a:r>
              <a:rPr lang="en-US" sz="2800" dirty="0" smtClean="0">
                <a:hlinkClick r:id="rId3" action="ppaction://hlinkfile"/>
              </a:rPr>
              <a:t>Powers of ten – Scales of the Universe</a:t>
            </a:r>
            <a:endParaRPr lang="en-US" sz="2800" dirty="0"/>
          </a:p>
        </p:txBody>
      </p:sp>
      <p:pic>
        <p:nvPicPr>
          <p:cNvPr id="4" name="Powers_of_ten_-_Scales_of_the_Universe_1.wmv">
            <a:hlinkClick r:id="" action="ppaction://media"/>
          </p:cNvPr>
          <p:cNvPicPr>
            <a:picLocks noRot="1" noChangeAspect="1"/>
          </p:cNvPicPr>
          <p:nvPr>
            <a:videoFile r:link="rId1"/>
          </p:nvPr>
        </p:nvPicPr>
        <p:blipFill>
          <a:blip r:embed="rId4" cstate="print"/>
          <a:stretch>
            <a:fillRect/>
          </a:stretch>
        </p:blipFill>
        <p:spPr>
          <a:xfrm>
            <a:off x="304800" y="1822587"/>
            <a:ext cx="8505844" cy="480681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 Length</a:t>
            </a:r>
            <a:endParaRPr lang="en-US" dirty="0"/>
          </a:p>
        </p:txBody>
      </p:sp>
      <p:pic>
        <p:nvPicPr>
          <p:cNvPr id="4" name="Content Placeholder 3" descr="Orders of Magnitude - Length.jpg"/>
          <p:cNvPicPr>
            <a:picLocks noGrp="1" noChangeAspect="1"/>
          </p:cNvPicPr>
          <p:nvPr>
            <p:ph idx="1"/>
          </p:nvPr>
        </p:nvPicPr>
        <p:blipFill>
          <a:blip r:embed="rId2" cstate="print"/>
          <a:stretch>
            <a:fillRect/>
          </a:stretch>
        </p:blipFill>
        <p:spPr>
          <a:xfrm>
            <a:off x="2048209" y="1523999"/>
            <a:ext cx="5571791" cy="515469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 Mass</a:t>
            </a:r>
            <a:endParaRPr lang="en-US" dirty="0"/>
          </a:p>
        </p:txBody>
      </p:sp>
      <p:pic>
        <p:nvPicPr>
          <p:cNvPr id="4" name="Content Placeholder 3" descr="Orders of Magnitude - Mass.jpg"/>
          <p:cNvPicPr>
            <a:picLocks noGrp="1" noChangeAspect="1"/>
          </p:cNvPicPr>
          <p:nvPr>
            <p:ph idx="1"/>
          </p:nvPr>
        </p:nvPicPr>
        <p:blipFill>
          <a:blip r:embed="rId2" cstate="print"/>
          <a:stretch>
            <a:fillRect/>
          </a:stretch>
        </p:blipFill>
        <p:spPr>
          <a:xfrm>
            <a:off x="1657977" y="1371600"/>
            <a:ext cx="6122569" cy="5257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of Magnitude - Time</a:t>
            </a:r>
            <a:endParaRPr lang="en-US" dirty="0"/>
          </a:p>
        </p:txBody>
      </p:sp>
      <p:pic>
        <p:nvPicPr>
          <p:cNvPr id="4" name="Content Placeholder 3" descr="Orders of Magnitude - Time.jpg"/>
          <p:cNvPicPr>
            <a:picLocks noGrp="1" noChangeAspect="1"/>
          </p:cNvPicPr>
          <p:nvPr>
            <p:ph idx="1"/>
          </p:nvPr>
        </p:nvPicPr>
        <p:blipFill>
          <a:blip r:embed="rId2" cstate="print"/>
          <a:stretch>
            <a:fillRect/>
          </a:stretch>
        </p:blipFill>
        <p:spPr>
          <a:xfrm>
            <a:off x="1121672" y="1447800"/>
            <a:ext cx="7161884" cy="5105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Scientific Notation Review</a:t>
            </a:r>
            <a:endParaRPr lang="en-US" dirty="0"/>
          </a:p>
        </p:txBody>
      </p:sp>
      <p:pic>
        <p:nvPicPr>
          <p:cNvPr id="6" name="Scientific Notation.wmv">
            <a:hlinkClick r:id="" action="ppaction://media"/>
          </p:cNvPr>
          <p:cNvPicPr>
            <a:picLocks noGrp="1" noRot="1" noChangeAspect="1"/>
          </p:cNvPicPr>
          <p:nvPr>
            <p:ph idx="1"/>
            <a:videoFile r:link="rId1"/>
          </p:nvPr>
        </p:nvPicPr>
        <p:blipFill>
          <a:blip r:embed="rId4" cstate="print"/>
          <a:stretch>
            <a:fillRect/>
          </a:stretch>
        </p:blipFill>
        <p:spPr>
          <a:xfrm>
            <a:off x="1142999" y="1327150"/>
            <a:ext cx="6968067" cy="52260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 Review</a:t>
            </a:r>
            <a:endParaRPr lang="en-US" dirty="0"/>
          </a:p>
        </p:txBody>
      </p:sp>
      <p:graphicFrame>
        <p:nvGraphicFramePr>
          <p:cNvPr id="4" name="Content Placeholder 3"/>
          <p:cNvGraphicFramePr>
            <a:graphicFrameLocks noChangeAspect="1"/>
          </p:cNvGraphicFramePr>
          <p:nvPr>
            <p:ph idx="1"/>
          </p:nvPr>
        </p:nvGraphicFramePr>
        <p:xfrm>
          <a:off x="257909" y="1905000"/>
          <a:ext cx="8650654" cy="3352800"/>
        </p:xfrm>
        <a:graphic>
          <a:graphicData uri="http://schemas.openxmlformats.org/presentationml/2006/ole">
            <p:oleObj spid="_x0000_s1026" name="Equation" r:id="rId3" imgW="3670200" imgH="142236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b="1" dirty="0" smtClean="0"/>
              <a:t>Units and Standards</a:t>
            </a:r>
          </a:p>
          <a:p>
            <a:pPr lvl="1"/>
            <a:r>
              <a:rPr lang="en-US" dirty="0" smtClean="0"/>
              <a:t>Unit – name for a measurement commonly used</a:t>
            </a:r>
          </a:p>
          <a:p>
            <a:pPr lvl="1"/>
            <a:r>
              <a:rPr lang="en-US" dirty="0" smtClean="0"/>
              <a:t>Standard – the device that defines the unit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3200" b="1" u="sng" dirty="0" smtClean="0"/>
              <a:t>Meter</a:t>
            </a:r>
            <a:r>
              <a:rPr lang="en-US" sz="3200" b="1" dirty="0" smtClean="0"/>
              <a:t> (m) -- unit of length.  The standard for a meter has, at various times, been:</a:t>
            </a:r>
            <a:endParaRPr lang="en-US" sz="1800" dirty="0" smtClean="0"/>
          </a:p>
          <a:p>
            <a:pPr lvl="1"/>
            <a:r>
              <a:rPr lang="en-US" b="1" dirty="0" smtClean="0"/>
              <a:t>Distance from the tip of your nose to the tip of your longest finger when arm is extended horizontally.  Problem?</a:t>
            </a:r>
            <a:endParaRPr lang="en-US" sz="1600" dirty="0" smtClean="0"/>
          </a:p>
          <a:p>
            <a:pPr lvl="1"/>
            <a:r>
              <a:rPr lang="en-US" b="1" dirty="0" smtClean="0"/>
              <a:t>One ten-millionth of the distance from the earth’s equator to either pole.  Problem?</a:t>
            </a:r>
            <a:endParaRPr lang="en-US" sz="1600" dirty="0" smtClean="0"/>
          </a:p>
          <a:p>
            <a:pPr lvl="1"/>
            <a:r>
              <a:rPr lang="en-US" b="1" dirty="0" smtClean="0"/>
              <a:t>Distance between two finely engraved marks on a particular bar of a platinum-iridium alloy.  Problem?</a:t>
            </a:r>
            <a:endParaRPr lang="en-US" sz="16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Tsokos lesson 1-1</a:t>
            </a:r>
            <a:br>
              <a:rPr lang="en-US" dirty="0" smtClean="0"/>
            </a:br>
            <a:r>
              <a:rPr lang="en-US" dirty="0" smtClean="0"/>
              <a:t>Measurements in physics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3200" b="1" u="sng" dirty="0" smtClean="0"/>
              <a:t>Meter</a:t>
            </a:r>
            <a:r>
              <a:rPr lang="en-US" sz="3200" b="1" dirty="0" smtClean="0"/>
              <a:t> (m) -- unit of length.  The standard for a meter has, at various times, been:</a:t>
            </a:r>
            <a:endParaRPr lang="en-US" sz="1800" dirty="0" smtClean="0"/>
          </a:p>
          <a:p>
            <a:pPr lvl="1"/>
            <a:r>
              <a:rPr lang="en-US" b="1" dirty="0" smtClean="0"/>
              <a:t>For greater precision and reproducibility, changed in 1960 to 1,650,763.73 wavelengths of an orange light emitted by krypton 86 gas.  Problem?</a:t>
            </a:r>
            <a:endParaRPr lang="en-US" sz="1600" dirty="0" smtClean="0"/>
          </a:p>
          <a:p>
            <a:pPr lvl="1"/>
            <a:r>
              <a:rPr lang="en-US" b="1" dirty="0" smtClean="0"/>
              <a:t>Current:  length of path traveled by light in 1/299,792,458th’s of a second.  Problem?</a:t>
            </a:r>
            <a:endParaRPr lang="en-US" sz="16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2800" b="1" u="sng" dirty="0" smtClean="0"/>
              <a:t>Kilogram</a:t>
            </a:r>
            <a:r>
              <a:rPr lang="en-US" sz="2800" b="1" dirty="0" smtClean="0"/>
              <a:t> (kg) – unit of mass.  Equal to the mass of a platinum-iridium alloy bar kept at the Bureau International des </a:t>
            </a:r>
            <a:r>
              <a:rPr lang="en-US" sz="2800" b="1" dirty="0" err="1" smtClean="0"/>
              <a:t>Poids</a:t>
            </a:r>
            <a:r>
              <a:rPr lang="en-US" sz="2800" b="1" dirty="0" smtClean="0"/>
              <a:t> et </a:t>
            </a:r>
            <a:r>
              <a:rPr lang="en-US" sz="2800" b="1" dirty="0" err="1" smtClean="0"/>
              <a:t>Mesures</a:t>
            </a:r>
            <a:r>
              <a:rPr lang="en-US" sz="2800" b="1" dirty="0" smtClean="0"/>
              <a:t> in France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2800" b="1" u="sng" dirty="0" smtClean="0"/>
              <a:t>Second</a:t>
            </a:r>
            <a:r>
              <a:rPr lang="en-US" sz="2800" b="1" dirty="0" smtClean="0"/>
              <a:t> (s) – unit of time.  Duration of 9,192,631,770 full oscillations of the electromagnetic radiation emitted in a transition between two hyperfine energy levels in the ground state of a cesium-133 atom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2800" b="1" u="sng" dirty="0" smtClean="0"/>
              <a:t>Ampere</a:t>
            </a:r>
            <a:r>
              <a:rPr lang="en-US" sz="2800" b="1" dirty="0" smtClean="0"/>
              <a:t> (A) – unit of electric current.  The amount of current which, when flowing in two parallel conductors 1m apart, produces a force of 2x10</a:t>
            </a:r>
            <a:r>
              <a:rPr lang="en-US" sz="2800" b="1" baseline="30000" dirty="0" smtClean="0"/>
              <a:t>-7</a:t>
            </a:r>
            <a:r>
              <a:rPr lang="en-US" sz="2800" b="1" dirty="0" smtClean="0"/>
              <a:t> N on a length of 1m of the conductors.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2800" b="1" u="sng" dirty="0" smtClean="0"/>
              <a:t>Kelvin (K) </a:t>
            </a:r>
            <a:r>
              <a:rPr lang="en-US" sz="2800" b="1" dirty="0" smtClean="0"/>
              <a:t>– unit of temperature.  It is 1/273.16th of the thermodynamic temperature of the triple point of water.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3200" b="1" u="sng" dirty="0" smtClean="0"/>
              <a:t>Mole (mol) </a:t>
            </a:r>
            <a:r>
              <a:rPr lang="en-US" sz="3200" b="1" dirty="0" smtClean="0"/>
              <a:t>– One mole of a substance contains as many molecules as there are atoms in 12g of carbon-12.  This special number of molecules is called </a:t>
            </a:r>
            <a:r>
              <a:rPr lang="en-US" sz="3200" b="1" dirty="0" err="1" smtClean="0"/>
              <a:t>Avagadro’s</a:t>
            </a:r>
            <a:r>
              <a:rPr lang="en-US" sz="3200" b="1" dirty="0" smtClean="0"/>
              <a:t> number and is approximately 6.02x10</a:t>
            </a:r>
            <a:r>
              <a:rPr lang="en-US" sz="3200" b="1" baseline="30000" dirty="0" smtClean="0"/>
              <a:t>23</a:t>
            </a:r>
            <a:r>
              <a:rPr lang="en-US" sz="3200" b="1" dirty="0" smtClean="0"/>
              <a:t>.</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sz="3200" b="1" u="sng" dirty="0" smtClean="0"/>
              <a:t>Candela (</a:t>
            </a:r>
            <a:r>
              <a:rPr lang="en-US" sz="3200" b="1" u="sng" dirty="0" err="1" smtClean="0"/>
              <a:t>cd</a:t>
            </a:r>
            <a:r>
              <a:rPr lang="en-US" sz="3200" b="1" u="sng" dirty="0" smtClean="0"/>
              <a:t>) </a:t>
            </a:r>
            <a:r>
              <a:rPr lang="en-US" sz="3200" b="1" dirty="0" smtClean="0"/>
              <a:t>– unit of luminous intensity.  It is the intensity of a source of frequency 5.40x10</a:t>
            </a:r>
            <a:r>
              <a:rPr lang="en-US" sz="3200" b="1" baseline="30000" dirty="0" smtClean="0"/>
              <a:t>14</a:t>
            </a:r>
            <a:r>
              <a:rPr lang="en-US" sz="3200" b="1" dirty="0" smtClean="0"/>
              <a:t> Hz emitting  W per </a:t>
            </a:r>
            <a:r>
              <a:rPr lang="en-US" sz="3200" b="1" dirty="0" err="1" smtClean="0"/>
              <a:t>steradian</a:t>
            </a:r>
            <a:r>
              <a:rPr lang="en-US" sz="3200" b="1" dirty="0" smtClean="0"/>
              <a:t>.  (Not used in our book).</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Units - </a:t>
            </a:r>
            <a:r>
              <a:rPr lang="en-US" sz="3200" dirty="0" err="1" smtClean="0"/>
              <a:t>Systeme</a:t>
            </a:r>
            <a:r>
              <a:rPr lang="en-US" sz="3200" dirty="0" smtClean="0"/>
              <a:t> </a:t>
            </a:r>
            <a:r>
              <a:rPr lang="en-US" sz="3200" dirty="0" err="1" smtClean="0"/>
              <a:t>Internationale</a:t>
            </a:r>
            <a:endParaRPr lang="en-US" sz="3200" dirty="0"/>
          </a:p>
        </p:txBody>
      </p:sp>
      <p:sp>
        <p:nvSpPr>
          <p:cNvPr id="3" name="Content Placeholder 2"/>
          <p:cNvSpPr>
            <a:spLocks noGrp="1"/>
          </p:cNvSpPr>
          <p:nvPr>
            <p:ph idx="1"/>
          </p:nvPr>
        </p:nvSpPr>
        <p:spPr/>
        <p:txBody>
          <a:bodyPr>
            <a:normAutofit/>
          </a:bodyPr>
          <a:lstStyle/>
          <a:p>
            <a:r>
              <a:rPr lang="en-US" dirty="0" smtClean="0"/>
              <a:t>SI Prefixes – Page 5 of Data Guide</a:t>
            </a:r>
            <a:endParaRPr lang="en-US" dirty="0"/>
          </a:p>
        </p:txBody>
      </p:sp>
      <p:pic>
        <p:nvPicPr>
          <p:cNvPr id="4" name="Picture 3" descr="SI Prefixes.jpg"/>
          <p:cNvPicPr>
            <a:picLocks noChangeAspect="1"/>
          </p:cNvPicPr>
          <p:nvPr/>
        </p:nvPicPr>
        <p:blipFill>
          <a:blip r:embed="rId2" cstate="print"/>
          <a:stretch>
            <a:fillRect/>
          </a:stretch>
        </p:blipFill>
        <p:spPr>
          <a:xfrm>
            <a:off x="2132822" y="2438400"/>
            <a:ext cx="5944378" cy="4191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p:spPr>
        <p:txBody>
          <a:bodyPr/>
          <a:lstStyle/>
          <a:p>
            <a:r>
              <a:rPr lang="en-US" sz="3200" dirty="0" smtClean="0"/>
              <a:t>Working With Units</a:t>
            </a:r>
            <a:br>
              <a:rPr lang="en-US" sz="3200" dirty="0" smtClean="0"/>
            </a:br>
            <a:r>
              <a:rPr lang="en-US" sz="2400" dirty="0" smtClean="0">
                <a:hlinkClick r:id="rId3" action="ppaction://hlinkfile"/>
              </a:rPr>
              <a:t>Using Numbers and Units</a:t>
            </a:r>
            <a:endParaRPr lang="en-US" sz="3200" dirty="0"/>
          </a:p>
        </p:txBody>
      </p:sp>
      <p:pic>
        <p:nvPicPr>
          <p:cNvPr id="6" name="Using numbers and units.wmv">
            <a:hlinkClick r:id="" action="ppaction://media"/>
          </p:cNvPr>
          <p:cNvPicPr>
            <a:picLocks noGrp="1" noRot="1" noChangeAspect="1"/>
          </p:cNvPicPr>
          <p:nvPr>
            <p:ph idx="1"/>
            <a:videoFile r:link="rId1"/>
          </p:nvPr>
        </p:nvPicPr>
        <p:blipFill>
          <a:blip r:embed="rId4" cstate="print"/>
          <a:stretch>
            <a:fillRect/>
          </a:stretch>
        </p:blipFill>
        <p:spPr>
          <a:xfrm>
            <a:off x="1066800" y="1270000"/>
            <a:ext cx="7086600" cy="53149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Working With Units</a:t>
            </a:r>
            <a:endParaRPr lang="en-US" sz="3200" dirty="0"/>
          </a:p>
        </p:txBody>
      </p:sp>
      <p:sp>
        <p:nvSpPr>
          <p:cNvPr id="3" name="Content Placeholder 2"/>
          <p:cNvSpPr>
            <a:spLocks noGrp="1"/>
          </p:cNvSpPr>
          <p:nvPr>
            <p:ph idx="1"/>
          </p:nvPr>
        </p:nvSpPr>
        <p:spPr/>
        <p:txBody>
          <a:bodyPr>
            <a:normAutofit/>
          </a:bodyPr>
          <a:lstStyle/>
          <a:p>
            <a:r>
              <a:rPr lang="en-US" sz="3200" b="1" dirty="0" smtClean="0"/>
              <a:t>Derived units</a:t>
            </a:r>
          </a:p>
          <a:p>
            <a:pPr lvl="1"/>
            <a:r>
              <a:rPr lang="en-US" sz="2800" b="1" dirty="0" smtClean="0"/>
              <a:t>d = m</a:t>
            </a:r>
          </a:p>
          <a:p>
            <a:pPr lvl="1"/>
            <a:r>
              <a:rPr lang="en-US" sz="2800" b="1" dirty="0" smtClean="0"/>
              <a:t>v = m/s</a:t>
            </a:r>
          </a:p>
          <a:p>
            <a:pPr lvl="1"/>
            <a:r>
              <a:rPr lang="en-US" sz="2800" b="1" dirty="0" smtClean="0"/>
              <a:t>a = m/s</a:t>
            </a:r>
            <a:r>
              <a:rPr lang="en-US" sz="2800" b="1" baseline="30000" dirty="0" smtClean="0"/>
              <a:t>2</a:t>
            </a:r>
            <a:r>
              <a:rPr lang="en-US" sz="2800" b="1" dirty="0" smtClean="0"/>
              <a:t> </a:t>
            </a:r>
          </a:p>
          <a:p>
            <a:pPr lvl="1"/>
            <a:r>
              <a:rPr lang="en-US" sz="2800" b="1" dirty="0" smtClean="0"/>
              <a:t>F = ma = N = </a:t>
            </a:r>
            <a:r>
              <a:rPr lang="en-US" sz="2800" b="1" dirty="0" err="1" smtClean="0"/>
              <a:t>kg·m</a:t>
            </a:r>
            <a:r>
              <a:rPr lang="en-US" sz="2800" b="1" dirty="0" smtClean="0"/>
              <a:t>/s</a:t>
            </a:r>
            <a:r>
              <a:rPr lang="en-US" sz="2800" b="1" baseline="30000" dirty="0" smtClean="0"/>
              <a:t>2</a:t>
            </a:r>
            <a:endParaRPr lang="en-US" sz="2800" b="1" dirty="0" smtClean="0"/>
          </a:p>
          <a:p>
            <a:pPr lvl="1"/>
            <a:r>
              <a:rPr lang="en-US" sz="2800" b="1" dirty="0" smtClean="0"/>
              <a:t>W = </a:t>
            </a:r>
            <a:r>
              <a:rPr lang="en-US" sz="2800" b="1" dirty="0" err="1" smtClean="0"/>
              <a:t>Fd</a:t>
            </a:r>
            <a:r>
              <a:rPr lang="en-US" sz="2800" b="1" dirty="0" smtClean="0"/>
              <a:t> = J = kg·m</a:t>
            </a:r>
            <a:r>
              <a:rPr lang="en-US" sz="2800" b="1" baseline="30000" dirty="0" smtClean="0"/>
              <a:t>2</a:t>
            </a:r>
            <a:r>
              <a:rPr lang="en-US" sz="2800" b="1" dirty="0" smtClean="0"/>
              <a:t>/s</a:t>
            </a:r>
            <a:r>
              <a:rPr lang="en-US" sz="2800" b="1" baseline="30000" dirty="0" smtClean="0"/>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Questions from Reading Activity?</a:t>
            </a:r>
            <a:endParaRPr lang="en-US" dirty="0"/>
          </a:p>
        </p:txBody>
      </p:sp>
      <p:sp>
        <p:nvSpPr>
          <p:cNvPr id="3" name="Content Placeholder 2"/>
          <p:cNvSpPr>
            <a:spLocks noGrp="1"/>
          </p:cNvSpPr>
          <p:nvPr>
            <p:ph idx="1"/>
          </p:nvPr>
        </p:nvSpPr>
        <p:spPr>
          <a:xfrm>
            <a:off x="914400" y="2286000"/>
            <a:ext cx="7772400" cy="4069560"/>
          </a:xfrm>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Working With Units</a:t>
            </a:r>
            <a:endParaRPr lang="en-US" sz="3200" dirty="0"/>
          </a:p>
        </p:txBody>
      </p:sp>
      <p:sp>
        <p:nvSpPr>
          <p:cNvPr id="3" name="Content Placeholder 2"/>
          <p:cNvSpPr>
            <a:spLocks noGrp="1"/>
          </p:cNvSpPr>
          <p:nvPr>
            <p:ph idx="1"/>
          </p:nvPr>
        </p:nvSpPr>
        <p:spPr/>
        <p:txBody>
          <a:bodyPr>
            <a:normAutofit/>
          </a:bodyPr>
          <a:lstStyle/>
          <a:p>
            <a:r>
              <a:rPr lang="en-US" sz="3200" b="1" dirty="0" smtClean="0"/>
              <a:t>Ensure the units in an equation are balanced</a:t>
            </a:r>
          </a:p>
          <a:p>
            <a:r>
              <a:rPr lang="en-US" sz="3200" b="1" dirty="0" smtClean="0"/>
              <a:t>Working with constants</a:t>
            </a:r>
            <a:endParaRPr lang="en-US" sz="1800" dirty="0" smtClean="0"/>
          </a:p>
          <a:p>
            <a:pPr lvl="1"/>
            <a:r>
              <a:rPr lang="en-US" sz="2800" b="1" dirty="0" smtClean="0"/>
              <a:t>Convert ‘givens’ to same units as constant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Accuracy and Precision Video</a:t>
            </a:r>
            <a:endParaRPr lang="en-US" dirty="0"/>
          </a:p>
        </p:txBody>
      </p:sp>
      <p:pic>
        <p:nvPicPr>
          <p:cNvPr id="5" name="Accuracy and Precision.mp4">
            <a:hlinkClick r:id="" action="ppaction://media"/>
          </p:cNvPr>
          <p:cNvPicPr>
            <a:picLocks noGrp="1" noRot="1" noChangeAspect="1"/>
          </p:cNvPicPr>
          <p:nvPr>
            <p:ph idx="1"/>
            <a:videoFile r:link="rId1"/>
          </p:nvPr>
        </p:nvPicPr>
        <p:blipFill>
          <a:blip r:embed="rId4" cstate="print"/>
          <a:stretch>
            <a:fillRect/>
          </a:stretch>
        </p:blipFill>
        <p:spPr>
          <a:xfrm>
            <a:off x="2057400" y="1327150"/>
            <a:ext cx="5334000" cy="5334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7772400" cy="914400"/>
          </a:xfrm>
        </p:spPr>
        <p:txBody>
          <a:bodyPr/>
          <a:lstStyle/>
          <a:p>
            <a:r>
              <a:rPr lang="en-US" dirty="0" smtClean="0"/>
              <a:t>Accuracy and Precision</a:t>
            </a:r>
            <a:endParaRPr lang="en-US" dirty="0"/>
          </a:p>
        </p:txBody>
      </p:sp>
      <p:sp>
        <p:nvSpPr>
          <p:cNvPr id="6" name="Content Placeholder 5"/>
          <p:cNvSpPr>
            <a:spLocks noGrp="1"/>
          </p:cNvSpPr>
          <p:nvPr>
            <p:ph idx="1"/>
          </p:nvPr>
        </p:nvSpPr>
        <p:spPr>
          <a:xfrm>
            <a:off x="457200" y="990600"/>
            <a:ext cx="8229600" cy="3276600"/>
          </a:xfrm>
        </p:spPr>
        <p:txBody>
          <a:bodyPr>
            <a:normAutofit fontScale="92500"/>
          </a:bodyPr>
          <a:lstStyle/>
          <a:p>
            <a:r>
              <a:rPr lang="en-US" dirty="0" smtClean="0"/>
              <a:t>Measurements are accurate if the systematic error is small</a:t>
            </a:r>
          </a:p>
          <a:p>
            <a:pPr lvl="1"/>
            <a:r>
              <a:rPr lang="en-US" dirty="0" smtClean="0"/>
              <a:t>Individual deviations may be high, but mean is close to actual value</a:t>
            </a:r>
          </a:p>
          <a:p>
            <a:r>
              <a:rPr lang="en-US" dirty="0" smtClean="0"/>
              <a:t>Measurements are precise if random error is small</a:t>
            </a:r>
          </a:p>
          <a:p>
            <a:pPr lvl="1"/>
            <a:r>
              <a:rPr lang="en-US" dirty="0" smtClean="0"/>
              <a:t>Individual deviations are low, but mean </a:t>
            </a:r>
            <a:r>
              <a:rPr lang="en-US" dirty="0" smtClean="0"/>
              <a:t>is not </a:t>
            </a:r>
            <a:r>
              <a:rPr lang="en-US" dirty="0" smtClean="0"/>
              <a:t>significantly different from actual value</a:t>
            </a:r>
          </a:p>
        </p:txBody>
      </p:sp>
      <p:pic>
        <p:nvPicPr>
          <p:cNvPr id="7" name="Picture 6" descr="systematic error graphs.jpg"/>
          <p:cNvPicPr>
            <a:picLocks noChangeAspect="1"/>
          </p:cNvPicPr>
          <p:nvPr/>
        </p:nvPicPr>
        <p:blipFill>
          <a:blip r:embed="rId2" cstate="print"/>
          <a:stretch>
            <a:fillRect/>
          </a:stretch>
        </p:blipFill>
        <p:spPr>
          <a:xfrm>
            <a:off x="1339515" y="4296207"/>
            <a:ext cx="6432885" cy="225699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Significant Digits – </a:t>
            </a:r>
            <a:r>
              <a:rPr lang="en-US" dirty="0" err="1" smtClean="0"/>
              <a:t>Da</a:t>
            </a:r>
            <a:r>
              <a:rPr lang="en-US" dirty="0" smtClean="0"/>
              <a:t> Rules</a:t>
            </a:r>
            <a:endParaRPr lang="en-US" dirty="0"/>
          </a:p>
        </p:txBody>
      </p:sp>
      <p:sp>
        <p:nvSpPr>
          <p:cNvPr id="3" name="Content Placeholder 2"/>
          <p:cNvSpPr>
            <a:spLocks noGrp="1"/>
          </p:cNvSpPr>
          <p:nvPr>
            <p:ph idx="1"/>
          </p:nvPr>
        </p:nvSpPr>
        <p:spPr>
          <a:xfrm>
            <a:off x="304800" y="1447800"/>
            <a:ext cx="8382000" cy="4907760"/>
          </a:xfrm>
        </p:spPr>
        <p:txBody>
          <a:bodyPr>
            <a:normAutofit lnSpcReduction="10000"/>
          </a:bodyPr>
          <a:lstStyle/>
          <a:p>
            <a:r>
              <a:rPr lang="en-US" dirty="0" smtClean="0"/>
              <a:t>The leftmost non-zero digit is significant and is in fact the most significant digit in the number.</a:t>
            </a:r>
          </a:p>
          <a:p>
            <a:r>
              <a:rPr lang="en-US" dirty="0" smtClean="0"/>
              <a:t>If the number has no decimal point, the rightmost non-zero digit is significant and is in fact the least significant.</a:t>
            </a:r>
          </a:p>
          <a:p>
            <a:r>
              <a:rPr lang="en-US" dirty="0" smtClean="0"/>
              <a:t>If the number does have a decimal point, the least significant digit is the rightmost digit (which may be zero).</a:t>
            </a:r>
          </a:p>
          <a:p>
            <a:r>
              <a:rPr lang="en-US" dirty="0" smtClean="0"/>
              <a:t>The number of significant digits of a number is the number of digits from the most to the least significant.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2</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2</a:t>
            </a:r>
          </a:p>
          <a:p>
            <a:pPr algn="ctr">
              <a:buNone/>
            </a:pPr>
            <a:r>
              <a:rPr lang="en-US" sz="4000" dirty="0" smtClean="0">
                <a:solidFill>
                  <a:srgbClr val="FF0000"/>
                </a:solidFill>
              </a:rPr>
              <a:t>2</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2</a:t>
            </a:r>
          </a:p>
          <a:p>
            <a:pPr algn="ctr">
              <a:buNone/>
            </a:pPr>
            <a:r>
              <a:rPr lang="en-US" sz="4000" dirty="0" smtClean="0">
                <a:solidFill>
                  <a:srgbClr val="FF0000"/>
                </a:solidFill>
              </a:rPr>
              <a:t>2</a:t>
            </a:r>
          </a:p>
          <a:p>
            <a:pPr algn="ctr">
              <a:buNone/>
            </a:pPr>
            <a:r>
              <a:rPr lang="en-US" sz="4000" dirty="0" smtClean="0">
                <a:solidFill>
                  <a:srgbClr val="FF0000"/>
                </a:solidFill>
              </a:rPr>
              <a:t>4</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2</a:t>
            </a:r>
          </a:p>
          <a:p>
            <a:pPr algn="ctr">
              <a:buNone/>
            </a:pPr>
            <a:r>
              <a:rPr lang="en-US" sz="4000" dirty="0" smtClean="0">
                <a:solidFill>
                  <a:srgbClr val="FF0000"/>
                </a:solidFill>
              </a:rPr>
              <a:t>2</a:t>
            </a:r>
          </a:p>
          <a:p>
            <a:pPr algn="ctr">
              <a:buNone/>
            </a:pPr>
            <a:r>
              <a:rPr lang="en-US" sz="4000" dirty="0" smtClean="0">
                <a:solidFill>
                  <a:srgbClr val="FF0000"/>
                </a:solidFill>
              </a:rPr>
              <a:t>4</a:t>
            </a:r>
          </a:p>
          <a:p>
            <a:pPr algn="ctr">
              <a:buNone/>
            </a:pPr>
            <a:r>
              <a:rPr lang="en-US" sz="4000" dirty="0" smtClean="0">
                <a:solidFill>
                  <a:srgbClr val="FF0000"/>
                </a:solidFill>
              </a:rPr>
              <a:t>3</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2</a:t>
            </a:r>
          </a:p>
          <a:p>
            <a:pPr algn="ctr">
              <a:buNone/>
            </a:pPr>
            <a:r>
              <a:rPr lang="en-US" sz="4000" dirty="0" smtClean="0">
                <a:solidFill>
                  <a:srgbClr val="FF0000"/>
                </a:solidFill>
              </a:rPr>
              <a:t>2</a:t>
            </a:r>
          </a:p>
          <a:p>
            <a:pPr algn="ctr">
              <a:buNone/>
            </a:pPr>
            <a:r>
              <a:rPr lang="en-US" sz="4000" dirty="0" smtClean="0">
                <a:solidFill>
                  <a:srgbClr val="FF0000"/>
                </a:solidFill>
              </a:rPr>
              <a:t>4</a:t>
            </a:r>
          </a:p>
          <a:p>
            <a:pPr algn="ctr">
              <a:buNone/>
            </a:pPr>
            <a:r>
              <a:rPr lang="en-US" sz="4000" dirty="0" smtClean="0">
                <a:solidFill>
                  <a:srgbClr val="FF0000"/>
                </a:solidFill>
              </a:rPr>
              <a:t>3</a:t>
            </a:r>
          </a:p>
          <a:p>
            <a:pPr algn="ctr">
              <a:buNone/>
            </a:pPr>
            <a:r>
              <a:rPr lang="en-US" sz="4000" dirty="0" smtClean="0">
                <a:solidFill>
                  <a:srgbClr val="FF0000"/>
                </a:solidFill>
              </a:rPr>
              <a:t>2</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a:t>
            </a:r>
            <a:endParaRPr lang="en-US" dirty="0"/>
          </a:p>
        </p:txBody>
      </p:sp>
      <p:sp>
        <p:nvSpPr>
          <p:cNvPr id="3" name="Content Placeholder 2"/>
          <p:cNvSpPr>
            <a:spLocks noGrp="1"/>
          </p:cNvSpPr>
          <p:nvPr>
            <p:ph idx="1"/>
          </p:nvPr>
        </p:nvSpPr>
        <p:spPr/>
        <p:txBody>
          <a:bodyPr>
            <a:normAutofit/>
          </a:bodyPr>
          <a:lstStyle/>
          <a:p>
            <a:r>
              <a:rPr lang="en-US" dirty="0" smtClean="0"/>
              <a:t>Since 1948, the </a:t>
            </a:r>
            <a:r>
              <a:rPr lang="en-US" dirty="0" err="1" smtClean="0"/>
              <a:t>Système</a:t>
            </a:r>
            <a:r>
              <a:rPr lang="en-US" dirty="0" smtClean="0"/>
              <a:t> International </a:t>
            </a:r>
            <a:r>
              <a:rPr lang="en-US" dirty="0" err="1" smtClean="0"/>
              <a:t>d’Unités</a:t>
            </a:r>
            <a:r>
              <a:rPr lang="en-US" dirty="0" smtClean="0"/>
              <a:t> (SI) has been used as the preferred language of science and technology across the globe and reflects current best measurement practice.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Digits – How Many?</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2</a:t>
            </a:r>
          </a:p>
          <a:p>
            <a:pPr algn="ctr">
              <a:buNone/>
            </a:pPr>
            <a:r>
              <a:rPr lang="en-US" sz="4000" dirty="0" smtClean="0">
                <a:solidFill>
                  <a:srgbClr val="FF0000"/>
                </a:solidFill>
              </a:rPr>
              <a:t>2</a:t>
            </a:r>
          </a:p>
          <a:p>
            <a:pPr algn="ctr">
              <a:buNone/>
            </a:pPr>
            <a:r>
              <a:rPr lang="en-US" sz="4000" dirty="0" smtClean="0">
                <a:solidFill>
                  <a:srgbClr val="FF0000"/>
                </a:solidFill>
              </a:rPr>
              <a:t>4</a:t>
            </a:r>
          </a:p>
          <a:p>
            <a:pPr algn="ctr">
              <a:buNone/>
            </a:pPr>
            <a:r>
              <a:rPr lang="en-US" sz="4000" dirty="0" smtClean="0">
                <a:solidFill>
                  <a:srgbClr val="FF0000"/>
                </a:solidFill>
              </a:rPr>
              <a:t>3</a:t>
            </a:r>
          </a:p>
          <a:p>
            <a:pPr algn="ctr">
              <a:buNone/>
            </a:pPr>
            <a:r>
              <a:rPr lang="en-US" sz="4000" dirty="0" smtClean="0">
                <a:solidFill>
                  <a:srgbClr val="FF0000"/>
                </a:solidFill>
              </a:rPr>
              <a:t>2</a:t>
            </a:r>
          </a:p>
          <a:p>
            <a:pPr algn="ctr">
              <a:buNone/>
            </a:pPr>
            <a:r>
              <a:rPr lang="en-US" sz="4000" dirty="0" smtClean="0">
                <a:solidFill>
                  <a:srgbClr val="FF0000"/>
                </a:solidFill>
              </a:rPr>
              <a:t>4</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6.3 x 10</a:t>
            </a:r>
            <a:r>
              <a:rPr lang="en-US" sz="4000" baseline="30000" dirty="0" smtClean="0">
                <a:solidFill>
                  <a:srgbClr val="FF0000"/>
                </a:solidFill>
              </a:rPr>
              <a:t>1</a:t>
            </a:r>
            <a:endParaRPr lang="en-US" sz="4000" dirty="0" smtClean="0">
              <a:solidFill>
                <a:srgbClr val="FF0000"/>
              </a:solidFill>
            </a:endParaRP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6.3 x 10</a:t>
            </a:r>
            <a:r>
              <a:rPr lang="en-US" sz="4000" baseline="30000" dirty="0" smtClean="0">
                <a:solidFill>
                  <a:srgbClr val="FF0000"/>
                </a:solidFill>
              </a:rPr>
              <a:t>1</a:t>
            </a:r>
            <a:endParaRPr lang="en-US" sz="4000" dirty="0" smtClean="0">
              <a:solidFill>
                <a:srgbClr val="FF0000"/>
              </a:solidFill>
            </a:endParaRPr>
          </a:p>
          <a:p>
            <a:pPr algn="ctr">
              <a:buNone/>
            </a:pPr>
            <a:r>
              <a:rPr lang="en-US" sz="4000" dirty="0" smtClean="0">
                <a:solidFill>
                  <a:srgbClr val="FF0000"/>
                </a:solidFill>
              </a:rPr>
              <a:t>6.3 x 10</a:t>
            </a:r>
            <a:r>
              <a:rPr lang="en-US" sz="4000" baseline="30000" dirty="0" smtClean="0">
                <a:solidFill>
                  <a:srgbClr val="FF0000"/>
                </a:solidFill>
              </a:rPr>
              <a:t>-1</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6.3 x 10</a:t>
            </a:r>
            <a:r>
              <a:rPr lang="en-US" sz="4000" baseline="30000" dirty="0" smtClean="0">
                <a:solidFill>
                  <a:srgbClr val="FF0000"/>
                </a:solidFill>
              </a:rPr>
              <a:t>1</a:t>
            </a:r>
            <a:endParaRPr lang="en-US" sz="4000" dirty="0" smtClean="0">
              <a:solidFill>
                <a:srgbClr val="FF0000"/>
              </a:solidFill>
            </a:endParaRPr>
          </a:p>
          <a:p>
            <a:pPr algn="ctr">
              <a:buNone/>
            </a:pPr>
            <a:r>
              <a:rPr lang="en-US" sz="4000" dirty="0" smtClean="0">
                <a:solidFill>
                  <a:srgbClr val="FF0000"/>
                </a:solidFill>
              </a:rPr>
              <a:t>6.3 x 10</a:t>
            </a:r>
            <a:r>
              <a:rPr lang="en-US" sz="4000" baseline="30000" dirty="0" smtClean="0">
                <a:solidFill>
                  <a:srgbClr val="FF0000"/>
                </a:solidFill>
              </a:rPr>
              <a:t>-1</a:t>
            </a:r>
          </a:p>
          <a:p>
            <a:pPr algn="ctr">
              <a:buNone/>
            </a:pPr>
            <a:r>
              <a:rPr lang="en-US" sz="4000" dirty="0" smtClean="0">
                <a:solidFill>
                  <a:srgbClr val="FF0000"/>
                </a:solidFill>
              </a:rPr>
              <a:t>6.301 x 10</a:t>
            </a:r>
            <a:r>
              <a:rPr lang="en-US" sz="4000" baseline="30000" dirty="0" smtClean="0">
                <a:solidFill>
                  <a:srgbClr val="FF0000"/>
                </a:solidFill>
              </a:rPr>
              <a:t>-2</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6.3 x 10</a:t>
            </a:r>
            <a:r>
              <a:rPr lang="en-US" sz="4000" baseline="30000" dirty="0" smtClean="0">
                <a:solidFill>
                  <a:srgbClr val="FF0000"/>
                </a:solidFill>
              </a:rPr>
              <a:t>1</a:t>
            </a:r>
            <a:endParaRPr lang="en-US" sz="4000" dirty="0" smtClean="0">
              <a:solidFill>
                <a:srgbClr val="FF0000"/>
              </a:solidFill>
            </a:endParaRPr>
          </a:p>
          <a:p>
            <a:pPr algn="ctr">
              <a:buNone/>
            </a:pPr>
            <a:r>
              <a:rPr lang="en-US" sz="4000" dirty="0" smtClean="0">
                <a:solidFill>
                  <a:srgbClr val="FF0000"/>
                </a:solidFill>
              </a:rPr>
              <a:t>6.3 x 10</a:t>
            </a:r>
            <a:r>
              <a:rPr lang="en-US" sz="4000" baseline="30000" dirty="0" smtClean="0">
                <a:solidFill>
                  <a:srgbClr val="FF0000"/>
                </a:solidFill>
              </a:rPr>
              <a:t>-1</a:t>
            </a:r>
          </a:p>
          <a:p>
            <a:pPr algn="ctr">
              <a:buNone/>
            </a:pPr>
            <a:r>
              <a:rPr lang="en-US" sz="4000" dirty="0" smtClean="0">
                <a:solidFill>
                  <a:srgbClr val="FF0000"/>
                </a:solidFill>
              </a:rPr>
              <a:t>6.301 x 10</a:t>
            </a:r>
            <a:r>
              <a:rPr lang="en-US" sz="4000" baseline="30000" dirty="0" smtClean="0">
                <a:solidFill>
                  <a:srgbClr val="FF0000"/>
                </a:solidFill>
              </a:rPr>
              <a:t>-2</a:t>
            </a:r>
          </a:p>
          <a:p>
            <a:pPr algn="ctr">
              <a:buNone/>
            </a:pPr>
            <a:r>
              <a:rPr lang="en-US" sz="4000" dirty="0" smtClean="0">
                <a:solidFill>
                  <a:srgbClr val="FF0000"/>
                </a:solidFill>
              </a:rPr>
              <a:t>6.30 x 10</a:t>
            </a:r>
            <a:r>
              <a:rPr lang="en-US" sz="4000" baseline="30000" dirty="0" smtClean="0">
                <a:solidFill>
                  <a:srgbClr val="FF0000"/>
                </a:solidFill>
              </a:rPr>
              <a:t>-3</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6.3 x 10</a:t>
            </a:r>
            <a:r>
              <a:rPr lang="en-US" sz="4000" baseline="30000" dirty="0" smtClean="0">
                <a:solidFill>
                  <a:srgbClr val="FF0000"/>
                </a:solidFill>
              </a:rPr>
              <a:t>1</a:t>
            </a:r>
            <a:endParaRPr lang="en-US" sz="4000" dirty="0" smtClean="0">
              <a:solidFill>
                <a:srgbClr val="FF0000"/>
              </a:solidFill>
            </a:endParaRPr>
          </a:p>
          <a:p>
            <a:pPr algn="ctr">
              <a:buNone/>
            </a:pPr>
            <a:r>
              <a:rPr lang="en-US" sz="4000" dirty="0" smtClean="0">
                <a:solidFill>
                  <a:srgbClr val="FF0000"/>
                </a:solidFill>
              </a:rPr>
              <a:t>6.3 x 10</a:t>
            </a:r>
            <a:r>
              <a:rPr lang="en-US" sz="4000" baseline="30000" dirty="0" smtClean="0">
                <a:solidFill>
                  <a:srgbClr val="FF0000"/>
                </a:solidFill>
              </a:rPr>
              <a:t>-1</a:t>
            </a:r>
          </a:p>
          <a:p>
            <a:pPr algn="ctr">
              <a:buNone/>
            </a:pPr>
            <a:r>
              <a:rPr lang="en-US" sz="4000" dirty="0" smtClean="0">
                <a:solidFill>
                  <a:srgbClr val="FF0000"/>
                </a:solidFill>
              </a:rPr>
              <a:t>6.301 x 10</a:t>
            </a:r>
            <a:r>
              <a:rPr lang="en-US" sz="4000" baseline="30000" dirty="0" smtClean="0">
                <a:solidFill>
                  <a:srgbClr val="FF0000"/>
                </a:solidFill>
              </a:rPr>
              <a:t>-2</a:t>
            </a:r>
          </a:p>
          <a:p>
            <a:pPr algn="ctr">
              <a:buNone/>
            </a:pPr>
            <a:r>
              <a:rPr lang="en-US" sz="4000" dirty="0" smtClean="0">
                <a:solidFill>
                  <a:srgbClr val="FF0000"/>
                </a:solidFill>
              </a:rPr>
              <a:t>6.30 x 10</a:t>
            </a:r>
            <a:r>
              <a:rPr lang="en-US" sz="4000" baseline="30000" dirty="0" smtClean="0">
                <a:solidFill>
                  <a:srgbClr val="FF0000"/>
                </a:solidFill>
              </a:rPr>
              <a:t>-3</a:t>
            </a:r>
          </a:p>
          <a:p>
            <a:pPr algn="ctr">
              <a:buNone/>
            </a:pPr>
            <a:r>
              <a:rPr lang="en-US" sz="4000" dirty="0" smtClean="0">
                <a:solidFill>
                  <a:srgbClr val="FF0000"/>
                </a:solidFill>
              </a:rPr>
              <a:t>6.3 x 10</a:t>
            </a:r>
            <a:r>
              <a:rPr lang="en-US" sz="4000" baseline="30000" dirty="0" smtClean="0">
                <a:solidFill>
                  <a:srgbClr val="FF0000"/>
                </a:solidFill>
              </a:rPr>
              <a:t>2</a:t>
            </a:r>
          </a:p>
          <a:p>
            <a:pPr algn="ctr">
              <a:buNone/>
            </a:pP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97864"/>
          </a:xfrm>
        </p:spPr>
        <p:txBody>
          <a:bodyPr/>
          <a:lstStyle/>
          <a:p>
            <a:r>
              <a:rPr lang="en-US" dirty="0" smtClean="0"/>
              <a:t>Significant Digits – Scientific Notation</a:t>
            </a:r>
            <a:endParaRPr lang="en-US" dirty="0"/>
          </a:p>
        </p:txBody>
      </p:sp>
      <p:sp>
        <p:nvSpPr>
          <p:cNvPr id="3" name="Content Placeholder 2"/>
          <p:cNvSpPr>
            <a:spLocks noGrp="1"/>
          </p:cNvSpPr>
          <p:nvPr>
            <p:ph sz="half" idx="1"/>
          </p:nvPr>
        </p:nvSpPr>
        <p:spPr/>
        <p:txBody>
          <a:bodyPr>
            <a:normAutofit/>
          </a:bodyPr>
          <a:lstStyle/>
          <a:p>
            <a:pPr algn="ctr">
              <a:buNone/>
            </a:pPr>
            <a:r>
              <a:rPr lang="en-US" sz="4000" dirty="0" smtClean="0">
                <a:solidFill>
                  <a:srgbClr val="FFFF00"/>
                </a:solidFill>
              </a:rPr>
              <a:t>63</a:t>
            </a:r>
          </a:p>
          <a:p>
            <a:pPr algn="ctr">
              <a:buNone/>
            </a:pPr>
            <a:r>
              <a:rPr lang="en-US" sz="4000" dirty="0" smtClean="0">
                <a:solidFill>
                  <a:srgbClr val="FFFF00"/>
                </a:solidFill>
              </a:rPr>
              <a:t>0.63</a:t>
            </a:r>
          </a:p>
          <a:p>
            <a:pPr algn="ctr">
              <a:buNone/>
            </a:pPr>
            <a:r>
              <a:rPr lang="en-US" sz="4000" dirty="0" smtClean="0">
                <a:solidFill>
                  <a:srgbClr val="FFFF00"/>
                </a:solidFill>
              </a:rPr>
              <a:t>0.06301</a:t>
            </a:r>
          </a:p>
          <a:p>
            <a:pPr algn="ctr">
              <a:buNone/>
            </a:pPr>
            <a:r>
              <a:rPr lang="en-US" sz="4000" dirty="0" smtClean="0">
                <a:solidFill>
                  <a:srgbClr val="FFFF00"/>
                </a:solidFill>
              </a:rPr>
              <a:t>0.00630</a:t>
            </a:r>
          </a:p>
          <a:p>
            <a:pPr algn="ctr">
              <a:buNone/>
            </a:pPr>
            <a:r>
              <a:rPr lang="en-US" sz="4000" dirty="0" smtClean="0">
                <a:solidFill>
                  <a:srgbClr val="FFFF00"/>
                </a:solidFill>
              </a:rPr>
              <a:t>630</a:t>
            </a:r>
          </a:p>
          <a:p>
            <a:pPr algn="ctr">
              <a:buNone/>
            </a:pPr>
            <a:r>
              <a:rPr lang="en-US" sz="4000" dirty="0" smtClean="0">
                <a:solidFill>
                  <a:srgbClr val="FFFF00"/>
                </a:solidFill>
              </a:rPr>
              <a:t>630.0</a:t>
            </a:r>
            <a:endParaRPr lang="en-US" sz="4000" dirty="0">
              <a:solidFill>
                <a:srgbClr val="FFFF00"/>
              </a:solidFill>
            </a:endParaRPr>
          </a:p>
        </p:txBody>
      </p:sp>
      <p:sp>
        <p:nvSpPr>
          <p:cNvPr id="4" name="Content Placeholder 3"/>
          <p:cNvSpPr>
            <a:spLocks noGrp="1"/>
          </p:cNvSpPr>
          <p:nvPr>
            <p:ph sz="half" idx="2"/>
          </p:nvPr>
        </p:nvSpPr>
        <p:spPr/>
        <p:txBody>
          <a:bodyPr>
            <a:normAutofit/>
          </a:bodyPr>
          <a:lstStyle/>
          <a:p>
            <a:pPr algn="ctr">
              <a:buNone/>
            </a:pPr>
            <a:r>
              <a:rPr lang="en-US" sz="4000" dirty="0" smtClean="0">
                <a:solidFill>
                  <a:srgbClr val="FF0000"/>
                </a:solidFill>
              </a:rPr>
              <a:t>6.3 x 10</a:t>
            </a:r>
            <a:r>
              <a:rPr lang="en-US" sz="4000" baseline="30000" dirty="0" smtClean="0">
                <a:solidFill>
                  <a:srgbClr val="FF0000"/>
                </a:solidFill>
              </a:rPr>
              <a:t>1</a:t>
            </a:r>
            <a:endParaRPr lang="en-US" sz="4000" dirty="0" smtClean="0">
              <a:solidFill>
                <a:srgbClr val="FF0000"/>
              </a:solidFill>
            </a:endParaRPr>
          </a:p>
          <a:p>
            <a:pPr algn="ctr">
              <a:buNone/>
            </a:pPr>
            <a:r>
              <a:rPr lang="en-US" sz="4000" dirty="0" smtClean="0">
                <a:solidFill>
                  <a:srgbClr val="FF0000"/>
                </a:solidFill>
              </a:rPr>
              <a:t>6.3 x 10</a:t>
            </a:r>
            <a:r>
              <a:rPr lang="en-US" sz="4000" baseline="30000" dirty="0" smtClean="0">
                <a:solidFill>
                  <a:srgbClr val="FF0000"/>
                </a:solidFill>
              </a:rPr>
              <a:t>-1</a:t>
            </a:r>
          </a:p>
          <a:p>
            <a:pPr algn="ctr">
              <a:buNone/>
            </a:pPr>
            <a:r>
              <a:rPr lang="en-US" sz="4000" dirty="0" smtClean="0">
                <a:solidFill>
                  <a:srgbClr val="FF0000"/>
                </a:solidFill>
              </a:rPr>
              <a:t>6.301 x 10</a:t>
            </a:r>
            <a:r>
              <a:rPr lang="en-US" sz="4000" baseline="30000" dirty="0" smtClean="0">
                <a:solidFill>
                  <a:srgbClr val="FF0000"/>
                </a:solidFill>
              </a:rPr>
              <a:t>-2</a:t>
            </a:r>
          </a:p>
          <a:p>
            <a:pPr algn="ctr">
              <a:buNone/>
            </a:pPr>
            <a:r>
              <a:rPr lang="en-US" sz="4000" dirty="0" smtClean="0">
                <a:solidFill>
                  <a:srgbClr val="FF0000"/>
                </a:solidFill>
              </a:rPr>
              <a:t>6.30 x 10</a:t>
            </a:r>
            <a:r>
              <a:rPr lang="en-US" sz="4000" baseline="30000" dirty="0" smtClean="0">
                <a:solidFill>
                  <a:srgbClr val="FF0000"/>
                </a:solidFill>
              </a:rPr>
              <a:t>-3</a:t>
            </a:r>
          </a:p>
          <a:p>
            <a:pPr algn="ctr">
              <a:buNone/>
            </a:pPr>
            <a:r>
              <a:rPr lang="en-US" sz="4000" dirty="0" smtClean="0">
                <a:solidFill>
                  <a:srgbClr val="FF0000"/>
                </a:solidFill>
              </a:rPr>
              <a:t>6.3 x 10</a:t>
            </a:r>
            <a:r>
              <a:rPr lang="en-US" sz="4000" baseline="30000" dirty="0" smtClean="0">
                <a:solidFill>
                  <a:srgbClr val="FF0000"/>
                </a:solidFill>
              </a:rPr>
              <a:t>2</a:t>
            </a:r>
          </a:p>
          <a:p>
            <a:pPr algn="ctr">
              <a:buNone/>
            </a:pPr>
            <a:r>
              <a:rPr lang="en-US" sz="4000" dirty="0" smtClean="0">
                <a:solidFill>
                  <a:srgbClr val="FF0000"/>
                </a:solidFill>
              </a:rPr>
              <a:t>6.300 x 10</a:t>
            </a:r>
            <a:r>
              <a:rPr lang="en-US" sz="4000" baseline="30000" dirty="0" smtClean="0">
                <a:solidFill>
                  <a:srgbClr val="FF0000"/>
                </a:solidFill>
              </a:rPr>
              <a:t>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Significant Digits</a:t>
            </a:r>
            <a:endParaRPr lang="en-US" dirty="0"/>
          </a:p>
        </p:txBody>
      </p:sp>
      <p:sp>
        <p:nvSpPr>
          <p:cNvPr id="3" name="Content Placeholder 2"/>
          <p:cNvSpPr>
            <a:spLocks noGrp="1"/>
          </p:cNvSpPr>
          <p:nvPr>
            <p:ph idx="1"/>
          </p:nvPr>
        </p:nvSpPr>
        <p:spPr>
          <a:xfrm>
            <a:off x="304800" y="1143000"/>
            <a:ext cx="8382000" cy="5486400"/>
          </a:xfrm>
        </p:spPr>
        <p:txBody>
          <a:bodyPr>
            <a:normAutofit/>
          </a:bodyPr>
          <a:lstStyle/>
          <a:p>
            <a:r>
              <a:rPr lang="en-US" b="1" i="1" dirty="0" smtClean="0"/>
              <a:t>In multiplication, division, powers and roots, the result must only have as many significant digits as those of the number with the least number of significant digits entering the operations.</a:t>
            </a:r>
          </a:p>
          <a:p>
            <a:endParaRPr lang="en-US" sz="4400" b="1" i="1" dirty="0" smtClean="0"/>
          </a:p>
          <a:p>
            <a:r>
              <a:rPr lang="en-US" b="1" i="1" dirty="0" smtClean="0"/>
              <a:t>In addition and subtraction, the answer must have the same number of digits after the decimal point as the number in the problem with the least number of digits after the decimal.</a:t>
            </a:r>
          </a:p>
        </p:txBody>
      </p:sp>
      <p:graphicFrame>
        <p:nvGraphicFramePr>
          <p:cNvPr id="4" name="Object 3"/>
          <p:cNvGraphicFramePr>
            <a:graphicFrameLocks noChangeAspect="1"/>
          </p:cNvGraphicFramePr>
          <p:nvPr/>
        </p:nvGraphicFramePr>
        <p:xfrm>
          <a:off x="190500" y="3048000"/>
          <a:ext cx="8763000" cy="762000"/>
        </p:xfrm>
        <a:graphic>
          <a:graphicData uri="http://schemas.openxmlformats.org/presentationml/2006/ole">
            <p:oleObj spid="_x0000_s30722" name="Equation" r:id="rId3" imgW="2336800" imgH="203200" progId="Equation.3">
              <p:embed/>
            </p:oleObj>
          </a:graphicData>
        </a:graphic>
      </p:graphicFrame>
      <p:graphicFrame>
        <p:nvGraphicFramePr>
          <p:cNvPr id="28675" name="Object 3"/>
          <p:cNvGraphicFramePr>
            <a:graphicFrameLocks noChangeAspect="1"/>
          </p:cNvGraphicFramePr>
          <p:nvPr/>
        </p:nvGraphicFramePr>
        <p:xfrm>
          <a:off x="1228725" y="5838825"/>
          <a:ext cx="6762750" cy="666750"/>
        </p:xfrm>
        <a:graphic>
          <a:graphicData uri="http://schemas.openxmlformats.org/presentationml/2006/ole">
            <p:oleObj spid="_x0000_s30723" name="Equation" r:id="rId4" imgW="1802618" imgH="177723"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Significant Digits</a:t>
            </a:r>
            <a:endParaRPr lang="en-US" dirty="0"/>
          </a:p>
        </p:txBody>
      </p:sp>
      <p:sp>
        <p:nvSpPr>
          <p:cNvPr id="3" name="Content Placeholder 2"/>
          <p:cNvSpPr>
            <a:spLocks noGrp="1"/>
          </p:cNvSpPr>
          <p:nvPr>
            <p:ph idx="1"/>
          </p:nvPr>
        </p:nvSpPr>
        <p:spPr>
          <a:xfrm>
            <a:off x="304800" y="1143000"/>
            <a:ext cx="8382000" cy="5486400"/>
          </a:xfrm>
        </p:spPr>
        <p:txBody>
          <a:bodyPr>
            <a:normAutofit/>
          </a:bodyPr>
          <a:lstStyle/>
          <a:p>
            <a:r>
              <a:rPr lang="en-US" dirty="0" smtClean="0"/>
              <a:t>Always use the numbers that you have been </a:t>
            </a:r>
            <a:r>
              <a:rPr lang="en-US" dirty="0" smtClean="0"/>
              <a:t>given, perform the math operations, </a:t>
            </a:r>
            <a:r>
              <a:rPr lang="en-US" dirty="0" smtClean="0"/>
              <a:t>and </a:t>
            </a:r>
            <a:r>
              <a:rPr lang="en-US" b="1" i="1" dirty="0" smtClean="0">
                <a:solidFill>
                  <a:srgbClr val="FF0000"/>
                </a:solidFill>
              </a:rPr>
              <a:t>THEN</a:t>
            </a:r>
            <a:r>
              <a:rPr lang="en-US" dirty="0" smtClean="0"/>
              <a:t> </a:t>
            </a:r>
            <a:r>
              <a:rPr lang="en-US" dirty="0" smtClean="0"/>
              <a:t>round </a:t>
            </a:r>
            <a:r>
              <a:rPr lang="en-US" b="1" i="1" dirty="0" smtClean="0">
                <a:solidFill>
                  <a:srgbClr val="FF0000"/>
                </a:solidFill>
              </a:rPr>
              <a:t>THE ANSWER</a:t>
            </a:r>
            <a:r>
              <a:rPr lang="en-US" dirty="0" smtClean="0"/>
              <a:t> to correct number of significant digits</a:t>
            </a:r>
          </a:p>
          <a:p>
            <a:r>
              <a:rPr lang="en-US" dirty="0" smtClean="0"/>
              <a:t>Carry all digits in your calculator, write the answer in significant digits</a:t>
            </a:r>
          </a:p>
          <a:p>
            <a:r>
              <a:rPr lang="en-US" dirty="0" smtClean="0"/>
              <a:t>Defined conversions don’t count (1cm = 10mm)</a:t>
            </a:r>
          </a:p>
          <a:p>
            <a:r>
              <a:rPr lang="en-US" dirty="0" smtClean="0"/>
              <a:t>Constants or derived conversions do (s = 3.00 x 10</a:t>
            </a:r>
            <a:r>
              <a:rPr lang="en-US" baseline="30000" dirty="0" smtClean="0"/>
              <a:t>8</a:t>
            </a:r>
            <a:r>
              <a:rPr lang="en-US" dirty="0" smtClean="0"/>
              <a:t> m/s)  (1 AU = 1.5 x 10</a:t>
            </a:r>
            <a:r>
              <a:rPr lang="en-US" baseline="30000" dirty="0" smtClean="0"/>
              <a:t>6</a:t>
            </a:r>
            <a:r>
              <a:rPr lang="en-US" dirty="0" smtClean="0"/>
              <a:t> km)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893064"/>
          </a:xfrm>
        </p:spPr>
        <p:txBody>
          <a:bodyPr/>
          <a:lstStyle/>
          <a:p>
            <a:r>
              <a:rPr lang="en-US" dirty="0" smtClean="0"/>
              <a:t>Nature Of Science</a:t>
            </a:r>
            <a:endParaRPr lang="en-US" dirty="0"/>
          </a:p>
        </p:txBody>
      </p:sp>
      <p:sp>
        <p:nvSpPr>
          <p:cNvPr id="3" name="Content Placeholder 2"/>
          <p:cNvSpPr>
            <a:spLocks noGrp="1"/>
          </p:cNvSpPr>
          <p:nvPr>
            <p:ph idx="1"/>
          </p:nvPr>
        </p:nvSpPr>
        <p:spPr>
          <a:xfrm>
            <a:off x="304800" y="1066800"/>
            <a:ext cx="8458200" cy="5562600"/>
          </a:xfrm>
        </p:spPr>
        <p:txBody>
          <a:bodyPr>
            <a:normAutofit fontScale="85000" lnSpcReduction="10000"/>
          </a:bodyPr>
          <a:lstStyle/>
          <a:p>
            <a:r>
              <a:rPr lang="en-US" sz="3200" dirty="0" smtClean="0"/>
              <a:t>Common terminology: Since the 18th century, scientists have sought to establish common systems of measurements to facilitate international collaboration across science disciplines and ensure replication and comparability of experimental findings. (1.6) </a:t>
            </a:r>
          </a:p>
          <a:p>
            <a:r>
              <a:rPr lang="en-US" sz="3200" dirty="0" smtClean="0"/>
              <a:t>Improvement in instrumentation: An improvement in apparatus and instrumentation, such as using the transition of cesium-133 atoms for atomic clocks, has led to more refined definitions of standard units. (1.8) </a:t>
            </a:r>
          </a:p>
          <a:p>
            <a:r>
              <a:rPr lang="en-US" sz="3200" dirty="0" smtClean="0"/>
              <a:t>Certainty: Although scientists are perceived as working towards finding “exact” answers, the unavoidable uncertainty in any measurement always exists. (3.6)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a:t>
            </a:r>
            <a:endParaRPr lang="en-US" dirty="0"/>
          </a:p>
        </p:txBody>
      </p:sp>
      <p:sp>
        <p:nvSpPr>
          <p:cNvPr id="3" name="Content Placeholder 2"/>
          <p:cNvSpPr>
            <a:spLocks noGrp="1"/>
          </p:cNvSpPr>
          <p:nvPr>
            <p:ph idx="1"/>
          </p:nvPr>
        </p:nvSpPr>
        <p:spPr/>
        <p:txBody>
          <a:bodyPr>
            <a:normAutofit/>
          </a:bodyPr>
          <a:lstStyle/>
          <a:p>
            <a:r>
              <a:rPr lang="en-US" dirty="0" smtClean="0"/>
              <a:t>Since 1948, the </a:t>
            </a:r>
            <a:r>
              <a:rPr lang="en-US" dirty="0" err="1" smtClean="0"/>
              <a:t>Système</a:t>
            </a:r>
            <a:r>
              <a:rPr lang="en-US" dirty="0" smtClean="0"/>
              <a:t> International </a:t>
            </a:r>
            <a:r>
              <a:rPr lang="en-US" dirty="0" err="1" smtClean="0"/>
              <a:t>d’Unités</a:t>
            </a:r>
            <a:r>
              <a:rPr lang="en-US" dirty="0" smtClean="0"/>
              <a:t> (SI) has been used as the preferred language of science and technology across the globe and reflects current best measurement practice.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Understandings</a:t>
            </a:r>
            <a:endParaRPr lang="en-US" dirty="0"/>
          </a:p>
        </p:txBody>
      </p:sp>
      <p:sp>
        <p:nvSpPr>
          <p:cNvPr id="3" name="Content Placeholder 2"/>
          <p:cNvSpPr>
            <a:spLocks noGrp="1"/>
          </p:cNvSpPr>
          <p:nvPr>
            <p:ph idx="1"/>
          </p:nvPr>
        </p:nvSpPr>
        <p:spPr/>
        <p:txBody>
          <a:bodyPr/>
          <a:lstStyle/>
          <a:p>
            <a:r>
              <a:rPr lang="en-US" dirty="0" smtClean="0"/>
              <a:t>Fundamental and derived SI units </a:t>
            </a:r>
          </a:p>
          <a:p>
            <a:r>
              <a:rPr lang="en-US" dirty="0" smtClean="0"/>
              <a:t>Scientific notation and metric multipliers </a:t>
            </a:r>
          </a:p>
          <a:p>
            <a:r>
              <a:rPr lang="en-US" dirty="0" smtClean="0"/>
              <a:t>Significant figures </a:t>
            </a:r>
          </a:p>
          <a:p>
            <a:r>
              <a:rPr lang="en-US" dirty="0" smtClean="0"/>
              <a:t>Orders of magnitude </a:t>
            </a:r>
          </a:p>
          <a:p>
            <a:r>
              <a:rPr lang="en-US" dirty="0" smtClean="0"/>
              <a:t>Estimation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Skills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Using SI units in the correct format for all required measurements, final answers to calculations and presentation of raw and processed data </a:t>
            </a:r>
          </a:p>
          <a:p>
            <a:r>
              <a:rPr lang="en-US" dirty="0" smtClean="0"/>
              <a:t>Using scientific notation and metric multipliers </a:t>
            </a:r>
          </a:p>
          <a:p>
            <a:r>
              <a:rPr lang="en-US" dirty="0" smtClean="0"/>
              <a:t>Quoting and comparing ratios, values and approximations to the nearest order of magnitude </a:t>
            </a:r>
          </a:p>
          <a:p>
            <a:r>
              <a:rPr lang="en-US" dirty="0" smtClean="0"/>
              <a:t>Estimating quantities to an appropriate number of significant figures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smtClean="0">
                <a:latin typeface="Pristina" pitchFamily="66" charset="0"/>
              </a:rPr>
              <a:t>Questions?</a:t>
            </a:r>
            <a:endParaRPr lang="en-US" sz="60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sz="4400" dirty="0" smtClean="0"/>
              <a:t>#1-22</a:t>
            </a:r>
            <a:endParaRPr lang="en-US" sz="4400" dirty="0"/>
          </a:p>
        </p:txBody>
      </p:sp>
      <p:sp>
        <p:nvSpPr>
          <p:cNvPr id="2" name="Title 1"/>
          <p:cNvSpPr>
            <a:spLocks noGrp="1"/>
          </p:cNvSpPr>
          <p:nvPr>
            <p:ph type="title"/>
          </p:nvPr>
        </p:nvSpPr>
        <p:spPr/>
        <p:txBody>
          <a:bodyPr/>
          <a:lstStyle/>
          <a:p>
            <a:r>
              <a:rPr lang="en-US" dirty="0" smtClean="0"/>
              <a:t>Homework</a:t>
            </a:r>
            <a:endParaRPr lang="en-US" dirty="0"/>
          </a:p>
        </p:txBody>
      </p:sp>
      <p:pic>
        <p:nvPicPr>
          <p:cNvPr id="51202" name="Picture 2" descr="http://www.digipac.ca/chemical/sigfigs/images/mult1.gif"/>
          <p:cNvPicPr>
            <a:picLocks noChangeAspect="1" noChangeArrowheads="1"/>
          </p:cNvPicPr>
          <p:nvPr/>
        </p:nvPicPr>
        <p:blipFill>
          <a:blip r:embed="rId2" cstate="print"/>
          <a:srcRect/>
          <a:stretch>
            <a:fillRect/>
          </a:stretch>
        </p:blipFill>
        <p:spPr bwMode="auto">
          <a:xfrm>
            <a:off x="2846253" y="2514600"/>
            <a:ext cx="5611947" cy="39814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a:t>
            </a:r>
            <a:endParaRPr lang="en-US" dirty="0"/>
          </a:p>
        </p:txBody>
      </p:sp>
      <p:sp>
        <p:nvSpPr>
          <p:cNvPr id="3" name="Content Placeholder 2"/>
          <p:cNvSpPr>
            <a:spLocks noGrp="1"/>
          </p:cNvSpPr>
          <p:nvPr>
            <p:ph idx="1"/>
          </p:nvPr>
        </p:nvSpPr>
        <p:spPr/>
        <p:txBody>
          <a:bodyPr/>
          <a:lstStyle/>
          <a:p>
            <a:r>
              <a:rPr lang="en-US" dirty="0" smtClean="0"/>
              <a:t>Scientific collaboration is able to be truly global without the restrictions of national borders or language due to the agreed standards for data representation.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Knowledge</a:t>
            </a:r>
            <a:endParaRPr lang="en-US" dirty="0"/>
          </a:p>
        </p:txBody>
      </p:sp>
      <p:sp>
        <p:nvSpPr>
          <p:cNvPr id="3" name="Content Placeholder 2"/>
          <p:cNvSpPr>
            <a:spLocks noGrp="1"/>
          </p:cNvSpPr>
          <p:nvPr>
            <p:ph idx="1"/>
          </p:nvPr>
        </p:nvSpPr>
        <p:spPr/>
        <p:txBody>
          <a:bodyPr/>
          <a:lstStyle/>
          <a:p>
            <a:r>
              <a:rPr lang="en-US" dirty="0" smtClean="0"/>
              <a:t>What has influenced the common language used in science? </a:t>
            </a:r>
          </a:p>
          <a:p>
            <a:r>
              <a:rPr lang="en-US" dirty="0" smtClean="0"/>
              <a:t>To what extent does having a common standard approach to measurement facilitate the sharing of knowledge in physics?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Understandings</a:t>
            </a:r>
            <a:endParaRPr lang="en-US" dirty="0"/>
          </a:p>
        </p:txBody>
      </p:sp>
      <p:sp>
        <p:nvSpPr>
          <p:cNvPr id="3" name="Content Placeholder 2"/>
          <p:cNvSpPr>
            <a:spLocks noGrp="1"/>
          </p:cNvSpPr>
          <p:nvPr>
            <p:ph idx="1"/>
          </p:nvPr>
        </p:nvSpPr>
        <p:spPr/>
        <p:txBody>
          <a:bodyPr/>
          <a:lstStyle/>
          <a:p>
            <a:r>
              <a:rPr lang="en-US" dirty="0" smtClean="0"/>
              <a:t>Fundamental and derived SI units </a:t>
            </a:r>
          </a:p>
          <a:p>
            <a:r>
              <a:rPr lang="en-US" dirty="0" smtClean="0"/>
              <a:t>Scientific notation and metric multipliers </a:t>
            </a:r>
          </a:p>
          <a:p>
            <a:r>
              <a:rPr lang="en-US" dirty="0" smtClean="0"/>
              <a:t>Significant figures </a:t>
            </a:r>
          </a:p>
          <a:p>
            <a:r>
              <a:rPr lang="en-US" dirty="0" smtClean="0"/>
              <a:t>Orders of magnitude </a:t>
            </a:r>
          </a:p>
          <a:p>
            <a:r>
              <a:rPr lang="en-US" dirty="0" smtClean="0"/>
              <a:t>Estimation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And Skills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Using SI units in the correct format for all required measurements, final answers to calculations and presentation of raw and processed data </a:t>
            </a:r>
          </a:p>
          <a:p>
            <a:r>
              <a:rPr lang="en-US" dirty="0" smtClean="0"/>
              <a:t>Using scientific notation and metric multipliers </a:t>
            </a:r>
          </a:p>
          <a:p>
            <a:r>
              <a:rPr lang="en-US" dirty="0" smtClean="0"/>
              <a:t>Quoting and comparing ratios, values and approximations to the nearest order of magnitude </a:t>
            </a:r>
          </a:p>
          <a:p>
            <a:r>
              <a:rPr lang="en-US" dirty="0" smtClean="0"/>
              <a:t>Estimating quantities to an appropriate number of significant figures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682</TotalTime>
  <Words>1476</Words>
  <Application>Microsoft Office PowerPoint</Application>
  <PresentationFormat>On-screen Show (4:3)</PresentationFormat>
  <Paragraphs>255</Paragraphs>
  <Slides>54</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Metro</vt:lpstr>
      <vt:lpstr>Equation</vt:lpstr>
      <vt:lpstr>Devil  physics The  baddest  class  on  campus IB  Physics</vt:lpstr>
      <vt:lpstr>Tsokos lesson 1-1 Measurements in physics</vt:lpstr>
      <vt:lpstr>Questions from Reading Activity?</vt:lpstr>
      <vt:lpstr>Essential Idea</vt:lpstr>
      <vt:lpstr>Nature Of Science</vt:lpstr>
      <vt:lpstr>International-Mindedness</vt:lpstr>
      <vt:lpstr>Theory Of Knowledge</vt:lpstr>
      <vt:lpstr>Understandings</vt:lpstr>
      <vt:lpstr>Applications And Skills</vt:lpstr>
      <vt:lpstr>Data Booklet Reference</vt:lpstr>
      <vt:lpstr>Orders of Magnitude</vt:lpstr>
      <vt:lpstr>Orders of Magnitude Powers of ten – Scales of the Universe</vt:lpstr>
      <vt:lpstr>Orders of Magnitude - Length</vt:lpstr>
      <vt:lpstr>Orders of Magnitude - Mass</vt:lpstr>
      <vt:lpstr>Orders of Magnitude - Time</vt:lpstr>
      <vt:lpstr>Scientific Notation Review</vt:lpstr>
      <vt:lpstr>Scientific Notation Review</vt:lpstr>
      <vt:lpstr>SI Units - Systeme Internationale</vt:lpstr>
      <vt:lpstr>SI Units - Systeme Internationale</vt:lpstr>
      <vt:lpstr>SI Units - Systeme Internationale</vt:lpstr>
      <vt:lpstr>SI Units - Systeme Internationale</vt:lpstr>
      <vt:lpstr>SI Units - Systeme Internationale</vt:lpstr>
      <vt:lpstr>SI Units - Systeme Internationale</vt:lpstr>
      <vt:lpstr>SI Units - Systeme Internationale</vt:lpstr>
      <vt:lpstr>SI Units - Systeme Internationale</vt:lpstr>
      <vt:lpstr>SI Units - Systeme Internationale</vt:lpstr>
      <vt:lpstr>SI Units - Systeme Internationale</vt:lpstr>
      <vt:lpstr>Working With Units Using Numbers and Units</vt:lpstr>
      <vt:lpstr>Working With Units</vt:lpstr>
      <vt:lpstr>Working With Units</vt:lpstr>
      <vt:lpstr>Accuracy and Precision Video</vt:lpstr>
      <vt:lpstr>Accuracy and Precision</vt:lpstr>
      <vt:lpstr>Significant Digits – Da Rules</vt:lpstr>
      <vt:lpstr>Significant Digits – How Many?</vt:lpstr>
      <vt:lpstr>Significant Digits – How Many?</vt:lpstr>
      <vt:lpstr>Significant Digits – How Many?</vt:lpstr>
      <vt:lpstr>Significant Digits – How Many?</vt:lpstr>
      <vt:lpstr>Significant Digits – How Many?</vt:lpstr>
      <vt:lpstr>Significant Digits – How Many?</vt:lpstr>
      <vt:lpstr>Significant Digits – How Many?</vt:lpstr>
      <vt:lpstr>Significant Digits – Scientific Notation</vt:lpstr>
      <vt:lpstr>Significant Digits – Scientific Notation</vt:lpstr>
      <vt:lpstr>Significant Digits – Scientific Notation</vt:lpstr>
      <vt:lpstr>Significant Digits – Scientific Notation</vt:lpstr>
      <vt:lpstr>Significant Digits – Scientific Notation</vt:lpstr>
      <vt:lpstr>Significant Digits – Scientific Notation</vt:lpstr>
      <vt:lpstr>Significant Digits – Scientific Notation</vt:lpstr>
      <vt:lpstr>Significant Digits</vt:lpstr>
      <vt:lpstr>Significant Digits</vt:lpstr>
      <vt:lpstr>Essential Idea</vt:lpstr>
      <vt:lpstr>Understandings</vt:lpstr>
      <vt:lpstr>Applications And Skills</vt:lpstr>
      <vt:lpstr>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28</cp:revision>
  <dcterms:created xsi:type="dcterms:W3CDTF">2010-12-08T08:20:03Z</dcterms:created>
  <dcterms:modified xsi:type="dcterms:W3CDTF">2015-09-02T09:12:51Z</dcterms:modified>
</cp:coreProperties>
</file>