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81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82" r:id="rId13"/>
    <p:sldId id="262" r:id="rId14"/>
    <p:sldId id="263" r:id="rId15"/>
    <p:sldId id="264" r:id="rId16"/>
    <p:sldId id="265" r:id="rId17"/>
    <p:sldId id="261" r:id="rId18"/>
    <p:sldId id="266" r:id="rId19"/>
    <p:sldId id="267" r:id="rId20"/>
    <p:sldId id="269" r:id="rId21"/>
    <p:sldId id="268" r:id="rId22"/>
    <p:sldId id="270" r:id="rId23"/>
    <p:sldId id="271" r:id="rId24"/>
    <p:sldId id="273" r:id="rId25"/>
    <p:sldId id="272" r:id="rId26"/>
    <p:sldId id="274" r:id="rId27"/>
    <p:sldId id="275" r:id="rId28"/>
    <p:sldId id="276" r:id="rId29"/>
    <p:sldId id="292" r:id="rId30"/>
    <p:sldId id="293" r:id="rId31"/>
    <p:sldId id="294" r:id="rId32"/>
    <p:sldId id="279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0.wmf"/><Relationship Id="rId1" Type="http://schemas.openxmlformats.org/officeDocument/2006/relationships/image" Target="../media/image13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4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4.wmf"/><Relationship Id="rId4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5.wmf"/><Relationship Id="rId1" Type="http://schemas.openxmlformats.org/officeDocument/2006/relationships/image" Target="../media/image5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6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3.wmf"/><Relationship Id="rId7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8.wmf"/><Relationship Id="rId5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15329E-6E04-4E8D-9AA0-27424FD5CF1F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58F673A-CE59-4D58-8998-1918CBD17A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Scalars%20and%20vectors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AASync\IB%20Physics%20Course\Lesson%20Plans\Tsokos%20Lessons\Tsokos%20Chapter%201\Tsokos%20Lesson%201-3\Scalars%20and%20vectors.wmv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dding%20Vectors.wmv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AAASync\IB%20Physics%20Course\Lesson%20Plans\Tsokos%20Lessons\Tsokos%20Chapter%201\Tsokos%20Lesson%201-3\Adding%20Vectors.wmv" TargetMode="Externa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4" Type="http://schemas.openxmlformats.org/officeDocument/2006/relationships/oleObject" Target="../embeddings/oleObject6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6.bin"/><Relationship Id="rId5" Type="http://schemas.openxmlformats.org/officeDocument/2006/relationships/oleObject" Target="../embeddings/oleObject65.bin"/><Relationship Id="rId4" Type="http://schemas.openxmlformats.org/officeDocument/2006/relationships/oleObject" Target="../embeddings/oleObject6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>Devil </a:t>
            </a:r>
            <a:r>
              <a:rPr lang="en-US" dirty="0" smtClean="0">
                <a:latin typeface="Pristina" pitchFamily="66" charset="0"/>
              </a:rPr>
              <a:t> physics</a:t>
            </a:r>
            <a:r>
              <a:rPr lang="en-US" dirty="0" smtClean="0">
                <a:latin typeface="Pristina" pitchFamily="66" charset="0"/>
              </a:rPr>
              <a:t/>
            </a:r>
            <a:br>
              <a:rPr lang="en-US" dirty="0" smtClean="0">
                <a:latin typeface="Pristina" pitchFamily="66" charset="0"/>
              </a:rPr>
            </a:br>
            <a:r>
              <a:rPr lang="en-US" sz="3200" dirty="0" smtClean="0">
                <a:latin typeface="Pristina" pitchFamily="66" charset="0"/>
              </a:rPr>
              <a:t>The </a:t>
            </a:r>
            <a:r>
              <a:rPr lang="en-US" sz="3200" dirty="0" smtClean="0">
                <a:latin typeface="Pristina" pitchFamily="66" charset="0"/>
              </a:rPr>
              <a:t> </a:t>
            </a:r>
            <a:r>
              <a:rPr lang="en-US" sz="3200" dirty="0" err="1" smtClean="0">
                <a:latin typeface="Pristina" pitchFamily="66" charset="0"/>
              </a:rPr>
              <a:t>baddest</a:t>
            </a:r>
            <a:r>
              <a:rPr lang="en-US" sz="3200" dirty="0" smtClean="0">
                <a:latin typeface="Pristina" pitchFamily="66" charset="0"/>
              </a:rPr>
              <a:t>  class  on  </a:t>
            </a:r>
            <a:r>
              <a:rPr lang="en-US" sz="3200" dirty="0" smtClean="0">
                <a:latin typeface="Pristina" pitchFamily="66" charset="0"/>
              </a:rPr>
              <a:t>campus</a:t>
            </a:r>
            <a:br>
              <a:rPr lang="en-US" sz="3200" dirty="0" smtClean="0">
                <a:latin typeface="Pristina" pitchFamily="66" charset="0"/>
              </a:rPr>
            </a:br>
            <a:r>
              <a:rPr lang="en-US" sz="2800" dirty="0" smtClean="0">
                <a:latin typeface="Pristina" pitchFamily="66" charset="0"/>
              </a:rPr>
              <a:t>IB </a:t>
            </a:r>
            <a:r>
              <a:rPr lang="en-US" sz="2800" dirty="0" smtClean="0">
                <a:latin typeface="Pristina" pitchFamily="66" charset="0"/>
              </a:rPr>
              <a:t> Physics</a:t>
            </a:r>
            <a:endParaRPr lang="en-US" sz="2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Booklet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752600"/>
            <a:ext cx="4114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Navigation and surveying (see Geography SL/HL syllabus: Geographic skills) </a:t>
            </a:r>
          </a:p>
          <a:p>
            <a:r>
              <a:rPr lang="en-US" dirty="0" smtClean="0"/>
              <a:t>Force and field strength (see Physics sub-topics 2.2, 5.1, 6.1 and 10.1) </a:t>
            </a:r>
          </a:p>
          <a:p>
            <a:r>
              <a:rPr lang="en-US" dirty="0" smtClean="0"/>
              <a:t>Vectors (see Mathematics HL sub-topic 4.1; Mathematics SL sub-topic 4.1)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2064"/>
            <a:ext cx="8382000" cy="914400"/>
          </a:xfrm>
        </p:spPr>
        <p:txBody>
          <a:bodyPr/>
          <a:lstStyle/>
          <a:p>
            <a:r>
              <a:rPr lang="en-US" dirty="0" smtClean="0">
                <a:hlinkClick r:id="rId3" action="ppaction://hlinkfile"/>
              </a:rPr>
              <a:t>Introductory Video</a:t>
            </a:r>
            <a:br>
              <a:rPr lang="en-US" dirty="0" smtClean="0">
                <a:hlinkClick r:id="rId3" action="ppaction://hlinkfile"/>
              </a:rPr>
            </a:br>
            <a:r>
              <a:rPr lang="en-US" dirty="0" smtClean="0">
                <a:hlinkClick r:id="rId3" action="ppaction://hlinkfile"/>
              </a:rPr>
              <a:t>What are scalars and vectors?</a:t>
            </a:r>
            <a:endParaRPr lang="en-US" dirty="0">
              <a:hlinkClick r:id="rId3" action="ppaction://hlinkfile"/>
            </a:endParaRPr>
          </a:p>
        </p:txBody>
      </p:sp>
      <p:pic>
        <p:nvPicPr>
          <p:cNvPr id="6" name="Scalars and vector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524000" y="1898650"/>
            <a:ext cx="6324600" cy="4743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only a number to represent them</a:t>
            </a:r>
          </a:p>
          <a:p>
            <a:r>
              <a:rPr lang="en-US" dirty="0" smtClean="0"/>
              <a:t>No direction involved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be fully specified without </a:t>
            </a:r>
            <a:r>
              <a:rPr lang="en-US" b="1" i="1" dirty="0" smtClean="0"/>
              <a:t>both</a:t>
            </a:r>
            <a:r>
              <a:rPr lang="en-US" dirty="0" smtClean="0"/>
              <a:t> a number (magnitude) </a:t>
            </a:r>
            <a:r>
              <a:rPr lang="en-US" b="1" i="1" dirty="0" smtClean="0"/>
              <a:t>and</a:t>
            </a:r>
            <a:r>
              <a:rPr lang="en-US" dirty="0" smtClean="0"/>
              <a:t> direction</a:t>
            </a:r>
          </a:p>
          <a:p>
            <a:r>
              <a:rPr lang="en-US" dirty="0" smtClean="0"/>
              <a:t>Represented by an arrow from left to right over the variable</a:t>
            </a:r>
          </a:p>
          <a:p>
            <a:r>
              <a:rPr lang="en-US" dirty="0" smtClean="0"/>
              <a:t>Two vectors are equal only if </a:t>
            </a:r>
            <a:r>
              <a:rPr lang="en-US" b="1" i="1" dirty="0" smtClean="0"/>
              <a:t>both</a:t>
            </a:r>
            <a:r>
              <a:rPr lang="en-US" dirty="0" smtClean="0"/>
              <a:t> their magnitude </a:t>
            </a:r>
            <a:r>
              <a:rPr lang="en-US" b="1" i="1" dirty="0" smtClean="0"/>
              <a:t>and</a:t>
            </a:r>
            <a:r>
              <a:rPr lang="en-US" dirty="0" smtClean="0"/>
              <a:t> direction are the same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8200" y="5029200"/>
            <a:ext cx="15240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19200" y="4876800"/>
          <a:ext cx="426720" cy="711200"/>
        </p:xfrm>
        <a:graphic>
          <a:graphicData uri="http://schemas.openxmlformats.org/presentationml/2006/ole">
            <p:oleObj spid="_x0000_s1026" name="Equation" r:id="rId3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Vectors and Scalars</a:t>
            </a:r>
            <a:endParaRPr lang="en-US" dirty="0"/>
          </a:p>
        </p:txBody>
      </p:sp>
      <p:pic>
        <p:nvPicPr>
          <p:cNvPr id="4" name="Content Placeholder 3" descr="Table of vectors and scala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854787"/>
            <a:ext cx="5029200" cy="48742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a Vector by a Scalar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Multiplication of a vector by a scalar only affects the magnitude and not the direction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38200" y="5181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328738" y="3330575"/>
          <a:ext cx="819150" cy="755650"/>
        </p:xfrm>
        <a:graphic>
          <a:graphicData uri="http://schemas.openxmlformats.org/presentationml/2006/ole">
            <p:oleObj spid="_x0000_s2050" name="Equation" r:id="rId3" imgW="291960" imgH="215640" progId="Equation.3">
              <p:embed/>
            </p:oleObj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514600" y="41148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191000" y="30480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66800" y="3276600"/>
            <a:ext cx="5029200" cy="32766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197864"/>
          </a:xfrm>
        </p:spPr>
        <p:txBody>
          <a:bodyPr/>
          <a:lstStyle/>
          <a:p>
            <a:r>
              <a:rPr lang="en-US" sz="3800" dirty="0" smtClean="0">
                <a:hlinkClick r:id="rId3" action="ppaction://hlinkfile"/>
              </a:rPr>
              <a:t>Introductory Video</a:t>
            </a:r>
            <a:br>
              <a:rPr lang="en-US" sz="3800" dirty="0" smtClean="0">
                <a:hlinkClick r:id="rId3" action="ppaction://hlinkfile"/>
              </a:rPr>
            </a:br>
            <a:r>
              <a:rPr lang="en-US" sz="3800" dirty="0" smtClean="0">
                <a:hlinkClick r:id="rId3" action="ppaction://hlinkfile"/>
              </a:rPr>
              <a:t>Adding Vectors</a:t>
            </a:r>
            <a:endParaRPr lang="en-US" sz="3800" dirty="0"/>
          </a:p>
        </p:txBody>
      </p:sp>
      <p:pic>
        <p:nvPicPr>
          <p:cNvPr id="5" name="Adding Vector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447800" y="1555750"/>
            <a:ext cx="6781800" cy="508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Parallelogram Method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3074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84463" y="2930525"/>
          <a:ext cx="392112" cy="488950"/>
        </p:xfrm>
        <a:graphic>
          <a:graphicData uri="http://schemas.openxmlformats.org/presentationml/2006/ole">
            <p:oleObj spid="_x0000_s3075" name="Equation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3076" name="Equation" r:id="rId5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2133600" y="4419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429000" y="4800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33600" y="54864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44196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3600" y="48006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19800" y="25908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3077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781800" y="2209800"/>
          <a:ext cx="457200" cy="711200"/>
        </p:xfrm>
        <a:graphic>
          <a:graphicData uri="http://schemas.openxmlformats.org/presentationml/2006/ole">
            <p:oleObj spid="_x0000_s3078" name="Equation" r:id="rId7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Head-To-Tail Method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4098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84463" y="2930525"/>
          <a:ext cx="392112" cy="488950"/>
        </p:xfrm>
        <a:graphic>
          <a:graphicData uri="http://schemas.openxmlformats.org/presentationml/2006/ole">
            <p:oleObj spid="_x0000_s4099" name="Equation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4100" name="Equation" r:id="rId5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2133600" y="4419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44196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33600" y="48006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19800" y="25908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4101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781800" y="2209800"/>
          <a:ext cx="457200" cy="711200"/>
        </p:xfrm>
        <a:graphic>
          <a:graphicData uri="http://schemas.openxmlformats.org/presentationml/2006/ole">
            <p:oleObj spid="_x0000_s4102" name="Equation" r:id="rId7" imgW="1522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IB </a:t>
            </a:r>
            <a:r>
              <a:rPr lang="en-US" dirty="0" smtClean="0">
                <a:solidFill>
                  <a:schemeClr val="tx2"/>
                </a:solidFill>
              </a:rPr>
              <a:t>Topic 1-3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Vectors and scalars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Subtracting Vectors</a:t>
            </a:r>
            <a:br>
              <a:rPr lang="en-US" dirty="0" smtClean="0"/>
            </a:br>
            <a:r>
              <a:rPr lang="en-US" dirty="0" smtClean="0"/>
              <a:t>Head-To-Tail Method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6146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01925" y="3041650"/>
          <a:ext cx="357188" cy="266700"/>
        </p:xfrm>
        <a:graphic>
          <a:graphicData uri="http://schemas.openxmlformats.org/presentationml/2006/ole">
            <p:oleObj spid="_x0000_s6147" name="Equation" r:id="rId4" imgW="126720" imgH="7596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6148" name="Equation" r:id="rId5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2133600" y="44196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2514600" y="40386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600200" y="4572000"/>
            <a:ext cx="1447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6149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096000" y="2286000"/>
          <a:ext cx="457200" cy="711200"/>
        </p:xfrm>
        <a:graphic>
          <a:graphicData uri="http://schemas.openxmlformats.org/presentationml/2006/ole">
            <p:oleObj spid="_x0000_s6150" name="Equation" r:id="rId7" imgW="152280" imgH="203040" progId="Equation.3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6629400" y="2667000"/>
            <a:ext cx="14478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Head-To-Tail by 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5122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84463" y="2930525"/>
          <a:ext cx="392112" cy="488950"/>
        </p:xfrm>
        <a:graphic>
          <a:graphicData uri="http://schemas.openxmlformats.org/presentationml/2006/ole">
            <p:oleObj spid="_x0000_s5123" name="Equation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5124" name="Equation" r:id="rId5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914400" y="41910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52578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19800" y="25908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5125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781800" y="2209800"/>
          <a:ext cx="457200" cy="711200"/>
        </p:xfrm>
        <a:graphic>
          <a:graphicData uri="http://schemas.openxmlformats.org/presentationml/2006/ole">
            <p:oleObj spid="_x0000_s5126" name="Equation" r:id="rId7" imgW="152280" imgH="203040" progId="Equation.3">
              <p:embed/>
            </p:oleObj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28600" y="4038600"/>
            <a:ext cx="2667000" cy="2438400"/>
            <a:chOff x="228600" y="4038600"/>
            <a:chExt cx="2667000" cy="24384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124200" y="4038600"/>
            <a:ext cx="2667000" cy="2438400"/>
            <a:chOff x="228600" y="4038600"/>
            <a:chExt cx="2667000" cy="2438400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914400" y="52578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057400" y="4724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10000" y="5257800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914900" y="5448300"/>
            <a:ext cx="381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Head-To-Tail by 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7170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84463" y="2930525"/>
          <a:ext cx="392112" cy="488950"/>
        </p:xfrm>
        <a:graphic>
          <a:graphicData uri="http://schemas.openxmlformats.org/presentationml/2006/ole">
            <p:oleObj spid="_x0000_s7171" name="Equation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7172" name="Equation" r:id="rId5" imgW="152280" imgH="20304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V="1">
            <a:off x="6019800" y="25908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7173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781800" y="2209800"/>
          <a:ext cx="457200" cy="711200"/>
        </p:xfrm>
        <a:graphic>
          <a:graphicData uri="http://schemas.openxmlformats.org/presentationml/2006/ole">
            <p:oleObj spid="_x0000_s7174" name="Equation" r:id="rId7" imgW="152280" imgH="203040" progId="Equation.3">
              <p:embed/>
            </p:oleObj>
          </a:graphicData>
        </a:graphic>
      </p:graphicFrame>
      <p:grpSp>
        <p:nvGrpSpPr>
          <p:cNvPr id="6" name="Group 24"/>
          <p:cNvGrpSpPr/>
          <p:nvPr/>
        </p:nvGrpSpPr>
        <p:grpSpPr>
          <a:xfrm>
            <a:off x="4038600" y="4038600"/>
            <a:ext cx="2667000" cy="2438400"/>
            <a:chOff x="228600" y="4038600"/>
            <a:chExt cx="2667000" cy="2438400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152400" y="52578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1296194" y="47236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209800" y="5257800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3315494" y="5447506"/>
            <a:ext cx="381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24400" y="52578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00800" y="5257800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7163594" y="4723606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7506494" y="4380706"/>
            <a:ext cx="381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800600" y="45720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934200" y="3505200"/>
          <a:ext cx="457200" cy="711200"/>
        </p:xfrm>
        <a:graphic>
          <a:graphicData uri="http://schemas.openxmlformats.org/presentationml/2006/ole">
            <p:oleObj spid="_x0000_s7175" name="Equation" r:id="rId8" imgW="152280" imgH="203040" progId="Equation.3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6191250" y="5397500"/>
          <a:ext cx="571500" cy="889000"/>
        </p:xfrm>
        <a:graphic>
          <a:graphicData uri="http://schemas.openxmlformats.org/presentationml/2006/ole">
            <p:oleObj spid="_x0000_s7176" name="Equation" r:id="rId9" imgW="190440" imgH="253800" progId="Equation.3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8001000" y="4397375"/>
          <a:ext cx="571500" cy="933450"/>
        </p:xfrm>
        <a:graphic>
          <a:graphicData uri="http://schemas.openxmlformats.org/presentationml/2006/ole">
            <p:oleObj spid="_x0000_s7177" name="Equation" r:id="rId10" imgW="190440" imgH="266400" progId="Equation.3">
              <p:embed/>
            </p:oleObj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flipV="1">
            <a:off x="4724400" y="4191000"/>
            <a:ext cx="16764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400800" y="4191000"/>
            <a:ext cx="1295400" cy="3810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Head-To-Tail by Components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505200" y="26670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8194" name="Equation" r:id="rId3" imgW="15228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684463" y="2930525"/>
          <a:ext cx="392112" cy="488950"/>
        </p:xfrm>
        <a:graphic>
          <a:graphicData uri="http://schemas.openxmlformats.org/presentationml/2006/ole">
            <p:oleObj spid="_x0000_s8195" name="Equation" r:id="rId4" imgW="139680" imgH="13968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91000" y="2057400"/>
          <a:ext cx="457200" cy="711200"/>
        </p:xfrm>
        <a:graphic>
          <a:graphicData uri="http://schemas.openxmlformats.org/presentationml/2006/ole">
            <p:oleObj spid="_x0000_s8196" name="Equation" r:id="rId5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914400" y="41910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810000" y="5257800"/>
            <a:ext cx="1295400" cy="3810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019800" y="2590800"/>
            <a:ext cx="28956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5122863" y="3267075"/>
          <a:ext cx="355600" cy="355600"/>
        </p:xfrm>
        <a:graphic>
          <a:graphicData uri="http://schemas.openxmlformats.org/presentationml/2006/ole">
            <p:oleObj spid="_x0000_s8197" name="Equation" r:id="rId6" imgW="126720" imgH="10152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781800" y="2209800"/>
          <a:ext cx="457200" cy="711200"/>
        </p:xfrm>
        <a:graphic>
          <a:graphicData uri="http://schemas.openxmlformats.org/presentationml/2006/ole">
            <p:oleObj spid="_x0000_s8198" name="Equation" r:id="rId7" imgW="152280" imgH="203040" progId="Equation.3">
              <p:embed/>
            </p:oleObj>
          </a:graphicData>
        </a:graphic>
      </p:graphicFrame>
      <p:grpSp>
        <p:nvGrpSpPr>
          <p:cNvPr id="3" name="Group 23"/>
          <p:cNvGrpSpPr/>
          <p:nvPr/>
        </p:nvGrpSpPr>
        <p:grpSpPr>
          <a:xfrm>
            <a:off x="228600" y="4038600"/>
            <a:ext cx="2667000" cy="2438400"/>
            <a:chOff x="228600" y="4038600"/>
            <a:chExt cx="2667000" cy="24384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24"/>
          <p:cNvGrpSpPr/>
          <p:nvPr/>
        </p:nvGrpSpPr>
        <p:grpSpPr>
          <a:xfrm>
            <a:off x="3124200" y="4038600"/>
            <a:ext cx="2667000" cy="2438400"/>
            <a:chOff x="228600" y="4038600"/>
            <a:chExt cx="2667000" cy="2438400"/>
          </a:xfrm>
        </p:grpSpPr>
        <p:cxnSp>
          <p:nvCxnSpPr>
            <p:cNvPr id="26" name="Straight Arrow Connector 25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914400" y="52578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057400" y="4724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10000" y="5257800"/>
            <a:ext cx="12954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914900" y="5448300"/>
            <a:ext cx="38100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71600" y="3886200"/>
          <a:ext cx="427038" cy="711200"/>
        </p:xfrm>
        <a:graphic>
          <a:graphicData uri="http://schemas.openxmlformats.org/presentationml/2006/ole">
            <p:oleObj spid="_x0000_s8199" name="Equation" r:id="rId8" imgW="152280" imgH="20304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752600" y="5334000"/>
          <a:ext cx="533400" cy="889000"/>
        </p:xfrm>
        <a:graphic>
          <a:graphicData uri="http://schemas.openxmlformats.org/presentationml/2006/ole">
            <p:oleObj spid="_x0000_s8200" name="Equation" r:id="rId9" imgW="190440" imgH="25380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743200" y="4168775"/>
          <a:ext cx="533400" cy="933450"/>
        </p:xfrm>
        <a:graphic>
          <a:graphicData uri="http://schemas.openxmlformats.org/presentationml/2006/ole">
            <p:oleObj spid="_x0000_s8201" name="Equation" r:id="rId10" imgW="190440" imgH="266400" progId="Equation.3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4267200" y="5613400"/>
          <a:ext cx="457200" cy="711200"/>
        </p:xfrm>
        <a:graphic>
          <a:graphicData uri="http://schemas.openxmlformats.org/presentationml/2006/ole">
            <p:oleObj spid="_x0000_s8202" name="Equation" r:id="rId11" imgW="152280" imgH="203040" progId="Equation.3">
              <p:embed/>
            </p:oleObj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4343400" y="4191000"/>
          <a:ext cx="533400" cy="889000"/>
        </p:xfrm>
        <a:graphic>
          <a:graphicData uri="http://schemas.openxmlformats.org/presentationml/2006/ole">
            <p:oleObj spid="_x0000_s8203" name="Equation" r:id="rId12" imgW="190440" imgH="253800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5410200" y="5311775"/>
          <a:ext cx="533400" cy="933450"/>
        </p:xfrm>
        <a:graphic>
          <a:graphicData uri="http://schemas.openxmlformats.org/presentationml/2006/ole">
            <p:oleObj spid="_x0000_s8204" name="Equation" r:id="rId13" imgW="19044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Trigonometry Revisited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 flipH="1">
            <a:off x="5562600" y="1371600"/>
            <a:ext cx="2514600" cy="3352800"/>
          </a:xfrm>
          <a:prstGeom prst="rtTriangl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6705600" y="4876800"/>
          <a:ext cx="427038" cy="577850"/>
        </p:xfrm>
        <a:graphic>
          <a:graphicData uri="http://schemas.openxmlformats.org/presentationml/2006/ole">
            <p:oleObj spid="_x0000_s10242" name="Equation" r:id="rId3" imgW="152280" imgH="164880" progId="Equation.3">
              <p:embed/>
            </p:oleObj>
          </a:graphicData>
        </a:graphic>
      </p:graphicFrame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8305800" y="2971800"/>
          <a:ext cx="427038" cy="577850"/>
        </p:xfrm>
        <a:graphic>
          <a:graphicData uri="http://schemas.openxmlformats.org/presentationml/2006/ole">
            <p:oleObj spid="_x0000_s10244" name="Equation" r:id="rId4" imgW="152280" imgH="164880" progId="Equation.3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5943600" y="2416175"/>
          <a:ext cx="427038" cy="622300"/>
        </p:xfrm>
        <a:graphic>
          <a:graphicData uri="http://schemas.openxmlformats.org/presentationml/2006/ole">
            <p:oleObj spid="_x0000_s10245" name="Equation" r:id="rId5" imgW="152280" imgH="177480" progId="Equation.3">
              <p:embed/>
            </p:oleObj>
          </a:graphicData>
        </a:graphic>
      </p:graphicFrame>
      <p:cxnSp>
        <p:nvCxnSpPr>
          <p:cNvPr id="10" name="Straight Connector 9"/>
          <p:cNvCxnSpPr/>
          <p:nvPr/>
        </p:nvCxnSpPr>
        <p:spPr>
          <a:xfrm rot="10800000">
            <a:off x="7467600" y="41910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7162800" y="44958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6207125" y="4105275"/>
          <a:ext cx="355600" cy="488950"/>
        </p:xfrm>
        <a:graphic>
          <a:graphicData uri="http://schemas.openxmlformats.org/presentationml/2006/ole">
            <p:oleObj spid="_x0000_s10246" name="Equation" r:id="rId6" imgW="126720" imgH="139680" progId="Equation.3">
              <p:embed/>
            </p:oleObj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/>
        </p:nvGraphicFramePr>
        <p:xfrm>
          <a:off x="7526338" y="2252663"/>
          <a:ext cx="392112" cy="566737"/>
        </p:xfrm>
        <a:graphic>
          <a:graphicData uri="http://schemas.openxmlformats.org/presentationml/2006/ole">
            <p:oleObj spid="_x0000_s10247" name="Equation" r:id="rId7" imgW="139680" imgH="164880" progId="Equation.3">
              <p:embed/>
            </p:oleObj>
          </a:graphicData>
        </a:graphic>
      </p:graphicFrame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28600" y="1905000"/>
          <a:ext cx="4724400" cy="3666651"/>
        </p:xfrm>
        <a:graphic>
          <a:graphicData uri="http://schemas.openxmlformats.org/presentationml/2006/ole">
            <p:oleObj spid="_x0000_s10248" name="Equation" r:id="rId8" imgW="1866600" imgH="1307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600200" y="4724400"/>
          <a:ext cx="458901" cy="482600"/>
        </p:xfrm>
        <a:graphic>
          <a:graphicData uri="http://schemas.openxmlformats.org/presentationml/2006/ole">
            <p:oleObj spid="_x0000_s9229" name="Equation" r:id="rId3" imgW="241200" imgH="2030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Component Method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90600" y="23622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95400" y="2133600"/>
          <a:ext cx="427038" cy="711200"/>
        </p:xfrm>
        <a:graphic>
          <a:graphicData uri="http://schemas.openxmlformats.org/presentationml/2006/ole">
            <p:oleObj spid="_x0000_s9218" name="Equation" r:id="rId4" imgW="152280" imgH="203040" progId="Equation.3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914400" y="4191000"/>
            <a:ext cx="1676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3"/>
          <p:cNvGrpSpPr/>
          <p:nvPr/>
        </p:nvGrpSpPr>
        <p:grpSpPr>
          <a:xfrm>
            <a:off x="228600" y="4038600"/>
            <a:ext cx="2667000" cy="2438400"/>
            <a:chOff x="228600" y="4038600"/>
            <a:chExt cx="2667000" cy="2438400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>
              <a:off x="-304006" y="5257006"/>
              <a:ext cx="24384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0800000">
              <a:off x="228600" y="5257800"/>
              <a:ext cx="2667000" cy="1588"/>
            </a:xfrm>
            <a:prstGeom prst="straightConnector1">
              <a:avLst/>
            </a:prstGeom>
            <a:ln w="57150">
              <a:solidFill>
                <a:schemeClr val="tx2">
                  <a:lumMod val="7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Arrow Connector 27"/>
          <p:cNvCxnSpPr/>
          <p:nvPr/>
        </p:nvCxnSpPr>
        <p:spPr>
          <a:xfrm>
            <a:off x="914400" y="5257800"/>
            <a:ext cx="1676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2057400" y="4724400"/>
            <a:ext cx="10668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371600" y="3886200"/>
          <a:ext cx="427038" cy="711200"/>
        </p:xfrm>
        <a:graphic>
          <a:graphicData uri="http://schemas.openxmlformats.org/presentationml/2006/ole">
            <p:oleObj spid="_x0000_s9223" name="Equation" r:id="rId5" imgW="152280" imgH="20304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752600" y="5334000"/>
          <a:ext cx="533400" cy="889000"/>
        </p:xfrm>
        <a:graphic>
          <a:graphicData uri="http://schemas.openxmlformats.org/presentationml/2006/ole">
            <p:oleObj spid="_x0000_s9224" name="Equation" r:id="rId6" imgW="190440" imgH="253800" progId="Equation.3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2743200" y="4168775"/>
          <a:ext cx="533400" cy="933450"/>
        </p:xfrm>
        <a:graphic>
          <a:graphicData uri="http://schemas.openxmlformats.org/presentationml/2006/ole">
            <p:oleObj spid="_x0000_s9225" name="Equation" r:id="rId7" imgW="190440" imgH="266400" progId="Equation.3">
              <p:embed/>
            </p:oleObj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4876800" y="2057400"/>
          <a:ext cx="3508938" cy="4425950"/>
        </p:xfrm>
        <a:graphic>
          <a:graphicData uri="http://schemas.openxmlformats.org/presentationml/2006/ole">
            <p:oleObj spid="_x0000_s9228" name="Equation" r:id="rId8" imgW="1384200" imgH="1612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Component Method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5029200" y="2209800"/>
            <a:ext cx="2819400" cy="4419600"/>
            <a:chOff x="3124200" y="2057400"/>
            <a:chExt cx="2819400" cy="441960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3505200" y="2667000"/>
              <a:ext cx="1295400" cy="38100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6" name="Object 4"/>
            <p:cNvGraphicFramePr>
              <a:graphicFrameLocks noChangeAspect="1"/>
            </p:cNvGraphicFramePr>
            <p:nvPr/>
          </p:nvGraphicFramePr>
          <p:xfrm>
            <a:off x="4191000" y="2057400"/>
            <a:ext cx="457200" cy="711200"/>
          </p:xfrm>
          <a:graphic>
            <a:graphicData uri="http://schemas.openxmlformats.org/presentationml/2006/ole">
              <p:oleObj spid="_x0000_s11268" name="Equation" r:id="rId3" imgW="152280" imgH="203040" progId="Equation.3">
                <p:embed/>
              </p:oleObj>
            </a:graphicData>
          </a:graphic>
        </p:graphicFrame>
        <p:cxnSp>
          <p:nvCxnSpPr>
            <p:cNvPr id="15" name="Straight Arrow Connector 14"/>
            <p:cNvCxnSpPr/>
            <p:nvPr/>
          </p:nvCxnSpPr>
          <p:spPr>
            <a:xfrm>
              <a:off x="3810000" y="5257800"/>
              <a:ext cx="1295400" cy="38100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4"/>
            <p:cNvGrpSpPr/>
            <p:nvPr/>
          </p:nvGrpSpPr>
          <p:grpSpPr>
            <a:xfrm>
              <a:off x="3124200" y="4038600"/>
              <a:ext cx="2667000" cy="2438400"/>
              <a:chOff x="228600" y="4038600"/>
              <a:chExt cx="2667000" cy="243840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-304006" y="5257006"/>
                <a:ext cx="24384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228600" y="5257800"/>
                <a:ext cx="26670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Arrow Connector 32"/>
            <p:cNvCxnSpPr/>
            <p:nvPr/>
          </p:nvCxnSpPr>
          <p:spPr>
            <a:xfrm>
              <a:off x="3810000" y="5257800"/>
              <a:ext cx="12954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>
              <a:off x="4914900" y="5448300"/>
              <a:ext cx="3810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8202" name="Object 10"/>
            <p:cNvGraphicFramePr>
              <a:graphicFrameLocks noChangeAspect="1"/>
            </p:cNvGraphicFramePr>
            <p:nvPr/>
          </p:nvGraphicFramePr>
          <p:xfrm>
            <a:off x="4267200" y="5613400"/>
            <a:ext cx="457200" cy="711200"/>
          </p:xfrm>
          <a:graphic>
            <a:graphicData uri="http://schemas.openxmlformats.org/presentationml/2006/ole">
              <p:oleObj spid="_x0000_s11274" name="Equation" r:id="rId4" imgW="152280" imgH="203040" progId="Equation.3">
                <p:embed/>
              </p:oleObj>
            </a:graphicData>
          </a:graphic>
        </p:graphicFrame>
        <p:graphicFrame>
          <p:nvGraphicFramePr>
            <p:cNvPr id="8203" name="Object 11"/>
            <p:cNvGraphicFramePr>
              <a:graphicFrameLocks noChangeAspect="1"/>
            </p:cNvGraphicFramePr>
            <p:nvPr/>
          </p:nvGraphicFramePr>
          <p:xfrm>
            <a:off x="4343400" y="4191000"/>
            <a:ext cx="533400" cy="889000"/>
          </p:xfrm>
          <a:graphic>
            <a:graphicData uri="http://schemas.openxmlformats.org/presentationml/2006/ole">
              <p:oleObj spid="_x0000_s11275" name="Equation" r:id="rId5" imgW="190440" imgH="253800" progId="Equation.3">
                <p:embed/>
              </p:oleObj>
            </a:graphicData>
          </a:graphic>
        </p:graphicFrame>
        <p:graphicFrame>
          <p:nvGraphicFramePr>
            <p:cNvPr id="8204" name="Object 12"/>
            <p:cNvGraphicFramePr>
              <a:graphicFrameLocks noChangeAspect="1"/>
            </p:cNvGraphicFramePr>
            <p:nvPr/>
          </p:nvGraphicFramePr>
          <p:xfrm>
            <a:off x="5410200" y="5311775"/>
            <a:ext cx="533400" cy="933450"/>
          </p:xfrm>
          <a:graphic>
            <a:graphicData uri="http://schemas.openxmlformats.org/presentationml/2006/ole">
              <p:oleObj spid="_x0000_s11276" name="Equation" r:id="rId6" imgW="190440" imgH="266400" progId="Equation.3">
                <p:embed/>
              </p:oleObj>
            </a:graphicData>
          </a:graphic>
        </p:graphicFrame>
      </p:grpSp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869950" y="2168525"/>
          <a:ext cx="3444875" cy="4356100"/>
        </p:xfrm>
        <a:graphic>
          <a:graphicData uri="http://schemas.openxmlformats.org/presentationml/2006/ole">
            <p:oleObj spid="_x0000_s11277" name="Equation" r:id="rId7" imgW="1358640" imgH="1587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Component Method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4419600" y="2057400"/>
            <a:ext cx="4533900" cy="2438400"/>
            <a:chOff x="4038600" y="4038600"/>
            <a:chExt cx="4533900" cy="2438400"/>
          </a:xfrm>
        </p:grpSpPr>
        <p:grpSp>
          <p:nvGrpSpPr>
            <p:cNvPr id="3" name="Group 24"/>
            <p:cNvGrpSpPr/>
            <p:nvPr/>
          </p:nvGrpSpPr>
          <p:grpSpPr>
            <a:xfrm>
              <a:off x="4038600" y="4038600"/>
              <a:ext cx="2667000" cy="2438400"/>
              <a:chOff x="228600" y="4038600"/>
              <a:chExt cx="2667000" cy="243840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-304006" y="5257006"/>
                <a:ext cx="24384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228600" y="5257800"/>
                <a:ext cx="26670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/>
            <p:nvPr/>
          </p:nvCxnSpPr>
          <p:spPr>
            <a:xfrm>
              <a:off x="4724400" y="5257800"/>
              <a:ext cx="1676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400800" y="5257800"/>
              <a:ext cx="12954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7163594" y="4723606"/>
              <a:ext cx="1066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7506494" y="4380706"/>
              <a:ext cx="3810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800600" y="4572000"/>
              <a:ext cx="289560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5943600" y="4038600"/>
            <a:ext cx="457200" cy="711200"/>
          </p:xfrm>
          <a:graphic>
            <a:graphicData uri="http://schemas.openxmlformats.org/presentationml/2006/ole">
              <p:oleObj spid="_x0000_s12295" name="Equation" r:id="rId3" imgW="152280" imgH="203040" progId="Equation.3">
                <p:embed/>
              </p:oleObj>
            </a:graphicData>
          </a:graphic>
        </p:graphicFrame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6191250" y="5397500"/>
            <a:ext cx="571500" cy="889000"/>
          </p:xfrm>
          <a:graphic>
            <a:graphicData uri="http://schemas.openxmlformats.org/presentationml/2006/ole">
              <p:oleObj spid="_x0000_s12296" name="Equation" r:id="rId4" imgW="190440" imgH="253800" progId="Equation.3">
                <p:embed/>
              </p:oleObj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8001000" y="4397375"/>
            <a:ext cx="571500" cy="933450"/>
          </p:xfrm>
          <a:graphic>
            <a:graphicData uri="http://schemas.openxmlformats.org/presentationml/2006/ole">
              <p:oleObj spid="_x0000_s12297" name="Equation" r:id="rId5" imgW="190440" imgH="266400" progId="Equation.3">
                <p:embed/>
              </p:oleObj>
            </a:graphicData>
          </a:graphic>
        </p:graphicFrame>
      </p:grp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304800" y="3581400"/>
          <a:ext cx="4630738" cy="2606506"/>
        </p:xfrm>
        <a:graphic>
          <a:graphicData uri="http://schemas.openxmlformats.org/presentationml/2006/ole">
            <p:oleObj spid="_x0000_s12298" name="Equation" r:id="rId6" imgW="2006280" imgH="1041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Vectors</a:t>
            </a:r>
            <a:br>
              <a:rPr lang="en-US" dirty="0" smtClean="0"/>
            </a:br>
            <a:r>
              <a:rPr lang="en-US" dirty="0" smtClean="0"/>
              <a:t>Component Method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>
            <a:off x="4419600" y="2057400"/>
            <a:ext cx="4533900" cy="2438400"/>
            <a:chOff x="4038600" y="4038600"/>
            <a:chExt cx="4533900" cy="2438400"/>
          </a:xfrm>
        </p:grpSpPr>
        <p:grpSp>
          <p:nvGrpSpPr>
            <p:cNvPr id="4" name="Group 24"/>
            <p:cNvGrpSpPr/>
            <p:nvPr/>
          </p:nvGrpSpPr>
          <p:grpSpPr>
            <a:xfrm>
              <a:off x="4038600" y="4038600"/>
              <a:ext cx="2667000" cy="2438400"/>
              <a:chOff x="228600" y="4038600"/>
              <a:chExt cx="2667000" cy="243840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rot="5400000">
                <a:off x="-304006" y="5257006"/>
                <a:ext cx="24384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228600" y="5257800"/>
                <a:ext cx="2667000" cy="1588"/>
              </a:xfrm>
              <a:prstGeom prst="straightConnector1">
                <a:avLst/>
              </a:prstGeom>
              <a:ln w="57150">
                <a:solidFill>
                  <a:schemeClr val="tx2">
                    <a:lumMod val="75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/>
            <p:cNvCxnSpPr/>
            <p:nvPr/>
          </p:nvCxnSpPr>
          <p:spPr>
            <a:xfrm>
              <a:off x="4724400" y="5257800"/>
              <a:ext cx="1676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400800" y="5257800"/>
              <a:ext cx="12954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7163594" y="4723606"/>
              <a:ext cx="10668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7506494" y="4380706"/>
              <a:ext cx="381000" cy="158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V="1">
              <a:off x="4800600" y="4572000"/>
              <a:ext cx="2895600" cy="6858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5943600" y="4038600"/>
            <a:ext cx="457200" cy="711200"/>
          </p:xfrm>
          <a:graphic>
            <a:graphicData uri="http://schemas.openxmlformats.org/presentationml/2006/ole">
              <p:oleObj spid="_x0000_s13314" name="Equation" r:id="rId3" imgW="152280" imgH="203040" progId="Equation.3">
                <p:embed/>
              </p:oleObj>
            </a:graphicData>
          </a:graphic>
        </p:graphicFrame>
        <p:graphicFrame>
          <p:nvGraphicFramePr>
            <p:cNvPr id="7176" name="Object 8"/>
            <p:cNvGraphicFramePr>
              <a:graphicFrameLocks noChangeAspect="1"/>
            </p:cNvGraphicFramePr>
            <p:nvPr/>
          </p:nvGraphicFramePr>
          <p:xfrm>
            <a:off x="6191250" y="5397500"/>
            <a:ext cx="571500" cy="889000"/>
          </p:xfrm>
          <a:graphic>
            <a:graphicData uri="http://schemas.openxmlformats.org/presentationml/2006/ole">
              <p:oleObj spid="_x0000_s13315" name="Equation" r:id="rId4" imgW="190440" imgH="253800" progId="Equation.3">
                <p:embed/>
              </p:oleObj>
            </a:graphicData>
          </a:graphic>
        </p:graphicFrame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8001000" y="4397375"/>
            <a:ext cx="571500" cy="933450"/>
          </p:xfrm>
          <a:graphic>
            <a:graphicData uri="http://schemas.openxmlformats.org/presentationml/2006/ole">
              <p:oleObj spid="_x0000_s13316" name="Equation" r:id="rId5" imgW="190440" imgH="266400" progId="Equation.3">
                <p:embed/>
              </p:oleObj>
            </a:graphicData>
          </a:graphic>
        </p:graphicFrame>
      </p:grp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09600" y="3657600"/>
          <a:ext cx="3576638" cy="2828925"/>
        </p:xfrm>
        <a:graphic>
          <a:graphicData uri="http://schemas.openxmlformats.org/presentationml/2006/ole">
            <p:oleObj spid="_x0000_s13317" name="Equation" r:id="rId6" imgW="1549080" imgH="1130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Some quantities have direction and magnitude, others have magnitude only, and this understanding is the key to correct manipulation of quantities. This sub-topic will have broad applications across multiple fields within physics and other sciences.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and scalar quantities</a:t>
            </a:r>
          </a:p>
          <a:p>
            <a:r>
              <a:rPr lang="en-US" dirty="0" smtClean="0"/>
              <a:t>Combination and resolution of vectors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vector problems graphically and algebraically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Pristina" pitchFamily="66" charset="0"/>
              </a:rPr>
              <a:t>Questions?</a:t>
            </a:r>
            <a:endParaRPr lang="en-US" sz="2800" dirty="0">
              <a:latin typeface="Pristin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Devil%20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128596" cy="3930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#35-46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Of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Models: First mentioned explicitly in a scientific paper in 1846, scalars and vectors reflected the work of scientists and mathematicians across the globe for over 300 years on representing measurements in three-dimensional space.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International-Mindedness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notation forms the basis of mapping across the globe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nature of certainty and proof in </a:t>
            </a:r>
            <a:r>
              <a:rPr lang="en-US" b="1" i="1" dirty="0" smtClean="0"/>
              <a:t>mathematics</a:t>
            </a:r>
            <a:r>
              <a:rPr lang="en-US" dirty="0" smtClean="0"/>
              <a:t>?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Vector and scalar quantities</a:t>
            </a:r>
          </a:p>
          <a:p>
            <a:r>
              <a:rPr lang="en-US" dirty="0" smtClean="0"/>
              <a:t>Combination and resolution of vectors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Solving vector problems graphically and algebraically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Resolution of vectors will be limited to two perpendicular directions </a:t>
            </a:r>
          </a:p>
          <a:p>
            <a:r>
              <a:rPr lang="en-US" dirty="0" smtClean="0"/>
              <a:t>Problems will be limited to addition and subtraction of vectors and the multiplication and division of vectors by scalars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264</TotalTime>
  <Words>371</Words>
  <Application>Microsoft Office PowerPoint</Application>
  <PresentationFormat>On-screen Show (4:3)</PresentationFormat>
  <Paragraphs>56</Paragraphs>
  <Slides>33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Metro</vt:lpstr>
      <vt:lpstr>Equation</vt:lpstr>
      <vt:lpstr>Microsoft Equation 3.0</vt:lpstr>
      <vt:lpstr>Devil  physics The  baddest  class  on  campus IB  Physics</vt:lpstr>
      <vt:lpstr>IB Topic 1-3 Vectors and scalars</vt:lpstr>
      <vt:lpstr>Essential Idea</vt:lpstr>
      <vt:lpstr>Nature Of Science</vt:lpstr>
      <vt:lpstr>International-Mindedness</vt:lpstr>
      <vt:lpstr>Theory Of Knowledge</vt:lpstr>
      <vt:lpstr>Understandings</vt:lpstr>
      <vt:lpstr>Applications And Skills</vt:lpstr>
      <vt:lpstr>Guidance</vt:lpstr>
      <vt:lpstr>Data Booklet Reference</vt:lpstr>
      <vt:lpstr>Utilization</vt:lpstr>
      <vt:lpstr>Introductory Video What are scalars and vectors?</vt:lpstr>
      <vt:lpstr>Scalars</vt:lpstr>
      <vt:lpstr>Vectors</vt:lpstr>
      <vt:lpstr>Examples of Vectors and Scalars</vt:lpstr>
      <vt:lpstr>Multiplying a Vector by a Scalar</vt:lpstr>
      <vt:lpstr>Introductory Video Adding Vectors</vt:lpstr>
      <vt:lpstr>Adding Vectors Parallelogram Method</vt:lpstr>
      <vt:lpstr>Adding Vectors Head-To-Tail Method</vt:lpstr>
      <vt:lpstr>Subtracting Vectors Head-To-Tail Method</vt:lpstr>
      <vt:lpstr>Adding Vectors Head-To-Tail by Components</vt:lpstr>
      <vt:lpstr>Adding Vectors Head-To-Tail by Components</vt:lpstr>
      <vt:lpstr>Adding Vectors Head-To-Tail by Components</vt:lpstr>
      <vt:lpstr>Trigonometry Revisited</vt:lpstr>
      <vt:lpstr>Adding Vectors Component Method</vt:lpstr>
      <vt:lpstr>Adding Vectors Component Method</vt:lpstr>
      <vt:lpstr>Adding Vectors Component Method</vt:lpstr>
      <vt:lpstr>Adding Vectors Component Method</vt:lpstr>
      <vt:lpstr>Essential Idea</vt:lpstr>
      <vt:lpstr>Understandings</vt:lpstr>
      <vt:lpstr>Applications And Skills</vt:lpstr>
      <vt:lpstr>Questions?</vt:lpstr>
      <vt:lpstr>Homework</vt:lpstr>
    </vt:vector>
  </TitlesOfParts>
  <Company>pcsb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Devil physics The baddest class on campus IB Physics Physics I Honors / Pre-IB Physics</dc:title>
  <dc:creator>Kyle Smith</dc:creator>
  <cp:lastModifiedBy>Kyle Smith</cp:lastModifiedBy>
  <cp:revision>31</cp:revision>
  <dcterms:created xsi:type="dcterms:W3CDTF">2010-12-08T08:20:03Z</dcterms:created>
  <dcterms:modified xsi:type="dcterms:W3CDTF">2015-09-11T09:13:31Z</dcterms:modified>
</cp:coreProperties>
</file>