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335" r:id="rId4"/>
    <p:sldId id="336" r:id="rId5"/>
    <p:sldId id="337" r:id="rId6"/>
    <p:sldId id="338" r:id="rId7"/>
    <p:sldId id="339" r:id="rId8"/>
    <p:sldId id="341" r:id="rId9"/>
    <p:sldId id="340" r:id="rId10"/>
    <p:sldId id="342" r:id="rId11"/>
    <p:sldId id="347" r:id="rId12"/>
    <p:sldId id="348" r:id="rId13"/>
    <p:sldId id="349" r:id="rId14"/>
    <p:sldId id="262" r:id="rId15"/>
    <p:sldId id="290" r:id="rId16"/>
    <p:sldId id="360" r:id="rId17"/>
    <p:sldId id="294" r:id="rId18"/>
    <p:sldId id="295" r:id="rId19"/>
    <p:sldId id="296" r:id="rId20"/>
    <p:sldId id="297" r:id="rId21"/>
    <p:sldId id="293" r:id="rId22"/>
    <p:sldId id="361" r:id="rId23"/>
    <p:sldId id="299" r:id="rId24"/>
    <p:sldId id="362" r:id="rId25"/>
    <p:sldId id="363" r:id="rId26"/>
    <p:sldId id="298" r:id="rId27"/>
    <p:sldId id="308" r:id="rId28"/>
    <p:sldId id="343" r:id="rId29"/>
    <p:sldId id="344" r:id="rId30"/>
    <p:sldId id="346" r:id="rId31"/>
    <p:sldId id="345" r:id="rId32"/>
    <p:sldId id="302" r:id="rId33"/>
    <p:sldId id="301" r:id="rId34"/>
    <p:sldId id="303" r:id="rId35"/>
    <p:sldId id="355" r:id="rId36"/>
    <p:sldId id="359" r:id="rId37"/>
    <p:sldId id="358" r:id="rId38"/>
    <p:sldId id="356" r:id="rId39"/>
    <p:sldId id="357" r:id="rId40"/>
    <p:sldId id="352" r:id="rId41"/>
    <p:sldId id="307" r:id="rId42"/>
    <p:sldId id="33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21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9559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7" y="1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6" y="4246565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3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6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1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1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3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9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7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2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1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3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5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1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2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6" y="1885028"/>
            <a:ext cx="878262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4" y="1219200"/>
            <a:ext cx="132763" cy="128467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3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3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4" y="1371600"/>
            <a:ext cx="132763" cy="128467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91" y="1474764"/>
            <a:ext cx="132763" cy="128467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01"/>
            <a:ext cx="2133600" cy="365125"/>
          </a:xfrm>
        </p:spPr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01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01"/>
            <a:ext cx="457200" cy="365125"/>
          </a:xfrm>
        </p:spPr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9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D15329E-6E04-4E8D-9AA0-27424FD5CF1F}" type="datetimeFigureOut">
              <a:rPr lang="en-US" smtClean="0"/>
              <a:pPr/>
              <a:t>4/5/2016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7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7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SHM%20Energy%20and%20Damping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AAASync\IB%20Physics%20Course\Lesson%20Plans\Tsokos%20Lessons\Tsokos%20Option%20B,%20Engineering%20Physics\Option%20B-4\SHM%20Energy%20and%20Damping.wmv" TargetMode="Externa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SHM%20Forced%20Oscillations%20Pump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AAASync\IB%20Physics%20Course\Lesson%20Plans\Tsokos%20Lessons\Tsokos%20Option%20B,%20Engineering%20Physics\Option%20B-4\SHM%20Forced%20Oscillations%20Pump.wmv" TargetMode="Externa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phet.colorado.edu/sims/wave-on-a-string/wave-on-a-string_en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SHM%20Forced%20Oscillations%20and%20Resonance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AAASync\IB%20Physics%20Course\Lesson%20Plans\Tsokos%20Lessons\Tsokos%20Option%20B,%20Engineering%20Physics\Option%20B-4\SHM%20Forced%20Oscillations%20and%20Resonance.wmv" TargetMode="Externa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Bridge_Resonance_1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AAASync\IB%20Physics%20Course\Lesson%20Plans\Tsokos%20Lessons\Tsokos%20Option%20B,%20Engineering%20Physics\Option%20B-4\Bridge_Resonance_1.wmv" TargetMode="Externa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Resonance3_dowel_Large_1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AAASync\IB%20Physics%20Course\Lesson%20Plans\Tsokos%20Lessons\Tsokos%20Option%20B,%20Engineering%20Physics\Option%20B-4\Resonance3_dowel_Large_1.wmv" TargetMode="Externa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warehouse_collapses_during_huge_earthquake_1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AAASync\IB%20Physics%20Course\Lesson%20Plans\Tsokos%20Lessons\Tsokos%20Option%20B,%20Engineering%20Physics\Option%20B-4\warehouse_collapses_during_huge_earthquake_1.wmv" TargetMode="Externa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My%20Videos/Devil%20Physics/Oscillations%20and%20Waves/Resonance/Tacoma_Narrows_Bridge_Collapse_Gallopin_Gertie_1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AAASync\My%20Videos\Devil%20Physics\Oscillations%20and%20Waves\Resonance\Tacoma_Narrows_Bridge_Collapse_Gallopin_Gertie_1.wmv" TargetMode="Externa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My%20Videos/Devil%20Physics/Oscillations%20and%20Waves/Resonance/Sugar_Plum_Fairy_by_P.Tchaikovsky_-__Glass_Harp_LIVE_(HD).wmv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file:///F:\AAASync\My%20Videos\Devil%20Physics\Oscillations%20and%20Waves\Resonance\Sugar_Plum_Fairy_by_P.Tchaikovsky_-__Glass_Harp_LIVE_(HD).wmv" TargetMode="Externa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Pristina" pitchFamily="66" charset="0"/>
              </a:rPr>
              <a:t>Devil physics</a:t>
            </a:r>
            <a:br>
              <a:rPr lang="en-US" dirty="0" smtClean="0">
                <a:latin typeface="Pristina" pitchFamily="66" charset="0"/>
              </a:rPr>
            </a:br>
            <a:r>
              <a:rPr lang="en-US" sz="3200" dirty="0" smtClean="0">
                <a:latin typeface="Pristina" pitchFamily="66" charset="0"/>
              </a:rPr>
              <a:t>The </a:t>
            </a:r>
            <a:r>
              <a:rPr lang="en-US" sz="3200" dirty="0" err="1" smtClean="0">
                <a:latin typeface="Pristina" pitchFamily="66" charset="0"/>
              </a:rPr>
              <a:t>baddest</a:t>
            </a:r>
            <a:r>
              <a:rPr lang="en-US" sz="3200" dirty="0" smtClean="0">
                <a:latin typeface="Pristina" pitchFamily="66" charset="0"/>
              </a:rPr>
              <a:t> class on campus</a:t>
            </a:r>
            <a:br>
              <a:rPr lang="en-US" sz="3200" dirty="0" smtClean="0">
                <a:latin typeface="Pristina" pitchFamily="66" charset="0"/>
              </a:rPr>
            </a:br>
            <a:r>
              <a:rPr lang="en-US" sz="2800" dirty="0" smtClean="0">
                <a:latin typeface="Pristina" pitchFamily="66" charset="0"/>
              </a:rPr>
              <a:t>IB Physics</a:t>
            </a:r>
            <a:endParaRPr lang="en-US" sz="2800" dirty="0">
              <a:latin typeface="Pristi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2" y="152401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Data Booklet Reference: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990600" y="1676400"/>
          <a:ext cx="7763618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1" name="Equation" r:id="rId3" imgW="3035160" imgH="863280" progId="Equation.3">
                  <p:embed/>
                </p:oleObj>
              </mc:Choice>
              <mc:Fallback>
                <p:oleObj name="Equation" r:id="rId3" imgW="3035160" imgH="863280" progId="Equation.3">
                  <p:embed/>
                  <p:pic>
                    <p:nvPicPr>
                      <p:cNvPr id="0" name="Content Placeholder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676400"/>
                        <a:ext cx="7763618" cy="2209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5" cstate="print"/>
          <a:srcRect l="14375" t="41797" r="23750" b="39453"/>
          <a:stretch>
            <a:fillRect/>
          </a:stretch>
        </p:blipFill>
        <p:spPr bwMode="auto">
          <a:xfrm>
            <a:off x="990599" y="4419600"/>
            <a:ext cx="78581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Utilization: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Science and technology meet head-on when the real </a:t>
            </a:r>
            <a:r>
              <a:rPr lang="en-US" sz="3200" dirty="0" err="1" smtClean="0"/>
              <a:t>behaviour</a:t>
            </a:r>
            <a:r>
              <a:rPr lang="en-US" sz="3200" dirty="0" smtClean="0"/>
              <a:t> of damped oscillating systems is </a:t>
            </a:r>
            <a:r>
              <a:rPr lang="en-US" sz="3200" dirty="0" err="1" smtClean="0"/>
              <a:t>modelled</a:t>
            </a:r>
            <a:endParaRPr lang="en-US" sz="3200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Aims: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Aim 6: experiments could include (but are not limited to): observation of sand on a vibrating surface of varying frequencies; investigation of the effect of increasing damping on an oscillating system, such as a tuning fork; observing the use of a driving frequency on forced oscillations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Aims: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Aim 7: to investigate the use of resonance in electrical circuits, atoms/molecules, or with radio/television communications is best achieved through software </a:t>
            </a:r>
            <a:r>
              <a:rPr lang="en-US" sz="3200" dirty="0" err="1" smtClean="0"/>
              <a:t>modelling</a:t>
            </a:r>
            <a:r>
              <a:rPr lang="en-US" sz="3200" dirty="0" smtClean="0"/>
              <a:t> examples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Oscillation vs. Simple Harmonic Motion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An </a:t>
            </a:r>
            <a:r>
              <a:rPr lang="en-US" sz="3200" b="1" u="sng" dirty="0" smtClean="0"/>
              <a:t>oscillation</a:t>
            </a:r>
            <a:r>
              <a:rPr lang="en-US" sz="3200" b="1" dirty="0" smtClean="0"/>
              <a:t> is any motion in which the displacement of a particle from a fixed point keeps changing direction and there is a periodicity in the motion i.e. the motion repeats in some way.</a:t>
            </a:r>
            <a:endParaRPr lang="en-US" sz="1800" dirty="0" smtClean="0"/>
          </a:p>
          <a:p>
            <a:r>
              <a:rPr lang="en-US" sz="3200" b="1" dirty="0" smtClean="0"/>
              <a:t>In </a:t>
            </a:r>
            <a:r>
              <a:rPr lang="en-US" sz="3200" b="1" u="sng" dirty="0" smtClean="0"/>
              <a:t>simple harmonic motion</a:t>
            </a:r>
            <a:r>
              <a:rPr lang="en-US" sz="3200" b="1" dirty="0" smtClean="0"/>
              <a:t>, the displacement from an equilibrium position and the force/acceleration are proportional and opposite to each other.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in SHM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771246"/>
              </p:ext>
            </p:extLst>
          </p:nvPr>
        </p:nvGraphicFramePr>
        <p:xfrm>
          <a:off x="1693862" y="1524000"/>
          <a:ext cx="5756276" cy="229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8" name="Equation" r:id="rId3" imgW="1854000" imgH="812520" progId="Equation.3">
                  <p:embed/>
                </p:oleObj>
              </mc:Choice>
              <mc:Fallback>
                <p:oleObj name="Equation" r:id="rId3" imgW="1854000" imgH="8125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862" y="1524000"/>
                        <a:ext cx="5756276" cy="22971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441606"/>
              </p:ext>
            </p:extLst>
          </p:nvPr>
        </p:nvGraphicFramePr>
        <p:xfrm>
          <a:off x="228600" y="4545323"/>
          <a:ext cx="5089358" cy="134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9" name="Equation" r:id="rId5" imgW="1358640" imgH="393480" progId="Equation.3">
                  <p:embed/>
                </p:oleObj>
              </mc:Choice>
              <mc:Fallback>
                <p:oleObj name="Equation" r:id="rId5" imgW="1358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45323"/>
                        <a:ext cx="5089358" cy="134222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90947"/>
              </p:ext>
            </p:extLst>
          </p:nvPr>
        </p:nvGraphicFramePr>
        <p:xfrm>
          <a:off x="5867400" y="4520958"/>
          <a:ext cx="3040062" cy="1366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0" name="Equation" r:id="rId7" imgW="1028520" imgH="507960" progId="Equation.3">
                  <p:embed/>
                </p:oleObj>
              </mc:Choice>
              <mc:Fallback>
                <p:oleObj name="Equation" r:id="rId7" imgW="1028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520958"/>
                        <a:ext cx="3040062" cy="136659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ideal world, SHM can go on forever without energy loss</a:t>
            </a:r>
          </a:p>
          <a:p>
            <a:r>
              <a:rPr lang="en-US" dirty="0" smtClean="0"/>
              <a:t>In the real world, energy is lost and the motion eventually stops</a:t>
            </a:r>
          </a:p>
          <a:p>
            <a:r>
              <a:rPr lang="en-US" dirty="0" smtClean="0"/>
              <a:t>The rate at which energy is lost is called damping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Light Damping or </a:t>
            </a:r>
            <a:r>
              <a:rPr lang="en-US" dirty="0" err="1" smtClean="0"/>
              <a:t>Underdamped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628148" cy="2209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Oscillations decrease slowly with time</a:t>
            </a:r>
          </a:p>
          <a:p>
            <a:r>
              <a:rPr lang="en-US" dirty="0" smtClean="0"/>
              <a:t>Energy loss is exponential with all damping</a:t>
            </a:r>
            <a:endParaRPr lang="en-US" dirty="0"/>
          </a:p>
        </p:txBody>
      </p:sp>
      <p:pic>
        <p:nvPicPr>
          <p:cNvPr id="4" name="Picture 3" descr="SHM Under Damping.TIF"/>
          <p:cNvPicPr/>
          <p:nvPr/>
        </p:nvPicPr>
        <p:blipFill>
          <a:blip r:embed="rId2" cstate="print"/>
          <a:srcRect b="56596"/>
          <a:stretch>
            <a:fillRect/>
          </a:stretch>
        </p:blipFill>
        <p:spPr>
          <a:xfrm>
            <a:off x="5105400" y="1219200"/>
            <a:ext cx="3789947" cy="3038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5" y="3429000"/>
            <a:ext cx="3396145" cy="3324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Damping or </a:t>
            </a:r>
            <a:r>
              <a:rPr lang="en-US" dirty="0" err="1" smtClean="0"/>
              <a:t>Overdamped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M Under Damping.TIF"/>
          <p:cNvPicPr/>
          <p:nvPr/>
        </p:nvPicPr>
        <p:blipFill>
          <a:blip r:embed="rId2" cstate="print"/>
          <a:srcRect t="42084" b="15699"/>
          <a:stretch>
            <a:fillRect/>
          </a:stretch>
        </p:blipFill>
        <p:spPr>
          <a:xfrm>
            <a:off x="1828800" y="1828800"/>
            <a:ext cx="54864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Damping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M Critical Damping.TIF"/>
          <p:cNvPicPr/>
          <p:nvPr/>
        </p:nvPicPr>
        <p:blipFill>
          <a:blip r:embed="rId2" cstate="print"/>
          <a:srcRect b="16906"/>
          <a:stretch>
            <a:fillRect/>
          </a:stretch>
        </p:blipFill>
        <p:spPr>
          <a:xfrm>
            <a:off x="1828800" y="1828800"/>
            <a:ext cx="64008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Option B-4</a:t>
            </a:r>
            <a:br>
              <a:rPr lang="en-US" dirty="0" smtClean="0"/>
            </a:br>
            <a:r>
              <a:rPr lang="en-US" dirty="0" smtClean="0"/>
              <a:t>forced vibrations and resonance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Over-Damping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M Critical and Over Damping.TIF"/>
          <p:cNvPicPr/>
          <p:nvPr/>
        </p:nvPicPr>
        <p:blipFill>
          <a:blip r:embed="rId2" cstate="print"/>
          <a:srcRect b="21902"/>
          <a:stretch>
            <a:fillRect/>
          </a:stretch>
        </p:blipFill>
        <p:spPr>
          <a:xfrm>
            <a:off x="1828800" y="1828800"/>
            <a:ext cx="64008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3" action="ppaction://hlinkfile"/>
              </a:rPr>
              <a:t>Damping</a:t>
            </a:r>
            <a:endParaRPr lang="en-US" dirty="0"/>
          </a:p>
        </p:txBody>
      </p:sp>
      <p:pic>
        <p:nvPicPr>
          <p:cNvPr id="6" name="SHM Energy and Damping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38175" y="1295400"/>
            <a:ext cx="80010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2064"/>
            <a:ext cx="8458200" cy="914400"/>
          </a:xfrm>
        </p:spPr>
        <p:txBody>
          <a:bodyPr/>
          <a:lstStyle/>
          <a:p>
            <a:r>
              <a:rPr lang="en-US" dirty="0" smtClean="0"/>
              <a:t>Q-Factor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33728"/>
            <a:ext cx="5486400" cy="4721832"/>
          </a:xfrm>
        </p:spPr>
        <p:txBody>
          <a:bodyPr/>
          <a:lstStyle/>
          <a:p>
            <a:r>
              <a:rPr lang="en-US" dirty="0" smtClean="0"/>
              <a:t>Describes how quickly an underdamped system will die out</a:t>
            </a:r>
          </a:p>
          <a:p>
            <a:r>
              <a:rPr lang="en-US" dirty="0" smtClean="0"/>
              <a:t>Can be expressed in terms of energy and/or power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l="14375" t="41797" r="23750" b="39453"/>
          <a:stretch>
            <a:fillRect/>
          </a:stretch>
        </p:blipFill>
        <p:spPr bwMode="auto">
          <a:xfrm>
            <a:off x="838200" y="4874490"/>
            <a:ext cx="7239001" cy="175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795243"/>
              </p:ext>
            </p:extLst>
          </p:nvPr>
        </p:nvGraphicFramePr>
        <p:xfrm>
          <a:off x="6019800" y="304800"/>
          <a:ext cx="2804415" cy="4213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7" name="Equation" r:id="rId4" imgW="1015920" imgH="1676160" progId="Equation.3">
                  <p:embed/>
                </p:oleObj>
              </mc:Choice>
              <mc:Fallback>
                <p:oleObj name="Equation" r:id="rId4" imgW="1015920" imgH="1676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04800"/>
                        <a:ext cx="2804415" cy="421329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Forced Oscillations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apply a force to overcome damping and maintain a constant amplitude (grandfather clock)</a:t>
            </a:r>
          </a:p>
          <a:p>
            <a:r>
              <a:rPr lang="en-US" dirty="0" smtClean="0"/>
              <a:t>Or, we can apply a force to increase amplitude</a:t>
            </a:r>
          </a:p>
          <a:p>
            <a:r>
              <a:rPr lang="en-US" dirty="0" smtClean="0"/>
              <a:t>However, the frequency of the applied force (</a:t>
            </a:r>
            <a:r>
              <a:rPr lang="en-US" b="1" i="1" dirty="0" smtClean="0">
                <a:solidFill>
                  <a:srgbClr val="FFFF00"/>
                </a:solidFill>
              </a:rPr>
              <a:t>driving force</a:t>
            </a:r>
            <a:r>
              <a:rPr lang="en-US" dirty="0"/>
              <a:t>)</a:t>
            </a:r>
            <a:r>
              <a:rPr lang="en-US" b="1" i="1" dirty="0" smtClean="0">
                <a:solidFill>
                  <a:srgbClr val="FFFF00"/>
                </a:solidFill>
              </a:rPr>
              <a:t>, </a:t>
            </a:r>
            <a:r>
              <a:rPr lang="en-US" b="1" i="1" dirty="0" err="1" smtClean="0">
                <a:solidFill>
                  <a:srgbClr val="FFFF00"/>
                </a:solidFill>
              </a:rPr>
              <a:t>f</a:t>
            </a:r>
            <a:r>
              <a:rPr lang="en-US" b="1" i="1" baseline="-25000" dirty="0" err="1" smtClean="0">
                <a:solidFill>
                  <a:srgbClr val="FFFF00"/>
                </a:solidFill>
              </a:rPr>
              <a:t>D</a:t>
            </a:r>
            <a:r>
              <a:rPr lang="en-US" dirty="0" smtClean="0"/>
              <a:t> mus</a:t>
            </a:r>
            <a:r>
              <a:rPr lang="en-US" dirty="0" smtClean="0"/>
              <a:t>t be close to or the same as the </a:t>
            </a:r>
            <a:r>
              <a:rPr lang="en-US" b="1" i="1" dirty="0" smtClean="0">
                <a:solidFill>
                  <a:srgbClr val="FFFF00"/>
                </a:solidFill>
              </a:rPr>
              <a:t>natural frequency, f</a:t>
            </a:r>
            <a:r>
              <a:rPr lang="en-US" b="1" i="1" baseline="-25000" dirty="0" smtClean="0">
                <a:solidFill>
                  <a:srgbClr val="FFFF00"/>
                </a:solidFill>
              </a:rPr>
              <a:t>0</a:t>
            </a:r>
            <a:r>
              <a:rPr lang="en-US" b="1" i="1" dirty="0" smtClean="0">
                <a:solidFill>
                  <a:srgbClr val="FFFF00"/>
                </a:solidFill>
              </a:rPr>
              <a:t> 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Forced Oscillations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HM Forced Oscillations.TIF"/>
          <p:cNvPicPr/>
          <p:nvPr/>
        </p:nvPicPr>
        <p:blipFill>
          <a:blip r:embed="rId2" cstate="print"/>
          <a:srcRect b="20818"/>
          <a:stretch>
            <a:fillRect/>
          </a:stretch>
        </p:blipFill>
        <p:spPr>
          <a:xfrm>
            <a:off x="228600" y="1783560"/>
            <a:ext cx="4114800" cy="3245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164" y="1806180"/>
            <a:ext cx="3737552" cy="3245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25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With Damping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52578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Without Damping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6403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Difference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26464"/>
            <a:ext cx="7772400" cy="4929096"/>
          </a:xfrm>
        </p:spPr>
        <p:txBody>
          <a:bodyPr/>
          <a:lstStyle/>
          <a:p>
            <a:r>
              <a:rPr lang="en-US" dirty="0" smtClean="0"/>
              <a:t>Phase difference between the displacement of the system and the displacement of the driver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697134"/>
            <a:ext cx="4419600" cy="40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24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3" action="ppaction://hlinkfile"/>
              </a:rPr>
              <a:t>Forced Oscillations</a:t>
            </a:r>
            <a:endParaRPr lang="en-US" dirty="0"/>
          </a:p>
        </p:txBody>
      </p:sp>
      <p:pic>
        <p:nvPicPr>
          <p:cNvPr id="5" name="SHM Forced Oscillations Pump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1441450"/>
            <a:ext cx="6815667" cy="511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state in which the frequency of the externally applied periodic force equals the natural frequency of the system is called resonance.  This results in oscillations with </a:t>
            </a:r>
            <a:r>
              <a:rPr lang="en-US" smtClean="0"/>
              <a:t>large amplitude.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Resonance occurs whenever a system that is capable of oscillation or vibration is subjected to an external disturbance with a frequency equal to the natural frequency of the system itself</a:t>
            </a:r>
          </a:p>
          <a:p>
            <a:pPr lvl="1"/>
            <a:r>
              <a:rPr lang="en-US" dirty="0" smtClean="0"/>
              <a:t>In that case, the amplitude of the oscillations will increase</a:t>
            </a:r>
          </a:p>
          <a:p>
            <a:pPr lvl="1"/>
            <a:r>
              <a:rPr lang="en-US" dirty="0" smtClean="0"/>
              <a:t>If the frequencies don’t match, the amplitude is smaller or cyclical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382000" cy="914400"/>
          </a:xfrm>
        </p:spPr>
        <p:txBody>
          <a:bodyPr/>
          <a:lstStyle/>
          <a:p>
            <a:r>
              <a:rPr lang="en-US" dirty="0" smtClean="0"/>
              <a:t>Resonance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81600" cy="4907760"/>
          </a:xfrm>
        </p:spPr>
        <p:txBody>
          <a:bodyPr/>
          <a:lstStyle/>
          <a:p>
            <a:r>
              <a:rPr lang="en-US" dirty="0" smtClean="0"/>
              <a:t>Examples of resonance</a:t>
            </a:r>
          </a:p>
          <a:p>
            <a:pPr lvl="1"/>
            <a:r>
              <a:rPr lang="en-US" dirty="0" smtClean="0"/>
              <a:t>Unbalanced tire</a:t>
            </a:r>
          </a:p>
          <a:p>
            <a:pPr lvl="1"/>
            <a:r>
              <a:rPr lang="en-US" dirty="0" smtClean="0"/>
              <a:t>Ceiling fan</a:t>
            </a:r>
          </a:p>
          <a:p>
            <a:pPr lvl="1"/>
            <a:r>
              <a:rPr lang="en-US" dirty="0" smtClean="0"/>
              <a:t>Rubbing a finger over the top of a glass</a:t>
            </a:r>
          </a:p>
          <a:p>
            <a:pPr lvl="1"/>
            <a:r>
              <a:rPr lang="en-US" dirty="0" smtClean="0"/>
              <a:t>Buildings in earthquakes</a:t>
            </a:r>
          </a:p>
          <a:p>
            <a:pPr lvl="2"/>
            <a:r>
              <a:rPr lang="en-US" dirty="0" smtClean="0"/>
              <a:t>Height of the building determines its natural frequency</a:t>
            </a:r>
            <a:endParaRPr lang="en-US" dirty="0"/>
          </a:p>
        </p:txBody>
      </p:sp>
      <p:pic>
        <p:nvPicPr>
          <p:cNvPr id="4" name="Picture 3" descr="scan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5136" y="4114800"/>
            <a:ext cx="3395692" cy="2589276"/>
          </a:xfrm>
          <a:prstGeom prst="rect">
            <a:avLst/>
          </a:prstGeom>
        </p:spPr>
      </p:pic>
      <p:pic>
        <p:nvPicPr>
          <p:cNvPr id="5" name="Picture 4" descr="scan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5676" y="457200"/>
            <a:ext cx="3449724" cy="31074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Idea: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In the real world, damping occurs in oscillators and has implications that need to be considered.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Fun With </a:t>
            </a:r>
            <a:r>
              <a:rPr lang="en-US" dirty="0" err="1" smtClean="0">
                <a:hlinkClick r:id="rId2"/>
              </a:rPr>
              <a:t>PhET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>
                <a:hlinkClick r:id="rId3" action="ppaction://hlinkfile"/>
              </a:rPr>
              <a:t>Resonance and Forced </a:t>
            </a:r>
            <a:r>
              <a:rPr lang="en-US" dirty="0" err="1" smtClean="0">
                <a:hlinkClick r:id="rId3" action="ppaction://hlinkfile"/>
              </a:rPr>
              <a:t>Oksilations</a:t>
            </a:r>
            <a:endParaRPr lang="en-US" dirty="0"/>
          </a:p>
        </p:txBody>
      </p:sp>
      <p:pic>
        <p:nvPicPr>
          <p:cNvPr id="6" name="SHM Forced Oscillations and Resonanc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09675" y="1676400"/>
            <a:ext cx="74295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3" action="ppaction://hlinkfile"/>
              </a:rPr>
              <a:t>Resonance</a:t>
            </a:r>
            <a:endParaRPr lang="en-US" dirty="0"/>
          </a:p>
        </p:txBody>
      </p:sp>
      <p:pic>
        <p:nvPicPr>
          <p:cNvPr id="5" name="Bridge_Resonance_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95399" y="1441450"/>
            <a:ext cx="6917267" cy="518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3" action="ppaction://hlinkfile"/>
              </a:rPr>
              <a:t>Resonance</a:t>
            </a:r>
            <a:endParaRPr lang="en-US" dirty="0"/>
          </a:p>
        </p:txBody>
      </p:sp>
      <p:pic>
        <p:nvPicPr>
          <p:cNvPr id="5" name="Resonance3_dowel_Large_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66800" y="1347787"/>
            <a:ext cx="7243354" cy="5281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3" action="ppaction://hlinkfile"/>
              </a:rPr>
              <a:t>Effects of Resonance on Buildings</a:t>
            </a:r>
            <a:endParaRPr lang="en-US" dirty="0"/>
          </a:p>
        </p:txBody>
      </p:sp>
      <p:pic>
        <p:nvPicPr>
          <p:cNvPr id="5" name="warehouse_collapses_during_huge_earthquake_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66800" y="1981200"/>
            <a:ext cx="6300141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Understandings: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Natural frequency of vibration </a:t>
            </a:r>
          </a:p>
          <a:p>
            <a:r>
              <a:rPr lang="en-US" sz="3200" dirty="0" smtClean="0"/>
              <a:t>Q factor and damping </a:t>
            </a:r>
          </a:p>
          <a:p>
            <a:r>
              <a:rPr lang="en-US" sz="3200" dirty="0" smtClean="0"/>
              <a:t>Periodic stimulus and the driving frequency </a:t>
            </a:r>
          </a:p>
          <a:p>
            <a:r>
              <a:rPr lang="en-US" sz="3200" dirty="0" smtClean="0"/>
              <a:t>Resonance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Data Booklet Reference: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</p:nvPr>
        </p:nvGraphicFramePr>
        <p:xfrm>
          <a:off x="990600" y="1676400"/>
          <a:ext cx="7763618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3" name="Equation" r:id="rId3" imgW="3035160" imgH="863280" progId="Equation.3">
                  <p:embed/>
                </p:oleObj>
              </mc:Choice>
              <mc:Fallback>
                <p:oleObj name="Equation" r:id="rId3" imgW="3035160" imgH="863280" progId="Equation.3">
                  <p:embed/>
                  <p:pic>
                    <p:nvPicPr>
                      <p:cNvPr id="0" name="Content Placeholder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676400"/>
                        <a:ext cx="7763618" cy="2209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5" cstate="print"/>
          <a:srcRect l="14375" t="41797" r="23750" b="39453"/>
          <a:stretch>
            <a:fillRect/>
          </a:stretch>
        </p:blipFill>
        <p:spPr bwMode="auto">
          <a:xfrm>
            <a:off x="990599" y="4419600"/>
            <a:ext cx="78581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Guidance: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Only amplitude resonance is required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Applications And Skills: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Qualitatively and quantitatively describing examples of under-, over- and critically-damped oscillations</a:t>
            </a:r>
          </a:p>
          <a:p>
            <a:r>
              <a:rPr lang="en-US" sz="3200" dirty="0" smtClean="0"/>
              <a:t>Graphically describing the variation of the amplitude of vibration with driving frequency of an object close to its natural frequency of vibration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Applications And Skills: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Describing the phase relationship between driving frequency and forced oscillations </a:t>
            </a:r>
          </a:p>
          <a:p>
            <a:r>
              <a:rPr lang="en-US" sz="3200" dirty="0" smtClean="0"/>
              <a:t>Solving problems involving Q factor </a:t>
            </a:r>
          </a:p>
          <a:p>
            <a:r>
              <a:rPr lang="en-US" sz="3200" dirty="0" smtClean="0"/>
              <a:t>Describing the useful and destructive effects of resonance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Nature Of Science: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Risk assessment: </a:t>
            </a:r>
          </a:p>
          <a:p>
            <a:pPr lvl="1"/>
            <a:r>
              <a:rPr lang="en-US" sz="2800" dirty="0" smtClean="0"/>
              <a:t>The ideas of resonance and forced oscillation have application in many areas of engineering ranging from electrical oscillation to the safe design of civil structures. </a:t>
            </a:r>
          </a:p>
          <a:p>
            <a:pPr lvl="1"/>
            <a:r>
              <a:rPr lang="en-US" sz="2800" dirty="0" smtClean="0"/>
              <a:t>In large-scale civil structures, modeling all possible effects is essential before construction.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Idea: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In the real world, damping occurs in oscillators and has implications that need to be considered.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>
                <a:hlinkClick r:id="rId3" action="ppaction://hlinkfile"/>
              </a:rPr>
              <a:t>Tacoma Narrows Bridge Collapse</a:t>
            </a:r>
            <a:endParaRPr lang="en-US" sz="3800" dirty="0"/>
          </a:p>
        </p:txBody>
      </p:sp>
      <p:pic>
        <p:nvPicPr>
          <p:cNvPr id="6" name="Tacoma_Narrows_Bridge_Collapse_Gallopin_Gertie_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02267" y="1371600"/>
            <a:ext cx="7010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4800" y="1351672"/>
            <a:ext cx="8382000" cy="5049128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#58-64		       </a:t>
            </a:r>
            <a:r>
              <a:rPr lang="en-US" sz="3200" b="1" i="1" dirty="0" smtClean="0">
                <a:hlinkClick r:id="rId3" action="ppaction://hlinkfile"/>
              </a:rPr>
              <a:t>Beautiful Resonance</a:t>
            </a:r>
            <a:endParaRPr lang="en-US" sz="32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512064"/>
            <a:ext cx="8482349" cy="777240"/>
          </a:xfrm>
        </p:spPr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pic>
        <p:nvPicPr>
          <p:cNvPr id="4" name="Sugar_Plum_Fairy_by_P.Tchaikovsky_-__Glass_Harp_LIVE_(HD)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091268" y="2514600"/>
            <a:ext cx="69088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International-Mindedness: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Communication through radio and television signals is based on resonance of the broadcast signals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Understandings: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Natural frequency of vibration </a:t>
            </a:r>
          </a:p>
          <a:p>
            <a:r>
              <a:rPr lang="en-US" sz="3200" dirty="0" smtClean="0"/>
              <a:t>Q factor and damping </a:t>
            </a:r>
          </a:p>
          <a:p>
            <a:r>
              <a:rPr lang="en-US" sz="3200" dirty="0" smtClean="0"/>
              <a:t>Periodic stimulus and the driving frequency </a:t>
            </a:r>
          </a:p>
          <a:p>
            <a:r>
              <a:rPr lang="en-US" sz="3200" dirty="0" smtClean="0"/>
              <a:t>Resonance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Applications And Skills: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Qualitatively and quantitatively describing examples of under-, over- and critically-damped oscillations</a:t>
            </a:r>
          </a:p>
          <a:p>
            <a:r>
              <a:rPr lang="en-US" sz="3200" dirty="0" smtClean="0"/>
              <a:t>Graphically describing the variation of the amplitude of vibration with driving frequency of an object close to its natural frequency of vibration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Applications And Skills: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Describing the phase relationship between driving frequency and forced oscillations </a:t>
            </a:r>
          </a:p>
          <a:p>
            <a:r>
              <a:rPr lang="en-US" sz="3200" dirty="0" smtClean="0"/>
              <a:t>Solving problems involving Q factor </a:t>
            </a:r>
          </a:p>
          <a:p>
            <a:r>
              <a:rPr lang="en-US" sz="3200" dirty="0" smtClean="0"/>
              <a:t>Describing the useful and destructive effects of resonance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Guidance: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Only amplitude resonance is required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2057</TotalTime>
  <Words>755</Words>
  <Application>Microsoft Office PowerPoint</Application>
  <PresentationFormat>On-screen Show (4:3)</PresentationFormat>
  <Paragraphs>98</Paragraphs>
  <Slides>42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Consolas</vt:lpstr>
      <vt:lpstr>Corbel</vt:lpstr>
      <vt:lpstr>Pristina</vt:lpstr>
      <vt:lpstr>Wingdings</vt:lpstr>
      <vt:lpstr>Wingdings 2</vt:lpstr>
      <vt:lpstr>Wingdings 3</vt:lpstr>
      <vt:lpstr>Metro</vt:lpstr>
      <vt:lpstr>Equation</vt:lpstr>
      <vt:lpstr>Microsoft Equation 3.0</vt:lpstr>
      <vt:lpstr>Devil physics The baddest class on campus IB Physics</vt:lpstr>
      <vt:lpstr>Option B-4 forced vibrations and resonance</vt:lpstr>
      <vt:lpstr>Essential Idea: </vt:lpstr>
      <vt:lpstr>Nature Of Science: </vt:lpstr>
      <vt:lpstr>International-Mindedness: </vt:lpstr>
      <vt:lpstr>Understandings: </vt:lpstr>
      <vt:lpstr>Applications And Skills: </vt:lpstr>
      <vt:lpstr>Applications And Skills: </vt:lpstr>
      <vt:lpstr>Guidance: </vt:lpstr>
      <vt:lpstr>Data Booklet Reference: </vt:lpstr>
      <vt:lpstr>Utilization: </vt:lpstr>
      <vt:lpstr>Aims: </vt:lpstr>
      <vt:lpstr>Aims: </vt:lpstr>
      <vt:lpstr>Oscillation vs. Simple Harmonic Motion </vt:lpstr>
      <vt:lpstr>Energy in SHM</vt:lpstr>
      <vt:lpstr>Damping</vt:lpstr>
      <vt:lpstr>Light Damping or Underdamped</vt:lpstr>
      <vt:lpstr>Heavy Damping or Overdamped</vt:lpstr>
      <vt:lpstr>Critical Damping</vt:lpstr>
      <vt:lpstr>Over-Damping</vt:lpstr>
      <vt:lpstr>Damping</vt:lpstr>
      <vt:lpstr>Q-Factor</vt:lpstr>
      <vt:lpstr>Forced Oscillations</vt:lpstr>
      <vt:lpstr>Forced Oscillations</vt:lpstr>
      <vt:lpstr>Phase Difference</vt:lpstr>
      <vt:lpstr>Forced Oscillations</vt:lpstr>
      <vt:lpstr>Resonance</vt:lpstr>
      <vt:lpstr>Resonance</vt:lpstr>
      <vt:lpstr>Resonance</vt:lpstr>
      <vt:lpstr>Fun With PhET</vt:lpstr>
      <vt:lpstr>Resonance and Forced Oksilations</vt:lpstr>
      <vt:lpstr>Resonance</vt:lpstr>
      <vt:lpstr>Resonance</vt:lpstr>
      <vt:lpstr>Effects of Resonance on Buildings</vt:lpstr>
      <vt:lpstr>Understandings: </vt:lpstr>
      <vt:lpstr>Data Booklet Reference: </vt:lpstr>
      <vt:lpstr>Guidance: </vt:lpstr>
      <vt:lpstr>Applications And Skills: </vt:lpstr>
      <vt:lpstr>Applications And Skills: </vt:lpstr>
      <vt:lpstr>Essential Idea: </vt:lpstr>
      <vt:lpstr>Tacoma Narrows Bridge Collapse</vt:lpstr>
      <vt:lpstr>Homework</vt:lpstr>
    </vt:vector>
  </TitlesOfParts>
  <Company>pcsb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Devil physics The baddest class on campus IB Physics Physics I Honors / Pre-IB Physics</dc:title>
  <dc:creator>Kyle Smith</dc:creator>
  <cp:lastModifiedBy>Smith Kyle</cp:lastModifiedBy>
  <cp:revision>84</cp:revision>
  <dcterms:created xsi:type="dcterms:W3CDTF">2010-12-08T08:20:03Z</dcterms:created>
  <dcterms:modified xsi:type="dcterms:W3CDTF">2016-04-05T12:42:36Z</dcterms:modified>
</cp:coreProperties>
</file>