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314" r:id="rId4"/>
    <p:sldId id="316" r:id="rId5"/>
    <p:sldId id="317" r:id="rId6"/>
    <p:sldId id="318" r:id="rId7"/>
    <p:sldId id="319" r:id="rId8"/>
    <p:sldId id="321" r:id="rId9"/>
    <p:sldId id="320" r:id="rId10"/>
    <p:sldId id="323" r:id="rId11"/>
    <p:sldId id="325" r:id="rId12"/>
    <p:sldId id="322" r:id="rId13"/>
    <p:sldId id="324" r:id="rId14"/>
    <p:sldId id="326" r:id="rId15"/>
    <p:sldId id="327" r:id="rId16"/>
    <p:sldId id="260" r:id="rId17"/>
    <p:sldId id="263" r:id="rId18"/>
    <p:sldId id="266" r:id="rId19"/>
    <p:sldId id="268" r:id="rId20"/>
    <p:sldId id="267" r:id="rId21"/>
    <p:sldId id="269" r:id="rId22"/>
    <p:sldId id="270" r:id="rId23"/>
    <p:sldId id="271" r:id="rId24"/>
    <p:sldId id="272" r:id="rId25"/>
    <p:sldId id="275" r:id="rId26"/>
    <p:sldId id="277" r:id="rId27"/>
    <p:sldId id="279" r:id="rId28"/>
    <p:sldId id="288" r:id="rId29"/>
    <p:sldId id="298" r:id="rId30"/>
    <p:sldId id="297" r:id="rId31"/>
    <p:sldId id="299" r:id="rId32"/>
    <p:sldId id="300" r:id="rId33"/>
    <p:sldId id="340" r:id="rId34"/>
    <p:sldId id="341" r:id="rId35"/>
    <p:sldId id="342" r:id="rId36"/>
    <p:sldId id="343" r:id="rId37"/>
    <p:sldId id="344" r:id="rId38"/>
    <p:sldId id="345" r:id="rId39"/>
    <p:sldId id="346" r:id="rId40"/>
    <p:sldId id="347" r:id="rId41"/>
    <p:sldId id="348" r:id="rId42"/>
    <p:sldId id="349" r:id="rId43"/>
    <p:sldId id="350" r:id="rId44"/>
    <p:sldId id="351" r:id="rId45"/>
    <p:sldId id="352" r:id="rId46"/>
    <p:sldId id="353" r:id="rId47"/>
    <p:sldId id="354" r:id="rId48"/>
    <p:sldId id="355" r:id="rId49"/>
    <p:sldId id="356" r:id="rId50"/>
    <p:sldId id="357" r:id="rId51"/>
    <p:sldId id="361" r:id="rId52"/>
    <p:sldId id="362" r:id="rId53"/>
    <p:sldId id="363" r:id="rId54"/>
    <p:sldId id="364" r:id="rId55"/>
    <p:sldId id="365" r:id="rId56"/>
    <p:sldId id="366" r:id="rId57"/>
    <p:sldId id="367" r:id="rId58"/>
    <p:sldId id="368" r:id="rId59"/>
    <p:sldId id="369" r:id="rId60"/>
    <p:sldId id="370" r:id="rId61"/>
    <p:sldId id="371" r:id="rId62"/>
    <p:sldId id="372" r:id="rId63"/>
    <p:sldId id="373" r:id="rId64"/>
    <p:sldId id="374" r:id="rId65"/>
    <p:sldId id="375" r:id="rId66"/>
    <p:sldId id="376" r:id="rId67"/>
    <p:sldId id="377" r:id="rId68"/>
    <p:sldId id="378" r:id="rId69"/>
    <p:sldId id="379" r:id="rId70"/>
    <p:sldId id="380" r:id="rId71"/>
    <p:sldId id="381" r:id="rId72"/>
    <p:sldId id="390" r:id="rId73"/>
    <p:sldId id="382" r:id="rId74"/>
    <p:sldId id="383" r:id="rId75"/>
    <p:sldId id="384" r:id="rId76"/>
    <p:sldId id="385" r:id="rId77"/>
    <p:sldId id="386" r:id="rId78"/>
    <p:sldId id="387" r:id="rId79"/>
    <p:sldId id="389" r:id="rId80"/>
    <p:sldId id="388" r:id="rId81"/>
    <p:sldId id="333" r:id="rId82"/>
    <p:sldId id="334" r:id="rId83"/>
    <p:sldId id="339" r:id="rId84"/>
    <p:sldId id="335" r:id="rId85"/>
    <p:sldId id="336" r:id="rId86"/>
    <p:sldId id="337" r:id="rId87"/>
    <p:sldId id="338" r:id="rId88"/>
    <p:sldId id="329" r:id="rId89"/>
    <p:sldId id="261" r:id="rId90"/>
    <p:sldId id="262" r:id="rId91"/>
    <p:sldId id="313" r:id="rId9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21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3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4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4/4/2016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4/4/2016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4/4/2016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4/4/2016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4/4/2016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4/4/2016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4/4/2016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4/4/2016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4/4/2016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4/4/2016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4/4/2016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D15329E-6E04-4E8D-9AA0-27424FD5CF1F}" type="datetimeFigureOut">
              <a:rPr lang="en-US" smtClean="0"/>
              <a:pPr/>
              <a:t>4/4/2016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Reading%20Activity%20Option%20B-3.docx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F:\AAASync\IB%20Physics%20Course\Lesson%20Plans\Tsokos%20Lessons\Tsokos%20Option%20B,%20Engineering%20Physics\Option%20B-3\Fluid%20Flow%20Compilation%20~%20Under%20Pressure2.wmv" TargetMode="External"/><Relationship Id="rId1" Type="http://schemas.microsoft.com/office/2007/relationships/media" Target="file:///F:\AAASync\IB%20Physics%20Course\Lesson%20Plans\Tsokos%20Lessons\Tsokos%20Option%20B,%20Engineering%20Physics\Option%20B-3\Fluid%20Flow%20Compilation%20~%20Under%20Pressure2.wmv" TargetMode="External"/><Relationship Id="rId5" Type="http://schemas.openxmlformats.org/officeDocument/2006/relationships/image" Target="../media/image3.png"/><Relationship Id="rId4" Type="http://schemas.openxmlformats.org/officeDocument/2006/relationships/hyperlink" Target="Fluid%20Flow%20Compilation%20~%20Under%20Pressure2.wmv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9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0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2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3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video" Target="file:///F:\AAASync\IB%20Physics%20Course\Lesson%20Plans\Tsokos%20Lessons\Tsokos%20Option%20B,%20Engineering%20Physics\Option%20B-3\Hydrostatic_Pressure_Demo_1.wmv" TargetMode="External"/><Relationship Id="rId7" Type="http://schemas.openxmlformats.org/officeDocument/2006/relationships/image" Target="../media/image14.wmf"/><Relationship Id="rId2" Type="http://schemas.microsoft.com/office/2007/relationships/media" Target="file:///F:\AAASync\IB%20Physics%20Course\Lesson%20Plans\Tsokos%20Lessons\Tsokos%20Option%20B,%20Engineering%20Physics\Option%20B-3\Hydrostatic_Pressure_Demo_1.wmv" TargetMode="Externa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1.bin"/><Relationship Id="rId5" Type="http://schemas.openxmlformats.org/officeDocument/2006/relationships/hyperlink" Target="Hydrostatic_Pressure_Demo_1.wmv" TargetMode="External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6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0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1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F:\AAASync\IB%20Physics%20Course\Lesson%20Plans\Tsokos%20Lessons\Tsokos%20Option%20B,%20Engineering%20Physics\Option%20B-3\Archimedes_Principle_1.wmv" TargetMode="External"/><Relationship Id="rId1" Type="http://schemas.microsoft.com/office/2007/relationships/media" Target="file:///F:\AAASync\IB%20Physics%20Course\Lesson%20Plans\Tsokos%20Lessons\Tsokos%20Option%20B,%20Engineering%20Physics\Option%20B-3\Archimedes_Principle_1.wmv" TargetMode="External"/><Relationship Id="rId5" Type="http://schemas.openxmlformats.org/officeDocument/2006/relationships/image" Target="../media/image22.png"/><Relationship Id="rId4" Type="http://schemas.openxmlformats.org/officeDocument/2006/relationships/hyperlink" Target="Archimedes_Principle_1.wmv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6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7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8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9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20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21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video" Target="file:///F:\AAASync\IB%20Physics%20Course\Lesson%20Plans\Tsokos%20Lessons\Tsokos%20Option%20B,%20Engineering%20Physics\Option%20B-3\Fluid_Mechanics_-_turbulence_-_vortex.wmv" TargetMode="External"/><Relationship Id="rId2" Type="http://schemas.microsoft.com/office/2007/relationships/media" Target="file:///F:\AAASync\IB%20Physics%20Course\Lesson%20Plans\Tsokos%20Lessons\Tsokos%20Option%20B,%20Engineering%20Physics\Option%20B-3\Fluid_Mechanics_-_turbulence_-_vortex.wmv" TargetMode="External"/><Relationship Id="rId1" Type="http://schemas.openxmlformats.org/officeDocument/2006/relationships/video" Target="file:///C:\Documents%20and%20Settings\smithky\My%20Documents\My%20Videos\Fluids\Blender_Fluid_Dynamics_1.wmv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F:\AAASync\IB%20Physics%20Course\Lesson%20Plans\Tsokos%20Lessons\Tsokos%20Option%20B,%20Engineering%20Physics\Option%20B-3\Fluid_mechanics_-_Vortex_street_-_accelerated_video.wmv" TargetMode="External"/><Relationship Id="rId1" Type="http://schemas.microsoft.com/office/2007/relationships/media" Target="file:///F:\AAASync\IB%20Physics%20Course\Lesson%20Plans\Tsokos%20Lessons\Tsokos%20Option%20B,%20Engineering%20Physics\Option%20B-3\Fluid_mechanics_-_Vortex_street_-_accelerated_video.wmv" TargetMode="External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22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23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24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25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37.wmf"/><Relationship Id="rId4" Type="http://schemas.openxmlformats.org/officeDocument/2006/relationships/oleObject" Target="../embeddings/oleObject26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27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28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29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F:\AAASync\IB%20Physics%20Course\Lesson%20Plans\Tsokos%20Lessons\Tsokos%20Option%20B,%20Engineering%20Physics\Option%20B-3\Roberto_Carlos_Impossible_Goal_1.wmv" TargetMode="External"/><Relationship Id="rId1" Type="http://schemas.microsoft.com/office/2007/relationships/media" Target="file:///F:\AAASync\IB%20Physics%20Course\Lesson%20Plans\Tsokos%20Lessons\Tsokos%20Option%20B,%20Engineering%20Physics\Option%20B-3\Roberto_Carlos_Impossible_Goal_1.wmv" TargetMode="External"/><Relationship Id="rId5" Type="http://schemas.openxmlformats.org/officeDocument/2006/relationships/image" Target="../media/image39.png"/><Relationship Id="rId4" Type="http://schemas.openxmlformats.org/officeDocument/2006/relationships/hyperlink" Target="Roberto_Carlos_Impossible_Goal_1.wmv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F:\AAASync\IB%20Physics%20Course\Lesson%20Plans\Tsokos%20Lessons\Tsokos%20Option%20B,%20Engineering%20Physics\Option%20B-3\Bernoullis_Principle_1.wmv" TargetMode="External"/><Relationship Id="rId1" Type="http://schemas.microsoft.com/office/2007/relationships/media" Target="file:///F:\AAASync\IB%20Physics%20Course\Lesson%20Plans\Tsokos%20Lessons\Tsokos%20Option%20B,%20Engineering%20Physics\Option%20B-3\Bernoullis_Principle_1.wmv" TargetMode="External"/><Relationship Id="rId5" Type="http://schemas.openxmlformats.org/officeDocument/2006/relationships/image" Target="../media/image40.png"/><Relationship Id="rId4" Type="http://schemas.openxmlformats.org/officeDocument/2006/relationships/hyperlink" Target="Bernoullis_Principle_1.wmv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41.wmf"/><Relationship Id="rId4" Type="http://schemas.openxmlformats.org/officeDocument/2006/relationships/oleObject" Target="../embeddings/oleObject30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31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32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33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34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46.wmf"/><Relationship Id="rId4" Type="http://schemas.openxmlformats.org/officeDocument/2006/relationships/oleObject" Target="../embeddings/oleObject35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36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48.wmf"/><Relationship Id="rId4" Type="http://schemas.openxmlformats.org/officeDocument/2006/relationships/oleObject" Target="../embeddings/oleObject37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38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F:\AAASync\IB%20Physics%20Course\Lesson%20Plans\Tsokos%20Lessons\Tsokos%20Option%20B,%20Engineering%20Physics\Option%20B-3\Science_experiment_-_Fluid_Mechanics.wmv" TargetMode="External"/><Relationship Id="rId1" Type="http://schemas.microsoft.com/office/2007/relationships/media" Target="file:///F:\AAASync\IB%20Physics%20Course\Lesson%20Plans\Tsokos%20Lessons\Tsokos%20Option%20B,%20Engineering%20Physics\Option%20B-3\Science_experiment_-_Fluid_Mechanics.wmv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55.jpg"/><Relationship Id="rId5" Type="http://schemas.openxmlformats.org/officeDocument/2006/relationships/image" Target="../media/image53.wmf"/><Relationship Id="rId4" Type="http://schemas.openxmlformats.org/officeDocument/2006/relationships/oleObject" Target="../embeddings/oleObject39.bin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59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61.wmf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media" Target="file:///F:\AAASync\IB%20Physics%20Course\Lesson%20Plans\Tsokos%20Lessons\Tsokos%20Option%20B,%20Engineering%20Physics\Option%20B-3\Fluid_mechanics_-_Cool_science_trick.wmv" TargetMode="External"/><Relationship Id="rId7" Type="http://schemas.openxmlformats.org/officeDocument/2006/relationships/slideLayout" Target="../slideLayouts/slideLayout2.xml"/><Relationship Id="rId2" Type="http://schemas.openxmlformats.org/officeDocument/2006/relationships/video" Target="file:///F:\AAASync\IB%20Physics%20Course\Lesson%20Plans\Tsokos%20Lessons\Tsokos%20Option%20B,%20Engineering%20Physics\Option%20B-3\Fluid_Mechanics_-_Cool_Science_Experiment.wmv" TargetMode="External"/><Relationship Id="rId1" Type="http://schemas.microsoft.com/office/2007/relationships/media" Target="file:///F:\AAASync\IB%20Physics%20Course\Lesson%20Plans\Tsokos%20Lessons\Tsokos%20Option%20B,%20Engineering%20Physics\Option%20B-3\Fluid_Mechanics_-_Cool_Science_Experiment.wmv" TargetMode="External"/><Relationship Id="rId6" Type="http://schemas.openxmlformats.org/officeDocument/2006/relationships/video" Target="../media/media1.wmv"/><Relationship Id="rId5" Type="http://schemas.microsoft.com/office/2007/relationships/media" Target="../media/media1.wmv"/><Relationship Id="rId10" Type="http://schemas.openxmlformats.org/officeDocument/2006/relationships/image" Target="../media/image64.png"/><Relationship Id="rId4" Type="http://schemas.openxmlformats.org/officeDocument/2006/relationships/video" Target="file:///F:\AAASync\IB%20Physics%20Course\Lesson%20Plans\Tsokos%20Lessons\Tsokos%20Option%20B,%20Engineering%20Physics\Option%20B-3\Fluid_mechanics_-_Cool_science_trick.wmv" TargetMode="External"/><Relationship Id="rId9" Type="http://schemas.openxmlformats.org/officeDocument/2006/relationships/image" Target="../media/image63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66.w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Relationship Id="rId4" Type="http://schemas.openxmlformats.org/officeDocument/2006/relationships/image" Target="../media/image4.w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5029200"/>
            <a:ext cx="7772400" cy="1600200"/>
          </a:xfrm>
        </p:spPr>
        <p:txBody>
          <a:bodyPr/>
          <a:lstStyle/>
          <a:p>
            <a:pPr algn="ctr"/>
            <a:r>
              <a:rPr lang="en-US" dirty="0" smtClean="0">
                <a:latin typeface="Pristina" pitchFamily="66" charset="0"/>
              </a:rPr>
              <a:t>Devil physics</a:t>
            </a:r>
            <a:br>
              <a:rPr lang="en-US" dirty="0" smtClean="0">
                <a:latin typeface="Pristina" pitchFamily="66" charset="0"/>
              </a:rPr>
            </a:br>
            <a:r>
              <a:rPr lang="en-US" sz="3200" dirty="0" smtClean="0">
                <a:latin typeface="Pristina" pitchFamily="66" charset="0"/>
              </a:rPr>
              <a:t>The </a:t>
            </a:r>
            <a:r>
              <a:rPr lang="en-US" sz="3200" dirty="0" err="1" smtClean="0">
                <a:latin typeface="Pristina" pitchFamily="66" charset="0"/>
              </a:rPr>
              <a:t>baddest</a:t>
            </a:r>
            <a:r>
              <a:rPr lang="en-US" sz="3200" dirty="0" smtClean="0">
                <a:latin typeface="Pristina" pitchFamily="66" charset="0"/>
              </a:rPr>
              <a:t> class on campus</a:t>
            </a:r>
            <a:br>
              <a:rPr lang="en-US" sz="3200" dirty="0" smtClean="0">
                <a:latin typeface="Pristina" pitchFamily="66" charset="0"/>
              </a:rPr>
            </a:br>
            <a:r>
              <a:rPr lang="en-US" sz="2800" dirty="0" smtClean="0">
                <a:latin typeface="Pristina" pitchFamily="66" charset="0"/>
              </a:rPr>
              <a:t>IB Physics</a:t>
            </a:r>
            <a:endParaRPr lang="en-US" sz="2800" dirty="0">
              <a:latin typeface="Pristina" pitchFamily="66" charset="0"/>
            </a:endParaRPr>
          </a:p>
        </p:txBody>
      </p:sp>
      <p:pic>
        <p:nvPicPr>
          <p:cNvPr id="4" name="Picture 3" descr="Devil%20He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0" y="838200"/>
            <a:ext cx="3361571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Applications And Skills: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Explaining situations involving the Bernoulli effect </a:t>
            </a:r>
          </a:p>
          <a:p>
            <a:r>
              <a:rPr lang="en-US" sz="3200" dirty="0" smtClean="0"/>
              <a:t>Describing the frictional drag force exerted on small spherical objects in laminar fluid flow </a:t>
            </a:r>
          </a:p>
          <a:p>
            <a:r>
              <a:rPr lang="en-US" sz="3200" dirty="0" smtClean="0"/>
              <a:t>Solving problems involving Stokes’ law </a:t>
            </a:r>
          </a:p>
          <a:p>
            <a:r>
              <a:rPr lang="en-US" sz="3200" dirty="0" smtClean="0"/>
              <a:t>Determining the Reynolds number in simple situations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Guidance: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Ideal fluids will be taken to mean fluids that are incompressible and non-viscous and have steady flows </a:t>
            </a:r>
          </a:p>
          <a:p>
            <a:r>
              <a:rPr lang="en-US" sz="3200" dirty="0" smtClean="0"/>
              <a:t>Applications of the Bernoulli equation will involve (but not be limited to) flow out of a container, determining the speed of a plane (</a:t>
            </a:r>
            <a:r>
              <a:rPr lang="en-US" sz="3200" dirty="0" err="1" smtClean="0"/>
              <a:t>pitot</a:t>
            </a:r>
            <a:r>
              <a:rPr lang="en-US" sz="3200" dirty="0" smtClean="0"/>
              <a:t> tubes), and </a:t>
            </a:r>
            <a:r>
              <a:rPr lang="en-US" sz="3200" dirty="0" err="1" smtClean="0"/>
              <a:t>venturi</a:t>
            </a:r>
            <a:r>
              <a:rPr lang="en-US" sz="3200" dirty="0" smtClean="0"/>
              <a:t> tubes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Guidance: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Proof of the Bernoulli equation will not be required for examination purposes </a:t>
            </a:r>
          </a:p>
          <a:p>
            <a:r>
              <a:rPr lang="en-US" sz="3200" dirty="0" smtClean="0"/>
              <a:t>Laminar and turbulent flow will only be considered in simple situations </a:t>
            </a:r>
          </a:p>
          <a:p>
            <a:r>
              <a:rPr lang="en-US" sz="3200" dirty="0" smtClean="0"/>
              <a:t>Values of R 103 &lt;will be taken to represent conditions for laminar flow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Data Booklet Reference: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idx="1"/>
          </p:nvPr>
        </p:nvGraphicFramePr>
        <p:xfrm>
          <a:off x="1447800" y="1371600"/>
          <a:ext cx="5181600" cy="5372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6" name="Equation" r:id="rId3" imgW="1714320" imgH="1777680" progId="Equation.3">
                  <p:embed/>
                </p:oleObj>
              </mc:Choice>
              <mc:Fallback>
                <p:oleObj name="Equation" r:id="rId3" imgW="1714320" imgH="1777680" progId="Equation.3">
                  <p:embed/>
                  <p:pic>
                    <p:nvPicPr>
                      <p:cNvPr id="0" name="Content Placeholder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371600"/>
                        <a:ext cx="5181600" cy="5372579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Utilization: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Hydroelectric power stations </a:t>
            </a:r>
          </a:p>
          <a:p>
            <a:r>
              <a:rPr lang="en-US" sz="3200" dirty="0" smtClean="0"/>
              <a:t>Aerodynamic design of aircraft and vehicles </a:t>
            </a:r>
          </a:p>
          <a:p>
            <a:r>
              <a:rPr lang="en-US" sz="3200" dirty="0" smtClean="0"/>
              <a:t>Fluid mechanics is essential in understanding blood flow in arteries </a:t>
            </a:r>
          </a:p>
          <a:p>
            <a:r>
              <a:rPr lang="en-US" sz="3200" dirty="0" smtClean="0"/>
              <a:t>Biomechanics (see Sports, exercise and health science SL sub-topic 4.3)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Aims: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Aim 2: fluid dynamics is an essential part of any university physics or engineering course </a:t>
            </a:r>
          </a:p>
          <a:p>
            <a:r>
              <a:rPr lang="en-US" sz="3200" dirty="0" smtClean="0"/>
              <a:t>Aim 7: the complexity of fluid dynamics makes it an ideal topic to be visualized through computer software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file"/>
              </a:rPr>
              <a:t>Reading Activity 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Pressure, P, is defined as force per unit area where the force is understood to be acting perpendicular to the </a:t>
            </a:r>
            <a:r>
              <a:rPr lang="en-US" b="1" i="1" u="sng" dirty="0" smtClean="0"/>
              <a:t>surface area</a:t>
            </a:r>
            <a:r>
              <a:rPr lang="en-US" b="1" dirty="0" smtClean="0"/>
              <a:t>, </a:t>
            </a:r>
            <a:r>
              <a:rPr lang="en-US" b="1" i="1" dirty="0" smtClean="0"/>
              <a:t>A</a:t>
            </a:r>
            <a:endParaRPr lang="en-US" i="1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981200" y="3962399"/>
          <a:ext cx="3581400" cy="1233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3" imgW="1143000" imgH="393480" progId="Equation.3">
                  <p:embed/>
                </p:oleObj>
              </mc:Choice>
              <mc:Fallback>
                <p:oleObj name="Equation" r:id="rId3" imgW="114300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962399"/>
                        <a:ext cx="3581400" cy="123359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in Fluids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 smtClean="0"/>
              <a:t>Fluid exerts a pressure in all directions</a:t>
            </a:r>
            <a:endParaRPr lang="en-US" sz="1800" dirty="0" smtClean="0"/>
          </a:p>
          <a:p>
            <a:r>
              <a:rPr lang="en-US" sz="3200" b="1" dirty="0" smtClean="0"/>
              <a:t>Fluid pressure is exerted perpendicular to whatever surface it is in contact with</a:t>
            </a:r>
            <a:endParaRPr lang="en-US" sz="1800" dirty="0" smtClean="0"/>
          </a:p>
          <a:p>
            <a:r>
              <a:rPr lang="en-US" sz="3200" b="1" dirty="0" smtClean="0"/>
              <a:t>Fluid pressure increases with depth</a:t>
            </a: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12064"/>
            <a:ext cx="8382000" cy="914400"/>
          </a:xfrm>
        </p:spPr>
        <p:txBody>
          <a:bodyPr/>
          <a:lstStyle/>
          <a:p>
            <a:r>
              <a:rPr lang="en-US" dirty="0" smtClean="0"/>
              <a:t>Pressure in Fluids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6016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Think of a disk 5 cm (0.05 m) in diameter (A = πr</a:t>
            </a:r>
            <a:r>
              <a:rPr lang="en-US" sz="3200" b="1" baseline="30000" dirty="0" smtClean="0"/>
              <a:t>2</a:t>
            </a:r>
            <a:r>
              <a:rPr lang="en-US" sz="3200" b="1" dirty="0" smtClean="0"/>
              <a:t> = 1.96 cm</a:t>
            </a:r>
            <a:r>
              <a:rPr lang="en-US" sz="3200" b="1" baseline="30000" dirty="0" smtClean="0"/>
              <a:t>2</a:t>
            </a:r>
            <a:r>
              <a:rPr lang="en-US" sz="3200" b="1" dirty="0" smtClean="0"/>
              <a:t> = 0.00196 m</a:t>
            </a:r>
            <a:r>
              <a:rPr lang="en-US" sz="3200" b="1" baseline="30000" dirty="0" smtClean="0"/>
              <a:t>2</a:t>
            </a:r>
            <a:r>
              <a:rPr lang="en-US" sz="3200" b="1" dirty="0" smtClean="0"/>
              <a:t> )</a:t>
            </a:r>
            <a:endParaRPr lang="en-US" sz="1800" dirty="0" smtClean="0"/>
          </a:p>
          <a:p>
            <a:r>
              <a:rPr lang="en-US" sz="3200" b="1" dirty="0" smtClean="0"/>
              <a:t>You place it in water 30 cm (0.30 m) below the surface</a:t>
            </a:r>
            <a:endParaRPr lang="en-US" sz="1800" dirty="0" smtClean="0"/>
          </a:p>
          <a:p>
            <a:r>
              <a:rPr lang="en-US" sz="3200" b="1" dirty="0" smtClean="0"/>
              <a:t>The pressure on that disk is equal to the weight of a column of water that has a 5 cm diameter and is 30 cm high (</a:t>
            </a:r>
            <a:r>
              <a:rPr lang="en-US" sz="3200" b="1" i="1" dirty="0" smtClean="0"/>
              <a:t>h</a:t>
            </a:r>
            <a:r>
              <a:rPr lang="en-US" sz="3200" b="1" dirty="0" smtClean="0"/>
              <a:t> = height of water)</a:t>
            </a: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181600"/>
            <a:ext cx="8382000" cy="12192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hlinkClick r:id="rId4" action="ppaction://hlinkfile"/>
              </a:rPr>
              <a:t>Option B-3:</a:t>
            </a:r>
            <a:br>
              <a:rPr lang="en-US" dirty="0" smtClean="0">
                <a:solidFill>
                  <a:schemeClr val="tx1"/>
                </a:solidFill>
                <a:hlinkClick r:id="rId4" action="ppaction://hlinkfile"/>
              </a:rPr>
            </a:br>
            <a:r>
              <a:rPr lang="en-US" sz="2400" dirty="0" smtClean="0">
                <a:solidFill>
                  <a:schemeClr val="tx1"/>
                </a:solidFill>
                <a:sym typeface="Wingdings"/>
                <a:hlinkClick r:id="rId4" action="ppaction://hlinkfile"/>
              </a:rPr>
              <a:t></a:t>
            </a:r>
            <a:r>
              <a:rPr lang="en-US" sz="2400" dirty="0" smtClean="0">
                <a:solidFill>
                  <a:schemeClr val="tx1"/>
                </a:solidFill>
                <a:hlinkClick r:id="rId4" action="ppaction://hlinkfile"/>
              </a:rPr>
              <a:t> </a:t>
            </a:r>
            <a:r>
              <a:rPr lang="en-US" dirty="0" smtClean="0">
                <a:solidFill>
                  <a:schemeClr val="tx1"/>
                </a:solidFill>
                <a:hlinkClick r:id="rId4" action="ppaction://hlinkfile"/>
              </a:rPr>
              <a:t>Fluids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Fluid Flow Compilation ~ Under Pressure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28800" y="228600"/>
            <a:ext cx="7086600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6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12064"/>
            <a:ext cx="8382000" cy="914400"/>
          </a:xfrm>
        </p:spPr>
        <p:txBody>
          <a:bodyPr/>
          <a:lstStyle/>
          <a:p>
            <a:r>
              <a:rPr lang="en-US" dirty="0" smtClean="0"/>
              <a:t>Pressure in Fluids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6016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Like a graduated cylinder</a:t>
            </a:r>
            <a:endParaRPr lang="en-US" sz="1800" dirty="0" smtClean="0"/>
          </a:p>
          <a:p>
            <a:pPr lvl="1"/>
            <a:r>
              <a:rPr lang="en-US" sz="2800" b="1" dirty="0" err="1" smtClean="0"/>
              <a:t>A</a:t>
            </a:r>
            <a:r>
              <a:rPr lang="en-US" sz="2800" b="1" baseline="-25000" dirty="0" err="1" smtClean="0"/>
              <a:t>disk</a:t>
            </a:r>
            <a:r>
              <a:rPr lang="en-US" sz="2800" b="1" dirty="0" smtClean="0"/>
              <a:t> = 0.00196 m</a:t>
            </a:r>
            <a:r>
              <a:rPr lang="en-US" sz="2800" b="1" baseline="30000" dirty="0" smtClean="0"/>
              <a:t>2</a:t>
            </a:r>
            <a:r>
              <a:rPr lang="en-US" sz="2800" b="1" dirty="0" smtClean="0"/>
              <a:t> </a:t>
            </a:r>
            <a:endParaRPr lang="en-US" sz="1400" dirty="0" smtClean="0"/>
          </a:p>
          <a:p>
            <a:pPr lvl="1"/>
            <a:r>
              <a:rPr lang="en-US" sz="2800" b="1" dirty="0" smtClean="0"/>
              <a:t>The volume of the cylinder is A x h (πr</a:t>
            </a:r>
            <a:r>
              <a:rPr lang="en-US" sz="2800" b="1" baseline="30000" dirty="0" smtClean="0"/>
              <a:t>2</a:t>
            </a:r>
            <a:r>
              <a:rPr lang="en-US" sz="2800" b="1" dirty="0" smtClean="0"/>
              <a:t>h) = 589 cm</a:t>
            </a:r>
            <a:r>
              <a:rPr lang="en-US" sz="2800" b="1" baseline="30000" dirty="0" smtClean="0"/>
              <a:t>3</a:t>
            </a:r>
            <a:r>
              <a:rPr lang="en-US" sz="2800" b="1" dirty="0" smtClean="0"/>
              <a:t> = 5.89 x 10</a:t>
            </a:r>
            <a:r>
              <a:rPr lang="en-US" sz="2800" b="1" baseline="30000" dirty="0" smtClean="0"/>
              <a:t>-4</a:t>
            </a:r>
            <a:r>
              <a:rPr lang="en-US" sz="2800" b="1" dirty="0" smtClean="0"/>
              <a:t> m</a:t>
            </a:r>
            <a:r>
              <a:rPr lang="en-US" sz="2800" b="1" baseline="30000" dirty="0" smtClean="0"/>
              <a:t>3</a:t>
            </a:r>
            <a:endParaRPr lang="en-US" sz="1400" dirty="0" smtClean="0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3276600" y="3581400"/>
          <a:ext cx="5723188" cy="3131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tion" r:id="rId3" imgW="1993680" imgH="1091880" progId="Equation.3">
                  <p:embed/>
                </p:oleObj>
              </mc:Choice>
              <mc:Fallback>
                <p:oleObj name="Equation" r:id="rId3" imgW="1993680" imgH="10918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581400"/>
                        <a:ext cx="5723188" cy="313109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12064"/>
            <a:ext cx="8382000" cy="914400"/>
          </a:xfrm>
        </p:spPr>
        <p:txBody>
          <a:bodyPr/>
          <a:lstStyle/>
          <a:p>
            <a:r>
              <a:rPr lang="en-US" dirty="0" smtClean="0"/>
              <a:t>Pressure in Fluids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6016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Like a graduated cylinder</a:t>
            </a:r>
            <a:endParaRPr lang="en-US" sz="1800" dirty="0" smtClean="0"/>
          </a:p>
          <a:p>
            <a:pPr lvl="1"/>
            <a:r>
              <a:rPr lang="en-US" sz="2800" b="1" dirty="0" err="1" smtClean="0"/>
              <a:t>A</a:t>
            </a:r>
            <a:r>
              <a:rPr lang="en-US" sz="2800" b="1" baseline="-25000" dirty="0" err="1" smtClean="0"/>
              <a:t>disk</a:t>
            </a:r>
            <a:r>
              <a:rPr lang="en-US" sz="2800" b="1" dirty="0" smtClean="0"/>
              <a:t> = 0.00196 m</a:t>
            </a:r>
            <a:r>
              <a:rPr lang="en-US" sz="2800" b="1" baseline="30000" dirty="0" smtClean="0"/>
              <a:t>2</a:t>
            </a:r>
            <a:r>
              <a:rPr lang="en-US" sz="2800" b="1" dirty="0" smtClean="0"/>
              <a:t> </a:t>
            </a:r>
            <a:endParaRPr lang="en-US" sz="1400" dirty="0" smtClean="0"/>
          </a:p>
          <a:p>
            <a:pPr lvl="1"/>
            <a:r>
              <a:rPr lang="en-US" sz="2800" b="1" dirty="0" smtClean="0"/>
              <a:t>V = 5.89 x 10</a:t>
            </a:r>
            <a:r>
              <a:rPr lang="en-US" sz="2800" b="1" baseline="30000" dirty="0" smtClean="0"/>
              <a:t>-4</a:t>
            </a:r>
            <a:r>
              <a:rPr lang="en-US" sz="2800" b="1" dirty="0" smtClean="0"/>
              <a:t> m</a:t>
            </a:r>
            <a:r>
              <a:rPr lang="en-US" sz="2800" b="1" baseline="30000" dirty="0" smtClean="0"/>
              <a:t>3</a:t>
            </a:r>
            <a:r>
              <a:rPr lang="en-US" sz="2800" b="1" dirty="0" smtClean="0"/>
              <a:t> </a:t>
            </a:r>
          </a:p>
          <a:p>
            <a:pPr lvl="1"/>
            <a:r>
              <a:rPr lang="en-US" sz="2800" b="1" dirty="0" smtClean="0"/>
              <a:t>m = 0.589 kg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3878263" y="4217988"/>
          <a:ext cx="4519612" cy="185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Equation" r:id="rId3" imgW="1574640" imgH="647640" progId="Equation.3">
                  <p:embed/>
                </p:oleObj>
              </mc:Choice>
              <mc:Fallback>
                <p:oleObj name="Equation" r:id="rId3" imgW="1574640" imgH="647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8263" y="4217988"/>
                        <a:ext cx="4519612" cy="185578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12064"/>
            <a:ext cx="8382000" cy="914400"/>
          </a:xfrm>
        </p:spPr>
        <p:txBody>
          <a:bodyPr/>
          <a:lstStyle/>
          <a:p>
            <a:r>
              <a:rPr lang="en-US" dirty="0" smtClean="0"/>
              <a:t>Pressure in Fluids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6016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Like a graduated cylinder</a:t>
            </a:r>
            <a:endParaRPr lang="en-US" sz="1800" dirty="0" smtClean="0"/>
          </a:p>
          <a:p>
            <a:pPr lvl="1"/>
            <a:r>
              <a:rPr lang="en-US" sz="2800" b="1" dirty="0" err="1" smtClean="0"/>
              <a:t>A</a:t>
            </a:r>
            <a:r>
              <a:rPr lang="en-US" sz="2800" b="1" baseline="-25000" dirty="0" err="1" smtClean="0"/>
              <a:t>disk</a:t>
            </a:r>
            <a:r>
              <a:rPr lang="en-US" sz="2800" b="1" dirty="0" smtClean="0"/>
              <a:t> = 0.00196 m</a:t>
            </a:r>
            <a:r>
              <a:rPr lang="en-US" sz="2800" b="1" baseline="30000" dirty="0" smtClean="0"/>
              <a:t>2</a:t>
            </a:r>
            <a:r>
              <a:rPr lang="en-US" sz="2800" b="1" dirty="0" smtClean="0"/>
              <a:t> </a:t>
            </a:r>
            <a:endParaRPr lang="en-US" sz="1400" dirty="0" smtClean="0"/>
          </a:p>
          <a:p>
            <a:pPr lvl="1"/>
            <a:r>
              <a:rPr lang="en-US" sz="2800" b="1" dirty="0" smtClean="0"/>
              <a:t>V = 5.89 x 10</a:t>
            </a:r>
            <a:r>
              <a:rPr lang="en-US" sz="2800" b="1" baseline="30000" dirty="0" smtClean="0"/>
              <a:t>-4</a:t>
            </a:r>
            <a:r>
              <a:rPr lang="en-US" sz="2800" b="1" dirty="0" smtClean="0"/>
              <a:t> m</a:t>
            </a:r>
            <a:r>
              <a:rPr lang="en-US" sz="2800" b="1" baseline="30000" dirty="0" smtClean="0"/>
              <a:t>3</a:t>
            </a:r>
            <a:r>
              <a:rPr lang="en-US" sz="2800" b="1" dirty="0" smtClean="0"/>
              <a:t> </a:t>
            </a:r>
          </a:p>
          <a:p>
            <a:pPr lvl="1"/>
            <a:r>
              <a:rPr lang="en-US" sz="2800" b="1" dirty="0" smtClean="0"/>
              <a:t>m = 0.589 kg</a:t>
            </a:r>
          </a:p>
          <a:p>
            <a:pPr lvl="1"/>
            <a:r>
              <a:rPr lang="en-US" sz="2800" b="1" dirty="0" smtClean="0"/>
              <a:t>F = 5.78 N</a:t>
            </a:r>
          </a:p>
          <a:p>
            <a:endParaRPr lang="en-US" sz="3200" b="1" dirty="0" smtClean="0"/>
          </a:p>
          <a:p>
            <a:endParaRPr lang="en-US" sz="3200" b="1" dirty="0" smtClean="0"/>
          </a:p>
          <a:p>
            <a:r>
              <a:rPr lang="en-US" sz="3200" b="1" i="1" dirty="0" smtClean="0">
                <a:solidFill>
                  <a:srgbClr val="FF0000"/>
                </a:solidFill>
              </a:rPr>
              <a:t>That’s way too much work!</a:t>
            </a:r>
          </a:p>
          <a:p>
            <a:r>
              <a:rPr lang="en-US" sz="3200" b="1" i="1" dirty="0" smtClean="0">
                <a:solidFill>
                  <a:srgbClr val="FF0000"/>
                </a:solidFill>
              </a:rPr>
              <a:t>How about a formula?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4038600" y="2855913"/>
          <a:ext cx="4392613" cy="206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Equation" r:id="rId3" imgW="1371600" imgH="660240" progId="Equation.3">
                  <p:embed/>
                </p:oleObj>
              </mc:Choice>
              <mc:Fallback>
                <p:oleObj name="Equation" r:id="rId3" imgW="1371600" imgH="6602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855913"/>
                        <a:ext cx="4392613" cy="20605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12064"/>
            <a:ext cx="8382000" cy="914400"/>
          </a:xfrm>
        </p:spPr>
        <p:txBody>
          <a:bodyPr/>
          <a:lstStyle/>
          <a:p>
            <a:r>
              <a:rPr lang="en-US" dirty="0" smtClean="0"/>
              <a:t>Pressure in Fluids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6016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Like a graduated cylinder</a:t>
            </a:r>
            <a:endParaRPr lang="en-US" sz="1800" dirty="0" smtClean="0"/>
          </a:p>
          <a:p>
            <a:pPr lvl="1"/>
            <a:r>
              <a:rPr lang="en-US" sz="2800" b="1" dirty="0" smtClean="0"/>
              <a:t>P = 2.9 x 10</a:t>
            </a:r>
            <a:r>
              <a:rPr lang="en-US" sz="2800" b="1" baseline="30000" dirty="0" smtClean="0"/>
              <a:t>3</a:t>
            </a:r>
            <a:r>
              <a:rPr lang="en-US" sz="2800" b="1" dirty="0" smtClean="0"/>
              <a:t> N/m</a:t>
            </a:r>
            <a:r>
              <a:rPr lang="en-US" sz="2800" b="1" baseline="30000" dirty="0" smtClean="0"/>
              <a:t>2</a:t>
            </a:r>
            <a:r>
              <a:rPr lang="en-US" sz="2800" b="1" dirty="0" smtClean="0"/>
              <a:t> </a:t>
            </a:r>
          </a:p>
          <a:p>
            <a:pPr lvl="1"/>
            <a:endParaRPr lang="en-US" sz="2800" b="1" dirty="0" smtClean="0"/>
          </a:p>
          <a:p>
            <a:pPr lvl="1"/>
            <a:endParaRPr lang="en-US" sz="2800" b="1" i="1" dirty="0" smtClean="0">
              <a:solidFill>
                <a:srgbClr val="FF0000"/>
              </a:solidFill>
            </a:endParaRPr>
          </a:p>
          <a:p>
            <a:endParaRPr lang="en-US" sz="3200" b="1" i="1" dirty="0" smtClean="0">
              <a:solidFill>
                <a:srgbClr val="FF0000"/>
              </a:solidFill>
            </a:endParaRPr>
          </a:p>
          <a:p>
            <a:endParaRPr lang="en-US" sz="3200" b="1" i="1" dirty="0" smtClean="0">
              <a:solidFill>
                <a:srgbClr val="FF0000"/>
              </a:solidFill>
            </a:endParaRPr>
          </a:p>
          <a:p>
            <a:endParaRPr lang="en-US" sz="3200" b="1" i="1" dirty="0" smtClean="0">
              <a:solidFill>
                <a:srgbClr val="FF0000"/>
              </a:solidFill>
            </a:endParaRPr>
          </a:p>
          <a:p>
            <a:r>
              <a:rPr lang="en-US" sz="3200" b="1" i="1" dirty="0" smtClean="0">
                <a:solidFill>
                  <a:srgbClr val="FF0000"/>
                </a:solidFill>
              </a:rPr>
              <a:t>That’s way too much work!</a:t>
            </a:r>
          </a:p>
          <a:p>
            <a:r>
              <a:rPr lang="en-US" sz="3200" b="1" i="1" dirty="0" smtClean="0">
                <a:solidFill>
                  <a:srgbClr val="FF0000"/>
                </a:solidFill>
              </a:rPr>
              <a:t>How about a formula?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6226175" y="685800"/>
          <a:ext cx="2155825" cy="570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Equation" r:id="rId3" imgW="672840" imgH="1828800" progId="Equation.3">
                  <p:embed/>
                </p:oleObj>
              </mc:Choice>
              <mc:Fallback>
                <p:oleObj name="Equation" r:id="rId3" imgW="672840" imgH="1828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6175" y="685800"/>
                        <a:ext cx="2155825" cy="57054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12064"/>
            <a:ext cx="8382000" cy="914400"/>
          </a:xfrm>
        </p:spPr>
        <p:txBody>
          <a:bodyPr/>
          <a:lstStyle/>
          <a:p>
            <a:r>
              <a:rPr lang="en-US" dirty="0" smtClean="0"/>
              <a:t>Pressure in Fluids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6016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Like a graduated cylinder</a:t>
            </a:r>
            <a:endParaRPr lang="en-US" sz="1800" dirty="0" smtClean="0"/>
          </a:p>
          <a:p>
            <a:pPr lvl="1"/>
            <a:r>
              <a:rPr lang="en-US" sz="2800" b="1" dirty="0" smtClean="0"/>
              <a:t>P = 2.9 x 10</a:t>
            </a:r>
            <a:r>
              <a:rPr lang="en-US" sz="2800" b="1" baseline="30000" dirty="0" smtClean="0"/>
              <a:t>3</a:t>
            </a:r>
            <a:r>
              <a:rPr lang="en-US" sz="2800" b="1" dirty="0" smtClean="0"/>
              <a:t> N/m</a:t>
            </a:r>
            <a:r>
              <a:rPr lang="en-US" sz="2800" b="1" baseline="30000" dirty="0" smtClean="0"/>
              <a:t>2</a:t>
            </a:r>
            <a:r>
              <a:rPr lang="en-US" sz="2800" b="1" dirty="0" smtClean="0"/>
              <a:t> </a:t>
            </a:r>
          </a:p>
          <a:p>
            <a:pPr lvl="1"/>
            <a:endParaRPr lang="en-US" sz="2800" b="1" dirty="0" smtClean="0"/>
          </a:p>
          <a:p>
            <a:pPr lvl="1"/>
            <a:endParaRPr lang="en-US" sz="2800" b="1" i="1" dirty="0" smtClean="0">
              <a:solidFill>
                <a:srgbClr val="FF0000"/>
              </a:solidFill>
            </a:endParaRPr>
          </a:p>
          <a:p>
            <a:endParaRPr lang="en-US" sz="3200" b="1" i="1" dirty="0" smtClean="0">
              <a:solidFill>
                <a:srgbClr val="FF0000"/>
              </a:solidFill>
            </a:endParaRPr>
          </a:p>
          <a:p>
            <a:endParaRPr lang="en-US" sz="3200" b="1" i="1" dirty="0" smtClean="0">
              <a:solidFill>
                <a:srgbClr val="FF0000"/>
              </a:solidFill>
            </a:endParaRPr>
          </a:p>
          <a:p>
            <a:endParaRPr lang="en-US" sz="3200" b="1" i="1" dirty="0" smtClean="0">
              <a:solidFill>
                <a:srgbClr val="FF0000"/>
              </a:solidFill>
            </a:endParaRPr>
          </a:p>
          <a:p>
            <a:r>
              <a:rPr lang="en-US" sz="3200" b="1" i="1" dirty="0" smtClean="0">
                <a:solidFill>
                  <a:srgbClr val="FF0000"/>
                </a:solidFill>
              </a:rPr>
              <a:t>That’s way too much work!</a:t>
            </a:r>
          </a:p>
          <a:p>
            <a:r>
              <a:rPr lang="en-US" sz="3200" b="1" i="1" dirty="0" smtClean="0">
                <a:solidFill>
                  <a:srgbClr val="FF0000"/>
                </a:solidFill>
              </a:rPr>
              <a:t>How about a formula?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827088" y="2455863"/>
          <a:ext cx="7402512" cy="217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Equation" r:id="rId3" imgW="2311200" imgH="698400" progId="Equation.3">
                  <p:embed/>
                </p:oleObj>
              </mc:Choice>
              <mc:Fallback>
                <p:oleObj name="Equation" r:id="rId3" imgW="2311200" imgH="6984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2455863"/>
                        <a:ext cx="7402512" cy="217963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2"/>
          <p:cNvGraphicFramePr>
            <a:graphicFrameLocks noChangeAspect="1"/>
          </p:cNvGraphicFramePr>
          <p:nvPr/>
        </p:nvGraphicFramePr>
        <p:xfrm>
          <a:off x="6096000" y="5410199"/>
          <a:ext cx="2819400" cy="1021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9" name="Equation" r:id="rId5" imgW="545760" imgH="203040" progId="Equation.3">
                  <p:embed/>
                </p:oleObj>
              </mc:Choice>
              <mc:Fallback>
                <p:oleObj name="Equation" r:id="rId5" imgW="54576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5410199"/>
                        <a:ext cx="2819400" cy="102174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12064"/>
            <a:ext cx="8382000" cy="914400"/>
          </a:xfrm>
        </p:spPr>
        <p:txBody>
          <a:bodyPr/>
          <a:lstStyle/>
          <a:p>
            <a:r>
              <a:rPr lang="en-US" dirty="0" smtClean="0"/>
              <a:t>Pressure in Fluids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>
            <a:normAutofit lnSpcReduction="10000"/>
          </a:bodyPr>
          <a:lstStyle/>
          <a:p>
            <a:r>
              <a:rPr lang="en-US" sz="3200" b="1" dirty="0" smtClean="0"/>
              <a:t>Pressure at equal depths within a uniform liquid is the same</a:t>
            </a:r>
          </a:p>
          <a:p>
            <a:pPr lvl="1"/>
            <a:endParaRPr lang="en-US" sz="2800" b="1" dirty="0" smtClean="0"/>
          </a:p>
          <a:p>
            <a:pPr lvl="1"/>
            <a:endParaRPr lang="en-US" sz="5400" b="1" dirty="0" smtClean="0"/>
          </a:p>
          <a:p>
            <a:pPr lvl="0"/>
            <a:r>
              <a:rPr lang="en-US" sz="2800" b="1" u="sng" dirty="0" smtClean="0"/>
              <a:t>IMPORTANT</a:t>
            </a:r>
            <a:r>
              <a:rPr lang="en-US" sz="2800" b="1" dirty="0" smtClean="0"/>
              <a:t>:  The pressure the water exerts on an object at a certain depth is the same on all parts of a body.</a:t>
            </a:r>
          </a:p>
          <a:p>
            <a:r>
              <a:rPr lang="en-US" sz="2800" b="1" i="1" dirty="0" smtClean="0"/>
              <a:t>In other words, if you hold a cube 30cm under water, each side of that cube will feel the same pressure exerted on it – not just the top, but the bottom and all four sides!!!</a:t>
            </a:r>
            <a:endParaRPr lang="en-US" sz="2800" b="1" dirty="0" smtClean="0"/>
          </a:p>
        </p:txBody>
      </p:sp>
      <p:graphicFrame>
        <p:nvGraphicFramePr>
          <p:cNvPr id="8195" name="Object 2"/>
          <p:cNvGraphicFramePr>
            <a:graphicFrameLocks noChangeAspect="1"/>
          </p:cNvGraphicFramePr>
          <p:nvPr/>
        </p:nvGraphicFramePr>
        <p:xfrm>
          <a:off x="1524000" y="2355850"/>
          <a:ext cx="4327525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Equation" r:id="rId3" imgW="838080" imgH="228600" progId="Equation.3">
                  <p:embed/>
                </p:oleObj>
              </mc:Choice>
              <mc:Fallback>
                <p:oleObj name="Equation" r:id="rId3" imgW="83808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355850"/>
                        <a:ext cx="4327525" cy="11493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571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12064"/>
            <a:ext cx="8382000" cy="914400"/>
          </a:xfrm>
        </p:spPr>
        <p:txBody>
          <a:bodyPr/>
          <a:lstStyle/>
          <a:p>
            <a:r>
              <a:rPr lang="en-US" dirty="0" smtClean="0"/>
              <a:t>Pressure in Fluids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It follows from this that a change in depth is directly proportional to a change in pressure</a:t>
            </a:r>
          </a:p>
          <a:p>
            <a:endParaRPr lang="en-US" sz="3200" b="1" dirty="0" smtClean="0"/>
          </a:p>
          <a:p>
            <a:endParaRPr lang="en-US" sz="3200" b="1" dirty="0" smtClean="0"/>
          </a:p>
          <a:p>
            <a:endParaRPr lang="en-US" sz="3200" b="1" dirty="0" smtClean="0"/>
          </a:p>
          <a:p>
            <a:r>
              <a:rPr lang="en-US" sz="3200" b="1" dirty="0" smtClean="0">
                <a:solidFill>
                  <a:srgbClr val="FF0000"/>
                </a:solidFill>
              </a:rPr>
              <a:t>Note:  </a:t>
            </a:r>
            <a:r>
              <a:rPr lang="en-US" sz="3200" b="1" i="1" dirty="0" smtClean="0">
                <a:solidFill>
                  <a:srgbClr val="FF0000"/>
                </a:solidFill>
              </a:rPr>
              <a:t>An important assumption here is that the fluid is incompressible, because if it were compressible, the density would change with depth!</a:t>
            </a:r>
            <a:endParaRPr lang="en-US" sz="2800" b="1" i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8195" name="Object 2"/>
          <p:cNvGraphicFramePr>
            <a:graphicFrameLocks noChangeAspect="1"/>
          </p:cNvGraphicFramePr>
          <p:nvPr/>
        </p:nvGraphicFramePr>
        <p:xfrm>
          <a:off x="3810000" y="2602680"/>
          <a:ext cx="3124200" cy="1816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Equation" r:id="rId3" imgW="723600" imgH="431640" progId="Equation.3">
                  <p:embed/>
                </p:oleObj>
              </mc:Choice>
              <mc:Fallback>
                <p:oleObj name="Equation" r:id="rId3" imgW="723600" imgH="431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602680"/>
                        <a:ext cx="3124200" cy="181692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12064"/>
            <a:ext cx="8382000" cy="914400"/>
          </a:xfrm>
        </p:spPr>
        <p:txBody>
          <a:bodyPr/>
          <a:lstStyle/>
          <a:p>
            <a:r>
              <a:rPr lang="en-US" dirty="0" smtClean="0">
                <a:hlinkClick r:id="rId5" action="ppaction://hlinkfile"/>
              </a:rPr>
              <a:t>Pressure in Fluids</a:t>
            </a:r>
            <a:endParaRPr lang="en-US" dirty="0"/>
          </a:p>
        </p:txBody>
      </p:sp>
      <p:graphicFrame>
        <p:nvGraphicFramePr>
          <p:cNvPr id="8195" name="Object 2"/>
          <p:cNvGraphicFramePr>
            <a:graphicFrameLocks noChangeAspect="1"/>
          </p:cNvGraphicFramePr>
          <p:nvPr/>
        </p:nvGraphicFramePr>
        <p:xfrm>
          <a:off x="5715000" y="304800"/>
          <a:ext cx="3124200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Equation" r:id="rId6" imgW="723600" imgH="203040" progId="Equation.3">
                  <p:embed/>
                </p:oleObj>
              </mc:Choice>
              <mc:Fallback>
                <p:oleObj name="Equation" r:id="rId6" imgW="723600" imgH="2030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304800"/>
                        <a:ext cx="3124200" cy="8556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ydrostatic_Pressure_Demo_1.wmv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19199" y="1384300"/>
            <a:ext cx="7095067" cy="532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Pascal’s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71600"/>
            <a:ext cx="7772400" cy="4983960"/>
          </a:xfrm>
        </p:spPr>
        <p:txBody>
          <a:bodyPr>
            <a:normAutofit/>
          </a:bodyPr>
          <a:lstStyle/>
          <a:p>
            <a:r>
              <a:rPr lang="en-US" b="1" i="1" dirty="0" smtClean="0"/>
              <a:t>The pressure applied to a confined fluid increases the pressure throughout the fluid by the same amount.</a:t>
            </a:r>
          </a:p>
          <a:p>
            <a:r>
              <a:rPr lang="en-US" dirty="0" smtClean="0"/>
              <a:t>Examples</a:t>
            </a:r>
          </a:p>
          <a:p>
            <a:pPr lvl="1"/>
            <a:r>
              <a:rPr lang="en-US" dirty="0" smtClean="0"/>
              <a:t>A cube at the bottom of a bucket of water.  It has the pressure of the water acting on it, but also the atmospheric pressure pushing on the water.</a:t>
            </a:r>
          </a:p>
          <a:p>
            <a:pPr lvl="1"/>
            <a:r>
              <a:rPr lang="en-US" dirty="0" smtClean="0"/>
              <a:t>The brake system in a car.  You apply pressure via the brake pedal and that pressure gets transmitted via a fluid to the brake pads on the wheel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Pascal’s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5029200" cy="3383760"/>
          </a:xfrm>
        </p:spPr>
        <p:txBody>
          <a:bodyPr>
            <a:normAutofit/>
          </a:bodyPr>
          <a:lstStyle/>
          <a:p>
            <a:r>
              <a:rPr lang="en-US" b="1" i="1" dirty="0" smtClean="0"/>
              <a:t>The pressure applied to a confined fluid increases the pressure throughout the fluid by the same amount.</a:t>
            </a:r>
          </a:p>
        </p:txBody>
      </p:sp>
      <p:graphicFrame>
        <p:nvGraphicFramePr>
          <p:cNvPr id="50178" name="Object 2"/>
          <p:cNvGraphicFramePr>
            <a:graphicFrameLocks noChangeAspect="1"/>
          </p:cNvGraphicFramePr>
          <p:nvPr/>
        </p:nvGraphicFramePr>
        <p:xfrm>
          <a:off x="6194425" y="1125538"/>
          <a:ext cx="2532063" cy="552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5" name="Equation" r:id="rId3" imgW="698400" imgH="1562040" progId="Equation.3">
                  <p:embed/>
                </p:oleObj>
              </mc:Choice>
              <mc:Fallback>
                <p:oleObj name="Equation" r:id="rId3" imgW="698400" imgH="1562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4425" y="1125538"/>
                        <a:ext cx="2532063" cy="552926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 Idea: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 smtClean="0"/>
              <a:t>Fluids cannot be </a:t>
            </a:r>
            <a:r>
              <a:rPr lang="en-US" sz="3200" dirty="0" err="1" smtClean="0"/>
              <a:t>modelled</a:t>
            </a:r>
            <a:r>
              <a:rPr lang="en-US" sz="3200" dirty="0" smtClean="0"/>
              <a:t> as point particles. Their distinguishable response to compression from solids creates a set of characteristics that require an in-depth study.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12064"/>
            <a:ext cx="8458200" cy="914400"/>
          </a:xfrm>
        </p:spPr>
        <p:txBody>
          <a:bodyPr/>
          <a:lstStyle/>
          <a:p>
            <a:r>
              <a:rPr lang="en-US" dirty="0" smtClean="0"/>
              <a:t>Pascal’s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71600"/>
            <a:ext cx="7772400" cy="4983960"/>
          </a:xfrm>
        </p:spPr>
        <p:txBody>
          <a:bodyPr>
            <a:normAutofit/>
          </a:bodyPr>
          <a:lstStyle/>
          <a:p>
            <a:r>
              <a:rPr lang="en-US" dirty="0" smtClean="0"/>
              <a:t>Examples</a:t>
            </a:r>
          </a:p>
        </p:txBody>
      </p:sp>
      <p:pic>
        <p:nvPicPr>
          <p:cNvPr id="4" name="Picture 3" descr="Hydraulic lif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719" y="2667000"/>
            <a:ext cx="4684150" cy="3218688"/>
          </a:xfrm>
          <a:prstGeom prst="rect">
            <a:avLst/>
          </a:prstGeom>
        </p:spPr>
      </p:pic>
      <p:pic>
        <p:nvPicPr>
          <p:cNvPr id="5" name="Picture 4" descr="Hydraulic brak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9200" y="2656836"/>
            <a:ext cx="3886200" cy="3181607"/>
          </a:xfrm>
          <a:prstGeom prst="rect">
            <a:avLst/>
          </a:prstGeom>
        </p:spPr>
      </p:pic>
      <p:graphicFrame>
        <p:nvGraphicFramePr>
          <p:cNvPr id="53249" name="Object 2"/>
          <p:cNvGraphicFramePr>
            <a:graphicFrameLocks noChangeAspect="1"/>
          </p:cNvGraphicFramePr>
          <p:nvPr/>
        </p:nvGraphicFramePr>
        <p:xfrm>
          <a:off x="6092394" y="228600"/>
          <a:ext cx="2808719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6" name="Equation" r:id="rId5" imgW="647640" imgH="431640" progId="Equation.3">
                  <p:embed/>
                </p:oleObj>
              </mc:Choice>
              <mc:Fallback>
                <p:oleObj name="Equation" r:id="rId5" imgW="647640" imgH="431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2394" y="228600"/>
                        <a:ext cx="2808719" cy="18288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Pascal’s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5715000" cy="4983960"/>
          </a:xfrm>
        </p:spPr>
        <p:txBody>
          <a:bodyPr>
            <a:normAutofit/>
          </a:bodyPr>
          <a:lstStyle/>
          <a:p>
            <a:r>
              <a:rPr lang="en-US" b="1" i="1" dirty="0" smtClean="0">
                <a:solidFill>
                  <a:srgbClr val="FFFF00"/>
                </a:solidFill>
              </a:rPr>
              <a:t>If I want the force applied to my brakes to be 10 times the force I apply to the pedal, by what factor would the diameter of the piston at the brakes exceed that of the piston at the brake pedal?</a:t>
            </a:r>
          </a:p>
        </p:txBody>
      </p:sp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6172200" y="1143000"/>
          <a:ext cx="2532063" cy="152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9" name="Equation" r:id="rId3" imgW="698400" imgH="431640" progId="Equation.3">
                  <p:embed/>
                </p:oleObj>
              </mc:Choice>
              <mc:Fallback>
                <p:oleObj name="Equation" r:id="rId3" imgW="698400" imgH="431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1143000"/>
                        <a:ext cx="2532063" cy="152876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Pascal’s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4648200" cy="5288760"/>
          </a:xfrm>
        </p:spPr>
        <p:txBody>
          <a:bodyPr>
            <a:normAutofit/>
          </a:bodyPr>
          <a:lstStyle/>
          <a:p>
            <a:endParaRPr lang="en-US" b="1" i="1" dirty="0" smtClean="0">
              <a:solidFill>
                <a:srgbClr val="FFFF00"/>
              </a:solidFill>
            </a:endParaRPr>
          </a:p>
          <a:p>
            <a:r>
              <a:rPr lang="en-US" b="1" i="1" dirty="0" smtClean="0">
                <a:solidFill>
                  <a:srgbClr val="FFFF00"/>
                </a:solidFill>
              </a:rPr>
              <a:t>If I want the force applied to my brakes to be 10 times the force I apply to the pedal, by what factor would the diameter of the piston at the brakes exceed that of the piston at the brake pedal?</a:t>
            </a:r>
          </a:p>
        </p:txBody>
      </p:sp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5181600" y="1254124"/>
          <a:ext cx="3729037" cy="4765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3" name="Equation" r:id="rId3" imgW="1028520" imgH="1346040" progId="Equation.3">
                  <p:embed/>
                </p:oleObj>
              </mc:Choice>
              <mc:Fallback>
                <p:oleObj name="Equation" r:id="rId3" imgW="1028520" imgH="1346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254124"/>
                        <a:ext cx="3729037" cy="476567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4" action="ppaction://hlinkfile"/>
              </a:rPr>
              <a:t>Video: Archimedes Principle</a:t>
            </a:r>
            <a:endParaRPr lang="en-US" dirty="0"/>
          </a:p>
        </p:txBody>
      </p:sp>
      <p:pic>
        <p:nvPicPr>
          <p:cNvPr id="6" name="Archimedes_Principle_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02267" y="1371600"/>
            <a:ext cx="70104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Buoyancy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Stuff floats</a:t>
            </a:r>
          </a:p>
          <a:p>
            <a:r>
              <a:rPr lang="en-US" dirty="0" smtClean="0"/>
              <a:t>Stuff in water seems lighter than stuff on land</a:t>
            </a:r>
          </a:p>
          <a:p>
            <a:r>
              <a:rPr lang="en-US" dirty="0" smtClean="0"/>
              <a:t>This is because the fluid is exerting a pressure on the object that opposes the gravity force (weight)</a:t>
            </a:r>
          </a:p>
          <a:p>
            <a:r>
              <a:rPr lang="en-US" dirty="0" smtClean="0"/>
              <a:t>Fluid pressure increases with depth</a:t>
            </a:r>
          </a:p>
          <a:p>
            <a:r>
              <a:rPr lang="en-US" dirty="0" smtClean="0"/>
              <a:t>When the fluid pressure equals the weight, the object will stop sinking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Buoyant Force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12560"/>
          </a:xfrm>
        </p:spPr>
        <p:txBody>
          <a:bodyPr/>
          <a:lstStyle/>
          <a:p>
            <a:r>
              <a:rPr lang="en-US" dirty="0" smtClean="0"/>
              <a:t>The force of fluid pressure that opposes weight</a:t>
            </a:r>
            <a:endParaRPr lang="en-US" dirty="0"/>
          </a:p>
        </p:txBody>
      </p:sp>
      <p:pic>
        <p:nvPicPr>
          <p:cNvPr id="4" name="Picture 3" descr="scan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828800"/>
            <a:ext cx="4187952" cy="4265676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87375" y="1828800"/>
          <a:ext cx="3244850" cy="429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3" name="Equation" r:id="rId4" imgW="825480" imgH="1091880" progId="Equation.3">
                  <p:embed/>
                </p:oleObj>
              </mc:Choice>
              <mc:Fallback>
                <p:oleObj name="Equation" r:id="rId4" imgW="825480" imgH="10918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75" y="1828800"/>
                        <a:ext cx="3244850" cy="42941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Buoyant Force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12560"/>
          </a:xfrm>
        </p:spPr>
        <p:txBody>
          <a:bodyPr/>
          <a:lstStyle/>
          <a:p>
            <a:r>
              <a:rPr lang="en-US" dirty="0" smtClean="0"/>
              <a:t>The force of fluid pressure that opposes weight</a:t>
            </a:r>
            <a:endParaRPr lang="en-US" dirty="0"/>
          </a:p>
        </p:txBody>
      </p:sp>
      <p:pic>
        <p:nvPicPr>
          <p:cNvPr id="4" name="Picture 3" descr="scan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3648" y="1828800"/>
            <a:ext cx="4187952" cy="4265676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04800" y="2561197"/>
          <a:ext cx="4246844" cy="3153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7" name="Equation" r:id="rId4" imgW="1231560" imgH="914400" progId="Equation.3">
                  <p:embed/>
                </p:oleObj>
              </mc:Choice>
              <mc:Fallback>
                <p:oleObj name="Equation" r:id="rId4" imgW="1231560" imgH="9144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61197"/>
                        <a:ext cx="4246844" cy="315380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Buoyant Force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12560"/>
          </a:xfrm>
        </p:spPr>
        <p:txBody>
          <a:bodyPr/>
          <a:lstStyle/>
          <a:p>
            <a:r>
              <a:rPr lang="en-US" dirty="0" smtClean="0"/>
              <a:t>The force of fluid pressure that opposes weight</a:t>
            </a:r>
            <a:endParaRPr lang="en-US" dirty="0"/>
          </a:p>
        </p:txBody>
      </p:sp>
      <p:pic>
        <p:nvPicPr>
          <p:cNvPr id="4" name="Picture 3" descr="scan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3648" y="1828800"/>
            <a:ext cx="4187952" cy="4265676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04800" y="2889250"/>
          <a:ext cx="4246563" cy="249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1" name="Equation" r:id="rId4" imgW="1231560" imgH="723600" progId="Equation.3">
                  <p:embed/>
                </p:oleObj>
              </mc:Choice>
              <mc:Fallback>
                <p:oleObj name="Equation" r:id="rId4" imgW="1231560" imgH="723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889250"/>
                        <a:ext cx="4246563" cy="24971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Buoyant Force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914400"/>
          </a:xfrm>
        </p:spPr>
        <p:txBody>
          <a:bodyPr/>
          <a:lstStyle/>
          <a:p>
            <a:r>
              <a:rPr lang="en-US" dirty="0" smtClean="0"/>
              <a:t>The force of fluid pressure that opposes weight</a:t>
            </a:r>
            <a:endParaRPr lang="en-US" dirty="0"/>
          </a:p>
        </p:txBody>
      </p:sp>
      <p:pic>
        <p:nvPicPr>
          <p:cNvPr id="4" name="Picture 3" descr="scan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3648" y="1828800"/>
            <a:ext cx="4187952" cy="4265676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85800" y="1785938"/>
          <a:ext cx="3633788" cy="166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5" name="Equation" r:id="rId4" imgW="1054080" imgH="482400" progId="Equation.3">
                  <p:embed/>
                </p:oleObj>
              </mc:Choice>
              <mc:Fallback>
                <p:oleObj name="Equation" r:id="rId4" imgW="1054080" imgH="4824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785938"/>
                        <a:ext cx="3633788" cy="166528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Archimedes’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914400"/>
          </a:xfrm>
        </p:spPr>
        <p:txBody>
          <a:bodyPr/>
          <a:lstStyle/>
          <a:p>
            <a:r>
              <a:rPr lang="en-US" dirty="0" smtClean="0"/>
              <a:t>The force of fluid pressure that opposes weight</a:t>
            </a:r>
            <a:endParaRPr lang="en-US" dirty="0"/>
          </a:p>
        </p:txBody>
      </p:sp>
      <p:pic>
        <p:nvPicPr>
          <p:cNvPr id="4" name="Picture 3" descr="scan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3648" y="1828800"/>
            <a:ext cx="4187952" cy="4265676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85800" y="1785938"/>
          <a:ext cx="3633788" cy="166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9" name="Equation" r:id="rId4" imgW="1054080" imgH="482400" progId="Equation.3">
                  <p:embed/>
                </p:oleObj>
              </mc:Choice>
              <mc:Fallback>
                <p:oleObj name="Equation" r:id="rId4" imgW="1054080" imgH="4824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785938"/>
                        <a:ext cx="3633788" cy="166528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3657600"/>
            <a:ext cx="4267200" cy="2971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volume of the cylinder displaces the same volume of water that was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there before the cylinder was immersed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Nature Of Science: 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Human understandings: Understanding and </a:t>
            </a:r>
            <a:r>
              <a:rPr lang="en-US" sz="3200" dirty="0" err="1" smtClean="0"/>
              <a:t>modelling</a:t>
            </a:r>
            <a:r>
              <a:rPr lang="en-US" sz="3200" dirty="0" smtClean="0"/>
              <a:t> fluid flow has been important in many technological developments such as designs of turbines, aerodynamics of cars and aircraft, and measurement of blood flow.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Archimedes’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914400"/>
          </a:xfrm>
        </p:spPr>
        <p:txBody>
          <a:bodyPr/>
          <a:lstStyle/>
          <a:p>
            <a:r>
              <a:rPr lang="en-US" dirty="0" smtClean="0"/>
              <a:t>The force of fluid pressure that opposes weight</a:t>
            </a:r>
            <a:endParaRPr lang="en-US" dirty="0"/>
          </a:p>
        </p:txBody>
      </p:sp>
      <p:pic>
        <p:nvPicPr>
          <p:cNvPr id="4" name="Picture 3" descr="scan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3648" y="1828800"/>
            <a:ext cx="4187952" cy="4265676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85800" y="1828800"/>
          <a:ext cx="3633788" cy="157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3" name="Equation" r:id="rId4" imgW="1054080" imgH="457200" progId="Equation.3">
                  <p:embed/>
                </p:oleObj>
              </mc:Choice>
              <mc:Fallback>
                <p:oleObj name="Equation" r:id="rId4" imgW="1054080" imgH="457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828800"/>
                        <a:ext cx="3633788" cy="15779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3657600"/>
            <a:ext cx="4267200" cy="2971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buoyant force on a body immersed in a fluid is equal to the weight of the fluid displaced by that object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12064"/>
            <a:ext cx="3886200" cy="914400"/>
          </a:xfrm>
        </p:spPr>
        <p:txBody>
          <a:bodyPr/>
          <a:lstStyle/>
          <a:p>
            <a:r>
              <a:rPr lang="en-US" b="1" dirty="0" smtClean="0"/>
              <a:t>Fluids In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733800"/>
          </a:xfrm>
        </p:spPr>
        <p:txBody>
          <a:bodyPr>
            <a:normAutofit/>
          </a:bodyPr>
          <a:lstStyle/>
          <a:p>
            <a:pPr lvl="0"/>
            <a:r>
              <a:rPr lang="en-US" sz="3200" b="1" i="1" u="sng" dirty="0" smtClean="0"/>
              <a:t>Fluid Dynamics</a:t>
            </a:r>
            <a:r>
              <a:rPr lang="en-US" sz="3200" b="1" dirty="0" smtClean="0"/>
              <a:t> – study of fluids in motion</a:t>
            </a:r>
            <a:endParaRPr lang="en-US" sz="1600" dirty="0" smtClean="0"/>
          </a:p>
          <a:p>
            <a:pPr lvl="0"/>
            <a:r>
              <a:rPr lang="en-US" sz="3200" b="1" i="1" u="sng" dirty="0" smtClean="0"/>
              <a:t>Hydrodynamics</a:t>
            </a:r>
            <a:r>
              <a:rPr lang="en-US" sz="3200" b="1" dirty="0" smtClean="0"/>
              <a:t> – study of water in motion</a:t>
            </a:r>
            <a:endParaRPr lang="en-US" sz="1600" dirty="0" smtClean="0"/>
          </a:p>
          <a:p>
            <a:pPr lvl="0"/>
            <a:r>
              <a:rPr lang="en-US" sz="3200" b="1" i="1" u="sng" dirty="0" smtClean="0"/>
              <a:t>Streamline</a:t>
            </a:r>
            <a:r>
              <a:rPr lang="en-US" sz="3200" b="1" dirty="0" smtClean="0"/>
              <a:t> or </a:t>
            </a:r>
            <a:r>
              <a:rPr lang="en-US" sz="3200" b="1" i="1" u="sng" dirty="0" smtClean="0"/>
              <a:t>laminar flow</a:t>
            </a:r>
            <a:r>
              <a:rPr lang="en-US" sz="3200" b="1" dirty="0" smtClean="0"/>
              <a:t> – flow is smooth, neighboring layers of fluid slide by each other smoothly, each particle of the fluid follows a smooth path and the paths do not cross over one another</a:t>
            </a:r>
            <a:endParaRPr lang="en-US" sz="1600" dirty="0" smtClean="0"/>
          </a:p>
        </p:txBody>
      </p:sp>
      <p:pic>
        <p:nvPicPr>
          <p:cNvPr id="4" name="Blender_Fluid_Dynamics_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572000" y="228599"/>
            <a:ext cx="4343400" cy="2443163"/>
          </a:xfrm>
          <a:prstGeom prst="rect">
            <a:avLst/>
          </a:prstGeom>
        </p:spPr>
      </p:pic>
      <p:pic>
        <p:nvPicPr>
          <p:cNvPr id="6" name="Fluid_Mechanics_-_turbulence_-_vortex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191000" y="152400"/>
            <a:ext cx="3581400" cy="2686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836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1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12064"/>
            <a:ext cx="4419600" cy="914400"/>
          </a:xfrm>
        </p:spPr>
        <p:txBody>
          <a:bodyPr/>
          <a:lstStyle/>
          <a:p>
            <a:r>
              <a:rPr lang="en-US" b="1" dirty="0" smtClean="0"/>
              <a:t>Fluids In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971800"/>
            <a:ext cx="8382000" cy="3581400"/>
          </a:xfrm>
        </p:spPr>
        <p:txBody>
          <a:bodyPr>
            <a:normAutofit/>
          </a:bodyPr>
          <a:lstStyle/>
          <a:p>
            <a:pPr lvl="0"/>
            <a:r>
              <a:rPr lang="en-US" sz="3200" b="1" i="1" u="sng" dirty="0" smtClean="0"/>
              <a:t>Turbulent flow</a:t>
            </a:r>
            <a:r>
              <a:rPr lang="en-US" sz="3200" b="1" dirty="0" smtClean="0"/>
              <a:t> – characterized by erratic, small whirlpool-like circles called </a:t>
            </a:r>
            <a:r>
              <a:rPr lang="en-US" sz="3200" b="1" i="1" u="sng" dirty="0" smtClean="0"/>
              <a:t>eddy currents</a:t>
            </a:r>
            <a:r>
              <a:rPr lang="en-US" sz="3200" b="1" dirty="0" smtClean="0"/>
              <a:t> or </a:t>
            </a:r>
            <a:r>
              <a:rPr lang="en-US" sz="3200" b="1" i="1" u="sng" dirty="0" smtClean="0"/>
              <a:t>eddies</a:t>
            </a:r>
            <a:endParaRPr lang="en-US" sz="1600" dirty="0" smtClean="0"/>
          </a:p>
          <a:p>
            <a:pPr lvl="1"/>
            <a:r>
              <a:rPr lang="en-US" sz="2800" b="1" dirty="0" smtClean="0"/>
              <a:t>Eddies absorb a great deal energy through internal friction</a:t>
            </a:r>
            <a:endParaRPr lang="en-US" sz="1400" dirty="0" smtClean="0"/>
          </a:p>
          <a:p>
            <a:pPr lvl="0"/>
            <a:r>
              <a:rPr lang="en-US" sz="3200" b="1" i="1" u="sng" dirty="0" smtClean="0"/>
              <a:t>Viscosity</a:t>
            </a:r>
            <a:r>
              <a:rPr lang="en-US" sz="3200" b="1" dirty="0" smtClean="0"/>
              <a:t> – measure of the internal friction in a flow</a:t>
            </a:r>
            <a:endParaRPr lang="en-US" sz="1600" dirty="0" smtClean="0"/>
          </a:p>
        </p:txBody>
      </p:sp>
      <p:pic>
        <p:nvPicPr>
          <p:cNvPr id="6" name="Fluid_mechanics_-_Vortex_street_-_accelerated_vide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191000" y="228600"/>
            <a:ext cx="3505200" cy="2628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1197864"/>
          </a:xfrm>
        </p:spPr>
        <p:txBody>
          <a:bodyPr/>
          <a:lstStyle/>
          <a:p>
            <a:r>
              <a:rPr lang="en-US" b="1" dirty="0" smtClean="0"/>
              <a:t>Speed Changes In Changing Diameter Of Tubes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83560"/>
            <a:ext cx="8229600" cy="2331240"/>
          </a:xfrm>
        </p:spPr>
        <p:txBody>
          <a:bodyPr/>
          <a:lstStyle/>
          <a:p>
            <a:r>
              <a:rPr lang="en-US" sz="3200" b="1" dirty="0" smtClean="0"/>
              <a:t>Assumes laminar flow</a:t>
            </a:r>
            <a:endParaRPr lang="en-US" sz="1800" dirty="0" smtClean="0"/>
          </a:p>
          <a:p>
            <a:r>
              <a:rPr lang="en-US" sz="3200" b="1" i="1" u="sng" dirty="0" smtClean="0"/>
              <a:t>Flow rate</a:t>
            </a:r>
            <a:r>
              <a:rPr lang="en-US" sz="3200" b="1" dirty="0" smtClean="0"/>
              <a:t> – the mass (</a:t>
            </a:r>
            <a:r>
              <a:rPr lang="en-US" sz="3200" b="1" dirty="0" err="1" smtClean="0"/>
              <a:t>Δm</a:t>
            </a:r>
            <a:r>
              <a:rPr lang="en-US" sz="3200" b="1" dirty="0" smtClean="0"/>
              <a:t>) of fluid that passes through a given point per unit time (</a:t>
            </a:r>
            <a:r>
              <a:rPr lang="en-US" sz="3200" b="1" dirty="0" err="1" smtClean="0"/>
              <a:t>Δt</a:t>
            </a:r>
            <a:r>
              <a:rPr lang="en-US" sz="3200" b="1" dirty="0" smtClean="0"/>
              <a:t>)</a:t>
            </a:r>
            <a:endParaRPr lang="en-US" sz="1800" dirty="0" smtClean="0"/>
          </a:p>
        </p:txBody>
      </p:sp>
      <p:pic>
        <p:nvPicPr>
          <p:cNvPr id="6" name="Content Placeholder 3" descr="Fluid Flow Pipe Reduc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4114800"/>
            <a:ext cx="5675069" cy="2518118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7010400" y="4419600"/>
          <a:ext cx="1143000" cy="1610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7" name="Equation" r:id="rId4" imgW="279360" imgH="393480" progId="Equation.3">
                  <p:embed/>
                </p:oleObj>
              </mc:Choice>
              <mc:Fallback>
                <p:oleObj name="Equation" r:id="rId4" imgW="27936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4419600"/>
                        <a:ext cx="1143000" cy="1610591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1197864"/>
          </a:xfrm>
        </p:spPr>
        <p:txBody>
          <a:bodyPr/>
          <a:lstStyle/>
          <a:p>
            <a:r>
              <a:rPr lang="en-US" b="1" dirty="0" smtClean="0"/>
              <a:t>Speed Changes In Changing Diameter Of Tubes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83560"/>
            <a:ext cx="5486400" cy="2331240"/>
          </a:xfrm>
        </p:spPr>
        <p:txBody>
          <a:bodyPr/>
          <a:lstStyle/>
          <a:p>
            <a:r>
              <a:rPr lang="en-US" sz="3200" b="1" dirty="0" smtClean="0"/>
              <a:t>Mass is equal to density times volume</a:t>
            </a:r>
            <a:endParaRPr lang="en-US" sz="1800" dirty="0"/>
          </a:p>
        </p:txBody>
      </p:sp>
      <p:pic>
        <p:nvPicPr>
          <p:cNvPr id="6" name="Content Placeholder 3" descr="Fluid Flow Pipe Reduc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4114800"/>
            <a:ext cx="5675069" cy="2518118"/>
          </a:xfrm>
          <a:prstGeom prst="rect">
            <a:avLst/>
          </a:prstGeom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6793806" y="1066800"/>
          <a:ext cx="1966019" cy="546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1" name="Equation" r:id="rId4" imgW="520560" imgH="1447560" progId="Equation.3">
                  <p:embed/>
                </p:oleObj>
              </mc:Choice>
              <mc:Fallback>
                <p:oleObj name="Equation" r:id="rId4" imgW="520560" imgH="144756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3806" y="1066800"/>
                        <a:ext cx="1966019" cy="54673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1197864"/>
          </a:xfrm>
        </p:spPr>
        <p:txBody>
          <a:bodyPr/>
          <a:lstStyle/>
          <a:p>
            <a:r>
              <a:rPr lang="en-US" b="1" dirty="0" smtClean="0"/>
              <a:t>Speed Changes In Changing Diameter Of Tubes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5486400" cy="2514600"/>
          </a:xfrm>
        </p:spPr>
        <p:txBody>
          <a:bodyPr>
            <a:normAutofit fontScale="92500" lnSpcReduction="20000"/>
          </a:bodyPr>
          <a:lstStyle/>
          <a:p>
            <a:r>
              <a:rPr lang="en-US" sz="3200" b="1" dirty="0" smtClean="0"/>
              <a:t>The </a:t>
            </a:r>
            <a:r>
              <a:rPr lang="en-US" sz="3200" b="1" i="1" dirty="0" smtClean="0"/>
              <a:t>volume</a:t>
            </a:r>
            <a:r>
              <a:rPr lang="en-US" sz="3200" b="1" dirty="0" smtClean="0"/>
              <a:t> (</a:t>
            </a:r>
            <a:r>
              <a:rPr lang="en-US" sz="3200" b="1" i="1" dirty="0" smtClean="0"/>
              <a:t>V</a:t>
            </a:r>
            <a:r>
              <a:rPr lang="en-US" sz="3200" b="1" dirty="0" smtClean="0"/>
              <a:t>) of fluid passing that point in time (</a:t>
            </a:r>
            <a:r>
              <a:rPr lang="en-US" sz="3200" b="1" dirty="0" err="1" smtClean="0"/>
              <a:t>Δt</a:t>
            </a:r>
            <a:r>
              <a:rPr lang="en-US" sz="3200" b="1" dirty="0" smtClean="0"/>
              <a:t>) is the cross-sectional area of the pipe (A) times the distance (</a:t>
            </a:r>
            <a:r>
              <a:rPr lang="en-US" sz="3200" b="1" dirty="0" err="1" smtClean="0"/>
              <a:t>Δl</a:t>
            </a:r>
            <a:r>
              <a:rPr lang="en-US" sz="3200" b="1" dirty="0" smtClean="0"/>
              <a:t>) travelled over the time (</a:t>
            </a:r>
            <a:r>
              <a:rPr lang="en-US" sz="3200" b="1" dirty="0" err="1" smtClean="0"/>
              <a:t>Δt</a:t>
            </a:r>
            <a:r>
              <a:rPr lang="en-US" sz="3200" b="1" dirty="0" smtClean="0"/>
              <a:t>)</a:t>
            </a:r>
            <a:endParaRPr lang="en-US" sz="1800" dirty="0"/>
          </a:p>
        </p:txBody>
      </p:sp>
      <p:pic>
        <p:nvPicPr>
          <p:cNvPr id="6" name="Content Placeholder 3" descr="Fluid Flow Pipe Reduc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4114800"/>
            <a:ext cx="5675069" cy="2518118"/>
          </a:xfrm>
          <a:prstGeom prst="rect">
            <a:avLst/>
          </a:prstGeom>
        </p:spPr>
      </p:pic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6324600" y="1833563"/>
          <a:ext cx="2490787" cy="393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5" name="Equation" r:id="rId4" imgW="660240" imgH="1041120" progId="Equation.3">
                  <p:embed/>
                </p:oleObj>
              </mc:Choice>
              <mc:Fallback>
                <p:oleObj name="Equation" r:id="rId4" imgW="660240" imgH="104112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1833563"/>
                        <a:ext cx="2490787" cy="39338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1197864"/>
          </a:xfrm>
        </p:spPr>
        <p:txBody>
          <a:bodyPr/>
          <a:lstStyle/>
          <a:p>
            <a:r>
              <a:rPr lang="en-US" b="1" dirty="0" smtClean="0"/>
              <a:t>Speed Changes In Changing Diameter Of Tubes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5486400" cy="25146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The velocity is equal to the distance divided by the time so, mass flow rate becomes </a:t>
            </a:r>
            <a:r>
              <a:rPr lang="el-GR" sz="32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ρ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Av</a:t>
            </a:r>
            <a:endParaRPr lang="en-US" sz="1800" i="1" dirty="0">
              <a:solidFill>
                <a:srgbClr val="FFFF00"/>
              </a:solidFill>
            </a:endParaRPr>
          </a:p>
        </p:txBody>
      </p:sp>
      <p:pic>
        <p:nvPicPr>
          <p:cNvPr id="6" name="Content Placeholder 3" descr="Fluid Flow Pipe Reduc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4114800"/>
            <a:ext cx="5675069" cy="2518118"/>
          </a:xfrm>
          <a:prstGeom prst="rect">
            <a:avLst/>
          </a:prstGeom>
        </p:spPr>
      </p:pic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6731000" y="1833563"/>
          <a:ext cx="1676400" cy="393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9" name="Equation" r:id="rId4" imgW="444240" imgH="1041120" progId="Equation.3">
                  <p:embed/>
                </p:oleObj>
              </mc:Choice>
              <mc:Fallback>
                <p:oleObj name="Equation" r:id="rId4" imgW="444240" imgH="104112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1000" y="1833563"/>
                        <a:ext cx="1676400" cy="39338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1197864"/>
          </a:xfrm>
        </p:spPr>
        <p:txBody>
          <a:bodyPr/>
          <a:lstStyle/>
          <a:p>
            <a:r>
              <a:rPr lang="en-US" b="1" dirty="0" smtClean="0"/>
              <a:t>Speed Changes In Changing Diameter Of Tubes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5146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Since no fluid escapes, the mass flow rate at both ends of this tube are the same</a:t>
            </a:r>
            <a:endParaRPr lang="en-US" sz="1800" i="1" dirty="0">
              <a:solidFill>
                <a:srgbClr val="FFFF00"/>
              </a:solidFill>
            </a:endParaRPr>
          </a:p>
        </p:txBody>
      </p:sp>
      <p:pic>
        <p:nvPicPr>
          <p:cNvPr id="6" name="Content Placeholder 3" descr="Fluid Flow Pipe Reduc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4114800"/>
            <a:ext cx="5675069" cy="2518118"/>
          </a:xfrm>
          <a:prstGeom prst="rect">
            <a:avLst/>
          </a:prstGeom>
        </p:spPr>
      </p:pic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3048000" y="2819400"/>
          <a:ext cx="3687762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3" name="Equation" r:id="rId4" imgW="977760" imgH="215640" progId="Equation.3">
                  <p:embed/>
                </p:oleObj>
              </mc:Choice>
              <mc:Fallback>
                <p:oleObj name="Equation" r:id="rId4" imgW="97776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2819400"/>
                        <a:ext cx="3687762" cy="8159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1197864"/>
          </a:xfrm>
        </p:spPr>
        <p:txBody>
          <a:bodyPr/>
          <a:lstStyle/>
          <a:p>
            <a:r>
              <a:rPr lang="en-US" b="1" dirty="0" smtClean="0"/>
              <a:t>Speed Changes In Changing Diameter Of Tubes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10668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If we assume the fluid is incompressible, density is the same and, </a:t>
            </a:r>
            <a:endParaRPr lang="en-US" sz="1800" i="1" dirty="0">
              <a:solidFill>
                <a:srgbClr val="FFFF00"/>
              </a:solidFill>
            </a:endParaRPr>
          </a:p>
        </p:txBody>
      </p:sp>
      <p:pic>
        <p:nvPicPr>
          <p:cNvPr id="6" name="Content Placeholder 3" descr="Fluid Flow Pipe Reduc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4114800"/>
            <a:ext cx="5675069" cy="2518118"/>
          </a:xfrm>
          <a:prstGeom prst="rect">
            <a:avLst/>
          </a:prstGeom>
        </p:spPr>
      </p:pic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1600200" y="2514600"/>
          <a:ext cx="3203067" cy="150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7" name="Equation" r:id="rId4" imgW="977760" imgH="457200" progId="Equation.3">
                  <p:embed/>
                </p:oleObj>
              </mc:Choice>
              <mc:Fallback>
                <p:oleObj name="Equation" r:id="rId4" imgW="977760" imgH="457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514600"/>
                        <a:ext cx="3203067" cy="15001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4"/>
          <p:cNvSpPr txBox="1">
            <a:spLocks/>
          </p:cNvSpPr>
          <p:nvPr/>
        </p:nvSpPr>
        <p:spPr>
          <a:xfrm>
            <a:off x="6019800" y="2819400"/>
            <a:ext cx="2971800" cy="3733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Equation of Continuity</a:t>
            </a:r>
          </a:p>
          <a:p>
            <a:pPr marL="41148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tabLst/>
              <a:defRPr/>
            </a:pPr>
            <a:r>
              <a:rPr lang="en-US" sz="3200" b="1" dirty="0" smtClean="0"/>
              <a:t>and</a:t>
            </a: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Volume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Rate of Flow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1197864"/>
          </a:xfrm>
        </p:spPr>
        <p:txBody>
          <a:bodyPr/>
          <a:lstStyle/>
          <a:p>
            <a:r>
              <a:rPr lang="en-US" b="1" dirty="0" smtClean="0"/>
              <a:t>Speed Changes In Changing Diameter Of Tubes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2362200"/>
          </a:xfrm>
        </p:spPr>
        <p:txBody>
          <a:bodyPr>
            <a:normAutofit lnSpcReduction="10000"/>
          </a:bodyPr>
          <a:lstStyle/>
          <a:p>
            <a:r>
              <a:rPr lang="en-US" sz="3200" b="1" dirty="0" smtClean="0"/>
              <a:t>When cross-sectional area is large, velocity is small. When the cross-sectional area is small, velocity is high</a:t>
            </a:r>
            <a:endParaRPr lang="en-US" sz="1800" i="1" dirty="0">
              <a:solidFill>
                <a:srgbClr val="FFFF00"/>
              </a:solidFill>
            </a:endParaRPr>
          </a:p>
        </p:txBody>
      </p:sp>
      <p:pic>
        <p:nvPicPr>
          <p:cNvPr id="6" name="Content Placeholder 3" descr="Fluid Flow Pipe Reduc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4114800"/>
            <a:ext cx="5675069" cy="2518118"/>
          </a:xfrm>
          <a:prstGeom prst="rect">
            <a:avLst/>
          </a:prstGeom>
        </p:spPr>
      </p:pic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5715000" y="1828800"/>
          <a:ext cx="3203067" cy="150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1" name="Equation" r:id="rId4" imgW="977760" imgH="457200" progId="Equation.3">
                  <p:embed/>
                </p:oleObj>
              </mc:Choice>
              <mc:Fallback>
                <p:oleObj name="Equation" r:id="rId4" imgW="977760" imgH="457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1828800"/>
                        <a:ext cx="3203067" cy="15001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4"/>
          <p:cNvSpPr txBox="1">
            <a:spLocks/>
          </p:cNvSpPr>
          <p:nvPr/>
        </p:nvSpPr>
        <p:spPr>
          <a:xfrm>
            <a:off x="6019800" y="3657600"/>
            <a:ext cx="2971800" cy="2895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Equation of Continuity</a:t>
            </a:r>
          </a:p>
          <a:p>
            <a:pPr marL="41148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tabLst/>
              <a:defRPr/>
            </a:pPr>
            <a:r>
              <a:rPr lang="en-US" sz="3200" b="1" dirty="0" smtClean="0"/>
              <a:t>and</a:t>
            </a: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Volume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Rate of Flow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International-Mindedness: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 smtClean="0"/>
              <a:t>Water sources for dams and irrigation rely on the knowledge of fluid flow. These resources can cross national boundaries leading to sharing of water or disputes over ownership and use.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1197864"/>
          </a:xfrm>
        </p:spPr>
        <p:txBody>
          <a:bodyPr/>
          <a:lstStyle/>
          <a:p>
            <a:r>
              <a:rPr lang="en-US" b="1" dirty="0" smtClean="0"/>
              <a:t>Speed Changes In Changing Diameter Of Tubes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23622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That’s why you put your thumb over the end of the hose to squirt people at car washes</a:t>
            </a:r>
            <a:endParaRPr lang="en-US" sz="1800" i="1" dirty="0">
              <a:solidFill>
                <a:srgbClr val="FFFF00"/>
              </a:solidFill>
            </a:endParaRPr>
          </a:p>
        </p:txBody>
      </p:sp>
      <p:pic>
        <p:nvPicPr>
          <p:cNvPr id="6" name="Content Placeholder 3" descr="Fluid Flow Pipe Reduc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4114800"/>
            <a:ext cx="5675069" cy="2518118"/>
          </a:xfrm>
          <a:prstGeom prst="rect">
            <a:avLst/>
          </a:prstGeom>
        </p:spPr>
      </p:pic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5715000" y="1828800"/>
          <a:ext cx="3203067" cy="150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5" name="Equation" r:id="rId4" imgW="977760" imgH="457200" progId="Equation.3">
                  <p:embed/>
                </p:oleObj>
              </mc:Choice>
              <mc:Fallback>
                <p:oleObj name="Equation" r:id="rId4" imgW="977760" imgH="457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1828800"/>
                        <a:ext cx="3203067" cy="15001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4"/>
          <p:cNvSpPr txBox="1">
            <a:spLocks/>
          </p:cNvSpPr>
          <p:nvPr/>
        </p:nvSpPr>
        <p:spPr>
          <a:xfrm>
            <a:off x="6019800" y="3657600"/>
            <a:ext cx="2971800" cy="2895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Equation of Continuity</a:t>
            </a:r>
          </a:p>
          <a:p>
            <a:pPr marL="41148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tabLst/>
              <a:defRPr/>
            </a:pPr>
            <a:r>
              <a:rPr lang="en-US" sz="3200" b="1" dirty="0" smtClean="0"/>
              <a:t>and</a:t>
            </a: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Volume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Rate of Flow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hlinkClick r:id="rId4" action="ppaction://hlinkfile"/>
              </a:rPr>
              <a:t>Bernoulli’s Equation</a:t>
            </a:r>
            <a:endParaRPr lang="en-US" dirty="0"/>
          </a:p>
        </p:txBody>
      </p:sp>
      <p:pic>
        <p:nvPicPr>
          <p:cNvPr id="5" name="Roberto_Carlos_Impossible_Goal_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303867" y="1447800"/>
            <a:ext cx="69088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Bernoulli’s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i="1" dirty="0" smtClean="0"/>
              <a:t>Daniel Bernoulli (1700-1782) is the only reason airplanes can fly</a:t>
            </a:r>
          </a:p>
          <a:p>
            <a:pPr lvl="0"/>
            <a:r>
              <a:rPr lang="en-US" sz="3200" b="1" dirty="0" smtClean="0"/>
              <a:t>Ever wonder why:</a:t>
            </a:r>
            <a:endParaRPr lang="en-US" sz="1600" dirty="0" smtClean="0"/>
          </a:p>
          <a:p>
            <a:pPr lvl="1"/>
            <a:r>
              <a:rPr lang="en-US" sz="2800" b="1" dirty="0" smtClean="0"/>
              <a:t>The shower curtain keeps creeping toward you?</a:t>
            </a:r>
            <a:endParaRPr lang="en-US" sz="1400" dirty="0" smtClean="0"/>
          </a:p>
          <a:p>
            <a:pPr lvl="1"/>
            <a:r>
              <a:rPr lang="en-US" sz="2800" b="1" dirty="0" smtClean="0"/>
              <a:t>Smoke goes up a chimney and not in your house?</a:t>
            </a:r>
            <a:endParaRPr lang="en-US" sz="1400" dirty="0" smtClean="0"/>
          </a:p>
          <a:p>
            <a:pPr lvl="1"/>
            <a:r>
              <a:rPr lang="en-US" sz="2800" b="1" dirty="0" smtClean="0"/>
              <a:t>When you see a guy driving with a piece of plastic covering a broken car window, that the plastic is always bulging out?</a:t>
            </a:r>
            <a:endParaRPr lang="en-US" sz="1400" dirty="0" smtClean="0"/>
          </a:p>
          <a:p>
            <a:pPr lvl="1"/>
            <a:endParaRPr lang="en-US" sz="14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Bernoulli’s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b="1" dirty="0" smtClean="0"/>
              <a:t>Ever wonder why:</a:t>
            </a:r>
            <a:endParaRPr lang="en-US" sz="1600" dirty="0" smtClean="0"/>
          </a:p>
          <a:p>
            <a:pPr lvl="1"/>
            <a:r>
              <a:rPr lang="en-US" sz="2800" b="1" dirty="0" smtClean="0"/>
              <a:t>Why a punctured aorta will squirt blood up to 75 feet, but yet waste products can flow into the blood stream at the capillaries against the blood’s pressure?</a:t>
            </a:r>
            <a:endParaRPr lang="en-US" sz="1400" dirty="0" smtClean="0"/>
          </a:p>
          <a:p>
            <a:pPr lvl="1"/>
            <a:r>
              <a:rPr lang="en-US" sz="2800" b="1" dirty="0" smtClean="0"/>
              <a:t>How in the world Roberto Carlos made the impossible goal?</a:t>
            </a:r>
            <a:endParaRPr lang="en-US" sz="1400" dirty="0" smtClean="0"/>
          </a:p>
          <a:p>
            <a:r>
              <a:rPr lang="en-US" sz="3200" b="1" dirty="0" smtClean="0"/>
              <a:t>It’s Bernoulli’s fault</a:t>
            </a:r>
            <a:endParaRPr lang="en-US" sz="18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hlinkClick r:id="rId4" action="ppaction://hlinkfile"/>
              </a:rPr>
              <a:t>Bernoulli’s Principle</a:t>
            </a:r>
            <a:endParaRPr lang="en-US" dirty="0"/>
          </a:p>
        </p:txBody>
      </p:sp>
      <p:pic>
        <p:nvPicPr>
          <p:cNvPr id="5" name="Bernoullis_Principle_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61408" y="1524000"/>
            <a:ext cx="7385136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838200"/>
          </a:xfrm>
        </p:spPr>
        <p:txBody>
          <a:bodyPr/>
          <a:lstStyle/>
          <a:p>
            <a:r>
              <a:rPr lang="en-US" b="1" dirty="0" smtClean="0"/>
              <a:t>Bernoulli’s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382000" cy="5638800"/>
          </a:xfrm>
        </p:spPr>
        <p:txBody>
          <a:bodyPr>
            <a:normAutofit/>
          </a:bodyPr>
          <a:lstStyle/>
          <a:p>
            <a:pPr lvl="0"/>
            <a:r>
              <a:rPr lang="en-US" sz="3200" b="1" i="1" u="sng" dirty="0" smtClean="0"/>
              <a:t>Bernoulli’s principle states, where the velocity of a fluid is high, the pressure is low, and where the velocity is low, the pressure is high</a:t>
            </a:r>
          </a:p>
          <a:p>
            <a:pPr lvl="0"/>
            <a:endParaRPr lang="en-US" sz="3200" b="1" i="1" u="sng" dirty="0" smtClean="0"/>
          </a:p>
          <a:p>
            <a:pPr lvl="0" algn="ctr">
              <a:buNone/>
            </a:pPr>
            <a:r>
              <a:rPr lang="en-US" sz="3200" b="1" i="1" dirty="0" smtClean="0">
                <a:solidFill>
                  <a:srgbClr val="FFFF00"/>
                </a:solidFill>
              </a:rPr>
              <a:t>BLOWING PAPER DEMO</a:t>
            </a:r>
          </a:p>
          <a:p>
            <a:pPr lvl="0"/>
            <a:endParaRPr lang="en-US" sz="3200" b="1" dirty="0" smtClean="0"/>
          </a:p>
          <a:p>
            <a:pPr lvl="0"/>
            <a:r>
              <a:rPr lang="en-US" sz="3200" b="1" dirty="0" smtClean="0"/>
              <a:t>Not as straight forward as it sounds</a:t>
            </a:r>
          </a:p>
          <a:p>
            <a:pPr lvl="0"/>
            <a:r>
              <a:rPr lang="en-US" sz="3200" b="1" dirty="0" smtClean="0"/>
              <a:t>Consider this,</a:t>
            </a:r>
            <a:endParaRPr lang="en-US" sz="32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838200"/>
          </a:xfrm>
        </p:spPr>
        <p:txBody>
          <a:bodyPr/>
          <a:lstStyle/>
          <a:p>
            <a:r>
              <a:rPr lang="en-US" b="1" dirty="0" smtClean="0"/>
              <a:t>Bernoulli’s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382000" cy="3200400"/>
          </a:xfrm>
        </p:spPr>
        <p:txBody>
          <a:bodyPr>
            <a:normAutofit fontScale="92500"/>
          </a:bodyPr>
          <a:lstStyle/>
          <a:p>
            <a:r>
              <a:rPr lang="en-US" sz="3200" b="1" dirty="0" smtClean="0"/>
              <a:t>We just said that  as the fluid flows from left to right, the velocity of the fluid increases as the area gets smaller</a:t>
            </a:r>
            <a:endParaRPr lang="en-US" sz="1800" dirty="0" smtClean="0"/>
          </a:p>
          <a:p>
            <a:r>
              <a:rPr lang="en-US" sz="3200" b="1" dirty="0" smtClean="0"/>
              <a:t>You would think the pressure would increase in the smaller area, but it doesn’t, it gets smaller</a:t>
            </a:r>
            <a:endParaRPr lang="en-US" sz="1800" dirty="0" smtClean="0"/>
          </a:p>
          <a:p>
            <a:r>
              <a:rPr lang="en-US" sz="3200" b="1" dirty="0" smtClean="0"/>
              <a:t>But, the pressure in area 1 does get larger</a:t>
            </a:r>
            <a:endParaRPr lang="en-US" dirty="0"/>
          </a:p>
        </p:txBody>
      </p:sp>
      <p:pic>
        <p:nvPicPr>
          <p:cNvPr id="4" name="Content Placeholder 3" descr="Fluid Flow Pipe Reduc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4114800"/>
            <a:ext cx="5675069" cy="251811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172200" y="4114800"/>
            <a:ext cx="2743200" cy="2514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tabLst/>
              <a:defRPr/>
            </a:pPr>
            <a:r>
              <a:rPr kumimoji="0" lang="en-US" sz="6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come?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838200"/>
          </a:xfrm>
        </p:spPr>
        <p:txBody>
          <a:bodyPr/>
          <a:lstStyle/>
          <a:p>
            <a:r>
              <a:rPr lang="en-US" b="1" dirty="0" smtClean="0"/>
              <a:t>Bernoulli’s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382000" cy="3200400"/>
          </a:xfrm>
        </p:spPr>
        <p:txBody>
          <a:bodyPr>
            <a:normAutofit/>
          </a:bodyPr>
          <a:lstStyle/>
          <a:p>
            <a:pPr lvl="0"/>
            <a:r>
              <a:rPr lang="en-US" sz="3200" b="1" dirty="0" smtClean="0"/>
              <a:t>When you wash a car, your thumb cramps up holding it over the end of the hose.</a:t>
            </a:r>
            <a:endParaRPr lang="en-US" sz="1600" dirty="0" smtClean="0"/>
          </a:p>
          <a:p>
            <a:pPr lvl="1"/>
            <a:r>
              <a:rPr lang="en-US" sz="2800" b="1" dirty="0" smtClean="0"/>
              <a:t>This is because of the pressure built up behind your thumb.</a:t>
            </a:r>
            <a:endParaRPr lang="en-US" sz="1400" dirty="0" smtClean="0"/>
          </a:p>
        </p:txBody>
      </p:sp>
      <p:pic>
        <p:nvPicPr>
          <p:cNvPr id="4" name="Content Placeholder 3" descr="Fluid Flow Pipe Reduc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4114800"/>
            <a:ext cx="5675069" cy="2518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838200"/>
          </a:xfrm>
        </p:spPr>
        <p:txBody>
          <a:bodyPr/>
          <a:lstStyle/>
          <a:p>
            <a:r>
              <a:rPr lang="en-US" b="1" dirty="0" smtClean="0"/>
              <a:t>Bernoulli’s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382000" cy="3200400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 smtClean="0"/>
              <a:t>If you stuck your pinky inside the hose, you would feel pressure at the tip of your finger, a decrease in the pressure along the sides of your finger, and an increase in the velocity of the water coming out of the hose.</a:t>
            </a:r>
            <a:endParaRPr lang="en-US" sz="1800" dirty="0" smtClean="0"/>
          </a:p>
          <a:p>
            <a:r>
              <a:rPr lang="en-US" sz="3200" b="1" i="1" dirty="0" smtClean="0"/>
              <a:t>You would also get squirted in the face but that’s your own fault for sticking your finger in a hose!</a:t>
            </a:r>
            <a:endParaRPr lang="en-US" i="1" dirty="0"/>
          </a:p>
        </p:txBody>
      </p:sp>
      <p:pic>
        <p:nvPicPr>
          <p:cNvPr id="4" name="Content Placeholder 3" descr="Fluid Flow Pipe Reduc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4114800"/>
            <a:ext cx="5675069" cy="2518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838200"/>
          </a:xfrm>
        </p:spPr>
        <p:txBody>
          <a:bodyPr/>
          <a:lstStyle/>
          <a:p>
            <a:r>
              <a:rPr lang="en-US" b="1" dirty="0" smtClean="0"/>
              <a:t>Bernoulli’s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382000" cy="32004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It makes sense from Newton’s Second Law</a:t>
            </a:r>
          </a:p>
          <a:p>
            <a:r>
              <a:rPr lang="en-US" sz="3200" b="1" i="1" dirty="0" smtClean="0"/>
              <a:t>In order for the mass flow to accelerate from the larger pipe to the smaller pipe, there must be a decrease in pressure</a:t>
            </a:r>
            <a:endParaRPr lang="en-US" i="1" dirty="0"/>
          </a:p>
        </p:txBody>
      </p:sp>
      <p:pic>
        <p:nvPicPr>
          <p:cNvPr id="4" name="Content Placeholder 3" descr="Fluid Flow Pipe Reduc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4114800"/>
            <a:ext cx="5675069" cy="2518118"/>
          </a:xfrm>
          <a:prstGeom prst="rect">
            <a:avLst/>
          </a:prstGeom>
        </p:spPr>
      </p:pic>
      <p:graphicFrame>
        <p:nvGraphicFramePr>
          <p:cNvPr id="10242" name="Object 3"/>
          <p:cNvGraphicFramePr>
            <a:graphicFrameLocks noChangeAspect="1"/>
          </p:cNvGraphicFramePr>
          <p:nvPr/>
        </p:nvGraphicFramePr>
        <p:xfrm>
          <a:off x="6477000" y="3505200"/>
          <a:ext cx="2289175" cy="2792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3" name="Equation" r:id="rId4" imgW="698400" imgH="850680" progId="Equation.3">
                  <p:embed/>
                </p:oleObj>
              </mc:Choice>
              <mc:Fallback>
                <p:oleObj name="Equation" r:id="rId4" imgW="698400" imgH="8506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3505200"/>
                        <a:ext cx="2289175" cy="279241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Theory Of Knowledge: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The mythology behind the anecdote of Archimedes’ “Eureka!” moment of discovery demonstrates one of the many ways scientific knowledge has been transmitted throughout the ages. </a:t>
            </a:r>
          </a:p>
          <a:p>
            <a:r>
              <a:rPr lang="en-US" sz="3200" dirty="0" smtClean="0"/>
              <a:t>What role can mythology and anecdotes play in passing on scientific knowledge? </a:t>
            </a:r>
          </a:p>
          <a:p>
            <a:r>
              <a:rPr lang="en-US" sz="3200" dirty="0" smtClean="0"/>
              <a:t>What role might they play in passing on scientific knowledge within indigenous knowledge systems?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838200"/>
          </a:xfrm>
        </p:spPr>
        <p:txBody>
          <a:bodyPr/>
          <a:lstStyle/>
          <a:p>
            <a:r>
              <a:rPr lang="en-US" b="1" dirty="0" smtClean="0"/>
              <a:t>Bernoulli’s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382000" cy="27432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Assumptions:</a:t>
            </a:r>
            <a:endParaRPr lang="en-US" sz="1800" dirty="0" smtClean="0"/>
          </a:p>
          <a:p>
            <a:pPr lvl="1"/>
            <a:r>
              <a:rPr lang="en-US" b="1" dirty="0" smtClean="0"/>
              <a:t>Flow is steady and laminar</a:t>
            </a:r>
            <a:endParaRPr lang="en-US" sz="1600" dirty="0" smtClean="0"/>
          </a:p>
          <a:p>
            <a:pPr lvl="1"/>
            <a:r>
              <a:rPr lang="en-US" b="1" dirty="0" smtClean="0"/>
              <a:t>Fluid is incompressible</a:t>
            </a:r>
            <a:endParaRPr lang="en-US" sz="1600" dirty="0" smtClean="0"/>
          </a:p>
          <a:p>
            <a:pPr lvl="1"/>
            <a:r>
              <a:rPr lang="en-US" b="1" dirty="0" smtClean="0"/>
              <a:t>Viscosity is small enough to be ignored</a:t>
            </a:r>
          </a:p>
          <a:p>
            <a:r>
              <a:rPr lang="en-US" sz="3200" b="1" dirty="0" smtClean="0"/>
              <a:t>Consider flow in the diagram below:</a:t>
            </a:r>
            <a:endParaRPr lang="en-US" sz="3200" dirty="0" smtClean="0"/>
          </a:p>
        </p:txBody>
      </p:sp>
      <p:pic>
        <p:nvPicPr>
          <p:cNvPr id="4" name="Content Placeholder 3" descr="Fluid Flow Pipe Reducer.JPG"/>
          <p:cNvPicPr>
            <a:picLocks noChangeAspect="1"/>
          </p:cNvPicPr>
          <p:nvPr/>
        </p:nvPicPr>
        <p:blipFill>
          <a:blip r:embed="rId2" cstate="print"/>
          <a:srcRect b="58025"/>
          <a:stretch>
            <a:fillRect/>
          </a:stretch>
        </p:blipFill>
        <p:spPr>
          <a:xfrm>
            <a:off x="304800" y="3733800"/>
            <a:ext cx="5486400" cy="2902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838200"/>
          </a:xfrm>
        </p:spPr>
        <p:txBody>
          <a:bodyPr/>
          <a:lstStyle/>
          <a:p>
            <a:r>
              <a:rPr lang="en-US" b="1" dirty="0" smtClean="0"/>
              <a:t>Bernoulli’s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382000" cy="2743200"/>
          </a:xfrm>
        </p:spPr>
        <p:txBody>
          <a:bodyPr>
            <a:normAutofit lnSpcReduction="10000"/>
          </a:bodyPr>
          <a:lstStyle/>
          <a:p>
            <a:r>
              <a:rPr lang="en-US" sz="3200" b="1" dirty="0" smtClean="0"/>
              <a:t>We want to move the blue fluid on the left to </a:t>
            </a:r>
            <a:r>
              <a:rPr lang="en-US" sz="3200" b="1" smtClean="0"/>
              <a:t>the white area on the right</a:t>
            </a:r>
            <a:endParaRPr lang="en-US" sz="1800" dirty="0" smtClean="0"/>
          </a:p>
          <a:p>
            <a:pPr lvl="1"/>
            <a:r>
              <a:rPr lang="en-US" b="1" dirty="0" smtClean="0"/>
              <a:t>On the left, the fluid must move a distance of Δ</a:t>
            </a:r>
            <a:r>
              <a:rPr lang="en-US" b="1" i="1" dirty="0" smtClean="0"/>
              <a:t>l</a:t>
            </a:r>
            <a:r>
              <a:rPr lang="en-US" b="1" baseline="-25000" dirty="0" smtClean="0"/>
              <a:t>1</a:t>
            </a:r>
            <a:endParaRPr lang="en-US" sz="1600" dirty="0" smtClean="0"/>
          </a:p>
          <a:p>
            <a:pPr lvl="1"/>
            <a:r>
              <a:rPr lang="en-US" sz="2800" b="1" dirty="0" smtClean="0"/>
              <a:t>Since the right side of the tube is narrower, the fluid must move farther (Δ</a:t>
            </a:r>
            <a:r>
              <a:rPr lang="en-US" sz="2800" b="1" i="1" dirty="0" smtClean="0"/>
              <a:t>l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) in order to move the same volume that is in Δ</a:t>
            </a:r>
            <a:r>
              <a:rPr lang="en-US" sz="2800" b="1" i="1" dirty="0" smtClean="0"/>
              <a:t>l</a:t>
            </a:r>
            <a:r>
              <a:rPr lang="en-US" sz="2800" b="1" baseline="-25000" dirty="0" smtClean="0"/>
              <a:t>1</a:t>
            </a:r>
            <a:endParaRPr lang="en-US" sz="3600" dirty="0" smtClean="0"/>
          </a:p>
        </p:txBody>
      </p:sp>
      <p:pic>
        <p:nvPicPr>
          <p:cNvPr id="4" name="Content Placeholder 3" descr="Fluid Flow Pipe Reducer.JPG"/>
          <p:cNvPicPr>
            <a:picLocks noChangeAspect="1"/>
          </p:cNvPicPr>
          <p:nvPr/>
        </p:nvPicPr>
        <p:blipFill>
          <a:blip r:embed="rId2" cstate="print"/>
          <a:srcRect b="58025"/>
          <a:stretch>
            <a:fillRect/>
          </a:stretch>
        </p:blipFill>
        <p:spPr>
          <a:xfrm>
            <a:off x="304800" y="3733800"/>
            <a:ext cx="5486400" cy="2902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838200"/>
          </a:xfrm>
        </p:spPr>
        <p:txBody>
          <a:bodyPr/>
          <a:lstStyle/>
          <a:p>
            <a:r>
              <a:rPr lang="en-US" b="1" dirty="0" smtClean="0"/>
              <a:t>Bernoulli’s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410200" cy="27432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Work must be done to move the fluid along the tube and we have pressure available to do it</a:t>
            </a:r>
            <a:endParaRPr lang="en-US" sz="3600" dirty="0" smtClean="0"/>
          </a:p>
        </p:txBody>
      </p:sp>
      <p:pic>
        <p:nvPicPr>
          <p:cNvPr id="4" name="Content Placeholder 3" descr="Fluid Flow Pipe Reducer.JPG"/>
          <p:cNvPicPr>
            <a:picLocks noChangeAspect="1"/>
          </p:cNvPicPr>
          <p:nvPr/>
        </p:nvPicPr>
        <p:blipFill>
          <a:blip r:embed="rId3" cstate="print"/>
          <a:srcRect b="58025"/>
          <a:stretch>
            <a:fillRect/>
          </a:stretch>
        </p:blipFill>
        <p:spPr>
          <a:xfrm>
            <a:off x="228600" y="3733800"/>
            <a:ext cx="5486400" cy="2902713"/>
          </a:xfrm>
          <a:prstGeom prst="rect">
            <a:avLst/>
          </a:prstGeom>
        </p:spPr>
      </p:pic>
      <p:graphicFrame>
        <p:nvGraphicFramePr>
          <p:cNvPr id="40962" name="Object 3"/>
          <p:cNvGraphicFramePr>
            <a:graphicFrameLocks noChangeAspect="1"/>
          </p:cNvGraphicFramePr>
          <p:nvPr/>
        </p:nvGraphicFramePr>
        <p:xfrm>
          <a:off x="5943600" y="1143000"/>
          <a:ext cx="2997200" cy="500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7" name="Equation" r:id="rId4" imgW="914400" imgH="1523880" progId="Equation.3">
                  <p:embed/>
                </p:oleObj>
              </mc:Choice>
              <mc:Fallback>
                <p:oleObj name="Equation" r:id="rId4" imgW="914400" imgH="15238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1143000"/>
                        <a:ext cx="2997200" cy="50006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838200"/>
          </a:xfrm>
        </p:spPr>
        <p:txBody>
          <a:bodyPr/>
          <a:lstStyle/>
          <a:p>
            <a:r>
              <a:rPr lang="en-US" b="1" dirty="0" smtClean="0"/>
              <a:t>Bernoulli’s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4876800" cy="2743200"/>
          </a:xfrm>
        </p:spPr>
        <p:txBody>
          <a:bodyPr>
            <a:normAutofit fontScale="77500" lnSpcReduction="20000"/>
          </a:bodyPr>
          <a:lstStyle/>
          <a:p>
            <a:pPr marL="280988" indent="-212725"/>
            <a:r>
              <a:rPr lang="en-US" sz="3200" b="1" dirty="0" smtClean="0"/>
              <a:t>There is also work done by gravity (since the pipe has an increase in elevation) which acts on the entire body of fluid that you are trying to move</a:t>
            </a:r>
          </a:p>
          <a:p>
            <a:pPr marL="280988" indent="-212725"/>
            <a:r>
              <a:rPr lang="en-US" sz="3200" b="1" dirty="0" smtClean="0"/>
              <a:t>Force of gravity is mg, work is force times distance, so:</a:t>
            </a:r>
            <a:endParaRPr lang="en-US" sz="3600" dirty="0" smtClean="0"/>
          </a:p>
        </p:txBody>
      </p:sp>
      <p:pic>
        <p:nvPicPr>
          <p:cNvPr id="4" name="Content Placeholder 3" descr="Fluid Flow Pipe Reducer.JPG"/>
          <p:cNvPicPr>
            <a:picLocks noChangeAspect="1"/>
          </p:cNvPicPr>
          <p:nvPr/>
        </p:nvPicPr>
        <p:blipFill>
          <a:blip r:embed="rId3" cstate="print"/>
          <a:srcRect b="58025"/>
          <a:stretch>
            <a:fillRect/>
          </a:stretch>
        </p:blipFill>
        <p:spPr>
          <a:xfrm>
            <a:off x="228600" y="3733800"/>
            <a:ext cx="5486400" cy="2902713"/>
          </a:xfrm>
          <a:prstGeom prst="rect">
            <a:avLst/>
          </a:prstGeom>
        </p:spPr>
      </p:pic>
      <p:graphicFrame>
        <p:nvGraphicFramePr>
          <p:cNvPr id="40962" name="Object 3"/>
          <p:cNvGraphicFramePr>
            <a:graphicFrameLocks noChangeAspect="1"/>
          </p:cNvGraphicFramePr>
          <p:nvPr/>
        </p:nvGraphicFramePr>
        <p:xfrm>
          <a:off x="5029200" y="990600"/>
          <a:ext cx="3913188" cy="224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1" name="Equation" r:id="rId4" imgW="1193760" imgH="685800" progId="Equation.3">
                  <p:embed/>
                </p:oleObj>
              </mc:Choice>
              <mc:Fallback>
                <p:oleObj name="Equation" r:id="rId4" imgW="1193760" imgH="685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990600"/>
                        <a:ext cx="3913188" cy="22494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838200"/>
          </a:xfrm>
        </p:spPr>
        <p:txBody>
          <a:bodyPr/>
          <a:lstStyle/>
          <a:p>
            <a:r>
              <a:rPr lang="en-US" b="1" dirty="0" smtClean="0"/>
              <a:t>Bernoulli’s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686800" cy="2743200"/>
          </a:xfrm>
        </p:spPr>
        <p:txBody>
          <a:bodyPr>
            <a:normAutofit/>
          </a:bodyPr>
          <a:lstStyle/>
          <a:p>
            <a:pPr marL="280988" indent="-212725"/>
            <a:r>
              <a:rPr lang="en-US" sz="3200" b="1" dirty="0" smtClean="0"/>
              <a:t>Total work done is then the sum of the three:</a:t>
            </a:r>
            <a:endParaRPr lang="en-US" sz="3600" dirty="0" smtClean="0"/>
          </a:p>
        </p:txBody>
      </p:sp>
      <p:pic>
        <p:nvPicPr>
          <p:cNvPr id="4" name="Content Placeholder 3" descr="Fluid Flow Pipe Reducer.JPG"/>
          <p:cNvPicPr>
            <a:picLocks noChangeAspect="1"/>
          </p:cNvPicPr>
          <p:nvPr/>
        </p:nvPicPr>
        <p:blipFill>
          <a:blip r:embed="rId3" cstate="print"/>
          <a:srcRect b="58025"/>
          <a:stretch>
            <a:fillRect/>
          </a:stretch>
        </p:blipFill>
        <p:spPr>
          <a:xfrm>
            <a:off x="228600" y="3733800"/>
            <a:ext cx="5486400" cy="2902713"/>
          </a:xfrm>
          <a:prstGeom prst="rect">
            <a:avLst/>
          </a:prstGeom>
        </p:spPr>
      </p:pic>
      <p:graphicFrame>
        <p:nvGraphicFramePr>
          <p:cNvPr id="40962" name="Object 3"/>
          <p:cNvGraphicFramePr>
            <a:graphicFrameLocks noChangeAspect="1"/>
          </p:cNvGraphicFramePr>
          <p:nvPr/>
        </p:nvGraphicFramePr>
        <p:xfrm>
          <a:off x="533400" y="1828800"/>
          <a:ext cx="7494587" cy="150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5" name="Equation" r:id="rId4" imgW="2286000" imgH="457200" progId="Equation.3">
                  <p:embed/>
                </p:oleObj>
              </mc:Choice>
              <mc:Fallback>
                <p:oleObj name="Equation" r:id="rId4" imgW="2286000" imgH="457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828800"/>
                        <a:ext cx="7494587" cy="15001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838200"/>
          </a:xfrm>
        </p:spPr>
        <p:txBody>
          <a:bodyPr/>
          <a:lstStyle/>
          <a:p>
            <a:r>
              <a:rPr lang="en-US" b="1" dirty="0" smtClean="0"/>
              <a:t>Bernoulli’s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686800" cy="2743200"/>
          </a:xfrm>
        </p:spPr>
        <p:txBody>
          <a:bodyPr>
            <a:normAutofit/>
          </a:bodyPr>
          <a:lstStyle/>
          <a:p>
            <a:pPr marL="280988" indent="-212725"/>
            <a:r>
              <a:rPr lang="en-US" sz="3200" b="1" i="1" dirty="0" smtClean="0">
                <a:solidFill>
                  <a:srgbClr val="FFFF00"/>
                </a:solidFill>
              </a:rPr>
              <a:t>Anything we can do to make this longer?</a:t>
            </a:r>
            <a:endParaRPr lang="en-US" sz="3600" i="1" dirty="0" smtClean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Fluid Flow Pipe Reducer.JPG"/>
          <p:cNvPicPr>
            <a:picLocks noChangeAspect="1"/>
          </p:cNvPicPr>
          <p:nvPr/>
        </p:nvPicPr>
        <p:blipFill>
          <a:blip r:embed="rId3" cstate="print"/>
          <a:srcRect b="58025"/>
          <a:stretch>
            <a:fillRect/>
          </a:stretch>
        </p:blipFill>
        <p:spPr>
          <a:xfrm>
            <a:off x="228600" y="3733800"/>
            <a:ext cx="5486400" cy="2902713"/>
          </a:xfrm>
          <a:prstGeom prst="rect">
            <a:avLst/>
          </a:prstGeom>
        </p:spPr>
      </p:pic>
      <p:graphicFrame>
        <p:nvGraphicFramePr>
          <p:cNvPr id="40962" name="Object 3"/>
          <p:cNvGraphicFramePr>
            <a:graphicFrameLocks noChangeAspect="1"/>
          </p:cNvGraphicFramePr>
          <p:nvPr/>
        </p:nvGraphicFramePr>
        <p:xfrm>
          <a:off x="533400" y="1828800"/>
          <a:ext cx="7494587" cy="150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9" name="Equation" r:id="rId4" imgW="2286000" imgH="457200" progId="Equation.3">
                  <p:embed/>
                </p:oleObj>
              </mc:Choice>
              <mc:Fallback>
                <p:oleObj name="Equation" r:id="rId4" imgW="2286000" imgH="457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828800"/>
                        <a:ext cx="7494587" cy="15001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838200"/>
          </a:xfrm>
        </p:spPr>
        <p:txBody>
          <a:bodyPr/>
          <a:lstStyle/>
          <a:p>
            <a:r>
              <a:rPr lang="en-US" b="1" dirty="0" smtClean="0"/>
              <a:t>Bernoulli’s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686800" cy="2743200"/>
          </a:xfrm>
        </p:spPr>
        <p:txBody>
          <a:bodyPr>
            <a:normAutofit/>
          </a:bodyPr>
          <a:lstStyle/>
          <a:p>
            <a:pPr marL="280988" indent="-212725"/>
            <a:r>
              <a:rPr lang="en-US" sz="3200" b="1" i="1" dirty="0" smtClean="0">
                <a:solidFill>
                  <a:srgbClr val="FFFF00"/>
                </a:solidFill>
              </a:rPr>
              <a:t>Anything we can do to make this longer?</a:t>
            </a:r>
            <a:endParaRPr lang="en-US" sz="3600" i="1" dirty="0" smtClean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Fluid Flow Pipe Reducer.JPG"/>
          <p:cNvPicPr>
            <a:picLocks noChangeAspect="1"/>
          </p:cNvPicPr>
          <p:nvPr/>
        </p:nvPicPr>
        <p:blipFill>
          <a:blip r:embed="rId3" cstate="print"/>
          <a:srcRect b="58025"/>
          <a:stretch>
            <a:fillRect/>
          </a:stretch>
        </p:blipFill>
        <p:spPr>
          <a:xfrm>
            <a:off x="228600" y="3733800"/>
            <a:ext cx="5486400" cy="2902713"/>
          </a:xfrm>
          <a:prstGeom prst="rect">
            <a:avLst/>
          </a:prstGeom>
        </p:spPr>
      </p:pic>
      <p:graphicFrame>
        <p:nvGraphicFramePr>
          <p:cNvPr id="40962" name="Object 3"/>
          <p:cNvGraphicFramePr>
            <a:graphicFrameLocks noChangeAspect="1"/>
          </p:cNvGraphicFramePr>
          <p:nvPr/>
        </p:nvGraphicFramePr>
        <p:xfrm>
          <a:off x="533401" y="1676400"/>
          <a:ext cx="8305800" cy="1769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3" name="Equation" r:id="rId4" imgW="2984400" imgH="634680" progId="Equation.3">
                  <p:embed/>
                </p:oleObj>
              </mc:Choice>
              <mc:Fallback>
                <p:oleObj name="Equation" r:id="rId4" imgW="2984400" imgH="6346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1" y="1676400"/>
                        <a:ext cx="8305800" cy="176951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5867400" y="3733800"/>
            <a:ext cx="3124200" cy="2971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>
              <a:spcBef>
                <a:spcPts val="700"/>
              </a:spcBef>
              <a:buClr>
                <a:schemeClr val="tx2"/>
              </a:buClr>
              <a:buSzPct val="95000"/>
            </a:pP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about the work – energy principle?</a:t>
            </a:r>
            <a:endParaRPr kumimoji="0" lang="en-US" sz="4000" b="0" i="1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838200"/>
          </a:xfrm>
        </p:spPr>
        <p:txBody>
          <a:bodyPr/>
          <a:lstStyle/>
          <a:p>
            <a:r>
              <a:rPr lang="en-US" b="1" dirty="0" smtClean="0"/>
              <a:t>Bernoulli’s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5638800"/>
          </a:xfrm>
        </p:spPr>
        <p:txBody>
          <a:bodyPr>
            <a:normAutofit/>
          </a:bodyPr>
          <a:lstStyle/>
          <a:p>
            <a:pPr marL="280988" indent="-212725"/>
            <a:r>
              <a:rPr lang="en-US" sz="3200" b="1" i="1" dirty="0" smtClean="0">
                <a:solidFill>
                  <a:srgbClr val="FFFF00"/>
                </a:solidFill>
              </a:rPr>
              <a:t>Better, but it needs to be cleaned up a little.</a:t>
            </a:r>
            <a:endParaRPr lang="en-US" sz="3600" i="1" dirty="0" smtClean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Fluid Flow Pipe Reducer.JPG"/>
          <p:cNvPicPr>
            <a:picLocks noChangeAspect="1"/>
          </p:cNvPicPr>
          <p:nvPr/>
        </p:nvPicPr>
        <p:blipFill>
          <a:blip r:embed="rId3" cstate="print"/>
          <a:srcRect b="58025"/>
          <a:stretch>
            <a:fillRect/>
          </a:stretch>
        </p:blipFill>
        <p:spPr>
          <a:xfrm>
            <a:off x="228600" y="3733800"/>
            <a:ext cx="5486400" cy="2902713"/>
          </a:xfrm>
          <a:prstGeom prst="rect">
            <a:avLst/>
          </a:prstGeom>
        </p:spPr>
      </p:pic>
      <p:graphicFrame>
        <p:nvGraphicFramePr>
          <p:cNvPr id="40962" name="Object 3"/>
          <p:cNvGraphicFramePr>
            <a:graphicFrameLocks noChangeAspect="1"/>
          </p:cNvGraphicFramePr>
          <p:nvPr/>
        </p:nvGraphicFramePr>
        <p:xfrm>
          <a:off x="533400" y="1752600"/>
          <a:ext cx="8153400" cy="173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7" name="Equation" r:id="rId4" imgW="2984400" imgH="634680" progId="Equation.3">
                  <p:embed/>
                </p:oleObj>
              </mc:Choice>
              <mc:Fallback>
                <p:oleObj name="Equation" r:id="rId4" imgW="2984400" imgH="6346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752600"/>
                        <a:ext cx="8153400" cy="17367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5867400" y="3733800"/>
            <a:ext cx="3124200" cy="2971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>
              <a:spcBef>
                <a:spcPts val="700"/>
              </a:spcBef>
              <a:buClr>
                <a:schemeClr val="tx2"/>
              </a:buClr>
              <a:buSzPct val="95000"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Substitute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 m, then since A</a:t>
            </a:r>
            <a:r>
              <a:rPr kumimoji="0" lang="en-US" sz="3200" b="1" i="1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el-GR" sz="32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Δ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</a:t>
            </a:r>
            <a:r>
              <a:rPr kumimoji="0" lang="en-US" sz="3200" b="1" i="1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</a:t>
            </a:r>
            <a:r>
              <a:rPr lang="en-US" sz="3600" b="1" i="1" dirty="0" smtClean="0">
                <a:solidFill>
                  <a:srgbClr val="FF0000"/>
                </a:solidFill>
              </a:rPr>
              <a:t>A</a:t>
            </a:r>
            <a:r>
              <a:rPr lang="en-US" sz="3600" b="1" i="1" baseline="-25000" dirty="0" smtClean="0">
                <a:solidFill>
                  <a:srgbClr val="FF0000"/>
                </a:solidFill>
              </a:rPr>
              <a:t>2</a:t>
            </a:r>
            <a:r>
              <a:rPr lang="el-GR" sz="3600" b="1" i="1" dirty="0" smtClean="0">
                <a:solidFill>
                  <a:srgbClr val="FF0000"/>
                </a:solidFill>
              </a:rPr>
              <a:t>Δ</a:t>
            </a:r>
            <a:r>
              <a:rPr lang="en-US" sz="3600" b="1" i="1" dirty="0" smtClean="0">
                <a:solidFill>
                  <a:srgbClr val="FF0000"/>
                </a:solidFill>
              </a:rPr>
              <a:t>l</a:t>
            </a:r>
            <a:r>
              <a:rPr lang="en-US" sz="3600" b="1" i="1" baseline="-25000" dirty="0" smtClean="0">
                <a:solidFill>
                  <a:srgbClr val="FF0000"/>
                </a:solidFill>
              </a:rPr>
              <a:t>2</a:t>
            </a:r>
            <a:r>
              <a:rPr lang="en-US" sz="3600" b="1" i="1" dirty="0" smtClean="0">
                <a:solidFill>
                  <a:srgbClr val="FF0000"/>
                </a:solidFill>
              </a:rPr>
              <a:t>, we can divide them out</a:t>
            </a:r>
            <a:endParaRPr kumimoji="0" lang="en-US" sz="3600" b="0" i="1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838200"/>
          </a:xfrm>
        </p:spPr>
        <p:txBody>
          <a:bodyPr/>
          <a:lstStyle/>
          <a:p>
            <a:r>
              <a:rPr lang="en-US" b="1" dirty="0" smtClean="0"/>
              <a:t>Bernoulli’s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763000" cy="1219200"/>
          </a:xfrm>
        </p:spPr>
        <p:txBody>
          <a:bodyPr>
            <a:normAutofit/>
          </a:bodyPr>
          <a:lstStyle/>
          <a:p>
            <a:pPr marL="280988" indent="-212725"/>
            <a:r>
              <a:rPr lang="en-US" sz="3200" b="1" i="1" dirty="0" smtClean="0">
                <a:solidFill>
                  <a:srgbClr val="FFFF00"/>
                </a:solidFill>
              </a:rPr>
              <a:t>Manageable, </a:t>
            </a:r>
            <a:endParaRPr lang="en-US" sz="3600" i="1" dirty="0" smtClean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Fluid Flow Pipe Reducer.JPG"/>
          <p:cNvPicPr>
            <a:picLocks noChangeAspect="1"/>
          </p:cNvPicPr>
          <p:nvPr/>
        </p:nvPicPr>
        <p:blipFill>
          <a:blip r:embed="rId3" cstate="print"/>
          <a:srcRect b="58025"/>
          <a:stretch>
            <a:fillRect/>
          </a:stretch>
        </p:blipFill>
        <p:spPr>
          <a:xfrm>
            <a:off x="228600" y="3733800"/>
            <a:ext cx="5486400" cy="2902713"/>
          </a:xfrm>
          <a:prstGeom prst="rect">
            <a:avLst/>
          </a:prstGeom>
        </p:spPr>
      </p:pic>
      <p:graphicFrame>
        <p:nvGraphicFramePr>
          <p:cNvPr id="40962" name="Object 3"/>
          <p:cNvGraphicFramePr>
            <a:graphicFrameLocks noChangeAspect="1"/>
          </p:cNvGraphicFramePr>
          <p:nvPr/>
        </p:nvGraphicFramePr>
        <p:xfrm>
          <a:off x="685800" y="1614488"/>
          <a:ext cx="7215756" cy="196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1" name="Equation" r:id="rId4" imgW="2984400" imgH="812520" progId="Equation.3">
                  <p:embed/>
                </p:oleObj>
              </mc:Choice>
              <mc:Fallback>
                <p:oleObj name="Equation" r:id="rId4" imgW="2984400" imgH="81252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614488"/>
                        <a:ext cx="7215756" cy="196691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5867400" y="3733800"/>
            <a:ext cx="3124200" cy="2971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>
              <a:spcBef>
                <a:spcPts val="700"/>
              </a:spcBef>
              <a:buClr>
                <a:schemeClr val="tx2"/>
              </a:buClr>
              <a:buSzPct val="95000"/>
            </a:pPr>
            <a:endParaRPr kumimoji="0" lang="en-US" sz="3600" b="0" i="1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943600" y="3733800"/>
            <a:ext cx="3048000" cy="2895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but let’s make it look like something a little more familiar</a:t>
            </a:r>
            <a:endParaRPr kumimoji="0" lang="en-US" sz="36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838200"/>
          </a:xfrm>
        </p:spPr>
        <p:txBody>
          <a:bodyPr/>
          <a:lstStyle/>
          <a:p>
            <a:r>
              <a:rPr lang="en-US" b="1" dirty="0" smtClean="0"/>
              <a:t>Bernoulli’s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763000" cy="1219200"/>
          </a:xfrm>
        </p:spPr>
        <p:txBody>
          <a:bodyPr>
            <a:normAutofit/>
          </a:bodyPr>
          <a:lstStyle/>
          <a:p>
            <a:pPr marL="280988" indent="-212725"/>
            <a:r>
              <a:rPr lang="en-US" sz="3200" b="1" i="1" dirty="0" smtClean="0">
                <a:solidFill>
                  <a:srgbClr val="FFFF00"/>
                </a:solidFill>
              </a:rPr>
              <a:t>Look familiar, </a:t>
            </a:r>
            <a:endParaRPr lang="en-US" sz="3600" i="1" dirty="0" smtClean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Fluid Flow Pipe Reducer.JPG"/>
          <p:cNvPicPr>
            <a:picLocks noChangeAspect="1"/>
          </p:cNvPicPr>
          <p:nvPr/>
        </p:nvPicPr>
        <p:blipFill>
          <a:blip r:embed="rId3" cstate="print"/>
          <a:srcRect b="58025"/>
          <a:stretch>
            <a:fillRect/>
          </a:stretch>
        </p:blipFill>
        <p:spPr>
          <a:xfrm>
            <a:off x="228600" y="3733800"/>
            <a:ext cx="5486400" cy="2902713"/>
          </a:xfrm>
          <a:prstGeom prst="rect">
            <a:avLst/>
          </a:prstGeom>
        </p:spPr>
      </p:pic>
      <p:graphicFrame>
        <p:nvGraphicFramePr>
          <p:cNvPr id="40962" name="Object 3"/>
          <p:cNvGraphicFramePr>
            <a:graphicFrameLocks noChangeAspect="1"/>
          </p:cNvGraphicFramePr>
          <p:nvPr/>
        </p:nvGraphicFramePr>
        <p:xfrm>
          <a:off x="609600" y="1955188"/>
          <a:ext cx="8019966" cy="139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5" name="Equation" r:id="rId4" imgW="2260440" imgH="393480" progId="Equation.3">
                  <p:embed/>
                </p:oleObj>
              </mc:Choice>
              <mc:Fallback>
                <p:oleObj name="Equation" r:id="rId4" imgW="2260440" imgH="3934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955188"/>
                        <a:ext cx="8019966" cy="139761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5867400" y="3733800"/>
            <a:ext cx="3124200" cy="2971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>
              <a:spcBef>
                <a:spcPts val="700"/>
              </a:spcBef>
              <a:buClr>
                <a:schemeClr val="tx2"/>
              </a:buClr>
              <a:buSzPct val="95000"/>
            </a:pPr>
            <a:endParaRPr kumimoji="0" lang="en-US" sz="3600" b="0" i="1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943600" y="3733800"/>
            <a:ext cx="3048000" cy="2895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like Conservation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Energy?</a:t>
            </a:r>
            <a:endParaRPr kumimoji="0" lang="en-US" sz="36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Density and pressure </a:t>
            </a:r>
          </a:p>
          <a:p>
            <a:r>
              <a:rPr lang="en-US" sz="3200" dirty="0" smtClean="0"/>
              <a:t>Buoyancy and Archimedes’ principle </a:t>
            </a:r>
          </a:p>
          <a:p>
            <a:r>
              <a:rPr lang="en-US" sz="3200" dirty="0" smtClean="0"/>
              <a:t>Pascal’s principle </a:t>
            </a:r>
          </a:p>
          <a:p>
            <a:r>
              <a:rPr lang="en-US" sz="3200" dirty="0" smtClean="0"/>
              <a:t>Hydrostatic equilibrium </a:t>
            </a:r>
          </a:p>
          <a:p>
            <a:r>
              <a:rPr lang="en-US" sz="3200" dirty="0" smtClean="0"/>
              <a:t>The ideal fluid </a:t>
            </a:r>
          </a:p>
          <a:p>
            <a:r>
              <a:rPr lang="en-US" sz="3200" dirty="0" smtClean="0"/>
              <a:t>Streamlines 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Applications: Atomizers and Ping Pong Balls</a:t>
            </a:r>
            <a:endParaRPr lang="en-US" dirty="0"/>
          </a:p>
        </p:txBody>
      </p:sp>
      <p:pic>
        <p:nvPicPr>
          <p:cNvPr id="5" name="Content Placeholder 4" descr="Bernoulli Applicatio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48732"/>
          <a:stretch>
            <a:fillRect/>
          </a:stretch>
        </p:blipFill>
        <p:spPr>
          <a:xfrm>
            <a:off x="1295400" y="1981200"/>
            <a:ext cx="5791200" cy="45647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Applications: Airfoils</a:t>
            </a:r>
            <a:endParaRPr lang="en-US" dirty="0"/>
          </a:p>
        </p:txBody>
      </p:sp>
      <p:pic>
        <p:nvPicPr>
          <p:cNvPr id="5" name="Content Placeholder 4" descr="Bernoulli Applications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t="66772"/>
          <a:stretch>
            <a:fillRect/>
          </a:stretch>
        </p:blipFill>
        <p:spPr>
          <a:xfrm>
            <a:off x="533400" y="1295400"/>
            <a:ext cx="4027301" cy="2057400"/>
          </a:xfrm>
        </p:spPr>
      </p:pic>
      <p:pic>
        <p:nvPicPr>
          <p:cNvPr id="6" name="Science_experiment_-_Fluid_Mechanic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495800" y="3390900"/>
            <a:ext cx="4419600" cy="3314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3837719" cy="1197864"/>
          </a:xfrm>
        </p:spPr>
        <p:txBody>
          <a:bodyPr/>
          <a:lstStyle/>
          <a:p>
            <a:r>
              <a:rPr lang="en-US" dirty="0" smtClean="0"/>
              <a:t>Pitot-</a:t>
            </a:r>
            <a:r>
              <a:rPr lang="en-US" dirty="0" err="1" smtClean="0"/>
              <a:t>Prandtl</a:t>
            </a:r>
            <a:r>
              <a:rPr lang="en-US" dirty="0" smtClean="0"/>
              <a:t> Tube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3810000" cy="4831560"/>
          </a:xfrm>
        </p:spPr>
        <p:txBody>
          <a:bodyPr/>
          <a:lstStyle/>
          <a:p>
            <a:r>
              <a:rPr lang="en-US" dirty="0" smtClean="0"/>
              <a:t>Measures airspeed by comparing static and dynamic pressure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784" y="152400"/>
            <a:ext cx="3918756" cy="2002536"/>
          </a:xfrm>
          <a:prstGeom prst="rect">
            <a:avLst/>
          </a:prstGeom>
        </p:spPr>
      </p:pic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8038016"/>
              </p:ext>
            </p:extLst>
          </p:nvPr>
        </p:nvGraphicFramePr>
        <p:xfrm>
          <a:off x="304801" y="3815135"/>
          <a:ext cx="3913918" cy="2585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8" name="Equation" r:id="rId4" imgW="1384200" imgH="914400" progId="Equation.3">
                  <p:embed/>
                </p:oleObj>
              </mc:Choice>
              <mc:Fallback>
                <p:oleObj name="Equation" r:id="rId4" imgW="13842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1" y="3815135"/>
                        <a:ext cx="3913918" cy="258566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" t="3712" r="8354" b="14604"/>
          <a:stretch/>
        </p:blipFill>
        <p:spPr>
          <a:xfrm>
            <a:off x="5715000" y="2286000"/>
            <a:ext cx="2791691" cy="198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438924"/>
            <a:ext cx="3354068" cy="226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859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Viscosity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A friction force between adjacent layers of fluid as the layers move past one another</a:t>
            </a:r>
            <a:endParaRPr lang="en-US" dirty="0" smtClean="0"/>
          </a:p>
          <a:p>
            <a:pPr lvl="0"/>
            <a:r>
              <a:rPr lang="en-US" b="1" dirty="0" smtClean="0"/>
              <a:t>In liquids, it is mainly due to the cohesive forces between molecules</a:t>
            </a:r>
            <a:endParaRPr lang="en-US" dirty="0" smtClean="0"/>
          </a:p>
          <a:p>
            <a:pPr lvl="0"/>
            <a:r>
              <a:rPr lang="en-US" b="1" dirty="0" smtClean="0"/>
              <a:t>In gases, it is caused by collisions between molecules.</a:t>
            </a:r>
            <a:endParaRPr lang="en-US" dirty="0" smtClean="0"/>
          </a:p>
          <a:p>
            <a:r>
              <a:rPr lang="en-US" b="1" i="1" u="sng" dirty="0" smtClean="0"/>
              <a:t>Coefficient of viscosity</a:t>
            </a:r>
            <a:r>
              <a:rPr lang="en-US" b="1" dirty="0" smtClean="0"/>
              <a:t>, η (lowercase eta) (Pa-s)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Viscosity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Determined by measuring the force required to move a plate over a stationary one with a given amount of liquid between them</a:t>
            </a:r>
            <a:endParaRPr lang="en-US" dirty="0"/>
          </a:p>
        </p:txBody>
      </p:sp>
      <p:pic>
        <p:nvPicPr>
          <p:cNvPr id="4" name="Picture 3" descr="Viscosity.JPG"/>
          <p:cNvPicPr>
            <a:picLocks noChangeAspect="1"/>
          </p:cNvPicPr>
          <p:nvPr/>
        </p:nvPicPr>
        <p:blipFill>
          <a:blip r:embed="rId2" cstate="print"/>
          <a:srcRect b="28993"/>
          <a:stretch>
            <a:fillRect/>
          </a:stretch>
        </p:blipFill>
        <p:spPr>
          <a:xfrm>
            <a:off x="1523999" y="3962399"/>
            <a:ext cx="6369049" cy="2590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Coefficients of Viscosity</a:t>
            </a:r>
            <a:endParaRPr lang="en-US" dirty="0"/>
          </a:p>
        </p:txBody>
      </p:sp>
      <p:pic>
        <p:nvPicPr>
          <p:cNvPr id="4" name="Content Placeholder 3" descr="Coefficients of Viscosit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76600" y="3352800"/>
            <a:ext cx="5334000" cy="3302444"/>
          </a:xfrm>
        </p:spPr>
      </p:pic>
      <p:sp>
        <p:nvSpPr>
          <p:cNvPr id="5" name="TextBox 4"/>
          <p:cNvSpPr txBox="1"/>
          <p:nvPr/>
        </p:nvSpPr>
        <p:spPr>
          <a:xfrm>
            <a:off x="914400" y="1371600"/>
            <a:ext cx="7315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>
              <a:buFont typeface="Wingdings" pitchFamily="2" charset="2"/>
              <a:buChar char="§"/>
            </a:pPr>
            <a:r>
              <a:rPr lang="en-US" sz="2800" dirty="0" smtClean="0"/>
              <a:t>Temperatures are specified because it has a strong effect on viscosity</a:t>
            </a:r>
          </a:p>
          <a:p>
            <a:pPr marL="341313" indent="-341313">
              <a:buFont typeface="Wingdings" pitchFamily="2" charset="2"/>
              <a:buChar char="§"/>
            </a:pPr>
            <a:r>
              <a:rPr lang="en-US" sz="2800" dirty="0" smtClean="0"/>
              <a:t>Viscosity for most fluids decreases rapidly with increase in temperature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Drag Force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a small sphere, the drag force is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net force on a sphere falling through a fluid is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7103004"/>
              </p:ext>
            </p:extLst>
          </p:nvPr>
        </p:nvGraphicFramePr>
        <p:xfrm>
          <a:off x="1524000" y="2590800"/>
          <a:ext cx="3505200" cy="101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6" name="Equation" r:id="rId3" imgW="749160" imgH="215640" progId="Equation.3">
                  <p:embed/>
                </p:oleObj>
              </mc:Choice>
              <mc:Fallback>
                <p:oleObj name="Equation" r:id="rId3" imgW="7491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590800"/>
                        <a:ext cx="3505200" cy="101162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5061430"/>
              </p:ext>
            </p:extLst>
          </p:nvPr>
        </p:nvGraphicFramePr>
        <p:xfrm>
          <a:off x="1524000" y="5075238"/>
          <a:ext cx="7248526" cy="1071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7" name="Equation" r:id="rId5" imgW="1549080" imgH="228600" progId="Equation.3">
                  <p:embed/>
                </p:oleObj>
              </mc:Choice>
              <mc:Fallback>
                <p:oleObj name="Equation" r:id="rId5" imgW="15490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075238"/>
                        <a:ext cx="7248526" cy="107156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Terminal Speed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Terminal speed occurs when the net force is equal to zero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0055413"/>
              </p:ext>
            </p:extLst>
          </p:nvPr>
        </p:nvGraphicFramePr>
        <p:xfrm>
          <a:off x="1828800" y="2970725"/>
          <a:ext cx="5298281" cy="3360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6" name="Equation" r:id="rId3" imgW="1384200" imgH="876240" progId="Equation.3">
                  <p:embed/>
                </p:oleObj>
              </mc:Choice>
              <mc:Fallback>
                <p:oleObj name="Equation" r:id="rId3" imgW="1384200" imgH="876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970725"/>
                        <a:ext cx="5298281" cy="336077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luid_Mechanics_-_Cool_Science_Experimen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28600" y="3162300"/>
            <a:ext cx="4724400" cy="3543300"/>
          </a:xfrm>
          <a:prstGeom prst="rect">
            <a:avLst/>
          </a:prstGeom>
        </p:spPr>
      </p:pic>
      <p:pic>
        <p:nvPicPr>
          <p:cNvPr id="6" name="Fluid_mechanics_-_Cool_science_trick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3606800" y="228600"/>
            <a:ext cx="5384800" cy="403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534400" cy="914400"/>
          </a:xfrm>
        </p:spPr>
        <p:txBody>
          <a:bodyPr/>
          <a:lstStyle/>
          <a:p>
            <a:r>
              <a:rPr lang="en-US" dirty="0" smtClean="0"/>
              <a:t>Turbulent Flow</a:t>
            </a:r>
            <a:endParaRPr lang="en-US" dirty="0"/>
          </a:p>
        </p:txBody>
      </p:sp>
      <p:pic>
        <p:nvPicPr>
          <p:cNvPr id="3" name="State-of-the-art_graphics_reveal_vortex_physics_1">
            <a:hlinkClick r:id="" action="ppaction://media"/>
          </p:cNvPr>
          <p:cNvPicPr>
            <a:picLocks noGrp="1" noChangeAspect="1"/>
          </p:cNvPicPr>
          <p:nvPr>
            <p:ph idx="1"/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6700" y="914400"/>
            <a:ext cx="3810000" cy="304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36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4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83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Turbulent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26464"/>
            <a:ext cx="3962400" cy="4929096"/>
          </a:xfrm>
        </p:spPr>
        <p:txBody>
          <a:bodyPr/>
          <a:lstStyle/>
          <a:p>
            <a:r>
              <a:rPr lang="en-US" dirty="0" smtClean="0"/>
              <a:t>Non-Viscous Laminar Flow</a:t>
            </a:r>
          </a:p>
          <a:p>
            <a:endParaRPr lang="en-US" dirty="0" smtClean="0"/>
          </a:p>
          <a:p>
            <a:r>
              <a:rPr lang="en-US" dirty="0" smtClean="0"/>
              <a:t>Viscous Laminar Flow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Turbulent Flow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1250280"/>
            <a:ext cx="4872374" cy="510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continuity equation </a:t>
            </a:r>
          </a:p>
          <a:p>
            <a:r>
              <a:rPr lang="en-US" sz="3200" dirty="0" smtClean="0"/>
              <a:t>The Bernoulli equation and the Bernoulli effect </a:t>
            </a:r>
          </a:p>
          <a:p>
            <a:r>
              <a:rPr lang="en-US" sz="3200" dirty="0" smtClean="0"/>
              <a:t>Stokes’ law and viscosity </a:t>
            </a:r>
          </a:p>
          <a:p>
            <a:r>
              <a:rPr lang="en-US" sz="3200" dirty="0" smtClean="0"/>
              <a:t>Laminar and turbulent flow and the Reynolds number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458200" cy="990600"/>
          </a:xfrm>
        </p:spPr>
        <p:txBody>
          <a:bodyPr/>
          <a:lstStyle/>
          <a:p>
            <a:r>
              <a:rPr lang="en-US" dirty="0" smtClean="0"/>
              <a:t>Reynolds Number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4191000" cy="5638800"/>
          </a:xfrm>
        </p:spPr>
        <p:txBody>
          <a:bodyPr>
            <a:normAutofit/>
          </a:bodyPr>
          <a:lstStyle/>
          <a:p>
            <a:r>
              <a:rPr lang="en-US" dirty="0" smtClean="0"/>
              <a:t>A dimensionless number usually associated with aerodynamics for calculating drag</a:t>
            </a:r>
          </a:p>
          <a:p>
            <a:r>
              <a:rPr lang="en-US" dirty="0" smtClean="0"/>
              <a:t>Reynolds number for a pipe is,</a:t>
            </a:r>
          </a:p>
          <a:p>
            <a:r>
              <a:rPr lang="en-US" dirty="0" smtClean="0"/>
              <a:t>Turbulence in pipes occurs at speeds when Reynolds number exceeds 1000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763098"/>
              </p:ext>
            </p:extLst>
          </p:nvPr>
        </p:nvGraphicFramePr>
        <p:xfrm>
          <a:off x="5696743" y="2743200"/>
          <a:ext cx="2090738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17" name="Equation" r:id="rId3" imgW="545760" imgH="419040" progId="Equation.3">
                  <p:embed/>
                </p:oleObj>
              </mc:Choice>
              <mc:Fallback>
                <p:oleObj name="Equation" r:id="rId3" imgW="5457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6743" y="2743200"/>
                        <a:ext cx="2090738" cy="16081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771907"/>
              </p:ext>
            </p:extLst>
          </p:nvPr>
        </p:nvGraphicFramePr>
        <p:xfrm>
          <a:off x="4797425" y="5014829"/>
          <a:ext cx="3889375" cy="160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18" name="Equation" r:id="rId5" imgW="1015920" imgH="419040" progId="Equation.3">
                  <p:embed/>
                </p:oleObj>
              </mc:Choice>
              <mc:Fallback>
                <p:oleObj name="Equation" r:id="rId5" imgW="10159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7425" y="5014829"/>
                        <a:ext cx="3889375" cy="16065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Density and pressure </a:t>
            </a:r>
          </a:p>
          <a:p>
            <a:r>
              <a:rPr lang="en-US" sz="3200" dirty="0" smtClean="0"/>
              <a:t>Buoyancy and Archimedes’ principle </a:t>
            </a:r>
          </a:p>
          <a:p>
            <a:r>
              <a:rPr lang="en-US" sz="3200" dirty="0" smtClean="0"/>
              <a:t>Pascal’s principle </a:t>
            </a:r>
          </a:p>
          <a:p>
            <a:r>
              <a:rPr lang="en-US" sz="3200" dirty="0" smtClean="0"/>
              <a:t>Hydrostatic equilibrium </a:t>
            </a:r>
          </a:p>
          <a:p>
            <a:r>
              <a:rPr lang="en-US" sz="3200" dirty="0" smtClean="0"/>
              <a:t>The ideal fluid </a:t>
            </a:r>
          </a:p>
          <a:p>
            <a:r>
              <a:rPr lang="en-US" sz="3200" dirty="0" smtClean="0"/>
              <a:t>Streamlines 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continuity equation </a:t>
            </a:r>
          </a:p>
          <a:p>
            <a:r>
              <a:rPr lang="en-US" sz="3200" dirty="0" smtClean="0"/>
              <a:t>The Bernoulli equation and the Bernoulli effect </a:t>
            </a:r>
          </a:p>
          <a:p>
            <a:r>
              <a:rPr lang="en-US" sz="3200" dirty="0" smtClean="0"/>
              <a:t>Stokes’ law and viscosity </a:t>
            </a:r>
          </a:p>
          <a:p>
            <a:r>
              <a:rPr lang="en-US" sz="3200" dirty="0" smtClean="0"/>
              <a:t>Laminar and turbulent flow and the Reynolds number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Data Booklet Reference: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idx="1"/>
          </p:nvPr>
        </p:nvGraphicFramePr>
        <p:xfrm>
          <a:off x="1447800" y="1371600"/>
          <a:ext cx="5181600" cy="5372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9" name="Equation" r:id="rId3" imgW="1714320" imgH="1777680" progId="Equation.3">
                  <p:embed/>
                </p:oleObj>
              </mc:Choice>
              <mc:Fallback>
                <p:oleObj name="Equation" r:id="rId3" imgW="1714320" imgH="1777680" progId="Equation.3">
                  <p:embed/>
                  <p:pic>
                    <p:nvPicPr>
                      <p:cNvPr id="0" name="Content Placeholder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371600"/>
                        <a:ext cx="5181600" cy="5372579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Applications And Skills: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Determining buoyancy forces using Archimedes’ principle </a:t>
            </a:r>
          </a:p>
          <a:p>
            <a:r>
              <a:rPr lang="en-US" sz="3200" dirty="0" smtClean="0"/>
              <a:t>Solving problems involving pressure, density and Pascal’s principle </a:t>
            </a:r>
          </a:p>
          <a:p>
            <a:r>
              <a:rPr lang="en-US" sz="3200" dirty="0" smtClean="0"/>
              <a:t>Solving problems using the Bernoulli equation and the continuity equation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Applications And Skills: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Explaining situations involving the Bernoulli effect </a:t>
            </a:r>
          </a:p>
          <a:p>
            <a:r>
              <a:rPr lang="en-US" sz="3200" dirty="0" smtClean="0"/>
              <a:t>Describing the frictional drag force exerted on small spherical objects in laminar fluid flow </a:t>
            </a:r>
          </a:p>
          <a:p>
            <a:r>
              <a:rPr lang="en-US" sz="3200" dirty="0" smtClean="0"/>
              <a:t>Solving problems involving Stokes’ law </a:t>
            </a:r>
          </a:p>
          <a:p>
            <a:r>
              <a:rPr lang="en-US" sz="3200" dirty="0" smtClean="0"/>
              <a:t>Determining the Reynolds number in simple situations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Guidance: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Ideal fluids will be taken to mean fluids that are incompressible and non-viscous and have steady flows </a:t>
            </a:r>
          </a:p>
          <a:p>
            <a:r>
              <a:rPr lang="en-US" sz="3200" dirty="0" smtClean="0"/>
              <a:t>Applications of the Bernoulli equation will involve (but not be limited to) flow out of a container, determining the speed of a plane (</a:t>
            </a:r>
            <a:r>
              <a:rPr lang="en-US" sz="3200" dirty="0" err="1" smtClean="0"/>
              <a:t>pitot</a:t>
            </a:r>
            <a:r>
              <a:rPr lang="en-US" sz="3200" dirty="0" smtClean="0"/>
              <a:t> tubes), and </a:t>
            </a:r>
            <a:r>
              <a:rPr lang="en-US" sz="3200" dirty="0" err="1" smtClean="0"/>
              <a:t>venturi</a:t>
            </a:r>
            <a:r>
              <a:rPr lang="en-US" sz="3200" dirty="0" smtClean="0"/>
              <a:t> tubes 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Guidance: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Proof of the Bernoulli equation will not be required for examination purposes </a:t>
            </a:r>
          </a:p>
          <a:p>
            <a:r>
              <a:rPr lang="en-US" sz="3200" dirty="0" smtClean="0"/>
              <a:t>Laminar and turbulent flow will only be considered in simple situations </a:t>
            </a:r>
          </a:p>
          <a:p>
            <a:r>
              <a:rPr lang="en-US" sz="3200" dirty="0" smtClean="0"/>
              <a:t>Values of R 103 &lt;will be taken to represent conditions for laminar flow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 Idea: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 smtClean="0"/>
              <a:t>Fluids cannot be </a:t>
            </a:r>
            <a:r>
              <a:rPr lang="en-US" sz="3200" dirty="0" err="1" smtClean="0"/>
              <a:t>modelled</a:t>
            </a:r>
            <a:r>
              <a:rPr lang="en-US" sz="3200" dirty="0" smtClean="0"/>
              <a:t> as point particles. Their distinguishable response to compression from solids creates a set of characteristics that require an in-depth study.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6000" dirty="0" smtClean="0">
                <a:latin typeface="Pristina" pitchFamily="66" charset="0"/>
              </a:rPr>
              <a:t/>
            </a:r>
            <a:br>
              <a:rPr lang="en-US" sz="6000" dirty="0" smtClean="0">
                <a:latin typeface="Pristina" pitchFamily="66" charset="0"/>
              </a:rPr>
            </a:br>
            <a:r>
              <a:rPr lang="en-US" sz="6000" dirty="0" smtClean="0">
                <a:latin typeface="Pristina" pitchFamily="66" charset="0"/>
              </a:rPr>
              <a:t>Questions?</a:t>
            </a:r>
            <a:endParaRPr lang="en-US" sz="6000" dirty="0">
              <a:latin typeface="Pristina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Devil%20He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152400"/>
            <a:ext cx="4128596" cy="39306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Applications And Skills: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Determining buoyancy forces using Archimedes’ principle </a:t>
            </a:r>
          </a:p>
          <a:p>
            <a:r>
              <a:rPr lang="en-US" sz="3200" dirty="0" smtClean="0"/>
              <a:t>Solving problems involving pressure, density and Pascal’s principle </a:t>
            </a:r>
          </a:p>
          <a:p>
            <a:r>
              <a:rPr lang="en-US" sz="3200" dirty="0" smtClean="0"/>
              <a:t>Solving problems using the Bernoulli equation and the continuity equation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219200" y="1351672"/>
            <a:ext cx="5205750" cy="977486"/>
          </a:xfrm>
        </p:spPr>
        <p:txBody>
          <a:bodyPr>
            <a:normAutofit/>
          </a:bodyPr>
          <a:lstStyle/>
          <a:p>
            <a:r>
              <a:rPr lang="en-US" sz="3200" b="1" i="1" dirty="0" smtClean="0"/>
              <a:t>#38-57</a:t>
            </a:r>
            <a:endParaRPr lang="en-US" sz="3200" b="1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Stopped here 4/10/14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717</TotalTime>
  <Words>2565</Words>
  <Application>Microsoft Office PowerPoint</Application>
  <PresentationFormat>On-screen Show (4:3)</PresentationFormat>
  <Paragraphs>315</Paragraphs>
  <Slides>91</Slides>
  <Notes>0</Notes>
  <HiddenSlides>0</HiddenSlides>
  <MMClips>12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91</vt:i4>
      </vt:variant>
    </vt:vector>
  </HeadingPairs>
  <TitlesOfParts>
    <vt:vector size="101" baseType="lpstr">
      <vt:lpstr>Consolas</vt:lpstr>
      <vt:lpstr>Corbel</vt:lpstr>
      <vt:lpstr>Pristina</vt:lpstr>
      <vt:lpstr>Times New Roman</vt:lpstr>
      <vt:lpstr>Wingdings</vt:lpstr>
      <vt:lpstr>Wingdings 2</vt:lpstr>
      <vt:lpstr>Wingdings 3</vt:lpstr>
      <vt:lpstr>Metro</vt:lpstr>
      <vt:lpstr>Equation</vt:lpstr>
      <vt:lpstr>Microsoft Equation 3.0</vt:lpstr>
      <vt:lpstr>Devil physics The baddest class on campus IB Physics</vt:lpstr>
      <vt:lpstr>Option B-3:  Fluids</vt:lpstr>
      <vt:lpstr>Essential Idea: </vt:lpstr>
      <vt:lpstr>Nature Of Science:   </vt:lpstr>
      <vt:lpstr>International-Mindedness: </vt:lpstr>
      <vt:lpstr>Theory Of Knowledge: </vt:lpstr>
      <vt:lpstr>Understandings:</vt:lpstr>
      <vt:lpstr>Understandings:</vt:lpstr>
      <vt:lpstr>Applications And Skills: </vt:lpstr>
      <vt:lpstr>Applications And Skills: </vt:lpstr>
      <vt:lpstr>Guidance: </vt:lpstr>
      <vt:lpstr>Guidance: </vt:lpstr>
      <vt:lpstr>Data Booklet Reference: </vt:lpstr>
      <vt:lpstr>Utilization: </vt:lpstr>
      <vt:lpstr>Aims: </vt:lpstr>
      <vt:lpstr>Reading Activity Questions?</vt:lpstr>
      <vt:lpstr>Pressure</vt:lpstr>
      <vt:lpstr>Pressure in Fluids</vt:lpstr>
      <vt:lpstr>Pressure in Fluids</vt:lpstr>
      <vt:lpstr>Pressure in Fluids</vt:lpstr>
      <vt:lpstr>Pressure in Fluids</vt:lpstr>
      <vt:lpstr>Pressure in Fluids</vt:lpstr>
      <vt:lpstr>Pressure in Fluids</vt:lpstr>
      <vt:lpstr>Pressure in Fluids</vt:lpstr>
      <vt:lpstr>Pressure in Fluids</vt:lpstr>
      <vt:lpstr>Pressure in Fluids</vt:lpstr>
      <vt:lpstr>Pressure in Fluids</vt:lpstr>
      <vt:lpstr>Pascal’s Principle</vt:lpstr>
      <vt:lpstr>Pascal’s Principle</vt:lpstr>
      <vt:lpstr>Pascal’s Principle</vt:lpstr>
      <vt:lpstr>Pascal’s Principle</vt:lpstr>
      <vt:lpstr>Pascal’s Principle</vt:lpstr>
      <vt:lpstr>Video: Archimedes Principle</vt:lpstr>
      <vt:lpstr>Buoyancy</vt:lpstr>
      <vt:lpstr>Buoyant Force</vt:lpstr>
      <vt:lpstr>Buoyant Force</vt:lpstr>
      <vt:lpstr>Buoyant Force</vt:lpstr>
      <vt:lpstr>Buoyant Force</vt:lpstr>
      <vt:lpstr>Archimedes’ Principle</vt:lpstr>
      <vt:lpstr>Archimedes’ Principle</vt:lpstr>
      <vt:lpstr>Fluids In Motion</vt:lpstr>
      <vt:lpstr>Fluids In Motion</vt:lpstr>
      <vt:lpstr>Speed Changes In Changing Diameter Of Tubes</vt:lpstr>
      <vt:lpstr>Speed Changes In Changing Diameter Of Tubes</vt:lpstr>
      <vt:lpstr>Speed Changes In Changing Diameter Of Tubes</vt:lpstr>
      <vt:lpstr>Speed Changes In Changing Diameter Of Tubes</vt:lpstr>
      <vt:lpstr>Speed Changes In Changing Diameter Of Tubes</vt:lpstr>
      <vt:lpstr>Speed Changes In Changing Diameter Of Tubes</vt:lpstr>
      <vt:lpstr>Speed Changes In Changing Diameter Of Tubes</vt:lpstr>
      <vt:lpstr>Speed Changes In Changing Diameter Of Tubes</vt:lpstr>
      <vt:lpstr>Bernoulli’s Equation</vt:lpstr>
      <vt:lpstr>Bernoulli’s Equation</vt:lpstr>
      <vt:lpstr>Bernoulli’s Equation</vt:lpstr>
      <vt:lpstr>Bernoulli’s Principle</vt:lpstr>
      <vt:lpstr>Bernoulli’s Equation</vt:lpstr>
      <vt:lpstr>Bernoulli’s Equation</vt:lpstr>
      <vt:lpstr>Bernoulli’s Equation</vt:lpstr>
      <vt:lpstr>Bernoulli’s Equation</vt:lpstr>
      <vt:lpstr>Bernoulli’s Equation</vt:lpstr>
      <vt:lpstr>Bernoulli’s Equation</vt:lpstr>
      <vt:lpstr>Bernoulli’s Equation</vt:lpstr>
      <vt:lpstr>Bernoulli’s Equation</vt:lpstr>
      <vt:lpstr>Bernoulli’s Equation</vt:lpstr>
      <vt:lpstr>Bernoulli’s Equation</vt:lpstr>
      <vt:lpstr>Bernoulli’s Equation</vt:lpstr>
      <vt:lpstr>Bernoulli’s Equation</vt:lpstr>
      <vt:lpstr>Bernoulli’s Equation</vt:lpstr>
      <vt:lpstr>Bernoulli’s Equation</vt:lpstr>
      <vt:lpstr>Bernoulli’s Equation</vt:lpstr>
      <vt:lpstr>Applications: Atomizers and Ping Pong Balls</vt:lpstr>
      <vt:lpstr>Applications: Airfoils</vt:lpstr>
      <vt:lpstr>Pitot-Prandtl Tube</vt:lpstr>
      <vt:lpstr>Viscosity</vt:lpstr>
      <vt:lpstr>Viscosity</vt:lpstr>
      <vt:lpstr>Coefficients of Viscosity</vt:lpstr>
      <vt:lpstr>Drag Force</vt:lpstr>
      <vt:lpstr>Terminal Speed</vt:lpstr>
      <vt:lpstr>Turbulent Flow</vt:lpstr>
      <vt:lpstr>Turbulent Flow</vt:lpstr>
      <vt:lpstr>Reynolds Number</vt:lpstr>
      <vt:lpstr>Understandings:</vt:lpstr>
      <vt:lpstr>Understandings:</vt:lpstr>
      <vt:lpstr>Data Booklet Reference: </vt:lpstr>
      <vt:lpstr>Applications And Skills: </vt:lpstr>
      <vt:lpstr>Applications And Skills: </vt:lpstr>
      <vt:lpstr>Guidance: </vt:lpstr>
      <vt:lpstr>Guidance: </vt:lpstr>
      <vt:lpstr>Essential Idea: </vt:lpstr>
      <vt:lpstr> Questions?</vt:lpstr>
      <vt:lpstr>Homework</vt:lpstr>
      <vt:lpstr>Stopped here 4/10/14</vt:lpstr>
    </vt:vector>
  </TitlesOfParts>
  <Company>pcsb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Devil physics The baddest class on campus IB Physics Physics I Honors / Pre-IB Physics</dc:title>
  <dc:creator>Kyle Smith</dc:creator>
  <cp:lastModifiedBy>Smith Kyle</cp:lastModifiedBy>
  <cp:revision>65</cp:revision>
  <dcterms:created xsi:type="dcterms:W3CDTF">2010-12-08T08:20:03Z</dcterms:created>
  <dcterms:modified xsi:type="dcterms:W3CDTF">2016-04-04T13:43:16Z</dcterms:modified>
</cp:coreProperties>
</file>