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81" r:id="rId4"/>
    <p:sldId id="282" r:id="rId5"/>
    <p:sldId id="283" r:id="rId6"/>
    <p:sldId id="284" r:id="rId7"/>
    <p:sldId id="285" r:id="rId8"/>
    <p:sldId id="286" r:id="rId9"/>
    <p:sldId id="287" r:id="rId10"/>
    <p:sldId id="288" r:id="rId11"/>
    <p:sldId id="289" r:id="rId12"/>
    <p:sldId id="290" r:id="rId13"/>
    <p:sldId id="260" r:id="rId14"/>
    <p:sldId id="257" r:id="rId15"/>
    <p:sldId id="262" r:id="rId16"/>
    <p:sldId id="265" r:id="rId17"/>
    <p:sldId id="266" r:id="rId18"/>
    <p:sldId id="267" r:id="rId19"/>
    <p:sldId id="268" r:id="rId20"/>
    <p:sldId id="269" r:id="rId21"/>
    <p:sldId id="301" r:id="rId22"/>
    <p:sldId id="302" r:id="rId23"/>
    <p:sldId id="270" r:id="rId24"/>
    <p:sldId id="303" r:id="rId25"/>
    <p:sldId id="271" r:id="rId26"/>
    <p:sldId id="272" r:id="rId27"/>
    <p:sldId id="273" r:id="rId28"/>
    <p:sldId id="274" r:id="rId29"/>
    <p:sldId id="275" r:id="rId30"/>
    <p:sldId id="276" r:id="rId31"/>
    <p:sldId id="305" r:id="rId32"/>
    <p:sldId id="304" r:id="rId33"/>
    <p:sldId id="307" r:id="rId34"/>
    <p:sldId id="308" r:id="rId35"/>
    <p:sldId id="300" r:id="rId36"/>
    <p:sldId id="299" r:id="rId37"/>
    <p:sldId id="296" r:id="rId38"/>
    <p:sldId id="298" r:id="rId39"/>
    <p:sldId id="295" r:id="rId40"/>
    <p:sldId id="291" r:id="rId41"/>
    <p:sldId id="263" r:id="rId42"/>
    <p:sldId id="264"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21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D15329E-6E04-4E8D-9AA0-27424FD5CF1F}" type="datetimeFigureOut">
              <a:rPr lang="en-US" smtClean="0"/>
              <a:pPr/>
              <a:t>3/9/2016</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3/9/2016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3/9/2016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3/9/2016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3/9/2016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3/9/2016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15329E-6E04-4E8D-9AA0-27424FD5CF1F}" type="datetimeFigureOut">
              <a:rPr lang="en-US" smtClean="0"/>
              <a:pPr/>
              <a:t>3/9/2016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D15329E-6E04-4E8D-9AA0-27424FD5CF1F}" type="datetimeFigureOut">
              <a:rPr lang="en-US" smtClean="0"/>
              <a:pPr/>
              <a:t>3/9/2016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D15329E-6E04-4E8D-9AA0-27424FD5CF1F}" type="datetimeFigureOut">
              <a:rPr lang="en-US" smtClean="0"/>
              <a:pPr/>
              <a:t>3/9/2016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3/9/2016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D15329E-6E04-4E8D-9AA0-27424FD5CF1F}" type="datetimeFigureOut">
              <a:rPr lang="en-US" smtClean="0"/>
              <a:pPr/>
              <a:t>3/9/2016</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E58F673A-CE59-4D58-8998-1918CBD17A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D15329E-6E04-4E8D-9AA0-27424FD5CF1F}" type="datetimeFigureOut">
              <a:rPr lang="en-US" smtClean="0"/>
              <a:pPr/>
              <a:t>3/9/2016</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58F673A-CE59-4D58-8998-1918CBD17A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rayleigh%20criterion.wmv" TargetMode="External"/><Relationship Id="rId2" Type="http://schemas.openxmlformats.org/officeDocument/2006/relationships/slideLayout" Target="../slideLayouts/slideLayout2.xml"/><Relationship Id="rId1" Type="http://schemas.openxmlformats.org/officeDocument/2006/relationships/video" Target="file:///F:\AAASync\IB%20Physics%20Course\Lesson%20Plans\Tsokos%20Lessons\Tsokos%20Chapter%209\Tsokos%20Lesson%209-4\rayleigh%20criterion.wmv" TargetMode="Externa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3.bin"/><Relationship Id="rId4" Type="http://schemas.openxmlformats.org/officeDocument/2006/relationships/image" Target="../media/image9.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2.png"/><Relationship Id="rId4" Type="http://schemas.openxmlformats.org/officeDocument/2006/relationships/image" Target="../media/image11.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2.png"/><Relationship Id="rId4" Type="http://schemas.openxmlformats.org/officeDocument/2006/relationships/image" Target="../media/image13.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5.png"/><Relationship Id="rId5" Type="http://schemas.openxmlformats.org/officeDocument/2006/relationships/image" Target="../media/image12.png"/><Relationship Id="rId4" Type="http://schemas.openxmlformats.org/officeDocument/2006/relationships/image" Target="../media/image14.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6.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8.wmf"/><Relationship Id="rId5" Type="http://schemas.openxmlformats.org/officeDocument/2006/relationships/oleObject" Target="../embeddings/oleObject9.bin"/><Relationship Id="rId4" Type="http://schemas.openxmlformats.org/officeDocument/2006/relationships/image" Target="../media/image17.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9.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20.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21.wmf"/></Relationships>
</file>

<file path=ppt/slides/_rels/slide3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23.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24.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25.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3.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Pristina" pitchFamily="66" charset="0"/>
              </a:rPr>
              <a:t>Devil  physics</a:t>
            </a:r>
            <a:br>
              <a:rPr lang="en-US" dirty="0" smtClean="0">
                <a:latin typeface="Pristina" pitchFamily="66" charset="0"/>
              </a:rPr>
            </a:br>
            <a:r>
              <a:rPr lang="en-US" sz="3200" dirty="0" smtClean="0">
                <a:latin typeface="Pristina" pitchFamily="66" charset="0"/>
              </a:rPr>
              <a:t>The  </a:t>
            </a:r>
            <a:r>
              <a:rPr lang="en-US" sz="3200" dirty="0" err="1" smtClean="0">
                <a:latin typeface="Pristina" pitchFamily="66" charset="0"/>
              </a:rPr>
              <a:t>baddest</a:t>
            </a:r>
            <a:r>
              <a:rPr lang="en-US" sz="3200" dirty="0" smtClean="0">
                <a:latin typeface="Pristina" pitchFamily="66" charset="0"/>
              </a:rPr>
              <a:t>  class  on  campus</a:t>
            </a:r>
            <a:br>
              <a:rPr lang="en-US" sz="3200" dirty="0" smtClean="0">
                <a:latin typeface="Pristina" pitchFamily="66" charset="0"/>
              </a:rPr>
            </a:br>
            <a:r>
              <a:rPr lang="en-US" sz="3200" dirty="0" smtClean="0">
                <a:latin typeface="Pristina" pitchFamily="66" charset="0"/>
              </a:rPr>
              <a:t/>
            </a:r>
            <a:br>
              <a:rPr lang="en-US" sz="3200" dirty="0" smtClean="0">
                <a:latin typeface="Pristina" pitchFamily="66" charset="0"/>
              </a:rPr>
            </a:br>
            <a:r>
              <a:rPr lang="en-US" sz="2800" dirty="0" smtClean="0">
                <a:latin typeface="Pristina" pitchFamily="66" charset="0"/>
              </a:rPr>
              <a:t>IB  </a:t>
            </a:r>
            <a:r>
              <a:rPr lang="en-US" sz="2800" dirty="0" smtClean="0">
                <a:latin typeface="Pristina" pitchFamily="66" charset="0"/>
              </a:rPr>
              <a:t>Physics</a:t>
            </a:r>
            <a:endParaRPr lang="en-US" sz="2800" dirty="0">
              <a:latin typeface="Pristina"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Data Booklet Reference:</a:t>
            </a:r>
            <a:br>
              <a:rPr lang="en-US" dirty="0" smtClean="0"/>
            </a:br>
            <a:endParaRPr lang="en-US" dirty="0"/>
          </a:p>
        </p:txBody>
      </p:sp>
      <p:graphicFrame>
        <p:nvGraphicFramePr>
          <p:cNvPr id="5" name="Content Placeholder 4"/>
          <p:cNvGraphicFramePr>
            <a:graphicFrameLocks noGrp="1" noChangeAspect="1"/>
          </p:cNvGraphicFramePr>
          <p:nvPr>
            <p:ph idx="1"/>
          </p:nvPr>
        </p:nvGraphicFramePr>
        <p:xfrm>
          <a:off x="1676400" y="1676400"/>
          <a:ext cx="4508500" cy="4064000"/>
        </p:xfrm>
        <a:graphic>
          <a:graphicData uri="http://schemas.openxmlformats.org/presentationml/2006/ole">
            <mc:AlternateContent xmlns:mc="http://schemas.openxmlformats.org/markup-compatibility/2006">
              <mc:Choice xmlns:v="urn:schemas-microsoft-com:vml" Requires="v">
                <p:oleObj spid="_x0000_s33797" name="Equation" r:id="rId3" imgW="901440" imgH="812520" progId="Equation.3">
                  <p:embed/>
                </p:oleObj>
              </mc:Choice>
              <mc:Fallback>
                <p:oleObj name="Equation" r:id="rId3" imgW="901440" imgH="812520" progId="Equation.3">
                  <p:embed/>
                  <p:pic>
                    <p:nvPicPr>
                      <p:cNvPr id="0" name="Content Placeholder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1676400"/>
                        <a:ext cx="4508500" cy="4064000"/>
                      </a:xfrm>
                      <a:prstGeom prst="rect">
                        <a:avLst/>
                      </a:prstGeom>
                      <a:solidFill>
                        <a:schemeClr val="tx1"/>
                      </a:solidFill>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Utilization:</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3200" dirty="0" smtClean="0"/>
              <a:t>An optical or other reception system must be able to resolve the intended images. This has implications for satellite transmissions, radio astronomy and many other applications in physics and technology (see Physics option C)</a:t>
            </a:r>
          </a:p>
          <a:p>
            <a:r>
              <a:rPr lang="en-US" sz="3200" dirty="0" smtClean="0"/>
              <a:t>Storage media such as compact discs (and their variants) and CCD sensors rely on resolution limits to store and reproduce media accurately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Aims: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Aim 3: this sub-topic helps bridge the gap between wave theory and real-life applications</a:t>
            </a:r>
          </a:p>
          <a:p>
            <a:r>
              <a:rPr lang="en-US" sz="3200" dirty="0" smtClean="0"/>
              <a:t>Aim 8: the need for communication between national communities via satellites raises the awareness of the social and economic implications of technology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Activity Questions?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t>Introductory Video: </a:t>
            </a:r>
            <a:br>
              <a:rPr lang="en-US" dirty="0" smtClean="0"/>
            </a:br>
            <a:r>
              <a:rPr lang="en-US" dirty="0" smtClean="0">
                <a:hlinkClick r:id="rId3" action="ppaction://hlinkfile"/>
              </a:rPr>
              <a:t>Rayleigh Criteria</a:t>
            </a:r>
            <a:endParaRPr lang="en-US" dirty="0"/>
          </a:p>
        </p:txBody>
      </p:sp>
      <p:pic>
        <p:nvPicPr>
          <p:cNvPr id="6" name="rayleigh criterion.wmv">
            <a:hlinkClick r:id="" action="ppaction://media"/>
          </p:cNvPr>
          <p:cNvPicPr>
            <a:picLocks noGrp="1" noRot="1" noChangeAspect="1"/>
          </p:cNvPicPr>
          <p:nvPr>
            <p:ph idx="1"/>
            <a:videoFile r:link="rId1"/>
          </p:nvPr>
        </p:nvPicPr>
        <p:blipFill>
          <a:blip r:embed="rId4" cstate="print"/>
          <a:stretch>
            <a:fillRect/>
          </a:stretch>
        </p:blipFill>
        <p:spPr>
          <a:xfrm>
            <a:off x="245533" y="1752600"/>
            <a:ext cx="8669867" cy="4876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vol="80000">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Rayleigh Criterion</a:t>
            </a:r>
            <a:endParaRPr lang="en-US" dirty="0"/>
          </a:p>
        </p:txBody>
      </p:sp>
      <p:sp>
        <p:nvSpPr>
          <p:cNvPr id="3" name="Content Placeholder 2"/>
          <p:cNvSpPr>
            <a:spLocks noGrp="1"/>
          </p:cNvSpPr>
          <p:nvPr>
            <p:ph idx="1"/>
          </p:nvPr>
        </p:nvSpPr>
        <p:spPr/>
        <p:txBody>
          <a:bodyPr/>
          <a:lstStyle/>
          <a:p>
            <a:r>
              <a:rPr lang="en-US" dirty="0" smtClean="0"/>
              <a:t>Diffraction is a way of life</a:t>
            </a:r>
          </a:p>
          <a:p>
            <a:r>
              <a:rPr lang="en-US" dirty="0" smtClean="0"/>
              <a:t>Diffraction occurs in all lenses, including your eye</a:t>
            </a:r>
          </a:p>
          <a:p>
            <a:r>
              <a:rPr lang="en-US" dirty="0" smtClean="0"/>
              <a:t>In diffraction there are maxima and minima</a:t>
            </a:r>
          </a:p>
          <a:p>
            <a:r>
              <a:rPr lang="en-US" dirty="0" smtClean="0"/>
              <a:t>In order to see two objects as two separate objects, you need to separate the maxima for those objects</a:t>
            </a:r>
            <a:endParaRPr lang="en-US" dirty="0"/>
          </a:p>
        </p:txBody>
      </p:sp>
      <p:pic>
        <p:nvPicPr>
          <p:cNvPr id="4" name="Picture 3" descr="Tsokos Lesson 4-8 scan0001.bmp"/>
          <p:cNvPicPr>
            <a:picLocks noChangeAspect="1"/>
          </p:cNvPicPr>
          <p:nvPr/>
        </p:nvPicPr>
        <p:blipFill>
          <a:blip r:embed="rId2" cstate="print"/>
          <a:stretch>
            <a:fillRect/>
          </a:stretch>
        </p:blipFill>
        <p:spPr>
          <a:xfrm>
            <a:off x="3914346" y="5029199"/>
            <a:ext cx="5001054" cy="1618417"/>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12064"/>
            <a:ext cx="8382000" cy="914400"/>
          </a:xfrm>
        </p:spPr>
        <p:txBody>
          <a:bodyPr/>
          <a:lstStyle/>
          <a:p>
            <a:r>
              <a:rPr lang="en-US" dirty="0" smtClean="0"/>
              <a:t>Rayleigh Criterion</a:t>
            </a:r>
            <a:endParaRPr lang="en-US" dirty="0"/>
          </a:p>
        </p:txBody>
      </p:sp>
      <p:sp>
        <p:nvSpPr>
          <p:cNvPr id="3" name="Content Placeholder 2"/>
          <p:cNvSpPr>
            <a:spLocks noGrp="1"/>
          </p:cNvSpPr>
          <p:nvPr>
            <p:ph idx="1"/>
          </p:nvPr>
        </p:nvSpPr>
        <p:spPr>
          <a:xfrm>
            <a:off x="304800" y="1783560"/>
            <a:ext cx="8305800" cy="4572000"/>
          </a:xfrm>
        </p:spPr>
        <p:txBody>
          <a:bodyPr>
            <a:normAutofit/>
          </a:bodyPr>
          <a:lstStyle/>
          <a:p>
            <a:r>
              <a:rPr lang="en-US" dirty="0" smtClean="0"/>
              <a:t>The Rayleigh criterion gives the minimum separation angle in which the two objects can just be resolved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12064"/>
            <a:ext cx="8382000" cy="914400"/>
          </a:xfrm>
        </p:spPr>
        <p:txBody>
          <a:bodyPr/>
          <a:lstStyle/>
          <a:p>
            <a:r>
              <a:rPr lang="en-US" dirty="0" smtClean="0"/>
              <a:t>Rayleigh Criterion</a:t>
            </a:r>
            <a:endParaRPr lang="en-US" dirty="0"/>
          </a:p>
        </p:txBody>
      </p:sp>
      <p:sp>
        <p:nvSpPr>
          <p:cNvPr id="3" name="Content Placeholder 2"/>
          <p:cNvSpPr>
            <a:spLocks noGrp="1"/>
          </p:cNvSpPr>
          <p:nvPr>
            <p:ph idx="1"/>
          </p:nvPr>
        </p:nvSpPr>
        <p:spPr>
          <a:xfrm>
            <a:off x="304800" y="1783560"/>
            <a:ext cx="8458200" cy="4572000"/>
          </a:xfrm>
        </p:spPr>
        <p:txBody>
          <a:bodyPr>
            <a:normAutofit/>
          </a:bodyPr>
          <a:lstStyle/>
          <a:p>
            <a:r>
              <a:rPr lang="en-US" b="1" i="1" dirty="0" smtClean="0">
                <a:solidFill>
                  <a:srgbClr val="FFFF00"/>
                </a:solidFill>
              </a:rPr>
              <a:t>The criterion is that the central maximum of one of the sources is formed at the first minimum of the second</a:t>
            </a:r>
            <a:endParaRPr lang="en-US" b="1" i="1" dirty="0">
              <a:solidFill>
                <a:srgbClr val="FFFF00"/>
              </a:solidFill>
            </a:endParaRPr>
          </a:p>
        </p:txBody>
      </p:sp>
      <p:pic>
        <p:nvPicPr>
          <p:cNvPr id="26626" name="Picture 2" descr="http://www.shimadzu.com/products/opt/oh80jt0000001uv8-img/oh80jt0000001uvn.gif"/>
          <p:cNvPicPr>
            <a:picLocks noChangeAspect="1" noChangeArrowheads="1"/>
          </p:cNvPicPr>
          <p:nvPr/>
        </p:nvPicPr>
        <p:blipFill>
          <a:blip r:embed="rId2" cstate="print"/>
          <a:srcRect/>
          <a:stretch>
            <a:fillRect/>
          </a:stretch>
        </p:blipFill>
        <p:spPr bwMode="auto">
          <a:xfrm>
            <a:off x="2971800" y="3124200"/>
            <a:ext cx="5747653" cy="3352800"/>
          </a:xfrm>
          <a:prstGeom prst="rect">
            <a:avLst/>
          </a:prstGeom>
          <a:noFill/>
        </p:spPr>
      </p:pic>
      <p:pic>
        <p:nvPicPr>
          <p:cNvPr id="6" name="Picture 5" descr="Tsokos Lesson 4-8 scan0001.bmp"/>
          <p:cNvPicPr>
            <a:picLocks noChangeAspect="1"/>
          </p:cNvPicPr>
          <p:nvPr/>
        </p:nvPicPr>
        <p:blipFill>
          <a:blip r:embed="rId3" cstate="print"/>
          <a:srcRect l="2650" t="4094" r="60252" b="9928"/>
          <a:stretch>
            <a:fillRect/>
          </a:stretch>
        </p:blipFill>
        <p:spPr>
          <a:xfrm>
            <a:off x="304800" y="4114800"/>
            <a:ext cx="2133600" cy="16002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12064"/>
            <a:ext cx="8382000" cy="914400"/>
          </a:xfrm>
        </p:spPr>
        <p:txBody>
          <a:bodyPr/>
          <a:lstStyle/>
          <a:p>
            <a:r>
              <a:rPr lang="en-US" dirty="0" smtClean="0"/>
              <a:t>Rayleigh Criterion</a:t>
            </a:r>
            <a:endParaRPr lang="en-US" dirty="0"/>
          </a:p>
        </p:txBody>
      </p:sp>
      <p:sp>
        <p:nvSpPr>
          <p:cNvPr id="3" name="Content Placeholder 2"/>
          <p:cNvSpPr>
            <a:spLocks noGrp="1"/>
          </p:cNvSpPr>
          <p:nvPr>
            <p:ph idx="1"/>
          </p:nvPr>
        </p:nvSpPr>
        <p:spPr>
          <a:xfrm>
            <a:off x="304800" y="1783560"/>
            <a:ext cx="8305800" cy="4572000"/>
          </a:xfrm>
        </p:spPr>
        <p:txBody>
          <a:bodyPr>
            <a:normAutofit/>
          </a:bodyPr>
          <a:lstStyle/>
          <a:p>
            <a:endParaRPr lang="en-US" dirty="0" smtClean="0"/>
          </a:p>
          <a:p>
            <a:r>
              <a:rPr lang="en-US" dirty="0" smtClean="0"/>
              <a:t>Two unresolved sources</a:t>
            </a:r>
          </a:p>
          <a:p>
            <a:endParaRPr lang="en-US" dirty="0" smtClean="0"/>
          </a:p>
          <a:p>
            <a:endParaRPr lang="en-US" dirty="0" smtClean="0"/>
          </a:p>
          <a:p>
            <a:endParaRPr lang="en-US" dirty="0" smtClean="0"/>
          </a:p>
          <a:p>
            <a:endParaRPr lang="en-US" dirty="0" smtClean="0"/>
          </a:p>
          <a:p>
            <a:r>
              <a:rPr lang="en-US" dirty="0" smtClean="0"/>
              <a:t>Two well-resolved sources</a:t>
            </a:r>
          </a:p>
        </p:txBody>
      </p:sp>
      <p:pic>
        <p:nvPicPr>
          <p:cNvPr id="4" name="Picture 3" descr="Tsokos Lesson 4-8 scan0003.bmp"/>
          <p:cNvPicPr>
            <a:picLocks noChangeAspect="1"/>
          </p:cNvPicPr>
          <p:nvPr/>
        </p:nvPicPr>
        <p:blipFill>
          <a:blip r:embed="rId2" cstate="print"/>
          <a:stretch>
            <a:fillRect/>
          </a:stretch>
        </p:blipFill>
        <p:spPr>
          <a:xfrm>
            <a:off x="5391734" y="1143000"/>
            <a:ext cx="3577011" cy="2594235"/>
          </a:xfrm>
          <a:prstGeom prst="rect">
            <a:avLst/>
          </a:prstGeom>
        </p:spPr>
      </p:pic>
      <p:pic>
        <p:nvPicPr>
          <p:cNvPr id="5" name="Picture 4" descr="Tsokos Lesson 4-8 scan0004.bmp"/>
          <p:cNvPicPr>
            <a:picLocks noChangeAspect="1"/>
          </p:cNvPicPr>
          <p:nvPr/>
        </p:nvPicPr>
        <p:blipFill>
          <a:blip r:embed="rId3" cstate="print"/>
          <a:stretch>
            <a:fillRect/>
          </a:stretch>
        </p:blipFill>
        <p:spPr>
          <a:xfrm>
            <a:off x="5410200" y="3962400"/>
            <a:ext cx="3581400" cy="258577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12064"/>
            <a:ext cx="8382000" cy="914400"/>
          </a:xfrm>
        </p:spPr>
        <p:txBody>
          <a:bodyPr/>
          <a:lstStyle/>
          <a:p>
            <a:r>
              <a:rPr lang="en-US" dirty="0" smtClean="0"/>
              <a:t>Rayleigh Criterion</a:t>
            </a:r>
            <a:endParaRPr lang="en-US" dirty="0"/>
          </a:p>
        </p:txBody>
      </p:sp>
      <p:sp>
        <p:nvSpPr>
          <p:cNvPr id="3" name="Content Placeholder 2"/>
          <p:cNvSpPr>
            <a:spLocks noGrp="1"/>
          </p:cNvSpPr>
          <p:nvPr>
            <p:ph idx="1"/>
          </p:nvPr>
        </p:nvSpPr>
        <p:spPr>
          <a:xfrm>
            <a:off x="304800" y="1447800"/>
            <a:ext cx="6096000" cy="5181600"/>
          </a:xfrm>
        </p:spPr>
        <p:txBody>
          <a:bodyPr>
            <a:normAutofit/>
          </a:bodyPr>
          <a:lstStyle/>
          <a:p>
            <a:r>
              <a:rPr lang="en-US" dirty="0" smtClean="0"/>
              <a:t>In diffraction, the first minima for a </a:t>
            </a:r>
            <a:r>
              <a:rPr lang="en-US" b="1" i="1" dirty="0" smtClean="0"/>
              <a:t>rectangular</a:t>
            </a:r>
            <a:r>
              <a:rPr lang="en-US" dirty="0" smtClean="0"/>
              <a:t> slit of width </a:t>
            </a:r>
            <a:r>
              <a:rPr lang="en-US" b="1" i="1" dirty="0" smtClean="0"/>
              <a:t>b</a:t>
            </a:r>
            <a:r>
              <a:rPr lang="en-US" dirty="0" smtClean="0"/>
              <a:t> occurs at:</a:t>
            </a:r>
          </a:p>
          <a:p>
            <a:endParaRPr lang="en-US" dirty="0" smtClean="0"/>
          </a:p>
          <a:p>
            <a:r>
              <a:rPr lang="en-US" dirty="0" smtClean="0"/>
              <a:t>The first minima for a </a:t>
            </a:r>
            <a:r>
              <a:rPr lang="en-US" b="1" i="1" dirty="0" smtClean="0"/>
              <a:t>circular </a:t>
            </a:r>
            <a:r>
              <a:rPr lang="en-US" dirty="0" smtClean="0"/>
              <a:t>slit of diameter </a:t>
            </a:r>
            <a:r>
              <a:rPr lang="en-US" b="1" i="1" dirty="0" smtClean="0"/>
              <a:t>b</a:t>
            </a:r>
            <a:r>
              <a:rPr lang="en-US" dirty="0" smtClean="0"/>
              <a:t> occurs at:</a:t>
            </a:r>
          </a:p>
          <a:p>
            <a:endParaRPr lang="en-US" dirty="0" smtClean="0"/>
          </a:p>
          <a:p>
            <a:r>
              <a:rPr lang="en-US" b="1" i="1" dirty="0" smtClean="0"/>
              <a:t>Therefore, objects can be resolved if their separation angle exceeds </a:t>
            </a:r>
            <a:r>
              <a:rPr lang="en-US" b="1" i="1" dirty="0" smtClean="0">
                <a:sym typeface="Symbol"/>
              </a:rPr>
              <a:t> (in radians!)</a:t>
            </a:r>
            <a:endParaRPr lang="en-US" b="1" i="1" dirty="0" smtClean="0"/>
          </a:p>
        </p:txBody>
      </p:sp>
      <p:graphicFrame>
        <p:nvGraphicFramePr>
          <p:cNvPr id="4" name="Object 3"/>
          <p:cNvGraphicFramePr>
            <a:graphicFrameLocks noChangeAspect="1"/>
          </p:cNvGraphicFramePr>
          <p:nvPr/>
        </p:nvGraphicFramePr>
        <p:xfrm>
          <a:off x="7391400" y="1447800"/>
          <a:ext cx="1447800" cy="1402557"/>
        </p:xfrm>
        <a:graphic>
          <a:graphicData uri="http://schemas.openxmlformats.org/presentationml/2006/ole">
            <mc:AlternateContent xmlns:mc="http://schemas.openxmlformats.org/markup-compatibility/2006">
              <mc:Choice xmlns:v="urn:schemas-microsoft-com:vml" Requires="v">
                <p:oleObj spid="_x0000_s1030" name="Equation" r:id="rId3" imgW="406080" imgH="393480" progId="Equation.3">
                  <p:embed/>
                </p:oleObj>
              </mc:Choice>
              <mc:Fallback>
                <p:oleObj name="Equation" r:id="rId3" imgW="40608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1447800"/>
                        <a:ext cx="1447800" cy="1402557"/>
                      </a:xfrm>
                      <a:prstGeom prst="rect">
                        <a:avLst/>
                      </a:prstGeom>
                      <a:solidFill>
                        <a:schemeClr val="tx1"/>
                      </a:solidFill>
                    </p:spPr>
                  </p:pic>
                </p:oleObj>
              </mc:Fallback>
            </mc:AlternateContent>
          </a:graphicData>
        </a:graphic>
      </p:graphicFrame>
      <p:graphicFrame>
        <p:nvGraphicFramePr>
          <p:cNvPr id="1027" name="Object 3"/>
          <p:cNvGraphicFramePr>
            <a:graphicFrameLocks noChangeAspect="1"/>
          </p:cNvGraphicFramePr>
          <p:nvPr/>
        </p:nvGraphicFramePr>
        <p:xfrm>
          <a:off x="6477000" y="3124200"/>
          <a:ext cx="2397125" cy="1401763"/>
        </p:xfrm>
        <a:graphic>
          <a:graphicData uri="http://schemas.openxmlformats.org/presentationml/2006/ole">
            <mc:AlternateContent xmlns:mc="http://schemas.openxmlformats.org/markup-compatibility/2006">
              <mc:Choice xmlns:v="urn:schemas-microsoft-com:vml" Requires="v">
                <p:oleObj spid="_x0000_s1031" name="Equation" r:id="rId5" imgW="672840" imgH="393480" progId="Equation.3">
                  <p:embed/>
                </p:oleObj>
              </mc:Choice>
              <mc:Fallback>
                <p:oleObj name="Equation" r:id="rId5" imgW="67284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3124200"/>
                        <a:ext cx="2397125" cy="1401763"/>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Tsokos Lesson 9-4</a:t>
            </a:r>
            <a:br>
              <a:rPr lang="en-US" dirty="0" smtClean="0"/>
            </a:br>
            <a:r>
              <a:rPr lang="en-US" dirty="0" smtClean="0"/>
              <a:t>Resolution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12064"/>
            <a:ext cx="8382000" cy="914400"/>
          </a:xfrm>
        </p:spPr>
        <p:txBody>
          <a:bodyPr/>
          <a:lstStyle/>
          <a:p>
            <a:r>
              <a:rPr lang="en-US" dirty="0" smtClean="0"/>
              <a:t>Rayleigh Criterion</a:t>
            </a:r>
            <a:endParaRPr lang="en-US" dirty="0"/>
          </a:p>
        </p:txBody>
      </p:sp>
      <p:sp>
        <p:nvSpPr>
          <p:cNvPr id="3" name="Content Placeholder 2"/>
          <p:cNvSpPr>
            <a:spLocks noGrp="1"/>
          </p:cNvSpPr>
          <p:nvPr>
            <p:ph idx="1"/>
          </p:nvPr>
        </p:nvSpPr>
        <p:spPr>
          <a:xfrm>
            <a:off x="304800" y="4083840"/>
            <a:ext cx="5943600" cy="2621760"/>
          </a:xfrm>
        </p:spPr>
        <p:txBody>
          <a:bodyPr>
            <a:normAutofit/>
          </a:bodyPr>
          <a:lstStyle/>
          <a:p>
            <a:r>
              <a:rPr lang="en-US" dirty="0" smtClean="0"/>
              <a:t>If two objects are separated by a distance s and their distance from the observer is d, then their angular separation (in radians) is given by</a:t>
            </a:r>
          </a:p>
        </p:txBody>
      </p:sp>
      <p:graphicFrame>
        <p:nvGraphicFramePr>
          <p:cNvPr id="2050" name="Object 2"/>
          <p:cNvGraphicFramePr>
            <a:graphicFrameLocks noChangeAspect="1"/>
          </p:cNvGraphicFramePr>
          <p:nvPr/>
        </p:nvGraphicFramePr>
        <p:xfrm>
          <a:off x="6705600" y="4114800"/>
          <a:ext cx="2035175" cy="2082800"/>
        </p:xfrm>
        <a:graphic>
          <a:graphicData uri="http://schemas.openxmlformats.org/presentationml/2006/ole">
            <mc:AlternateContent xmlns:mc="http://schemas.openxmlformats.org/markup-compatibility/2006">
              <mc:Choice xmlns:v="urn:schemas-microsoft-com:vml" Requires="v">
                <p:oleObj spid="_x0000_s2052" name="Equation" r:id="rId3" imgW="571320" imgH="583920" progId="Equation.3">
                  <p:embed/>
                </p:oleObj>
              </mc:Choice>
              <mc:Fallback>
                <p:oleObj name="Equation" r:id="rId3" imgW="571320" imgH="58392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4114800"/>
                        <a:ext cx="2035175" cy="2082800"/>
                      </a:xfrm>
                      <a:prstGeom prst="rect">
                        <a:avLst/>
                      </a:prstGeom>
                      <a:solidFill>
                        <a:schemeClr val="tx1"/>
                      </a:solidFill>
                    </p:spPr>
                  </p:pic>
                </p:oleObj>
              </mc:Fallback>
            </mc:AlternateContent>
          </a:graphicData>
        </a:graphic>
      </p:graphicFrame>
      <p:pic>
        <p:nvPicPr>
          <p:cNvPr id="5" name="Picture 4" descr="Tsokos Lesson 4-8 scan0005.bmp"/>
          <p:cNvPicPr>
            <a:picLocks noChangeAspect="1"/>
          </p:cNvPicPr>
          <p:nvPr/>
        </p:nvPicPr>
        <p:blipFill>
          <a:blip r:embed="rId5" cstate="print"/>
          <a:stretch>
            <a:fillRect/>
          </a:stretch>
        </p:blipFill>
        <p:spPr>
          <a:xfrm>
            <a:off x="685800" y="1676400"/>
            <a:ext cx="6636407" cy="16002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12064"/>
            <a:ext cx="8382000" cy="914400"/>
          </a:xfrm>
        </p:spPr>
        <p:txBody>
          <a:bodyPr/>
          <a:lstStyle/>
          <a:p>
            <a:r>
              <a:rPr lang="en-US" dirty="0" smtClean="0"/>
              <a:t>Rayleigh Criterion</a:t>
            </a:r>
            <a:endParaRPr lang="en-US" dirty="0"/>
          </a:p>
        </p:txBody>
      </p:sp>
      <p:sp>
        <p:nvSpPr>
          <p:cNvPr id="3" name="Content Placeholder 2"/>
          <p:cNvSpPr>
            <a:spLocks noGrp="1"/>
          </p:cNvSpPr>
          <p:nvPr>
            <p:ph idx="1"/>
          </p:nvPr>
        </p:nvSpPr>
        <p:spPr>
          <a:xfrm>
            <a:off x="304800" y="4083840"/>
            <a:ext cx="5943600" cy="2621760"/>
          </a:xfrm>
        </p:spPr>
        <p:txBody>
          <a:bodyPr>
            <a:normAutofit/>
          </a:bodyPr>
          <a:lstStyle/>
          <a:p>
            <a:r>
              <a:rPr lang="en-US" dirty="0" smtClean="0"/>
              <a:t>Rectangular opening (aperture)</a:t>
            </a:r>
          </a:p>
        </p:txBody>
      </p:sp>
      <p:graphicFrame>
        <p:nvGraphicFramePr>
          <p:cNvPr id="2050" name="Object 2"/>
          <p:cNvGraphicFramePr>
            <a:graphicFrameLocks noChangeAspect="1"/>
          </p:cNvGraphicFramePr>
          <p:nvPr/>
        </p:nvGraphicFramePr>
        <p:xfrm>
          <a:off x="6996112" y="1524000"/>
          <a:ext cx="1538288" cy="4346575"/>
        </p:xfrm>
        <a:graphic>
          <a:graphicData uri="http://schemas.openxmlformats.org/presentationml/2006/ole">
            <mc:AlternateContent xmlns:mc="http://schemas.openxmlformats.org/markup-compatibility/2006">
              <mc:Choice xmlns:v="urn:schemas-microsoft-com:vml" Requires="v">
                <p:oleObj spid="_x0000_s35844" name="Equation" r:id="rId3" imgW="431640" imgH="1218960" progId="Equation.3">
                  <p:embed/>
                </p:oleObj>
              </mc:Choice>
              <mc:Fallback>
                <p:oleObj name="Equation" r:id="rId3" imgW="431640" imgH="121896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96112" y="1524000"/>
                        <a:ext cx="1538288" cy="4346575"/>
                      </a:xfrm>
                      <a:prstGeom prst="rect">
                        <a:avLst/>
                      </a:prstGeom>
                      <a:solidFill>
                        <a:schemeClr val="tx1"/>
                      </a:solidFill>
                    </p:spPr>
                  </p:pic>
                </p:oleObj>
              </mc:Fallback>
            </mc:AlternateContent>
          </a:graphicData>
        </a:graphic>
      </p:graphicFrame>
      <p:pic>
        <p:nvPicPr>
          <p:cNvPr id="5" name="Picture 4" descr="Tsokos Lesson 4-8 scan0005.bmp"/>
          <p:cNvPicPr>
            <a:picLocks noChangeAspect="1"/>
          </p:cNvPicPr>
          <p:nvPr/>
        </p:nvPicPr>
        <p:blipFill>
          <a:blip r:embed="rId5" cstate="print"/>
          <a:stretch>
            <a:fillRect/>
          </a:stretch>
        </p:blipFill>
        <p:spPr>
          <a:xfrm>
            <a:off x="457201" y="1676400"/>
            <a:ext cx="5714999" cy="16002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12064"/>
            <a:ext cx="8382000" cy="914400"/>
          </a:xfrm>
        </p:spPr>
        <p:txBody>
          <a:bodyPr/>
          <a:lstStyle/>
          <a:p>
            <a:r>
              <a:rPr lang="en-US" dirty="0" smtClean="0"/>
              <a:t>Rayleigh Criterion</a:t>
            </a:r>
            <a:endParaRPr lang="en-US" dirty="0"/>
          </a:p>
        </p:txBody>
      </p:sp>
      <p:sp>
        <p:nvSpPr>
          <p:cNvPr id="3" name="Content Placeholder 2"/>
          <p:cNvSpPr>
            <a:spLocks noGrp="1"/>
          </p:cNvSpPr>
          <p:nvPr>
            <p:ph idx="1"/>
          </p:nvPr>
        </p:nvSpPr>
        <p:spPr>
          <a:xfrm>
            <a:off x="304800" y="3200400"/>
            <a:ext cx="5943600" cy="3505200"/>
          </a:xfrm>
        </p:spPr>
        <p:txBody>
          <a:bodyPr>
            <a:normAutofit/>
          </a:bodyPr>
          <a:lstStyle/>
          <a:p>
            <a:r>
              <a:rPr lang="en-US" dirty="0" smtClean="0"/>
              <a:t>Circular opening (aperture)</a:t>
            </a:r>
          </a:p>
        </p:txBody>
      </p:sp>
      <p:graphicFrame>
        <p:nvGraphicFramePr>
          <p:cNvPr id="2050" name="Object 2"/>
          <p:cNvGraphicFramePr>
            <a:graphicFrameLocks noChangeAspect="1"/>
          </p:cNvGraphicFramePr>
          <p:nvPr/>
        </p:nvGraphicFramePr>
        <p:xfrm>
          <a:off x="6324600" y="1524000"/>
          <a:ext cx="2443163" cy="4346575"/>
        </p:xfrm>
        <a:graphic>
          <a:graphicData uri="http://schemas.openxmlformats.org/presentationml/2006/ole">
            <mc:AlternateContent xmlns:mc="http://schemas.openxmlformats.org/markup-compatibility/2006">
              <mc:Choice xmlns:v="urn:schemas-microsoft-com:vml" Requires="v">
                <p:oleObj spid="_x0000_s36868" name="Equation" r:id="rId3" imgW="685800" imgH="1218960" progId="Equation.3">
                  <p:embed/>
                </p:oleObj>
              </mc:Choice>
              <mc:Fallback>
                <p:oleObj name="Equation" r:id="rId3" imgW="685800" imgH="121896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1524000"/>
                        <a:ext cx="2443163" cy="4346575"/>
                      </a:xfrm>
                      <a:prstGeom prst="rect">
                        <a:avLst/>
                      </a:prstGeom>
                      <a:solidFill>
                        <a:schemeClr val="tx1"/>
                      </a:solidFill>
                    </p:spPr>
                  </p:pic>
                </p:oleObj>
              </mc:Fallback>
            </mc:AlternateContent>
          </a:graphicData>
        </a:graphic>
      </p:graphicFrame>
      <p:pic>
        <p:nvPicPr>
          <p:cNvPr id="5" name="Picture 4" descr="Tsokos Lesson 4-8 scan0005.bmp"/>
          <p:cNvPicPr>
            <a:picLocks noChangeAspect="1"/>
          </p:cNvPicPr>
          <p:nvPr/>
        </p:nvPicPr>
        <p:blipFill>
          <a:blip r:embed="rId5" cstate="print"/>
          <a:stretch>
            <a:fillRect/>
          </a:stretch>
        </p:blipFill>
        <p:spPr>
          <a:xfrm>
            <a:off x="228600" y="1371600"/>
            <a:ext cx="5714999" cy="1600200"/>
          </a:xfrm>
          <a:prstGeom prst="rect">
            <a:avLst/>
          </a:prstGeom>
        </p:spPr>
      </p:pic>
      <p:pic>
        <p:nvPicPr>
          <p:cNvPr id="36867" name="Picture 3"/>
          <p:cNvPicPr>
            <a:picLocks noChangeAspect="1" noChangeArrowheads="1"/>
          </p:cNvPicPr>
          <p:nvPr/>
        </p:nvPicPr>
        <p:blipFill>
          <a:blip r:embed="rId6" cstate="print"/>
          <a:srcRect/>
          <a:stretch>
            <a:fillRect/>
          </a:stretch>
        </p:blipFill>
        <p:spPr bwMode="auto">
          <a:xfrm>
            <a:off x="1291340" y="3962400"/>
            <a:ext cx="3814060" cy="2628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a:t>
            </a:r>
            <a:endParaRPr lang="en-US" dirty="0"/>
          </a:p>
        </p:txBody>
      </p:sp>
      <p:sp>
        <p:nvSpPr>
          <p:cNvPr id="3" name="Content Placeholder 2"/>
          <p:cNvSpPr>
            <a:spLocks noGrp="1"/>
          </p:cNvSpPr>
          <p:nvPr>
            <p:ph idx="1"/>
          </p:nvPr>
        </p:nvSpPr>
        <p:spPr>
          <a:xfrm>
            <a:off x="304800" y="1524000"/>
            <a:ext cx="8382000" cy="4831560"/>
          </a:xfrm>
        </p:spPr>
        <p:txBody>
          <a:bodyPr/>
          <a:lstStyle/>
          <a:p>
            <a:pPr marL="58738" indent="0">
              <a:buNone/>
            </a:pPr>
            <a:r>
              <a:rPr lang="en-US" dirty="0" smtClean="0"/>
              <a:t>The camera </a:t>
            </a:r>
            <a:r>
              <a:rPr lang="en-US" dirty="0" err="1" smtClean="0"/>
              <a:t>lense</a:t>
            </a:r>
            <a:r>
              <a:rPr lang="en-US" dirty="0" smtClean="0"/>
              <a:t> of a spy satellite orbiting at 200km has a diameter of 35 cm.  What is the smallest distance this camera can resolve on the surface of the earth?  (Assume a wavelength of 500nm)</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a:t>
            </a:r>
            <a:endParaRPr lang="en-US" dirty="0"/>
          </a:p>
        </p:txBody>
      </p:sp>
      <p:sp>
        <p:nvSpPr>
          <p:cNvPr id="3" name="Content Placeholder 2"/>
          <p:cNvSpPr>
            <a:spLocks noGrp="1"/>
          </p:cNvSpPr>
          <p:nvPr>
            <p:ph idx="1"/>
          </p:nvPr>
        </p:nvSpPr>
        <p:spPr>
          <a:xfrm>
            <a:off x="304800" y="1524000"/>
            <a:ext cx="8382000" cy="4831560"/>
          </a:xfrm>
        </p:spPr>
        <p:txBody>
          <a:bodyPr/>
          <a:lstStyle/>
          <a:p>
            <a:pPr marL="58738" indent="0">
              <a:buNone/>
            </a:pPr>
            <a:r>
              <a:rPr lang="en-US" dirty="0" smtClean="0"/>
              <a:t>The camera </a:t>
            </a:r>
            <a:r>
              <a:rPr lang="en-US" dirty="0" err="1" smtClean="0"/>
              <a:t>lense</a:t>
            </a:r>
            <a:r>
              <a:rPr lang="en-US" dirty="0" smtClean="0"/>
              <a:t> of a spy satellite orbiting at 200km has a diameter of 35 cm.  What is the smallest distance this camera can resolve on the surface of the earth?  (Assume a wavelength of 500nm)</a:t>
            </a:r>
            <a:endParaRPr lang="en-US" dirty="0"/>
          </a:p>
        </p:txBody>
      </p:sp>
      <p:graphicFrame>
        <p:nvGraphicFramePr>
          <p:cNvPr id="3074" name="Object 2"/>
          <p:cNvGraphicFramePr>
            <a:graphicFrameLocks noChangeAspect="1"/>
          </p:cNvGraphicFramePr>
          <p:nvPr/>
        </p:nvGraphicFramePr>
        <p:xfrm>
          <a:off x="1905000" y="3650775"/>
          <a:ext cx="6248400" cy="2907507"/>
        </p:xfrm>
        <a:graphic>
          <a:graphicData uri="http://schemas.openxmlformats.org/presentationml/2006/ole">
            <mc:AlternateContent xmlns:mc="http://schemas.openxmlformats.org/markup-compatibility/2006">
              <mc:Choice xmlns:v="urn:schemas-microsoft-com:vml" Requires="v">
                <p:oleObj spid="_x0000_s37892" name="Equation" r:id="rId3" imgW="2184120" imgH="1015920" progId="Equation.3">
                  <p:embed/>
                </p:oleObj>
              </mc:Choice>
              <mc:Fallback>
                <p:oleObj name="Equation" r:id="rId3" imgW="2184120" imgH="101592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3650775"/>
                        <a:ext cx="6248400" cy="2907507"/>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Microscopes</a:t>
            </a:r>
            <a:endParaRPr lang="en-US" dirty="0"/>
          </a:p>
        </p:txBody>
      </p:sp>
      <p:sp>
        <p:nvSpPr>
          <p:cNvPr id="3" name="Content Placeholder 2"/>
          <p:cNvSpPr>
            <a:spLocks noGrp="1"/>
          </p:cNvSpPr>
          <p:nvPr>
            <p:ph idx="1"/>
          </p:nvPr>
        </p:nvSpPr>
        <p:spPr>
          <a:xfrm>
            <a:off x="304800" y="1524000"/>
            <a:ext cx="5029200" cy="4831560"/>
          </a:xfrm>
        </p:spPr>
        <p:txBody>
          <a:bodyPr>
            <a:normAutofit/>
          </a:bodyPr>
          <a:lstStyle/>
          <a:p>
            <a:r>
              <a:rPr lang="en-US" dirty="0" smtClean="0"/>
              <a:t>In microscopes, the object is in focus when it is at the focal length of the lens (hence the name)</a:t>
            </a:r>
          </a:p>
          <a:p>
            <a:endParaRPr lang="en-US" dirty="0" smtClean="0"/>
          </a:p>
          <a:p>
            <a:r>
              <a:rPr lang="en-US" dirty="0" smtClean="0"/>
              <a:t>The condition for resolution then becomes,</a:t>
            </a:r>
            <a:endParaRPr lang="en-US" dirty="0"/>
          </a:p>
        </p:txBody>
      </p:sp>
      <p:graphicFrame>
        <p:nvGraphicFramePr>
          <p:cNvPr id="4099" name="Object 3"/>
          <p:cNvGraphicFramePr>
            <a:graphicFrameLocks noChangeAspect="1"/>
          </p:cNvGraphicFramePr>
          <p:nvPr/>
        </p:nvGraphicFramePr>
        <p:xfrm>
          <a:off x="6324600" y="1676400"/>
          <a:ext cx="1493838" cy="1493838"/>
        </p:xfrm>
        <a:graphic>
          <a:graphicData uri="http://schemas.openxmlformats.org/presentationml/2006/ole">
            <mc:AlternateContent xmlns:mc="http://schemas.openxmlformats.org/markup-compatibility/2006">
              <mc:Choice xmlns:v="urn:schemas-microsoft-com:vml" Requires="v">
                <p:oleObj spid="_x0000_s4103" name="Equation" r:id="rId3" imgW="419040" imgH="419040" progId="Equation.3">
                  <p:embed/>
                </p:oleObj>
              </mc:Choice>
              <mc:Fallback>
                <p:oleObj name="Equation" r:id="rId3" imgW="419040" imgH="4190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1676400"/>
                        <a:ext cx="1493838" cy="1493838"/>
                      </a:xfrm>
                      <a:prstGeom prst="rect">
                        <a:avLst/>
                      </a:prstGeom>
                      <a:solidFill>
                        <a:schemeClr val="tx1"/>
                      </a:solidFill>
                    </p:spPr>
                  </p:pic>
                </p:oleObj>
              </mc:Fallback>
            </mc:AlternateContent>
          </a:graphicData>
        </a:graphic>
      </p:graphicFrame>
      <p:graphicFrame>
        <p:nvGraphicFramePr>
          <p:cNvPr id="4100" name="Object 4"/>
          <p:cNvGraphicFramePr>
            <a:graphicFrameLocks noChangeAspect="1"/>
          </p:cNvGraphicFramePr>
          <p:nvPr/>
        </p:nvGraphicFramePr>
        <p:xfrm>
          <a:off x="5486400" y="3581400"/>
          <a:ext cx="3394075" cy="2987675"/>
        </p:xfrm>
        <a:graphic>
          <a:graphicData uri="http://schemas.openxmlformats.org/presentationml/2006/ole">
            <mc:AlternateContent xmlns:mc="http://schemas.openxmlformats.org/markup-compatibility/2006">
              <mc:Choice xmlns:v="urn:schemas-microsoft-com:vml" Requires="v">
                <p:oleObj spid="_x0000_s4104" name="Equation" r:id="rId5" imgW="952200" imgH="838080" progId="Equation.3">
                  <p:embed/>
                </p:oleObj>
              </mc:Choice>
              <mc:Fallback>
                <p:oleObj name="Equation" r:id="rId5" imgW="952200" imgH="83808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86400" y="3581400"/>
                        <a:ext cx="3394075" cy="2987675"/>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Microscopes</a:t>
            </a:r>
            <a:endParaRPr lang="en-US" dirty="0"/>
          </a:p>
        </p:txBody>
      </p:sp>
      <p:sp>
        <p:nvSpPr>
          <p:cNvPr id="3" name="Content Placeholder 2"/>
          <p:cNvSpPr>
            <a:spLocks noGrp="1"/>
          </p:cNvSpPr>
          <p:nvPr>
            <p:ph idx="1"/>
          </p:nvPr>
        </p:nvSpPr>
        <p:spPr/>
        <p:txBody>
          <a:bodyPr/>
          <a:lstStyle/>
          <a:p>
            <a:r>
              <a:rPr lang="en-US" dirty="0" smtClean="0"/>
              <a:t>In practice, </a:t>
            </a:r>
            <a:r>
              <a:rPr lang="en-US" b="1" i="1" dirty="0" smtClean="0"/>
              <a:t>f</a:t>
            </a:r>
            <a:r>
              <a:rPr lang="en-US" dirty="0" smtClean="0"/>
              <a:t> is of the same order of magnitude as </a:t>
            </a:r>
            <a:r>
              <a:rPr lang="en-US" b="1" i="1" dirty="0" smtClean="0"/>
              <a:t>b</a:t>
            </a:r>
            <a:r>
              <a:rPr lang="en-US" dirty="0" smtClean="0"/>
              <a:t> so </a:t>
            </a:r>
            <a:r>
              <a:rPr lang="en-US" b="1" i="1" dirty="0" smtClean="0"/>
              <a:t>f ≈ b</a:t>
            </a:r>
          </a:p>
          <a:p>
            <a:r>
              <a:rPr lang="en-US" dirty="0" smtClean="0"/>
              <a:t>Therefore, in terms of order of magnitude,        </a:t>
            </a:r>
            <a:r>
              <a:rPr lang="en-US" b="1" i="1" dirty="0" smtClean="0"/>
              <a:t>s ≈ </a:t>
            </a:r>
            <a:r>
              <a:rPr lang="el-GR" b="1" i="1" dirty="0" smtClean="0"/>
              <a:t>λ</a:t>
            </a:r>
            <a:endParaRPr lang="en-US" b="1" i="1" dirty="0" smtClean="0"/>
          </a:p>
          <a:p>
            <a:r>
              <a:rPr lang="en-US" b="1" i="1" dirty="0" smtClean="0"/>
              <a:t>To resolve a small object of size s, the wavelength of light used, </a:t>
            </a:r>
            <a:r>
              <a:rPr lang="el-GR" b="1" i="1" dirty="0" smtClean="0"/>
              <a:t>λ</a:t>
            </a:r>
            <a:r>
              <a:rPr lang="en-US" b="1" i="1" dirty="0" smtClean="0"/>
              <a:t>, must be the same order of magnitude as s or smaller</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 Microscope</a:t>
            </a:r>
            <a:endParaRPr lang="en-US" dirty="0"/>
          </a:p>
        </p:txBody>
      </p:sp>
      <p:sp>
        <p:nvSpPr>
          <p:cNvPr id="3" name="Content Placeholder 2"/>
          <p:cNvSpPr>
            <a:spLocks noGrp="1"/>
          </p:cNvSpPr>
          <p:nvPr>
            <p:ph idx="1"/>
          </p:nvPr>
        </p:nvSpPr>
        <p:spPr/>
        <p:txBody>
          <a:bodyPr/>
          <a:lstStyle/>
          <a:p>
            <a:r>
              <a:rPr lang="en-US" dirty="0" smtClean="0"/>
              <a:t>In order to see an object as small as 0.01nm, we can’t use visual light</a:t>
            </a:r>
          </a:p>
          <a:p>
            <a:r>
              <a:rPr lang="en-US" dirty="0" smtClean="0"/>
              <a:t>However, we can make use of the wave nature of electrons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12064"/>
            <a:ext cx="8382000" cy="914400"/>
          </a:xfrm>
        </p:spPr>
        <p:txBody>
          <a:bodyPr/>
          <a:lstStyle/>
          <a:p>
            <a:r>
              <a:rPr lang="en-US" dirty="0" smtClean="0"/>
              <a:t>Electron Microscope</a:t>
            </a:r>
            <a:endParaRPr lang="en-US" dirty="0"/>
          </a:p>
        </p:txBody>
      </p:sp>
      <p:sp>
        <p:nvSpPr>
          <p:cNvPr id="3" name="Content Placeholder 2"/>
          <p:cNvSpPr>
            <a:spLocks noGrp="1"/>
          </p:cNvSpPr>
          <p:nvPr>
            <p:ph idx="1"/>
          </p:nvPr>
        </p:nvSpPr>
        <p:spPr>
          <a:xfrm>
            <a:off x="457200" y="1295400"/>
            <a:ext cx="8229600" cy="5060160"/>
          </a:xfrm>
        </p:spPr>
        <p:txBody>
          <a:bodyPr/>
          <a:lstStyle/>
          <a:p>
            <a:r>
              <a:rPr lang="en-US" dirty="0" smtClean="0"/>
              <a:t>Sample Application:</a:t>
            </a:r>
          </a:p>
          <a:p>
            <a:pPr lvl="1"/>
            <a:r>
              <a:rPr lang="en-US" dirty="0" smtClean="0"/>
              <a:t>We excite an electron to 10</a:t>
            </a:r>
            <a:r>
              <a:rPr lang="en-US" baseline="30000" dirty="0" smtClean="0"/>
              <a:t>5</a:t>
            </a:r>
            <a:r>
              <a:rPr lang="en-US" dirty="0" smtClean="0"/>
              <a:t> </a:t>
            </a:r>
            <a:r>
              <a:rPr lang="en-US" dirty="0" err="1" smtClean="0"/>
              <a:t>eV</a:t>
            </a:r>
            <a:r>
              <a:rPr lang="en-US" dirty="0" smtClean="0"/>
              <a:t> = 1.6 x 10</a:t>
            </a:r>
            <a:r>
              <a:rPr lang="en-US" baseline="30000" dirty="0" smtClean="0"/>
              <a:t>-14</a:t>
            </a:r>
            <a:r>
              <a:rPr lang="en-US" dirty="0" smtClean="0"/>
              <a:t> J (kinetic energy)</a:t>
            </a:r>
          </a:p>
          <a:p>
            <a:pPr lvl="1"/>
            <a:r>
              <a:rPr lang="en-US" dirty="0" smtClean="0"/>
              <a:t>The mass of an electron is 9.1 x 10</a:t>
            </a:r>
            <a:r>
              <a:rPr lang="en-US" baseline="30000" dirty="0" smtClean="0"/>
              <a:t>-31</a:t>
            </a:r>
            <a:r>
              <a:rPr lang="en-US" dirty="0" smtClean="0"/>
              <a:t> kg</a:t>
            </a:r>
            <a:endParaRPr lang="en-US" dirty="0"/>
          </a:p>
        </p:txBody>
      </p:sp>
      <p:graphicFrame>
        <p:nvGraphicFramePr>
          <p:cNvPr id="5122" name="Object 2"/>
          <p:cNvGraphicFramePr>
            <a:graphicFrameLocks noChangeAspect="1"/>
          </p:cNvGraphicFramePr>
          <p:nvPr/>
        </p:nvGraphicFramePr>
        <p:xfrm>
          <a:off x="1371600" y="3429000"/>
          <a:ext cx="6564313" cy="2444750"/>
        </p:xfrm>
        <a:graphic>
          <a:graphicData uri="http://schemas.openxmlformats.org/presentationml/2006/ole">
            <mc:AlternateContent xmlns:mc="http://schemas.openxmlformats.org/markup-compatibility/2006">
              <mc:Choice xmlns:v="urn:schemas-microsoft-com:vml" Requires="v">
                <p:oleObj spid="_x0000_s5124" name="Equation" r:id="rId3" imgW="1841400" imgH="685800" progId="Equation.3">
                  <p:embed/>
                </p:oleObj>
              </mc:Choice>
              <mc:Fallback>
                <p:oleObj name="Equation" r:id="rId3" imgW="1841400" imgH="685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3429000"/>
                        <a:ext cx="6564313" cy="2444750"/>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12064"/>
            <a:ext cx="8382000" cy="914400"/>
          </a:xfrm>
        </p:spPr>
        <p:txBody>
          <a:bodyPr/>
          <a:lstStyle/>
          <a:p>
            <a:r>
              <a:rPr lang="en-US" dirty="0" smtClean="0"/>
              <a:t>Electron Microscope</a:t>
            </a:r>
            <a:endParaRPr lang="en-US" dirty="0"/>
          </a:p>
        </p:txBody>
      </p:sp>
      <p:sp>
        <p:nvSpPr>
          <p:cNvPr id="3" name="Content Placeholder 2"/>
          <p:cNvSpPr>
            <a:spLocks noGrp="1"/>
          </p:cNvSpPr>
          <p:nvPr>
            <p:ph idx="1"/>
          </p:nvPr>
        </p:nvSpPr>
        <p:spPr>
          <a:xfrm>
            <a:off x="457200" y="1295400"/>
            <a:ext cx="8229600" cy="5060160"/>
          </a:xfrm>
        </p:spPr>
        <p:txBody>
          <a:bodyPr/>
          <a:lstStyle/>
          <a:p>
            <a:r>
              <a:rPr lang="en-US" dirty="0" smtClean="0"/>
              <a:t>Sample Application:</a:t>
            </a:r>
          </a:p>
          <a:p>
            <a:pPr lvl="1"/>
            <a:r>
              <a:rPr lang="en-US" dirty="0" smtClean="0"/>
              <a:t>We excite an electron to 10</a:t>
            </a:r>
            <a:r>
              <a:rPr lang="en-US" baseline="30000" dirty="0" smtClean="0"/>
              <a:t>5</a:t>
            </a:r>
            <a:r>
              <a:rPr lang="en-US" dirty="0" smtClean="0"/>
              <a:t> </a:t>
            </a:r>
            <a:r>
              <a:rPr lang="en-US" dirty="0" err="1" smtClean="0"/>
              <a:t>eV</a:t>
            </a:r>
            <a:r>
              <a:rPr lang="en-US" dirty="0" smtClean="0"/>
              <a:t> = 1.6 x 10</a:t>
            </a:r>
            <a:r>
              <a:rPr lang="en-US" baseline="30000" dirty="0" smtClean="0"/>
              <a:t>-14</a:t>
            </a:r>
            <a:r>
              <a:rPr lang="en-US" dirty="0" smtClean="0"/>
              <a:t> J (kinetic energy)</a:t>
            </a:r>
          </a:p>
          <a:p>
            <a:pPr lvl="1"/>
            <a:r>
              <a:rPr lang="en-US" dirty="0" smtClean="0"/>
              <a:t>The mass of an electron is 9.1 x 10</a:t>
            </a:r>
            <a:r>
              <a:rPr lang="en-US" baseline="30000" dirty="0" smtClean="0"/>
              <a:t>-31</a:t>
            </a:r>
            <a:r>
              <a:rPr lang="en-US" dirty="0" smtClean="0"/>
              <a:t> kg</a:t>
            </a:r>
            <a:endParaRPr lang="en-US" dirty="0"/>
          </a:p>
        </p:txBody>
      </p:sp>
      <p:graphicFrame>
        <p:nvGraphicFramePr>
          <p:cNvPr id="5122" name="Object 2"/>
          <p:cNvGraphicFramePr>
            <a:graphicFrameLocks noChangeAspect="1"/>
          </p:cNvGraphicFramePr>
          <p:nvPr/>
        </p:nvGraphicFramePr>
        <p:xfrm>
          <a:off x="1371600" y="3384550"/>
          <a:ext cx="6564313" cy="2535238"/>
        </p:xfrm>
        <a:graphic>
          <a:graphicData uri="http://schemas.openxmlformats.org/presentationml/2006/ole">
            <mc:AlternateContent xmlns:mc="http://schemas.openxmlformats.org/markup-compatibility/2006">
              <mc:Choice xmlns:v="urn:schemas-microsoft-com:vml" Requires="v">
                <p:oleObj spid="_x0000_s6148" name="Equation" r:id="rId3" imgW="1841400" imgH="711000" progId="Equation.3">
                  <p:embed/>
                </p:oleObj>
              </mc:Choice>
              <mc:Fallback>
                <p:oleObj name="Equation" r:id="rId3" imgW="1841400" imgH="7110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3384550"/>
                        <a:ext cx="6564313" cy="2535238"/>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Idea: </a:t>
            </a:r>
            <a:endParaRPr lang="en-US" dirty="0"/>
          </a:p>
        </p:txBody>
      </p:sp>
      <p:sp>
        <p:nvSpPr>
          <p:cNvPr id="3" name="Content Placeholder 2"/>
          <p:cNvSpPr>
            <a:spLocks noGrp="1"/>
          </p:cNvSpPr>
          <p:nvPr>
            <p:ph idx="1"/>
          </p:nvPr>
        </p:nvSpPr>
        <p:spPr/>
        <p:txBody>
          <a:bodyPr>
            <a:normAutofit/>
          </a:bodyPr>
          <a:lstStyle/>
          <a:p>
            <a:pPr lvl="0"/>
            <a:r>
              <a:rPr lang="en-US" sz="3200" dirty="0" smtClean="0"/>
              <a:t>Resolution places an absolute limit on the extent to which an optical or other system can separate images of objects.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12064"/>
            <a:ext cx="8382000" cy="914400"/>
          </a:xfrm>
        </p:spPr>
        <p:txBody>
          <a:bodyPr/>
          <a:lstStyle/>
          <a:p>
            <a:r>
              <a:rPr lang="en-US" dirty="0" smtClean="0"/>
              <a:t>Electron Microscope</a:t>
            </a:r>
            <a:endParaRPr lang="en-US" dirty="0"/>
          </a:p>
        </p:txBody>
      </p:sp>
      <p:sp>
        <p:nvSpPr>
          <p:cNvPr id="3" name="Content Placeholder 2"/>
          <p:cNvSpPr>
            <a:spLocks noGrp="1"/>
          </p:cNvSpPr>
          <p:nvPr>
            <p:ph idx="1"/>
          </p:nvPr>
        </p:nvSpPr>
        <p:spPr>
          <a:xfrm>
            <a:off x="457200" y="1295400"/>
            <a:ext cx="8229600" cy="5334000"/>
          </a:xfrm>
        </p:spPr>
        <p:txBody>
          <a:bodyPr>
            <a:normAutofit/>
          </a:bodyPr>
          <a:lstStyle/>
          <a:p>
            <a:r>
              <a:rPr lang="en-US" dirty="0" smtClean="0"/>
              <a:t>Sample Application:</a:t>
            </a:r>
          </a:p>
          <a:p>
            <a:pPr lvl="1"/>
            <a:r>
              <a:rPr lang="en-US" dirty="0" smtClean="0"/>
              <a:t>We excite an electron to 10</a:t>
            </a:r>
            <a:r>
              <a:rPr lang="en-US" baseline="30000" dirty="0" smtClean="0"/>
              <a:t>5</a:t>
            </a:r>
            <a:r>
              <a:rPr lang="en-US" dirty="0" smtClean="0"/>
              <a:t> </a:t>
            </a:r>
            <a:r>
              <a:rPr lang="en-US" dirty="0" err="1" smtClean="0"/>
              <a:t>eV</a:t>
            </a:r>
            <a:r>
              <a:rPr lang="en-US" dirty="0" smtClean="0"/>
              <a:t> = 1.6 x 10</a:t>
            </a:r>
            <a:r>
              <a:rPr lang="en-US" baseline="30000" dirty="0" smtClean="0"/>
              <a:t>-14</a:t>
            </a:r>
            <a:r>
              <a:rPr lang="en-US" dirty="0" smtClean="0"/>
              <a:t> J (kinetic energy)</a:t>
            </a:r>
          </a:p>
          <a:p>
            <a:pPr lvl="1"/>
            <a:r>
              <a:rPr lang="en-US" dirty="0" smtClean="0"/>
              <a:t>The mass of an electron is 9.1 x 10</a:t>
            </a:r>
            <a:r>
              <a:rPr lang="en-US" baseline="30000" dirty="0" smtClean="0"/>
              <a:t>-31</a:t>
            </a:r>
            <a:r>
              <a:rPr lang="en-US" dirty="0" smtClean="0"/>
              <a:t> kg</a:t>
            </a:r>
          </a:p>
          <a:p>
            <a:pPr lvl="1"/>
            <a:endParaRPr lang="en-US" dirty="0" smtClean="0"/>
          </a:p>
          <a:p>
            <a:pPr lvl="1"/>
            <a:endParaRPr lang="en-US" dirty="0" smtClean="0"/>
          </a:p>
          <a:p>
            <a:pPr lvl="1"/>
            <a:endParaRPr lang="en-US" dirty="0" smtClean="0"/>
          </a:p>
          <a:p>
            <a:pPr lvl="1"/>
            <a:endParaRPr lang="en-US" dirty="0" smtClean="0"/>
          </a:p>
          <a:p>
            <a:pPr lvl="1"/>
            <a:r>
              <a:rPr lang="en-US" dirty="0" smtClean="0"/>
              <a:t>To resolve particles as small as 10</a:t>
            </a:r>
            <a:r>
              <a:rPr lang="en-US" baseline="30000" dirty="0" smtClean="0"/>
              <a:t>-18</a:t>
            </a:r>
            <a:r>
              <a:rPr lang="en-US" dirty="0" smtClean="0"/>
              <a:t>m, electrons need energy in excess of 1000 </a:t>
            </a:r>
            <a:r>
              <a:rPr lang="en-US" dirty="0" err="1" smtClean="0"/>
              <a:t>GeV</a:t>
            </a:r>
            <a:r>
              <a:rPr lang="en-US" dirty="0" smtClean="0"/>
              <a:t> – hence the need for particle accelerators!</a:t>
            </a:r>
            <a:endParaRPr lang="en-US" dirty="0"/>
          </a:p>
        </p:txBody>
      </p:sp>
      <p:graphicFrame>
        <p:nvGraphicFramePr>
          <p:cNvPr id="5122" name="Object 2"/>
          <p:cNvGraphicFramePr>
            <a:graphicFrameLocks noChangeAspect="1"/>
          </p:cNvGraphicFramePr>
          <p:nvPr/>
        </p:nvGraphicFramePr>
        <p:xfrm>
          <a:off x="1295400" y="3276600"/>
          <a:ext cx="6519863" cy="1584325"/>
        </p:xfrm>
        <a:graphic>
          <a:graphicData uri="http://schemas.openxmlformats.org/presentationml/2006/ole">
            <mc:AlternateContent xmlns:mc="http://schemas.openxmlformats.org/markup-compatibility/2006">
              <mc:Choice xmlns:v="urn:schemas-microsoft-com:vml" Requires="v">
                <p:oleObj spid="_x0000_s7172" name="Equation" r:id="rId3" imgW="1828800" imgH="444240" progId="Equation.3">
                  <p:embed/>
                </p:oleObj>
              </mc:Choice>
              <mc:Fallback>
                <p:oleObj name="Equation" r:id="rId3" imgW="1828800" imgH="4442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3276600"/>
                        <a:ext cx="6519863" cy="1584325"/>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12064"/>
            <a:ext cx="8382000" cy="914400"/>
          </a:xfrm>
        </p:spPr>
        <p:txBody>
          <a:bodyPr/>
          <a:lstStyle/>
          <a:p>
            <a:r>
              <a:rPr lang="en-US" dirty="0" smtClean="0"/>
              <a:t>Diffraction Grating Resolution</a:t>
            </a:r>
            <a:endParaRPr lang="en-US" dirty="0"/>
          </a:p>
        </p:txBody>
      </p:sp>
      <p:sp>
        <p:nvSpPr>
          <p:cNvPr id="3" name="Content Placeholder 2"/>
          <p:cNvSpPr>
            <a:spLocks noGrp="1"/>
          </p:cNvSpPr>
          <p:nvPr>
            <p:ph idx="1"/>
          </p:nvPr>
        </p:nvSpPr>
        <p:spPr/>
        <p:txBody>
          <a:bodyPr/>
          <a:lstStyle/>
          <a:p>
            <a:r>
              <a:rPr lang="en-US" dirty="0" smtClean="0"/>
              <a:t>Diffraction gratings are supposed to resolve two different wavelengths in a spectrum that are close to each other</a:t>
            </a:r>
          </a:p>
          <a:p>
            <a:r>
              <a:rPr lang="en-US" dirty="0" smtClean="0"/>
              <a:t>Because the wavelengths are close to each other, the angle that separates them is small</a:t>
            </a:r>
          </a:p>
          <a:p>
            <a:r>
              <a:rPr lang="en-US" i="1" dirty="0" smtClean="0">
                <a:solidFill>
                  <a:srgbClr val="FFFF00"/>
                </a:solidFill>
              </a:rPr>
              <a:t>Houston, do we have a problem?</a:t>
            </a:r>
            <a:endParaRPr lang="en-US" i="1" dirty="0">
              <a:solidFill>
                <a:srgbClr val="FFFF00"/>
              </a:solidFill>
            </a:endParaRPr>
          </a:p>
        </p:txBody>
      </p:sp>
      <p:pic>
        <p:nvPicPr>
          <p:cNvPr id="39938" name="Picture 2" descr="File:Intensity plot of diffraction grating.png"/>
          <p:cNvPicPr>
            <a:picLocks noChangeAspect="1" noChangeArrowheads="1"/>
          </p:cNvPicPr>
          <p:nvPr/>
        </p:nvPicPr>
        <p:blipFill>
          <a:blip r:embed="rId2" cstate="print"/>
          <a:srcRect/>
          <a:stretch>
            <a:fillRect/>
          </a:stretch>
        </p:blipFill>
        <p:spPr bwMode="auto">
          <a:xfrm>
            <a:off x="1371600" y="4812888"/>
            <a:ext cx="7620000" cy="1933576"/>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12064"/>
            <a:ext cx="8382000" cy="914400"/>
          </a:xfrm>
        </p:spPr>
        <p:txBody>
          <a:bodyPr/>
          <a:lstStyle/>
          <a:p>
            <a:r>
              <a:rPr lang="en-US" dirty="0" smtClean="0"/>
              <a:t>Diffraction Grating Resolution</a:t>
            </a:r>
            <a:endParaRPr lang="en-US" dirty="0"/>
          </a:p>
        </p:txBody>
      </p:sp>
      <p:sp>
        <p:nvSpPr>
          <p:cNvPr id="3" name="Content Placeholder 2"/>
          <p:cNvSpPr>
            <a:spLocks noGrp="1"/>
          </p:cNvSpPr>
          <p:nvPr>
            <p:ph idx="1"/>
          </p:nvPr>
        </p:nvSpPr>
        <p:spPr>
          <a:xfrm>
            <a:off x="304800" y="1783560"/>
            <a:ext cx="8382000" cy="4572000"/>
          </a:xfrm>
        </p:spPr>
        <p:txBody>
          <a:bodyPr/>
          <a:lstStyle/>
          <a:p>
            <a:r>
              <a:rPr lang="en-US" dirty="0" smtClean="0"/>
              <a:t>Resolving power, </a:t>
            </a:r>
            <a:r>
              <a:rPr lang="en-US" i="1" dirty="0" smtClean="0"/>
              <a:t>R</a:t>
            </a:r>
          </a:p>
          <a:p>
            <a:pPr lvl="1"/>
            <a:endParaRPr lang="en-US" i="1" dirty="0" smtClean="0"/>
          </a:p>
          <a:p>
            <a:pPr lvl="1"/>
            <a:endParaRPr lang="en-US" i="1" dirty="0" smtClean="0"/>
          </a:p>
          <a:p>
            <a:pPr lvl="1"/>
            <a:endParaRPr lang="en-US" i="1" dirty="0" smtClean="0"/>
          </a:p>
          <a:p>
            <a:pPr lvl="1"/>
            <a:r>
              <a:rPr lang="el-GR" i="1" dirty="0" smtClean="0"/>
              <a:t>λ</a:t>
            </a:r>
            <a:r>
              <a:rPr lang="en-US" i="1" baseline="-25000" dirty="0" err="1" smtClean="0"/>
              <a:t>avg</a:t>
            </a:r>
            <a:r>
              <a:rPr lang="en-US" i="1" dirty="0" smtClean="0"/>
              <a:t> is the average of two wavelengths</a:t>
            </a:r>
          </a:p>
          <a:p>
            <a:pPr lvl="1"/>
            <a:r>
              <a:rPr lang="en-US" i="1" dirty="0" smtClean="0"/>
              <a:t>Δ</a:t>
            </a:r>
            <a:r>
              <a:rPr lang="el-GR" i="1" dirty="0" smtClean="0"/>
              <a:t>λ</a:t>
            </a:r>
            <a:r>
              <a:rPr lang="en-US" i="1" dirty="0" smtClean="0"/>
              <a:t> is the difference between the two wavelengths</a:t>
            </a:r>
          </a:p>
          <a:p>
            <a:r>
              <a:rPr lang="en-US" dirty="0" smtClean="0"/>
              <a:t>A larger resolving power means the smaller the difference between the two wavelengths can be</a:t>
            </a:r>
            <a:endParaRPr lang="en-US" dirty="0"/>
          </a:p>
        </p:txBody>
      </p:sp>
      <p:graphicFrame>
        <p:nvGraphicFramePr>
          <p:cNvPr id="40963" name="Object 2"/>
          <p:cNvGraphicFramePr>
            <a:graphicFrameLocks noChangeAspect="1"/>
          </p:cNvGraphicFramePr>
          <p:nvPr/>
        </p:nvGraphicFramePr>
        <p:xfrm>
          <a:off x="4876800" y="1905000"/>
          <a:ext cx="1992313" cy="1492250"/>
        </p:xfrm>
        <a:graphic>
          <a:graphicData uri="http://schemas.openxmlformats.org/presentationml/2006/ole">
            <mc:AlternateContent xmlns:mc="http://schemas.openxmlformats.org/markup-compatibility/2006">
              <mc:Choice xmlns:v="urn:schemas-microsoft-com:vml" Requires="v">
                <p:oleObj spid="_x0000_s40965" name="Equation" r:id="rId3" imgW="558720" imgH="419040" progId="Equation.3">
                  <p:embed/>
                </p:oleObj>
              </mc:Choice>
              <mc:Fallback>
                <p:oleObj name="Equation" r:id="rId3" imgW="558720" imgH="4190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1905000"/>
                        <a:ext cx="1992313" cy="1492250"/>
                      </a:xfrm>
                      <a:prstGeom prst="rect">
                        <a:avLst/>
                      </a:prstGeom>
                      <a:solidFill>
                        <a:schemeClr val="tx1"/>
                      </a:solidFill>
                    </p:spPr>
                  </p:pic>
                </p:oleObj>
              </mc:Fallback>
            </mc:AlternateContent>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12064"/>
            <a:ext cx="8382000" cy="914400"/>
          </a:xfrm>
        </p:spPr>
        <p:txBody>
          <a:bodyPr/>
          <a:lstStyle/>
          <a:p>
            <a:r>
              <a:rPr lang="en-US" dirty="0" smtClean="0"/>
              <a:t>Diffraction Grating Resolution</a:t>
            </a:r>
            <a:endParaRPr lang="en-US" dirty="0"/>
          </a:p>
        </p:txBody>
      </p:sp>
      <p:sp>
        <p:nvSpPr>
          <p:cNvPr id="3" name="Content Placeholder 2"/>
          <p:cNvSpPr>
            <a:spLocks noGrp="1"/>
          </p:cNvSpPr>
          <p:nvPr>
            <p:ph idx="1"/>
          </p:nvPr>
        </p:nvSpPr>
        <p:spPr>
          <a:xfrm>
            <a:off x="304800" y="1783560"/>
            <a:ext cx="8382000" cy="4572000"/>
          </a:xfrm>
        </p:spPr>
        <p:txBody>
          <a:bodyPr/>
          <a:lstStyle/>
          <a:p>
            <a:r>
              <a:rPr lang="en-US" dirty="0" smtClean="0"/>
              <a:t>Resolving power</a:t>
            </a:r>
            <a:endParaRPr lang="en-US" i="1" dirty="0" smtClean="0"/>
          </a:p>
          <a:p>
            <a:pPr lvl="1"/>
            <a:endParaRPr lang="en-US" i="1" dirty="0" smtClean="0"/>
          </a:p>
          <a:p>
            <a:pPr lvl="1"/>
            <a:endParaRPr lang="en-US" i="1" dirty="0" smtClean="0"/>
          </a:p>
          <a:p>
            <a:pPr lvl="1"/>
            <a:endParaRPr lang="en-US" i="1" dirty="0" smtClean="0"/>
          </a:p>
          <a:p>
            <a:pPr lvl="1"/>
            <a:r>
              <a:rPr lang="en-US" i="1" dirty="0" smtClean="0"/>
              <a:t>m is the order at which the lines are observed</a:t>
            </a:r>
          </a:p>
          <a:p>
            <a:pPr lvl="1"/>
            <a:r>
              <a:rPr lang="en-US" i="1" dirty="0" smtClean="0"/>
              <a:t>N is the total number of slits in the grating</a:t>
            </a:r>
          </a:p>
          <a:p>
            <a:r>
              <a:rPr lang="en-US" dirty="0" smtClean="0"/>
              <a:t>A larger resolving power means the smaller the difference between the two wavelengths can be</a:t>
            </a:r>
            <a:endParaRPr lang="en-US" dirty="0"/>
          </a:p>
        </p:txBody>
      </p:sp>
      <p:graphicFrame>
        <p:nvGraphicFramePr>
          <p:cNvPr id="40963" name="Object 2"/>
          <p:cNvGraphicFramePr>
            <a:graphicFrameLocks noChangeAspect="1"/>
          </p:cNvGraphicFramePr>
          <p:nvPr/>
        </p:nvGraphicFramePr>
        <p:xfrm>
          <a:off x="4651375" y="1905000"/>
          <a:ext cx="2444750" cy="1492250"/>
        </p:xfrm>
        <a:graphic>
          <a:graphicData uri="http://schemas.openxmlformats.org/presentationml/2006/ole">
            <mc:AlternateContent xmlns:mc="http://schemas.openxmlformats.org/markup-compatibility/2006">
              <mc:Choice xmlns:v="urn:schemas-microsoft-com:vml" Requires="v">
                <p:oleObj spid="_x0000_s58372" name="Equation" r:id="rId3" imgW="685800" imgH="419040" progId="Equation.3">
                  <p:embed/>
                </p:oleObj>
              </mc:Choice>
              <mc:Fallback>
                <p:oleObj name="Equation" r:id="rId3" imgW="685800" imgH="4190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1375" y="1905000"/>
                        <a:ext cx="2444750" cy="1492250"/>
                      </a:xfrm>
                      <a:prstGeom prst="rect">
                        <a:avLst/>
                      </a:prstGeom>
                      <a:solidFill>
                        <a:schemeClr val="tx1"/>
                      </a:solidFill>
                    </p:spPr>
                  </p:pic>
                </p:oleObj>
              </mc:Fallback>
            </mc:AlternateContent>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12064"/>
            <a:ext cx="8382000" cy="914400"/>
          </a:xfrm>
        </p:spPr>
        <p:txBody>
          <a:bodyPr/>
          <a:lstStyle/>
          <a:p>
            <a:r>
              <a:rPr lang="en-US" dirty="0" smtClean="0"/>
              <a:t>Diffraction Grating Resolution</a:t>
            </a:r>
            <a:endParaRPr lang="en-US" dirty="0"/>
          </a:p>
        </p:txBody>
      </p:sp>
      <p:sp>
        <p:nvSpPr>
          <p:cNvPr id="3" name="Content Placeholder 2"/>
          <p:cNvSpPr>
            <a:spLocks noGrp="1"/>
          </p:cNvSpPr>
          <p:nvPr>
            <p:ph idx="1"/>
          </p:nvPr>
        </p:nvSpPr>
        <p:spPr>
          <a:xfrm>
            <a:off x="304800" y="1783560"/>
            <a:ext cx="8382000" cy="4572000"/>
          </a:xfrm>
        </p:spPr>
        <p:txBody>
          <a:bodyPr/>
          <a:lstStyle/>
          <a:p>
            <a:r>
              <a:rPr lang="en-US" dirty="0" smtClean="0"/>
              <a:t>Resolving power</a:t>
            </a:r>
            <a:endParaRPr lang="en-US" i="1" dirty="0" smtClean="0"/>
          </a:p>
          <a:p>
            <a:pPr lvl="1"/>
            <a:endParaRPr lang="en-US" i="1" dirty="0" smtClean="0"/>
          </a:p>
          <a:p>
            <a:pPr lvl="1"/>
            <a:endParaRPr lang="en-US" i="1" dirty="0" smtClean="0"/>
          </a:p>
          <a:p>
            <a:pPr lvl="1"/>
            <a:endParaRPr lang="en-US" i="1" dirty="0" smtClean="0"/>
          </a:p>
          <a:p>
            <a:r>
              <a:rPr lang="en-US" dirty="0" smtClean="0"/>
              <a:t>This gives the smallest difference between two wavelengths that can be resolved</a:t>
            </a:r>
          </a:p>
          <a:p>
            <a:r>
              <a:rPr lang="en-US" dirty="0" smtClean="0"/>
              <a:t>The smaller the difference, the larger the number of gratings</a:t>
            </a:r>
            <a:endParaRPr lang="en-US" dirty="0"/>
          </a:p>
        </p:txBody>
      </p:sp>
      <p:graphicFrame>
        <p:nvGraphicFramePr>
          <p:cNvPr id="40963" name="Object 2"/>
          <p:cNvGraphicFramePr>
            <a:graphicFrameLocks noChangeAspect="1"/>
          </p:cNvGraphicFramePr>
          <p:nvPr/>
        </p:nvGraphicFramePr>
        <p:xfrm>
          <a:off x="4718050" y="1905000"/>
          <a:ext cx="2309813" cy="1492250"/>
        </p:xfrm>
        <a:graphic>
          <a:graphicData uri="http://schemas.openxmlformats.org/presentationml/2006/ole">
            <mc:AlternateContent xmlns:mc="http://schemas.openxmlformats.org/markup-compatibility/2006">
              <mc:Choice xmlns:v="urn:schemas-microsoft-com:vml" Requires="v">
                <p:oleObj spid="_x0000_s59396" name="Equation" r:id="rId3" imgW="647640" imgH="419040" progId="Equation.3">
                  <p:embed/>
                </p:oleObj>
              </mc:Choice>
              <mc:Fallback>
                <p:oleObj name="Equation" r:id="rId3" imgW="647640" imgH="4190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8050" y="1905000"/>
                        <a:ext cx="2309813" cy="1492250"/>
                      </a:xfrm>
                      <a:prstGeom prst="rect">
                        <a:avLst/>
                      </a:prstGeom>
                      <a:solidFill>
                        <a:schemeClr val="tx1"/>
                      </a:solidFill>
                    </p:spPr>
                  </p:pic>
                </p:oleObj>
              </mc:Fallback>
            </mc:AlternateContent>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Aims: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Aim 3: this sub-topic helps bridge the gap between wave theory and real-life applications</a:t>
            </a:r>
          </a:p>
          <a:p>
            <a:r>
              <a:rPr lang="en-US" sz="3200" dirty="0" smtClean="0"/>
              <a:t>Aim 8: the need for communication between national communities via satellites raises the awareness of the social and economic implications of technology</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Utilization:</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3200" dirty="0" smtClean="0"/>
              <a:t>An optical or other reception system must be able to resolve the intended images. This has implications for satellite transmissions, radio astronomy and many other applications in physics and technology (see Physics option C)</a:t>
            </a:r>
          </a:p>
          <a:p>
            <a:r>
              <a:rPr lang="en-US" sz="3200" dirty="0" smtClean="0"/>
              <a:t>Storage media such as compact discs (and their variants) and CCD sensors rely on resolution limits to store and reproduce media accurately</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Applications And Skills: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Solving problems involving the Rayleigh criterion for light emitted by two sources diffracted at a single slit</a:t>
            </a:r>
          </a:p>
          <a:p>
            <a:r>
              <a:rPr lang="en-US" sz="3200" dirty="0" err="1" smtClean="0"/>
              <a:t>Resolvance</a:t>
            </a:r>
            <a:r>
              <a:rPr lang="en-US" sz="3200" dirty="0" smtClean="0"/>
              <a:t> of diffraction gratings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Data Booklet Reference:</a:t>
            </a:r>
            <a:br>
              <a:rPr lang="en-US" dirty="0" smtClean="0"/>
            </a:br>
            <a:endParaRPr lang="en-US" dirty="0"/>
          </a:p>
        </p:txBody>
      </p:sp>
      <p:graphicFrame>
        <p:nvGraphicFramePr>
          <p:cNvPr id="5" name="Content Placeholder 4"/>
          <p:cNvGraphicFramePr>
            <a:graphicFrameLocks noGrp="1" noChangeAspect="1"/>
          </p:cNvGraphicFramePr>
          <p:nvPr>
            <p:ph idx="1"/>
          </p:nvPr>
        </p:nvGraphicFramePr>
        <p:xfrm>
          <a:off x="1676400" y="1676400"/>
          <a:ext cx="4508500" cy="4064000"/>
        </p:xfrm>
        <a:graphic>
          <a:graphicData uri="http://schemas.openxmlformats.org/presentationml/2006/ole">
            <mc:AlternateContent xmlns:mc="http://schemas.openxmlformats.org/markup-compatibility/2006">
              <mc:Choice xmlns:v="urn:schemas-microsoft-com:vml" Requires="v">
                <p:oleObj spid="_x0000_s34820" name="Equation" r:id="rId3" imgW="901440" imgH="812520" progId="Equation.3">
                  <p:embed/>
                </p:oleObj>
              </mc:Choice>
              <mc:Fallback>
                <p:oleObj name="Equation" r:id="rId3" imgW="901440" imgH="812520" progId="Equation.3">
                  <p:embed/>
                  <p:pic>
                    <p:nvPicPr>
                      <p:cNvPr id="0" name="Content Placeholder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1676400"/>
                        <a:ext cx="4508500" cy="4064000"/>
                      </a:xfrm>
                      <a:prstGeom prst="rect">
                        <a:avLst/>
                      </a:prstGeom>
                      <a:solidFill>
                        <a:schemeClr val="tx1"/>
                      </a:solidFill>
                    </p:spPr>
                  </p:pic>
                </p:oleObj>
              </mc:Fallback>
            </mc:AlternateContent>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size of a diffracting aperture</a:t>
            </a:r>
          </a:p>
          <a:p>
            <a:r>
              <a:rPr lang="en-US" sz="3200" dirty="0" smtClean="0"/>
              <a:t>The resolution of simple monochromatic two-source systems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Nature Of Science:  </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Improved technology: </a:t>
            </a:r>
          </a:p>
          <a:p>
            <a:pPr lvl="1"/>
            <a:r>
              <a:rPr lang="en-US" sz="2800" dirty="0" smtClean="0"/>
              <a:t>The Rayleigh criterion is the limit of resolution. Continuing advancement in technology such as large diameter dishes or lenses or the use of smaller wavelength lasers pushes the limits of what we can resolve.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Idea: </a:t>
            </a:r>
            <a:endParaRPr lang="en-US" dirty="0"/>
          </a:p>
        </p:txBody>
      </p:sp>
      <p:sp>
        <p:nvSpPr>
          <p:cNvPr id="3" name="Content Placeholder 2"/>
          <p:cNvSpPr>
            <a:spLocks noGrp="1"/>
          </p:cNvSpPr>
          <p:nvPr>
            <p:ph idx="1"/>
          </p:nvPr>
        </p:nvSpPr>
        <p:spPr/>
        <p:txBody>
          <a:bodyPr>
            <a:normAutofit/>
          </a:bodyPr>
          <a:lstStyle/>
          <a:p>
            <a:pPr lvl="0"/>
            <a:r>
              <a:rPr lang="en-US" sz="3200" dirty="0" smtClean="0"/>
              <a:t>Resolution places an absolute limit on the extent to which an optical or other system can separate images of objects.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Viner Hand ITC" pitchFamily="66" charset="0"/>
              </a:rPr>
              <a:t/>
            </a:r>
            <a:br>
              <a:rPr lang="en-US" dirty="0" smtClean="0">
                <a:latin typeface="Viner Hand ITC" pitchFamily="66" charset="0"/>
              </a:rPr>
            </a:br>
            <a:r>
              <a:rPr lang="en-US" sz="4400" dirty="0" smtClean="0">
                <a:latin typeface="Viner Hand ITC" pitchFamily="66" charset="0"/>
              </a:rPr>
              <a:t>Questions?</a:t>
            </a:r>
            <a:endParaRPr lang="en-US" sz="4400" dirty="0">
              <a:latin typeface="Viner Hand ITC"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295400" y="1351672"/>
            <a:ext cx="5129550" cy="977486"/>
          </a:xfrm>
        </p:spPr>
        <p:txBody>
          <a:bodyPr>
            <a:normAutofit/>
          </a:bodyPr>
          <a:lstStyle/>
          <a:p>
            <a:r>
              <a:rPr lang="en-US" sz="3200" b="1" dirty="0" smtClean="0"/>
              <a:t>#27-35</a:t>
            </a:r>
            <a:endParaRPr lang="en-US" sz="3200" b="1" dirty="0"/>
          </a:p>
        </p:txBody>
      </p:sp>
      <p:sp>
        <p:nvSpPr>
          <p:cNvPr id="3" name="Title 2"/>
          <p:cNvSpPr>
            <a:spLocks noGrp="1"/>
          </p:cNvSpPr>
          <p:nvPr>
            <p:ph type="title"/>
          </p:nvPr>
        </p:nvSpPr>
        <p:spPr/>
        <p:txBody>
          <a:bodyPr/>
          <a:lstStyle/>
          <a:p>
            <a:r>
              <a:rPr lang="en-US" dirty="0" smtClean="0"/>
              <a:t>Homework</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International-Mindedness: </a:t>
            </a:r>
            <a:endParaRPr lang="en-US" dirty="0"/>
          </a:p>
        </p:txBody>
      </p:sp>
      <p:sp>
        <p:nvSpPr>
          <p:cNvPr id="3" name="Content Placeholder 2"/>
          <p:cNvSpPr>
            <a:spLocks noGrp="1"/>
          </p:cNvSpPr>
          <p:nvPr>
            <p:ph idx="1"/>
          </p:nvPr>
        </p:nvSpPr>
        <p:spPr/>
        <p:txBody>
          <a:bodyPr>
            <a:normAutofit/>
          </a:bodyPr>
          <a:lstStyle/>
          <a:p>
            <a:pPr lvl="0"/>
            <a:r>
              <a:rPr lang="en-US" sz="3200" dirty="0" smtClean="0"/>
              <a:t>Satellite use for commercial and political purposes is dictated by the resolution capabilities of the satellite.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Theory Of Knowledge:</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resolution limits set by Dawes and Rayleigh are capable of being surpassed by the construction of high quality telescopes.</a:t>
            </a:r>
          </a:p>
          <a:p>
            <a:r>
              <a:rPr lang="en-US" sz="3200" dirty="0" smtClean="0"/>
              <a:t>Are we capable of breaking other limits of scientific knowledge with our advancing technology?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size of a diffracting aperture</a:t>
            </a:r>
          </a:p>
          <a:p>
            <a:r>
              <a:rPr lang="en-US" sz="3200" dirty="0" smtClean="0"/>
              <a:t>The resolution of simple monochromatic two-source systems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Applications And Skills: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Solving problems involving the Rayleigh criterion for light emitted by two sources diffracted at a single slit</a:t>
            </a:r>
          </a:p>
          <a:p>
            <a:r>
              <a:rPr lang="en-US" sz="3200" dirty="0" err="1" smtClean="0"/>
              <a:t>Resolvance</a:t>
            </a:r>
            <a:r>
              <a:rPr lang="en-US" sz="3200" dirty="0" smtClean="0"/>
              <a:t> of diffraction gratings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Guidance: </a:t>
            </a:r>
            <a:endParaRPr lang="en-US" dirty="0"/>
          </a:p>
        </p:txBody>
      </p:sp>
      <p:sp>
        <p:nvSpPr>
          <p:cNvPr id="3" name="Content Placeholder 2"/>
          <p:cNvSpPr>
            <a:spLocks noGrp="1"/>
          </p:cNvSpPr>
          <p:nvPr>
            <p:ph idx="1"/>
          </p:nvPr>
        </p:nvSpPr>
        <p:spPr/>
        <p:txBody>
          <a:bodyPr>
            <a:normAutofit/>
          </a:bodyPr>
          <a:lstStyle/>
          <a:p>
            <a:pPr lvl="0"/>
            <a:r>
              <a:rPr lang="en-US" sz="3200" dirty="0" smtClean="0"/>
              <a:t>Proof of the diffraction grating </a:t>
            </a:r>
            <a:r>
              <a:rPr lang="en-US" sz="3200" dirty="0" err="1" smtClean="0"/>
              <a:t>resolvance</a:t>
            </a:r>
            <a:r>
              <a:rPr lang="en-US" sz="3200" dirty="0" smtClean="0"/>
              <a:t> equation is not required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574</TotalTime>
  <Words>1131</Words>
  <Application>Microsoft Office PowerPoint</Application>
  <PresentationFormat>On-screen Show (4:3)</PresentationFormat>
  <Paragraphs>135</Paragraphs>
  <Slides>42</Slides>
  <Notes>0</Notes>
  <HiddenSlides>0</HiddenSlides>
  <MMClips>1</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2" baseType="lpstr">
      <vt:lpstr>Consolas</vt:lpstr>
      <vt:lpstr>Corbel</vt:lpstr>
      <vt:lpstr>Pristina</vt:lpstr>
      <vt:lpstr>Symbol</vt:lpstr>
      <vt:lpstr>Viner Hand ITC</vt:lpstr>
      <vt:lpstr>Wingdings</vt:lpstr>
      <vt:lpstr>Wingdings 2</vt:lpstr>
      <vt:lpstr>Wingdings 3</vt:lpstr>
      <vt:lpstr>Metro</vt:lpstr>
      <vt:lpstr>Equation</vt:lpstr>
      <vt:lpstr>Devil  physics The  baddest  class  on  campus  IB  Physics</vt:lpstr>
      <vt:lpstr>Tsokos Lesson 9-4 Resolution</vt:lpstr>
      <vt:lpstr>Essential Idea: </vt:lpstr>
      <vt:lpstr>Nature Of Science:   </vt:lpstr>
      <vt:lpstr>International-Mindedness: </vt:lpstr>
      <vt:lpstr>Theory Of Knowledge: </vt:lpstr>
      <vt:lpstr>Understandings: </vt:lpstr>
      <vt:lpstr>Applications And Skills: </vt:lpstr>
      <vt:lpstr>Guidance: </vt:lpstr>
      <vt:lpstr>Data Booklet Reference: </vt:lpstr>
      <vt:lpstr>Utilization: </vt:lpstr>
      <vt:lpstr>Aims: </vt:lpstr>
      <vt:lpstr>Reading Activity Questions?</vt:lpstr>
      <vt:lpstr>Introductory Video:  Rayleigh Criteria</vt:lpstr>
      <vt:lpstr>Rayleigh Criterion</vt:lpstr>
      <vt:lpstr>Rayleigh Criterion</vt:lpstr>
      <vt:lpstr>Rayleigh Criterion</vt:lpstr>
      <vt:lpstr>Rayleigh Criterion</vt:lpstr>
      <vt:lpstr>Rayleigh Criterion</vt:lpstr>
      <vt:lpstr>Rayleigh Criterion</vt:lpstr>
      <vt:lpstr>Rayleigh Criterion</vt:lpstr>
      <vt:lpstr>Rayleigh Criterion</vt:lpstr>
      <vt:lpstr>Sample Problem</vt:lpstr>
      <vt:lpstr>Sample Problem</vt:lpstr>
      <vt:lpstr>Microscopes</vt:lpstr>
      <vt:lpstr>Microscopes</vt:lpstr>
      <vt:lpstr>Electron Microscope</vt:lpstr>
      <vt:lpstr>Electron Microscope</vt:lpstr>
      <vt:lpstr>Electron Microscope</vt:lpstr>
      <vt:lpstr>Electron Microscope</vt:lpstr>
      <vt:lpstr>Diffraction Grating Resolution</vt:lpstr>
      <vt:lpstr>Diffraction Grating Resolution</vt:lpstr>
      <vt:lpstr>Diffraction Grating Resolution</vt:lpstr>
      <vt:lpstr>Diffraction Grating Resolution</vt:lpstr>
      <vt:lpstr>Aims: </vt:lpstr>
      <vt:lpstr>Utilization: </vt:lpstr>
      <vt:lpstr>Applications And Skills: </vt:lpstr>
      <vt:lpstr>Data Booklet Reference: </vt:lpstr>
      <vt:lpstr>Understandings: </vt:lpstr>
      <vt:lpstr>Essential Idea: </vt:lpstr>
      <vt:lpstr> Questions?</vt:lpstr>
      <vt:lpstr>Homework</vt:lpstr>
    </vt:vector>
  </TitlesOfParts>
  <Company>pcsb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Devil physics The baddest class on campus IB Physics Physics I Honors / Pre-IB Physics</dc:title>
  <dc:creator>Kyle Smith</dc:creator>
  <cp:lastModifiedBy>Smith Kyle</cp:lastModifiedBy>
  <cp:revision>56</cp:revision>
  <dcterms:created xsi:type="dcterms:W3CDTF">2010-12-08T08:20:03Z</dcterms:created>
  <dcterms:modified xsi:type="dcterms:W3CDTF">2016-03-09T13:22:57Z</dcterms:modified>
</cp:coreProperties>
</file>