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10" r:id="rId4"/>
    <p:sldId id="260" r:id="rId5"/>
    <p:sldId id="297" r:id="rId6"/>
    <p:sldId id="298" r:id="rId7"/>
    <p:sldId id="299" r:id="rId8"/>
    <p:sldId id="300" r:id="rId9"/>
    <p:sldId id="301" r:id="rId10"/>
    <p:sldId id="303" r:id="rId11"/>
    <p:sldId id="302" r:id="rId12"/>
    <p:sldId id="305" r:id="rId13"/>
    <p:sldId id="304" r:id="rId14"/>
    <p:sldId id="306" r:id="rId15"/>
    <p:sldId id="307" r:id="rId16"/>
    <p:sldId id="309" r:id="rId17"/>
    <p:sldId id="308" r:id="rId18"/>
    <p:sldId id="263" r:id="rId19"/>
    <p:sldId id="311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8" r:id="rId29"/>
    <p:sldId id="334" r:id="rId30"/>
    <p:sldId id="336" r:id="rId31"/>
    <p:sldId id="337" r:id="rId32"/>
    <p:sldId id="333" r:id="rId33"/>
    <p:sldId id="339" r:id="rId34"/>
    <p:sldId id="340" r:id="rId35"/>
    <p:sldId id="341" r:id="rId36"/>
    <p:sldId id="342" r:id="rId37"/>
    <p:sldId id="343" r:id="rId38"/>
    <p:sldId id="344" r:id="rId39"/>
    <p:sldId id="335" r:id="rId40"/>
    <p:sldId id="345" r:id="rId41"/>
    <p:sldId id="346" r:id="rId42"/>
    <p:sldId id="347" r:id="rId43"/>
    <p:sldId id="349" r:id="rId44"/>
    <p:sldId id="348" r:id="rId45"/>
    <p:sldId id="351" r:id="rId46"/>
    <p:sldId id="352" r:id="rId47"/>
    <p:sldId id="296" r:id="rId48"/>
    <p:sldId id="350" r:id="rId49"/>
    <p:sldId id="353" r:id="rId50"/>
    <p:sldId id="355" r:id="rId51"/>
    <p:sldId id="356" r:id="rId52"/>
    <p:sldId id="357" r:id="rId53"/>
    <p:sldId id="359" r:id="rId54"/>
    <p:sldId id="360" r:id="rId55"/>
    <p:sldId id="361" r:id="rId56"/>
    <p:sldId id="362" r:id="rId57"/>
    <p:sldId id="354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261" r:id="rId72"/>
    <p:sldId id="26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15329E-6E04-4E8D-9AA0-27424FD5CF1F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8F673A-CE59-4D58-8998-1918CBD17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AAASync\IB%20Physics%20Course\Lesson%20Plans\Tsokos%20Lessons\Tsokos%20Chapter%209\Tsokos%20Lesson%209-3\Interference%20Animation.wm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Basic%20Interference%20of%20Light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9\Tsokos%20Lesson%209-3\Basic%20Interference%20of%20Light.wmv" TargetMode="Externa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Intro%20-%20Interference%20of%20Waves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9\Tsokos%20Lesson%209-3\Intro%20-%20Interference%20of%20Waves.wmv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Thin%20Film%20Interference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AAASync\IB%20Physics%20Course\Lesson%20Plans\Tsokos%20Lessons\Tsokos%20Chapter%209\Tsokos%20Lesson%209-3\Thin%20Film%20Interference.wmv" TargetMode="Externa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G:\AAASync\IB%20Physics%20Course\Lesson%20Plans\Tsokos%20Lessons\Tsokos%20Chapter%209\Tsokos%20Lesson%209-3\Interference%20Animation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46150"/>
            <a:ext cx="4128596" cy="393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457200"/>
            <a:ext cx="5867400" cy="2514600"/>
          </a:xfrm>
        </p:spPr>
        <p:txBody>
          <a:bodyPr/>
          <a:lstStyle/>
          <a:p>
            <a:pPr algn="ctr"/>
            <a:r>
              <a:rPr lang="en-US" sz="2800" dirty="0" smtClean="0">
                <a:latin typeface="Pristina" pitchFamily="66" charset="0"/>
              </a:rPr>
              <a:t>Devil  physics</a:t>
            </a:r>
            <a:br>
              <a:rPr lang="en-US" sz="28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The  </a:t>
            </a:r>
            <a:r>
              <a:rPr lang="en-US" sz="2800" dirty="0" err="1" smtClean="0">
                <a:latin typeface="Pristina" pitchFamily="66" charset="0"/>
              </a:rPr>
              <a:t>baddest</a:t>
            </a:r>
            <a:r>
              <a:rPr lang="en-US" sz="2800" dirty="0" smtClean="0">
                <a:latin typeface="Pristina" pitchFamily="66" charset="0"/>
              </a:rPr>
              <a:t>  class  on  campus</a:t>
            </a:r>
            <a:br>
              <a:rPr lang="en-US" sz="28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/>
            </a:r>
            <a:br>
              <a:rPr lang="en-US" sz="2800" dirty="0" smtClean="0">
                <a:latin typeface="Pristina" pitchFamily="66" charset="0"/>
              </a:rPr>
            </a:br>
            <a:r>
              <a:rPr lang="en-US" sz="2800" dirty="0" smtClean="0">
                <a:latin typeface="Pristina" pitchFamily="66" charset="0"/>
              </a:rPr>
              <a:t>IB Physics</a:t>
            </a:r>
            <a:endParaRPr lang="en-US" sz="2800" dirty="0">
              <a:latin typeface="Pristina" pitchFamily="66" charset="0"/>
            </a:endParaRPr>
          </a:p>
        </p:txBody>
      </p:sp>
      <p:pic>
        <p:nvPicPr>
          <p:cNvPr id="6" name="Interference Anim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96733" y="3657600"/>
            <a:ext cx="5494867" cy="3090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problems involving the diffraction grating equation </a:t>
            </a:r>
          </a:p>
          <a:p>
            <a:r>
              <a:rPr lang="en-US" sz="3200" dirty="0" smtClean="0"/>
              <a:t>Describing conditions necessary for constructive and destructive interference from thin films, including phase change at interface and effect of refractive index </a:t>
            </a:r>
          </a:p>
          <a:p>
            <a:r>
              <a:rPr lang="en-US" sz="3200" dirty="0" smtClean="0"/>
              <a:t>Solving problems involving interference from thin films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should be introduced to interference patterns from a variety of coherent sources such as (but not limited to) electromagnetic waves, sound and simulated demonstrations </a:t>
            </a:r>
          </a:p>
          <a:p>
            <a:r>
              <a:rPr lang="en-US" sz="3200" dirty="0" smtClean="0"/>
              <a:t>Diffraction grating patterns are restricted to those formed at normal incidence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treatment of thin film interference is confined to parallel-sided films at normal incidence </a:t>
            </a:r>
          </a:p>
          <a:p>
            <a:r>
              <a:rPr lang="en-US" sz="3200" dirty="0" smtClean="0"/>
              <a:t>The constructive interference and destructive interference formulae listed below and in the data booklet apply to specific cases of phase changes at interfaces and are not generally true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0600" y="2209800"/>
          <a:ext cx="3479800" cy="2913062"/>
        </p:xfrm>
        <a:graphic>
          <a:graphicData uri="http://schemas.openxmlformats.org/presentationml/2006/ole">
            <p:oleObj spid="_x0000_s1028" name="Equation" r:id="rId3" imgW="1016000" imgH="850900" progId="Equation.3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83560"/>
            <a:ext cx="46482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Constructive Interference: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Destructive Interference: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Compact discs are a commercial example of the use of diffraction gratings </a:t>
            </a:r>
          </a:p>
          <a:p>
            <a:r>
              <a:rPr lang="en-US" sz="3200" dirty="0" smtClean="0"/>
              <a:t>Thin films are used to produce anti-reflection coatings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4: two scientific concepts (diffraction and interference) come together in this sub-topic, allowing students to </a:t>
            </a:r>
            <a:r>
              <a:rPr lang="en-US" sz="3200" dirty="0" smtClean="0"/>
              <a:t>analyze </a:t>
            </a:r>
            <a:r>
              <a:rPr lang="en-US" sz="3200" dirty="0" smtClean="0"/>
              <a:t>and synthesize a wider range of scientific information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6: experiments could include (but are not limited to): observing the use of diffraction gratings in spectroscopes; analysis of thin soap films; sound wave and microwave interference pattern analysis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9: the ray approach to the description of thin film interference is only an approximation. Students should recognize the limitations of such a visualization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Video: Interference of Light</a:t>
            </a:r>
            <a:endParaRPr lang="en-US" dirty="0"/>
          </a:p>
        </p:txBody>
      </p:sp>
      <p:pic>
        <p:nvPicPr>
          <p:cNvPr id="6" name="Basic Interference of Ligh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66800" y="1371600"/>
            <a:ext cx="70104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755360"/>
          </a:xfrm>
        </p:spPr>
        <p:txBody>
          <a:bodyPr/>
          <a:lstStyle/>
          <a:p>
            <a:r>
              <a:rPr lang="en-US" dirty="0" smtClean="0"/>
              <a:t>We know that when waves pass through an opening that is comparable to or smaller than the wavelength, the wave will diffract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029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43400"/>
            <a:ext cx="8382000" cy="1975104"/>
          </a:xfrm>
        </p:spPr>
        <p:txBody>
          <a:bodyPr/>
          <a:lstStyle/>
          <a:p>
            <a:r>
              <a:rPr lang="en-US" sz="3600" dirty="0" err="1" smtClean="0"/>
              <a:t>Lsn</a:t>
            </a:r>
            <a:r>
              <a:rPr lang="en-US" sz="3600" dirty="0" smtClean="0"/>
              <a:t> 9-3: interference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755360"/>
          </a:xfrm>
        </p:spPr>
        <p:txBody>
          <a:bodyPr/>
          <a:lstStyle/>
          <a:p>
            <a:r>
              <a:rPr lang="en-US" dirty="0" smtClean="0"/>
              <a:t>If  a single wave passes through two slits, it will form two diffracting </a:t>
            </a:r>
            <a:r>
              <a:rPr lang="en-US" dirty="0" err="1" smtClean="0"/>
              <a:t>wavefronts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029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r>
              <a:rPr lang="en-US" dirty="0" smtClean="0"/>
              <a:t>Huygens 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343400" cy="5060160"/>
          </a:xfrm>
        </p:spPr>
        <p:txBody>
          <a:bodyPr/>
          <a:lstStyle/>
          <a:p>
            <a:r>
              <a:rPr lang="en-US" i="1" dirty="0" smtClean="0"/>
              <a:t>Every point on a wave front can be considered as a source of tiny wavelets that spread out in the forward direction at the speed of the wave itself.  The new wave front is the envelope of all the wavelets.</a:t>
            </a:r>
            <a:endParaRPr lang="en-US" i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61759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97864"/>
          </a:xfrm>
        </p:spPr>
        <p:txBody>
          <a:bodyPr/>
          <a:lstStyle/>
          <a:p>
            <a:r>
              <a:rPr lang="en-US" dirty="0" smtClean="0"/>
              <a:t>Huygens 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105400" cy="5060160"/>
          </a:xfrm>
        </p:spPr>
        <p:txBody>
          <a:bodyPr/>
          <a:lstStyle/>
          <a:p>
            <a:r>
              <a:rPr lang="en-US" dirty="0" smtClean="0"/>
              <a:t>This helps to explain why wavelength and speed decrease when changing mediums, but the wave stays intact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61759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70433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755360"/>
          </a:xfrm>
        </p:spPr>
        <p:txBody>
          <a:bodyPr/>
          <a:lstStyle/>
          <a:p>
            <a:r>
              <a:rPr lang="en-US" dirty="0" smtClean="0"/>
              <a:t>The two diffracting waves will cross paths</a:t>
            </a:r>
          </a:p>
          <a:p>
            <a:r>
              <a:rPr lang="en-US" dirty="0" smtClean="0"/>
              <a:t>At some points they will be in phase and constructive interference will occur</a:t>
            </a:r>
          </a:p>
          <a:p>
            <a:r>
              <a:rPr lang="en-US" dirty="0" smtClean="0"/>
              <a:t>At others, destructive interference occurs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029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What shows up on the screen, is a series of bright and dark spots</a:t>
            </a:r>
          </a:p>
          <a:p>
            <a:endParaRPr lang="en-US" dirty="0" smtClean="0"/>
          </a:p>
          <a:p>
            <a:r>
              <a:rPr lang="en-US" dirty="0" smtClean="0"/>
              <a:t>While that is pretty cool by itself, as physicists, we want to know how to predict where the bright  and dark spots will occur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19600"/>
            <a:ext cx="3724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the middle of the screen, the two waves have travelled the same distance, so they are in phase when they meet so we get a bright spot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686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this instance, the bottom wave travels farther than the top wave</a:t>
            </a:r>
          </a:p>
          <a:p>
            <a:r>
              <a:rPr lang="en-US" dirty="0" smtClean="0"/>
              <a:t>However, the path difference is equal to one wavelength, so they are also in phase and we get a bright spot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this instance, the path difference is ½ wavelength</a:t>
            </a:r>
          </a:p>
          <a:p>
            <a:r>
              <a:rPr lang="en-US" dirty="0" smtClean="0"/>
              <a:t>The waves are out of phase, destructive interference occurs and we get a dark spot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914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tanke_000\AppData\Local\Microsoft\Windows\INetCache\IE\41LJNG44\sad-fa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1259704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Constructive Interference occurs when the path difference equals multiples of  </a:t>
            </a:r>
            <a:r>
              <a:rPr lang="el-GR" dirty="0" smtClean="0"/>
              <a:t>λ</a:t>
            </a: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Destructive Interference occurs when the path difference equals multiples  plus ½ of  </a:t>
            </a:r>
            <a:r>
              <a:rPr lang="el-GR" dirty="0" smtClean="0"/>
              <a:t>λ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2695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493837" y="2819400"/>
          <a:ext cx="2697163" cy="739775"/>
        </p:xfrm>
        <a:graphic>
          <a:graphicData uri="http://schemas.openxmlformats.org/presentationml/2006/ole">
            <p:oleObj spid="_x0000_s47108" name="Equation" r:id="rId5" imgW="787058" imgH="215806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830263" y="5268913"/>
          <a:ext cx="4046537" cy="1479550"/>
        </p:xfrm>
        <a:graphic>
          <a:graphicData uri="http://schemas.openxmlformats.org/presentationml/2006/ole">
            <p:oleObj spid="_x0000_s47109" name="Equation" r:id="rId6" imgW="1180588" imgH="431613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</a:rPr>
              <a:t>So how do we determine path difference?</a:t>
            </a:r>
          </a:p>
          <a:p>
            <a:pPr>
              <a:buNone/>
            </a:pPr>
            <a:r>
              <a:rPr lang="en-US" dirty="0" smtClean="0"/>
              <a:t>1.  Even though the two waves meet at some distant point, the angle between them is so small that we can consider them parallel.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3000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Intro Video: Interference of Waves</a:t>
            </a:r>
            <a:endParaRPr lang="en-US" dirty="0"/>
          </a:p>
        </p:txBody>
      </p:sp>
      <p:pic>
        <p:nvPicPr>
          <p:cNvPr id="6" name="Intro - Interference of Wav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129540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 Draw a line perpendicular to the two ‘parallel’ waves to form a right triangle.</a:t>
            </a:r>
          </a:p>
          <a:p>
            <a:pPr>
              <a:buNone/>
            </a:pPr>
            <a:r>
              <a:rPr lang="en-US" dirty="0" smtClean="0"/>
              <a:t>3.  If you look at it long enough, you realize the diffraction angle </a:t>
            </a:r>
            <a:r>
              <a:rPr lang="el-GR" dirty="0" smtClean="0"/>
              <a:t>θ</a:t>
            </a:r>
            <a:r>
              <a:rPr lang="en-US" dirty="0" smtClean="0"/>
              <a:t>, is the same angle as that at the apex of the right triangle.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600200"/>
            <a:ext cx="3000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33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  The distance between the two waves, </a:t>
            </a:r>
            <a:r>
              <a:rPr lang="en-US" i="1" dirty="0" smtClean="0"/>
              <a:t>d</a:t>
            </a:r>
            <a:r>
              <a:rPr lang="en-US" dirty="0" smtClean="0"/>
              <a:t>, is the same as the distance between the two slits.  This distance forms the hypotenuse of the right triangle.</a:t>
            </a:r>
          </a:p>
          <a:p>
            <a:pPr>
              <a:buNone/>
            </a:pPr>
            <a:r>
              <a:rPr lang="en-US" dirty="0" smtClean="0"/>
              <a:t>5.  The path difference then becomes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00200"/>
            <a:ext cx="3000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92200" y="5737225"/>
          <a:ext cx="3479800" cy="739775"/>
        </p:xfrm>
        <a:graphic>
          <a:graphicData uri="http://schemas.openxmlformats.org/presentationml/2006/ole">
            <p:oleObj spid="_x0000_s46083" name="Equation" r:id="rId4" imgW="1015559" imgH="215806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We can now redefine our Constructive Interference 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And our Destructive Interference as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2695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16063" y="2514600"/>
          <a:ext cx="2652712" cy="608012"/>
        </p:xfrm>
        <a:graphic>
          <a:graphicData uri="http://schemas.openxmlformats.org/presentationml/2006/ole">
            <p:oleObj spid="_x0000_s45060" name="Equation" r:id="rId5" imgW="774028" imgH="177646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90600" y="4464050"/>
          <a:ext cx="3959225" cy="1479550"/>
        </p:xfrm>
        <a:graphic>
          <a:graphicData uri="http://schemas.openxmlformats.org/presentationml/2006/ole">
            <p:oleObj spid="_x0000_s45061" name="Equation" r:id="rId6" imgW="1155700" imgH="4318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1066800" y="2133600"/>
            <a:ext cx="3657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Now we need to know where on the screen the multiple maxima will fall.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2371725"/>
            <a:ext cx="3352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To do this, we need more variables</a:t>
            </a:r>
          </a:p>
          <a:p>
            <a:pPr lvl="1"/>
            <a:r>
              <a:rPr lang="en-US" dirty="0" smtClean="0"/>
              <a:t>Let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 be the distance from the center to the n =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3</a:t>
            </a:r>
            <a:r>
              <a:rPr lang="en-US" baseline="30000" dirty="0" smtClean="0"/>
              <a:t>rd</a:t>
            </a:r>
            <a:r>
              <a:rPr lang="en-US" dirty="0" smtClean="0"/>
              <a:t>, etc maxima</a:t>
            </a:r>
          </a:p>
          <a:p>
            <a:pPr lvl="1"/>
            <a:r>
              <a:rPr lang="en-US" dirty="0" smtClean="0"/>
              <a:t>Let D be the distance from the slits to the screen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2371725"/>
            <a:ext cx="3352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see then that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371725"/>
            <a:ext cx="3352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914400" y="2362200"/>
          <a:ext cx="2695575" cy="3525837"/>
        </p:xfrm>
        <a:graphic>
          <a:graphicData uri="http://schemas.openxmlformats.org/presentationml/2006/ole">
            <p:oleObj spid="_x0000_s50179" name="Equation" r:id="rId4" imgW="787400" imgH="102870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 see then that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371725"/>
            <a:ext cx="3352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066800" y="2286000"/>
          <a:ext cx="2308497" cy="4321175"/>
        </p:xfrm>
        <a:graphic>
          <a:graphicData uri="http://schemas.openxmlformats.org/presentationml/2006/ole">
            <p:oleObj spid="_x0000_s51203" name="Equation" r:id="rId4" imgW="774364" imgH="1447172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This gives us the separation distance between two maxima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Section 4 of Data Guide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371725"/>
            <a:ext cx="33528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293813" y="3233738"/>
          <a:ext cx="1854200" cy="2424112"/>
        </p:xfrm>
        <a:graphic>
          <a:graphicData uri="http://schemas.openxmlformats.org/presentationml/2006/ole">
            <p:oleObj spid="_x0000_s52227" name="Equation" r:id="rId4" imgW="622030" imgH="812447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990600" y="4419600"/>
            <a:ext cx="2590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458200" cy="914400"/>
          </a:xfrm>
        </p:spPr>
        <p:txBody>
          <a:bodyPr/>
          <a:lstStyle/>
          <a:p>
            <a:r>
              <a:rPr lang="en-US" dirty="0" smtClean="0"/>
              <a:t>Young’s Double-Slit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about Phase Difference?</a:t>
            </a:r>
          </a:p>
          <a:p>
            <a:r>
              <a:rPr lang="en-US" dirty="0" smtClean="0"/>
              <a:t>Constructive Interference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Destructive Interference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2695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30275" y="2462213"/>
          <a:ext cx="4175125" cy="1347787"/>
        </p:xfrm>
        <a:graphic>
          <a:graphicData uri="http://schemas.openxmlformats.org/presentationml/2006/ole">
            <p:oleObj spid="_x0000_s53253" name="Equation" r:id="rId5" imgW="1218671" imgH="393529" progId="Equation.3">
              <p:embed/>
            </p:oleObj>
          </a:graphicData>
        </a:graphic>
      </p:graphicFrame>
      <p:graphicFrame>
        <p:nvGraphicFramePr>
          <p:cNvPr id="53252" name="Object 2"/>
          <p:cNvGraphicFramePr>
            <a:graphicFrameLocks noChangeAspect="1"/>
          </p:cNvGraphicFramePr>
          <p:nvPr/>
        </p:nvGraphicFramePr>
        <p:xfrm>
          <a:off x="241300" y="4572000"/>
          <a:ext cx="5522913" cy="1477962"/>
        </p:xfrm>
        <a:graphic>
          <a:graphicData uri="http://schemas.openxmlformats.org/presentationml/2006/ole">
            <p:oleObj spid="_x0000_s53254" name="Equation" r:id="rId6" imgW="16129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Slit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/>
          <a:lstStyle/>
          <a:p>
            <a:r>
              <a:rPr lang="en-US" dirty="0" smtClean="0"/>
              <a:t>The intensity pattern of multi-slit diffraction is modulated or ‘enveloped’ by the pattern for single-slit</a:t>
            </a:r>
            <a:endParaRPr lang="en-US" dirty="0"/>
          </a:p>
        </p:txBody>
      </p:sp>
      <p:pic>
        <p:nvPicPr>
          <p:cNvPr id="4" name="Picture 3" descr="http://media.cheggcdn.com/media/508/5080516a-fa37-41e3-b64c-6b89785b3a13/phpIzLhf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521835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Reading Activity?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Multiple-Slit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maxima appear between primary maxima</a:t>
            </a:r>
          </a:p>
          <a:p>
            <a:r>
              <a:rPr lang="en-US" dirty="0" smtClean="0"/>
              <a:t>With N slits, there are N-2 secondary maxima</a:t>
            </a:r>
            <a:endParaRPr lang="en-US" dirty="0"/>
          </a:p>
        </p:txBody>
      </p:sp>
      <p:pic>
        <p:nvPicPr>
          <p:cNvPr id="4" name="Picture 3" descr="http://pe2bz.philpem.me.uk/Lights/-%20Laser/Info-902-LaserCourse/c06-09/Fig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6954520" cy="32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Multiple-Slit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r>
              <a:rPr lang="en-US" dirty="0" smtClean="0"/>
              <a:t>As the number of slits increase, </a:t>
            </a:r>
          </a:p>
          <a:p>
            <a:pPr lvl="1"/>
            <a:r>
              <a:rPr lang="en-US" dirty="0" smtClean="0"/>
              <a:t>Intensity for primary maxima remains the same but becomes narrower</a:t>
            </a:r>
          </a:p>
          <a:p>
            <a:pPr lvl="1"/>
            <a:r>
              <a:rPr lang="en-US" dirty="0" smtClean="0"/>
              <a:t>Secondary maxima diminish</a:t>
            </a:r>
            <a:endParaRPr lang="en-US" dirty="0"/>
          </a:p>
        </p:txBody>
      </p:sp>
      <p:pic>
        <p:nvPicPr>
          <p:cNvPr id="4" name="Picture 3" descr="http://pe2bz.philpem.me.uk/Lights/-%20Laser/Info-902-LaserCourse/c06-09/Fig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6954520" cy="322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914400"/>
          </a:xfrm>
        </p:spPr>
        <p:txBody>
          <a:bodyPr/>
          <a:lstStyle/>
          <a:p>
            <a:r>
              <a:rPr lang="en-US" dirty="0" smtClean="0"/>
              <a:t>Multiple-Slit Diffraction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0114" name="Picture 2" descr="http://hyperphysics.phy-astr.gsu.edu/hbase/phyopt/imgpho/muls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0413" y="2040924"/>
            <a:ext cx="5581263" cy="37480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97864"/>
          </a:xfrm>
        </p:spPr>
        <p:txBody>
          <a:bodyPr/>
          <a:lstStyle/>
          <a:p>
            <a:r>
              <a:rPr lang="en-US" dirty="0" smtClean="0"/>
              <a:t>Diffraction 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410200" cy="5364960"/>
          </a:xfrm>
        </p:spPr>
        <p:txBody>
          <a:bodyPr/>
          <a:lstStyle/>
          <a:p>
            <a:r>
              <a:rPr lang="en-US" dirty="0" smtClean="0"/>
              <a:t>Uses multi-slit diffraction to create very thin, highly </a:t>
            </a:r>
            <a:r>
              <a:rPr lang="en-US" dirty="0" smtClean="0"/>
              <a:t>defined </a:t>
            </a:r>
            <a:r>
              <a:rPr lang="en-US" dirty="0" smtClean="0"/>
              <a:t>maxima called ‘lines’</a:t>
            </a:r>
          </a:p>
          <a:p>
            <a:r>
              <a:rPr lang="en-US" dirty="0" smtClean="0"/>
              <a:t>Used in spectroscopy – the analysis of light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8685530" cy="286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33400"/>
            <a:ext cx="2962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rc_mi" descr="http://hyperphysics.phy-astr.gsu.edu/hbase/phyopt/imgpho/diffgra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223760" cy="508285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0536"/>
            <a:ext cx="8458200" cy="1197864"/>
          </a:xfrm>
        </p:spPr>
        <p:txBody>
          <a:bodyPr/>
          <a:lstStyle/>
          <a:p>
            <a:r>
              <a:rPr lang="en-US" dirty="0" smtClean="0"/>
              <a:t>Diffraction 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r="30767"/>
          <a:stretch>
            <a:fillRect/>
          </a:stretch>
        </p:blipFill>
        <p:spPr bwMode="auto">
          <a:xfrm>
            <a:off x="533399" y="3052374"/>
            <a:ext cx="8153401" cy="372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49203"/>
          <a:stretch>
            <a:fillRect/>
          </a:stretch>
        </p:blipFill>
        <p:spPr bwMode="auto">
          <a:xfrm>
            <a:off x="5943600" y="152400"/>
            <a:ext cx="3017520" cy="273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0536"/>
            <a:ext cx="8458200" cy="1197864"/>
          </a:xfrm>
        </p:spPr>
        <p:txBody>
          <a:bodyPr/>
          <a:lstStyle/>
          <a:p>
            <a:r>
              <a:rPr lang="en-US" dirty="0" smtClean="0"/>
              <a:t>Diffraction 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 l="49203"/>
          <a:stretch>
            <a:fillRect/>
          </a:stretch>
        </p:blipFill>
        <p:spPr bwMode="auto">
          <a:xfrm>
            <a:off x="5943600" y="152400"/>
            <a:ext cx="3017520" cy="273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7772400" cy="34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Thin Film Interference</a:t>
            </a:r>
            <a:endParaRPr lang="en-US" dirty="0"/>
          </a:p>
        </p:txBody>
      </p:sp>
      <p:pic>
        <p:nvPicPr>
          <p:cNvPr id="6" name="Thin Film Interferenc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9067" y="13716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 seen in soap bubbles, a thin film of liquid, or oil floating on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7989182" cy="218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3560"/>
            <a:ext cx="4876800" cy="4572000"/>
          </a:xfrm>
        </p:spPr>
        <p:txBody>
          <a:bodyPr/>
          <a:lstStyle/>
          <a:p>
            <a:r>
              <a:rPr lang="en-US" dirty="0" smtClean="0"/>
              <a:t>Two key components:</a:t>
            </a:r>
          </a:p>
          <a:p>
            <a:pPr lvl="1"/>
            <a:r>
              <a:rPr lang="en-US" dirty="0" smtClean="0"/>
              <a:t>Reflected waves are inverted</a:t>
            </a:r>
          </a:p>
          <a:p>
            <a:pPr lvl="1"/>
            <a:r>
              <a:rPr lang="en-US" dirty="0" smtClean="0"/>
              <a:t>Path difference of refracted rays that are then reflected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263" y="1828800"/>
            <a:ext cx="37704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Interference patterns from multiple slits and thin films produce accurately repeatable patterns.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3560"/>
            <a:ext cx="4876800" cy="4572000"/>
          </a:xfrm>
        </p:spPr>
        <p:txBody>
          <a:bodyPr/>
          <a:lstStyle/>
          <a:p>
            <a:r>
              <a:rPr lang="en-US" dirty="0" smtClean="0"/>
              <a:t>Reflected waves are inverted</a:t>
            </a:r>
          </a:p>
          <a:p>
            <a:pPr lvl="1"/>
            <a:r>
              <a:rPr lang="en-US" dirty="0" smtClean="0"/>
              <a:t>When a wave hits a surface with a higher refractive index part of its energy will be reflected off the surface</a:t>
            </a:r>
          </a:p>
          <a:p>
            <a:pPr lvl="1"/>
            <a:r>
              <a:rPr lang="en-US" dirty="0" smtClean="0"/>
              <a:t>Just like a rope tied to a wall, the reflected wave will be inverted, a phase change of </a:t>
            </a:r>
            <a:r>
              <a:rPr lang="el-GR" dirty="0" smtClean="0"/>
              <a:t>π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263" y="1828800"/>
            <a:ext cx="37704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3560"/>
            <a:ext cx="4876800" cy="4572000"/>
          </a:xfrm>
        </p:spPr>
        <p:txBody>
          <a:bodyPr/>
          <a:lstStyle/>
          <a:p>
            <a:r>
              <a:rPr lang="en-US" dirty="0" smtClean="0"/>
              <a:t>Path difference of refracted rays that are then reflected</a:t>
            </a:r>
          </a:p>
          <a:p>
            <a:pPr lvl="1"/>
            <a:r>
              <a:rPr lang="en-US" dirty="0" smtClean="0"/>
              <a:t>Part of the ray’s energy is refracted in the medium and then reflected off the bottom of the medium</a:t>
            </a:r>
          </a:p>
          <a:p>
            <a:pPr lvl="1"/>
            <a:r>
              <a:rPr lang="en-US" dirty="0" smtClean="0"/>
              <a:t>The path difference also puts this wave out of phase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263" y="1828800"/>
            <a:ext cx="37704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4343400" cy="3581400"/>
          </a:xfrm>
        </p:spPr>
        <p:txBody>
          <a:bodyPr>
            <a:normAutofit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 is the thickness of the film</a:t>
            </a:r>
          </a:p>
          <a:p>
            <a:r>
              <a:rPr lang="en-US" dirty="0" smtClean="0"/>
              <a:t>If the angle of incidence, </a:t>
            </a:r>
            <a:r>
              <a:rPr lang="el-GR" i="1" dirty="0" smtClean="0"/>
              <a:t>θ</a:t>
            </a:r>
            <a:r>
              <a:rPr lang="en-US" dirty="0" smtClean="0"/>
              <a:t>, is very small, we can take the path difference to be </a:t>
            </a:r>
            <a:r>
              <a:rPr lang="en-US" i="1" dirty="0" smtClean="0"/>
              <a:t>2d</a:t>
            </a:r>
            <a:r>
              <a:rPr lang="en-US" dirty="0" smtClean="0"/>
              <a:t> (down and back up)</a:t>
            </a:r>
          </a:p>
          <a:p>
            <a:pPr lvl="1"/>
            <a:endParaRPr lang="en-US" dirty="0"/>
          </a:p>
        </p:txBody>
      </p:sp>
      <p:pic>
        <p:nvPicPr>
          <p:cNvPr id="6" name="Picture 5" descr="Thin Film Inter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62400"/>
            <a:ext cx="4343400" cy="261555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Remember:</a:t>
            </a:r>
          </a:p>
          <a:p>
            <a:r>
              <a:rPr lang="en-US" dirty="0" smtClean="0"/>
              <a:t>Constructive Interference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Destructive Interference</a:t>
            </a:r>
          </a:p>
          <a:p>
            <a:pPr lvl="1"/>
            <a:endParaRPr lang="en-US" dirty="0"/>
          </a:p>
        </p:txBody>
      </p:sp>
      <p:pic>
        <p:nvPicPr>
          <p:cNvPr id="6" name="Picture 5" descr="Thin Film Inter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62400"/>
            <a:ext cx="4343400" cy="2615551"/>
          </a:xfrm>
          <a:prstGeom prst="rect">
            <a:avLst/>
          </a:prstGeom>
        </p:spPr>
      </p:pic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685800" y="3124200"/>
          <a:ext cx="2697162" cy="739775"/>
        </p:xfrm>
        <a:graphic>
          <a:graphicData uri="http://schemas.openxmlformats.org/presentationml/2006/ole">
            <p:oleObj spid="_x0000_s92164" name="Equation" r:id="rId4" imgW="787058" imgH="215806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304800" y="5073650"/>
          <a:ext cx="4046537" cy="1479550"/>
        </p:xfrm>
        <a:graphic>
          <a:graphicData uri="http://schemas.openxmlformats.org/presentationml/2006/ole">
            <p:oleObj spid="_x0000_s92165" name="Equation" r:id="rId5" imgW="1180588" imgH="431613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12954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But now, since there has been a phase change of </a:t>
            </a:r>
            <a:r>
              <a:rPr lang="el-GR" sz="3200" i="1" dirty="0" smtClean="0">
                <a:solidFill>
                  <a:srgbClr val="FF0000"/>
                </a:solidFill>
              </a:rPr>
              <a:t>π</a:t>
            </a:r>
            <a:r>
              <a:rPr lang="en-US" sz="3200" i="1" dirty="0" smtClean="0">
                <a:solidFill>
                  <a:srgbClr val="FF0000"/>
                </a:solidFill>
              </a:rPr>
              <a:t> (a half wavelength) on the reflected wave, these two are reversed.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Remember: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Constructive Interference</a:t>
            </a: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i="1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Destructive Interference</a:t>
            </a:r>
          </a:p>
          <a:p>
            <a:pPr lvl="1"/>
            <a:endParaRPr lang="en-US" dirty="0"/>
          </a:p>
        </p:txBody>
      </p:sp>
      <p:pic>
        <p:nvPicPr>
          <p:cNvPr id="6" name="Picture 5" descr="Thin Film Inter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62400"/>
            <a:ext cx="4343400" cy="2615551"/>
          </a:xfrm>
          <a:prstGeom prst="rect">
            <a:avLst/>
          </a:prstGeom>
        </p:spPr>
      </p:pic>
      <p:graphicFrame>
        <p:nvGraphicFramePr>
          <p:cNvPr id="92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9279711"/>
              </p:ext>
            </p:extLst>
          </p:nvPr>
        </p:nvGraphicFramePr>
        <p:xfrm>
          <a:off x="806450" y="5464175"/>
          <a:ext cx="2913063" cy="784225"/>
        </p:xfrm>
        <a:graphic>
          <a:graphicData uri="http://schemas.openxmlformats.org/presentationml/2006/ole">
            <p:oleObj spid="_x0000_s93188" name="Equation" r:id="rId4" imgW="850680" imgH="228600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42875" y="2863850"/>
          <a:ext cx="4219575" cy="1479550"/>
        </p:xfrm>
        <a:graphic>
          <a:graphicData uri="http://schemas.openxmlformats.org/presentationml/2006/ole">
            <p:oleObj spid="_x0000_s93189" name="Equation" r:id="rId5" imgW="1231366" imgH="431613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295400"/>
            <a:ext cx="4038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l-GR" sz="2800" i="1" dirty="0" smtClean="0">
                <a:solidFill>
                  <a:srgbClr val="FFFF00"/>
                </a:solidFill>
              </a:rPr>
              <a:t>λ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0</a:t>
            </a:r>
            <a:r>
              <a:rPr lang="en-US" sz="2800" i="1" dirty="0" smtClean="0">
                <a:solidFill>
                  <a:srgbClr val="FFFF00"/>
                </a:solidFill>
              </a:rPr>
              <a:t> is the wavelength of the wave in the medium.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  We have also changed the variable for integers from n to m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wavelength in the medium is found by: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λ is the wavelength in air</a:t>
            </a:r>
          </a:p>
          <a:p>
            <a:pPr lvl="1"/>
            <a:r>
              <a:rPr lang="en-US" dirty="0" smtClean="0"/>
              <a:t>n is now the refractive index of the medium</a:t>
            </a:r>
          </a:p>
        </p:txBody>
      </p:sp>
      <p:pic>
        <p:nvPicPr>
          <p:cNvPr id="6" name="Picture 5" descr="Thin Film Inter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62400"/>
            <a:ext cx="4343400" cy="2615551"/>
          </a:xfrm>
          <a:prstGeom prst="rect">
            <a:avLst/>
          </a:prstGeom>
        </p:spPr>
      </p:pic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468438" y="2917825"/>
          <a:ext cx="1566862" cy="1349375"/>
        </p:xfrm>
        <a:graphic>
          <a:graphicData uri="http://schemas.openxmlformats.org/presentationml/2006/ole">
            <p:oleObj spid="_x0000_s94212" name="Equation" r:id="rId4" imgW="457002" imgH="393529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0" y="1295400"/>
            <a:ext cx="4038600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l-GR" sz="2800" i="1" dirty="0" smtClean="0">
                <a:solidFill>
                  <a:srgbClr val="FFFF00"/>
                </a:solidFill>
              </a:rPr>
              <a:t>λ</a:t>
            </a:r>
            <a:r>
              <a:rPr lang="en-US" sz="2800" i="1" baseline="-25000" dirty="0" smtClean="0">
                <a:solidFill>
                  <a:srgbClr val="FFFF00"/>
                </a:solidFill>
              </a:rPr>
              <a:t>0</a:t>
            </a:r>
            <a:r>
              <a:rPr lang="en-US" sz="2800" i="1" dirty="0" smtClean="0">
                <a:solidFill>
                  <a:srgbClr val="FFFF00"/>
                </a:solidFill>
              </a:rPr>
              <a:t> is the wavelength of the wave in the medium.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  We have also changed the variable for integers from n to m – </a:t>
            </a:r>
            <a:r>
              <a:rPr lang="en-US" sz="2800" i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That’s why!</a:t>
            </a:r>
            <a:endParaRPr lang="en-US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1600200"/>
            <a:ext cx="4572000" cy="502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Destructive Interference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800" i="1" u="sng" dirty="0" smtClean="0">
                <a:solidFill>
                  <a:srgbClr val="FFFF00"/>
                </a:solidFill>
              </a:rPr>
              <a:t>One phase change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kumimoji="0" lang="en-US" sz="3000" b="0" i="1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3000" i="1" u="sng" dirty="0" smtClean="0">
              <a:solidFill>
                <a:srgbClr val="FFFF00"/>
              </a:solidFill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endParaRPr kumimoji="0" lang="en-US" sz="3000" b="0" i="1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800" i="1" u="sng" dirty="0" smtClean="0">
                <a:solidFill>
                  <a:srgbClr val="FFFF00"/>
                </a:solidFill>
              </a:rPr>
              <a:t>Zero or two phase changes</a:t>
            </a:r>
            <a:endParaRPr kumimoji="0" lang="en-US" sz="2800" b="0" i="1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30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Film 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2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We now have: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Constructive Interference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	</a:t>
            </a:r>
            <a:r>
              <a:rPr lang="en-US" sz="2800" i="1" u="sng" dirty="0" smtClean="0">
                <a:solidFill>
                  <a:srgbClr val="FFFF00"/>
                </a:solidFill>
              </a:rPr>
              <a:t>One phase change</a:t>
            </a: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en-US" sz="2800" i="1" u="sng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en-US" sz="2800" i="1" u="sng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en-US" sz="2800" i="1" u="sng" dirty="0" smtClean="0">
              <a:solidFill>
                <a:srgbClr val="FFFF00"/>
              </a:solidFill>
            </a:endParaRPr>
          </a:p>
          <a:p>
            <a:pPr marL="667512" lvl="2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en-US" sz="2800" i="1" dirty="0" smtClean="0">
                <a:solidFill>
                  <a:srgbClr val="FFFF00"/>
                </a:solidFill>
              </a:rPr>
              <a:t>	</a:t>
            </a:r>
            <a:r>
              <a:rPr lang="en-US" sz="2800" i="1" u="sng" dirty="0" smtClean="0">
                <a:solidFill>
                  <a:srgbClr val="FFFF00"/>
                </a:solidFill>
              </a:rPr>
              <a:t>Zero or two phase changes</a:t>
            </a:r>
          </a:p>
          <a:p>
            <a:endParaRPr 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5410200" y="3657600"/>
          <a:ext cx="2173287" cy="609600"/>
        </p:xfrm>
        <a:graphic>
          <a:graphicData uri="http://schemas.openxmlformats.org/presentationml/2006/ole">
            <p:oleObj spid="_x0000_s95238" name="Equation" r:id="rId3" imgW="634449" imgH="177646" progId="Equation.3">
              <p:embed/>
            </p:oleObj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609600" y="3429000"/>
          <a:ext cx="2982912" cy="1268282"/>
        </p:xfrm>
        <a:graphic>
          <a:graphicData uri="http://schemas.openxmlformats.org/presentationml/2006/ole">
            <p:oleObj spid="_x0000_s95239" name="Equation" r:id="rId4" imgW="1016000" imgH="431800" progId="Equation.3">
              <p:embed/>
            </p:oleObj>
          </a:graphicData>
        </a:graphic>
      </p:graphicFrame>
      <p:graphicFrame>
        <p:nvGraphicFramePr>
          <p:cNvPr id="95236" name="Object 3"/>
          <p:cNvGraphicFramePr>
            <a:graphicFrameLocks noChangeAspect="1"/>
          </p:cNvGraphicFramePr>
          <p:nvPr/>
        </p:nvGraphicFramePr>
        <p:xfrm>
          <a:off x="5410200" y="5410200"/>
          <a:ext cx="2982913" cy="1268413"/>
        </p:xfrm>
        <a:graphic>
          <a:graphicData uri="http://schemas.openxmlformats.org/presentationml/2006/ole">
            <p:oleObj spid="_x0000_s95240" name="Equation" r:id="rId5" imgW="1016000" imgH="431800" progId="Equation.3">
              <p:embed/>
            </p:oleObj>
          </a:graphicData>
        </a:graphic>
      </p:graphicFrame>
      <p:graphicFrame>
        <p:nvGraphicFramePr>
          <p:cNvPr id="95237" name="Object 2"/>
          <p:cNvGraphicFramePr>
            <a:graphicFrameLocks noChangeAspect="1"/>
          </p:cNvGraphicFramePr>
          <p:nvPr/>
        </p:nvGraphicFramePr>
        <p:xfrm>
          <a:off x="685800" y="5638800"/>
          <a:ext cx="2173288" cy="609600"/>
        </p:xfrm>
        <a:graphic>
          <a:graphicData uri="http://schemas.openxmlformats.org/presentationml/2006/ole">
            <p:oleObj spid="_x0000_s95241" name="Equation" r:id="rId6" imgW="634449" imgH="177646" progId="Equation.3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381000" y="3276600"/>
            <a:ext cx="3352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3276600"/>
            <a:ext cx="3352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Curiosity and Serendipity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Which do you have right now?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Idea: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Interference patterns from multiple slits and thin films produce accurately repeatable patterns.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Nature Of Science: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Curiosity:  Observed patterns of iridescence in animals, such as the shimmer of peacock feathers, led scientists to develop the theory of thin film interference.  </a:t>
            </a:r>
          </a:p>
          <a:p>
            <a:r>
              <a:rPr lang="en-US" sz="3200" dirty="0" smtClean="0"/>
              <a:t>Serendipity: The first laboratory production of thin films was accidental.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Nature Of Science: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Curiosity:  Observed patterns of iridescence in animals, such as the shimmer of peacock feathers, led scientists to develop the theory of thin film interference.  </a:t>
            </a:r>
          </a:p>
          <a:p>
            <a:r>
              <a:rPr lang="en-US" sz="3200" dirty="0" smtClean="0"/>
              <a:t>Serendipity: The first laboratory production of thin films was accidental.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two-slit interference descriptions can be made without reference to the one-slit modulation effect.</a:t>
            </a:r>
          </a:p>
          <a:p>
            <a:r>
              <a:rPr lang="en-US" sz="3200" dirty="0" smtClean="0"/>
              <a:t>To what level can scientists ignore parts of a model for simplicity and clarity?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Young’s double-slit experiment </a:t>
            </a:r>
          </a:p>
          <a:p>
            <a:r>
              <a:rPr lang="en-US" sz="3200" dirty="0" smtClean="0"/>
              <a:t>Modulation of two-slit interference pattern by one-slit diffraction effect </a:t>
            </a:r>
          </a:p>
          <a:p>
            <a:r>
              <a:rPr lang="en-US" sz="3200" dirty="0" smtClean="0"/>
              <a:t>Multiple slit and diffraction grating interference patterns </a:t>
            </a:r>
          </a:p>
          <a:p>
            <a:r>
              <a:rPr lang="en-US" sz="3200" dirty="0" smtClean="0"/>
              <a:t>Thin film interference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Qualitatively describing two-slit interference patterns, including modulation by one-slit diffraction effect </a:t>
            </a:r>
          </a:p>
          <a:p>
            <a:r>
              <a:rPr lang="en-US" sz="3200" dirty="0" smtClean="0"/>
              <a:t>Investigating Young’s double-slit experimentally </a:t>
            </a:r>
          </a:p>
          <a:p>
            <a:r>
              <a:rPr lang="en-US" sz="3200" dirty="0" smtClean="0"/>
              <a:t>Sketching and interpreting intensity graphs of double-slit interference patterns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Solving problems involving the diffraction grating equation </a:t>
            </a:r>
          </a:p>
          <a:p>
            <a:r>
              <a:rPr lang="en-US" sz="3200" dirty="0" smtClean="0"/>
              <a:t>Describing conditions necessary for constructive and destructive interference from thin films, including phase change at interface and effect of refractive index </a:t>
            </a:r>
          </a:p>
          <a:p>
            <a:r>
              <a:rPr lang="en-US" sz="3200" dirty="0" smtClean="0"/>
              <a:t>Solving problems involving interference from thin films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should be introduced to interference patterns from a variety of coherent sources such as (but not limited to) electromagnetic waves, sound and simulated demonstrations </a:t>
            </a:r>
          </a:p>
          <a:p>
            <a:r>
              <a:rPr lang="en-US" sz="3200" dirty="0" smtClean="0"/>
              <a:t>Diffraction grating patterns are restricted to those formed at normal incidence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Guidance: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treatment of thin film interference is confined to parallel-sided films at normal incidence </a:t>
            </a:r>
          </a:p>
          <a:p>
            <a:r>
              <a:rPr lang="en-US" sz="3200" dirty="0" smtClean="0"/>
              <a:t>The constructive interference and destructive interference formulae listed below and in the data booklet apply to specific cases of phase changes at interfaces and are not generally true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Data Booklet Reference: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00600" y="2209800"/>
          <a:ext cx="3479800" cy="2913062"/>
        </p:xfrm>
        <a:graphic>
          <a:graphicData uri="http://schemas.openxmlformats.org/presentationml/2006/ole">
            <p:oleObj spid="_x0000_s2051" name="Equation" r:id="rId3" imgW="1016000" imgH="850900" progId="Equation.3">
              <p:embed/>
            </p:oleObj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783560"/>
            <a:ext cx="4648200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Constructive Interference: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Destructive Interference: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Utilization: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Compact discs are a commercial example of the use of diffraction gratings </a:t>
            </a:r>
          </a:p>
          <a:p>
            <a:r>
              <a:rPr lang="en-US" sz="3200" dirty="0" smtClean="0"/>
              <a:t>Thin films are used to produce anti-reflection coatings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4: two scientific concepts (diffraction and interference) come together in this sub-topic, allowing students to </a:t>
            </a:r>
            <a:r>
              <a:rPr lang="en-US" sz="3200" dirty="0" err="1" smtClean="0"/>
              <a:t>analyse</a:t>
            </a:r>
            <a:r>
              <a:rPr lang="en-US" sz="3200" dirty="0" smtClean="0"/>
              <a:t> and synthesize a wider range of scientific information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6: experiments could include (but are not limited to): observing the use of diffraction gratings in spectroscopes; analysis of thin soap films; sound wave and microwave interference pattern analysis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Theory Of Knowledge: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two-slit interference descriptions can be made without reference to the one-slit modulation effect.</a:t>
            </a:r>
          </a:p>
          <a:p>
            <a:r>
              <a:rPr lang="en-US" sz="3200" dirty="0" smtClean="0"/>
              <a:t>To what level can scientists ignore parts of a model for simplicity and clarity?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Aims: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Aim 9: the ray approach to the description of thin film interference is only an approximation. Students should recognize the limitations of such a visualization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Viner Hand ITC" pitchFamily="66" charset="0"/>
              </a:rPr>
              <a:t/>
            </a:r>
            <a:br>
              <a:rPr lang="en-US" dirty="0" smtClean="0">
                <a:latin typeface="Viner Hand ITC" pitchFamily="66" charset="0"/>
              </a:rPr>
            </a:br>
            <a:r>
              <a:rPr lang="en-US" dirty="0" smtClean="0">
                <a:latin typeface="Pristina" pitchFamily="66" charset="0"/>
              </a:rPr>
              <a:t>Questions?</a:t>
            </a:r>
            <a:endParaRPr lang="en-US" sz="2800" dirty="0">
              <a:latin typeface="Pristin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vil%20H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128596" cy="39306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1351672"/>
            <a:ext cx="5205750" cy="97748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#17-26</a:t>
            </a:r>
            <a:endParaRPr lang="en-US" sz="32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4" name="Interference Anim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2362200"/>
            <a:ext cx="7467600" cy="420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Understandings: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Young’s double-slit experiment </a:t>
            </a:r>
          </a:p>
          <a:p>
            <a:r>
              <a:rPr lang="en-US" sz="3200" dirty="0" smtClean="0"/>
              <a:t>Modulation of two-slit interference pattern by one-slit diffraction effect </a:t>
            </a:r>
          </a:p>
          <a:p>
            <a:r>
              <a:rPr lang="en-US" sz="3200" dirty="0" smtClean="0"/>
              <a:t>Multiple slit and diffraction grating interference patterns </a:t>
            </a:r>
          </a:p>
          <a:p>
            <a:r>
              <a:rPr lang="en-US" sz="3200" dirty="0" smtClean="0"/>
              <a:t>Thin film interference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Applications And Skills: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Qualitatively describing two-slit interference patterns, including modulation by one-slit diffraction effect </a:t>
            </a:r>
          </a:p>
          <a:p>
            <a:r>
              <a:rPr lang="en-US" sz="3200" dirty="0" smtClean="0"/>
              <a:t>Investigating Young’s double-slit experimentally </a:t>
            </a:r>
          </a:p>
          <a:p>
            <a:r>
              <a:rPr lang="en-US" sz="3200" dirty="0" smtClean="0"/>
              <a:t>Sketching and interpreting intensity graphs of double-slit interference patterns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1202</TotalTime>
  <Words>1809</Words>
  <Application>Microsoft Office PowerPoint</Application>
  <PresentationFormat>On-screen Show (4:3)</PresentationFormat>
  <Paragraphs>241</Paragraphs>
  <Slides>72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Metro</vt:lpstr>
      <vt:lpstr>Equation</vt:lpstr>
      <vt:lpstr>Devil  physics The  baddest  class  on  campus  IB Physics</vt:lpstr>
      <vt:lpstr>Lsn 9-3: interference</vt:lpstr>
      <vt:lpstr>Intro Video: Interference of Waves</vt:lpstr>
      <vt:lpstr>Questions From Reading Activity?</vt:lpstr>
      <vt:lpstr>Essential Idea: </vt:lpstr>
      <vt:lpstr>Nature Of Science:   </vt:lpstr>
      <vt:lpstr>Theory Of Knowledge: </vt:lpstr>
      <vt:lpstr>Understandings: </vt:lpstr>
      <vt:lpstr>Applications And Skills: </vt:lpstr>
      <vt:lpstr>Applications And Skills: </vt:lpstr>
      <vt:lpstr>Guidance: </vt:lpstr>
      <vt:lpstr>Guidance: </vt:lpstr>
      <vt:lpstr>Data Booklet Reference: </vt:lpstr>
      <vt:lpstr>Utilization: </vt:lpstr>
      <vt:lpstr>Aims: </vt:lpstr>
      <vt:lpstr>Aims: </vt:lpstr>
      <vt:lpstr>Aims: </vt:lpstr>
      <vt:lpstr>Video: Interference of Light</vt:lpstr>
      <vt:lpstr>Young’s Double-Slit Experiment</vt:lpstr>
      <vt:lpstr>Young’s Double-Slit Experiment</vt:lpstr>
      <vt:lpstr>Huygens Interlude</vt:lpstr>
      <vt:lpstr>Huygens Interlude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Young’s Double-Slit Experiment</vt:lpstr>
      <vt:lpstr>Effect of Slit Width</vt:lpstr>
      <vt:lpstr>Multiple-Slit Diffraction</vt:lpstr>
      <vt:lpstr>Multiple-Slit Diffraction</vt:lpstr>
      <vt:lpstr>Multiple-Slit Diffraction</vt:lpstr>
      <vt:lpstr>Diffraction Grating</vt:lpstr>
      <vt:lpstr>Diffraction Grating</vt:lpstr>
      <vt:lpstr>Diffraction Grating</vt:lpstr>
      <vt:lpstr>Diffraction Grating</vt:lpstr>
      <vt:lpstr>Thin Film Interference</vt:lpstr>
      <vt:lpstr>Thin Film Interference</vt:lpstr>
      <vt:lpstr>Thin Film Interference</vt:lpstr>
      <vt:lpstr>Thin Film Interference</vt:lpstr>
      <vt:lpstr>Thin Film Interference</vt:lpstr>
      <vt:lpstr>Thin Film Interference</vt:lpstr>
      <vt:lpstr>Thin Film Interference</vt:lpstr>
      <vt:lpstr>Thin Film Interference</vt:lpstr>
      <vt:lpstr>Thin Film Interference</vt:lpstr>
      <vt:lpstr>Thin Film Interference</vt:lpstr>
      <vt:lpstr>Nature of Science</vt:lpstr>
      <vt:lpstr>Essential Idea: </vt:lpstr>
      <vt:lpstr>Nature Of Science:   </vt:lpstr>
      <vt:lpstr>Theory Of Knowledge: </vt:lpstr>
      <vt:lpstr>Understandings: </vt:lpstr>
      <vt:lpstr>Applications And Skills: </vt:lpstr>
      <vt:lpstr>Applications And Skills: </vt:lpstr>
      <vt:lpstr>Guidance: </vt:lpstr>
      <vt:lpstr>Guidance: </vt:lpstr>
      <vt:lpstr>Data Booklet Reference: </vt:lpstr>
      <vt:lpstr>Utilization: </vt:lpstr>
      <vt:lpstr>Aims: </vt:lpstr>
      <vt:lpstr>Aims: </vt:lpstr>
      <vt:lpstr>Aims: </vt:lpstr>
      <vt:lpstr> Questions?</vt:lpstr>
      <vt:lpstr>Homework</vt:lpstr>
    </vt:vector>
  </TitlesOfParts>
  <Company>pcsb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Devil physics The baddest class on campus IB Physics Physics I Honors / Pre-IB Physics</dc:title>
  <dc:creator>Kyle Smith</dc:creator>
  <cp:lastModifiedBy>Kyle Smith</cp:lastModifiedBy>
  <cp:revision>78</cp:revision>
  <dcterms:created xsi:type="dcterms:W3CDTF">2010-12-08T08:20:03Z</dcterms:created>
  <dcterms:modified xsi:type="dcterms:W3CDTF">2016-03-09T03:36:36Z</dcterms:modified>
</cp:coreProperties>
</file>