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59" r:id="rId5"/>
    <p:sldId id="297" r:id="rId6"/>
    <p:sldId id="298" r:id="rId7"/>
    <p:sldId id="300" r:id="rId8"/>
    <p:sldId id="301" r:id="rId9"/>
    <p:sldId id="302" r:id="rId10"/>
    <p:sldId id="299" r:id="rId11"/>
    <p:sldId id="303" r:id="rId12"/>
    <p:sldId id="263" r:id="rId13"/>
    <p:sldId id="296" r:id="rId14"/>
    <p:sldId id="314" r:id="rId15"/>
    <p:sldId id="315" r:id="rId16"/>
    <p:sldId id="316" r:id="rId17"/>
    <p:sldId id="320" r:id="rId18"/>
    <p:sldId id="319" r:id="rId19"/>
    <p:sldId id="317" r:id="rId20"/>
    <p:sldId id="318" r:id="rId21"/>
    <p:sldId id="321" r:id="rId22"/>
    <p:sldId id="322" r:id="rId23"/>
    <p:sldId id="323" r:id="rId24"/>
    <p:sldId id="324" r:id="rId25"/>
    <p:sldId id="325" r:id="rId26"/>
    <p:sldId id="326" r:id="rId27"/>
    <p:sldId id="327" r:id="rId28"/>
    <p:sldId id="328" r:id="rId29"/>
    <p:sldId id="329" r:id="rId30"/>
    <p:sldId id="330" r:id="rId31"/>
    <p:sldId id="331" r:id="rId32"/>
    <p:sldId id="332" r:id="rId33"/>
    <p:sldId id="312" r:id="rId34"/>
    <p:sldId id="310" r:id="rId35"/>
    <p:sldId id="311" r:id="rId36"/>
    <p:sldId id="306" r:id="rId37"/>
    <p:sldId id="307" r:id="rId38"/>
    <p:sldId id="308" r:id="rId39"/>
    <p:sldId id="309" r:id="rId40"/>
    <p:sldId id="305" r:id="rId41"/>
    <p:sldId id="304" r:id="rId42"/>
    <p:sldId id="261" r:id="rId43"/>
    <p:sldId id="262"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03"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6.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4.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5.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6.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7.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D15329E-6E04-4E8D-9AA0-27424FD5CF1F}" type="datetimeFigureOut">
              <a:rPr lang="en-US" smtClean="0"/>
              <a:pPr/>
              <a:t>2/22/2016</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2/22/2016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2/22/2016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2/22/2016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2/22/2016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2/22/2016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15329E-6E04-4E8D-9AA0-27424FD5CF1F}" type="datetimeFigureOut">
              <a:rPr lang="en-US" smtClean="0"/>
              <a:pPr/>
              <a:t>2/22/2016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15329E-6E04-4E8D-9AA0-27424FD5CF1F}" type="datetimeFigureOut">
              <a:rPr lang="en-US" smtClean="0"/>
              <a:pPr/>
              <a:t>2/22/2016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15329E-6E04-4E8D-9AA0-27424FD5CF1F}" type="datetimeFigureOut">
              <a:rPr lang="en-US" smtClean="0"/>
              <a:pPr/>
              <a:t>2/22/2016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2/22/2016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D15329E-6E04-4E8D-9AA0-27424FD5CF1F}" type="datetimeFigureOut">
              <a:rPr lang="en-US" smtClean="0"/>
              <a:pPr/>
              <a:t>2/22/2016</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58F673A-CE59-4D58-8998-1918CBD17A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D15329E-6E04-4E8D-9AA0-27424FD5CF1F}" type="datetimeFigureOut">
              <a:rPr lang="en-US" smtClean="0"/>
              <a:pPr/>
              <a:t>2/22/2016</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58F673A-CE59-4D58-8998-1918CBD17A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uyU25DdONjo"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9.bin"/></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2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2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3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3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33.xml.rels><?xml version="1.0" encoding="UTF-8" standalone="yes"?>
<Relationships xmlns="http://schemas.openxmlformats.org/package/2006/relationships"><Relationship Id="rId2" Type="http://schemas.openxmlformats.org/officeDocument/2006/relationships/hyperlink" Target="https://www.youtube.com/watch?v=EbHwwQ7vksA"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Pristina" pitchFamily="66" charset="0"/>
              </a:rPr>
              <a:t>Devil  physics</a:t>
            </a:r>
            <a:br>
              <a:rPr lang="en-US" dirty="0" smtClean="0">
                <a:latin typeface="Pristina" pitchFamily="66" charset="0"/>
              </a:rPr>
            </a:br>
            <a:r>
              <a:rPr lang="en-US" sz="3200" dirty="0" smtClean="0">
                <a:latin typeface="Pristina" pitchFamily="66" charset="0"/>
              </a:rPr>
              <a:t>The  </a:t>
            </a:r>
            <a:r>
              <a:rPr lang="en-US" sz="3200" dirty="0" err="1" smtClean="0">
                <a:latin typeface="Pristina" pitchFamily="66" charset="0"/>
              </a:rPr>
              <a:t>baddest</a:t>
            </a:r>
            <a:r>
              <a:rPr lang="en-US" sz="3200" dirty="0" smtClean="0">
                <a:latin typeface="Pristina" pitchFamily="66" charset="0"/>
              </a:rPr>
              <a:t>  class  on  campus</a:t>
            </a:r>
            <a:br>
              <a:rPr lang="en-US" sz="3200" dirty="0" smtClean="0">
                <a:latin typeface="Pristina" pitchFamily="66" charset="0"/>
              </a:rPr>
            </a:br>
            <a:r>
              <a:rPr lang="en-US" sz="3200" dirty="0" smtClean="0">
                <a:latin typeface="Pristina" pitchFamily="66" charset="0"/>
              </a:rPr>
              <a:t/>
            </a:r>
            <a:br>
              <a:rPr lang="en-US" sz="3200" dirty="0" smtClean="0">
                <a:latin typeface="Pristina" pitchFamily="66" charset="0"/>
              </a:rPr>
            </a:br>
            <a:r>
              <a:rPr lang="en-US" sz="3000" dirty="0" smtClean="0">
                <a:latin typeface="Pristina" pitchFamily="66" charset="0"/>
              </a:rPr>
              <a:t>AP  Physics</a:t>
            </a:r>
            <a:endParaRPr lang="en-US" sz="30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student is able to plan a data collection and analysis strategy to  determine the change in angular momentum of a system and relate it to interactions with other objects and systems.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student is able to describe or calculate the angular momentum and rotational inertia of a system in terms of the locations and velocities of objects that make up the system.  Students are expected to do qualitative reasoning with compound objects. Students are expected to do calculations with a fixed set of extended objects and point masses.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Introductory Video</a:t>
            </a:r>
            <a:endParaRPr lang="en-US" dirty="0"/>
          </a:p>
        </p:txBody>
      </p:sp>
      <p:sp>
        <p:nvSpPr>
          <p:cNvPr id="3" name="Content Placeholder 2"/>
          <p:cNvSpPr>
            <a:spLocks noGrp="1"/>
          </p:cNvSpPr>
          <p:nvPr>
            <p:ph idx="1"/>
          </p:nvPr>
        </p:nvSpPr>
        <p:spPr/>
        <p:txBody>
          <a:bodyPr>
            <a:normAutofit/>
          </a:bodyPr>
          <a:lstStyle/>
          <a:p>
            <a:pPr lvl="0"/>
            <a:endParaRPr lang="en-US" sz="18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Moment of Inertia</a:t>
            </a:r>
            <a:endParaRPr lang="en-US" dirty="0"/>
          </a:p>
        </p:txBody>
      </p:sp>
      <p:sp>
        <p:nvSpPr>
          <p:cNvPr id="3" name="Content Placeholder 2"/>
          <p:cNvSpPr>
            <a:spLocks noGrp="1"/>
          </p:cNvSpPr>
          <p:nvPr>
            <p:ph idx="1"/>
          </p:nvPr>
        </p:nvSpPr>
        <p:spPr>
          <a:xfrm>
            <a:off x="304800" y="1143000"/>
            <a:ext cx="5410200" cy="5212560"/>
          </a:xfrm>
        </p:spPr>
        <p:txBody>
          <a:bodyPr/>
          <a:lstStyle/>
          <a:p>
            <a:r>
              <a:rPr lang="en-US" dirty="0" smtClean="0"/>
              <a:t>Angular acceleration is proportional to the net torque applied to it</a:t>
            </a:r>
          </a:p>
          <a:p>
            <a:pPr lvl="1"/>
            <a:r>
              <a:rPr lang="en-US" dirty="0" smtClean="0"/>
              <a:t>Force along a moment arm is torque</a:t>
            </a:r>
          </a:p>
          <a:p>
            <a:pPr lvl="1"/>
            <a:r>
              <a:rPr lang="en-US" dirty="0" smtClean="0"/>
              <a:t>More force means more acceleration</a:t>
            </a:r>
            <a:endParaRPr lang="en-US" dirty="0"/>
          </a:p>
        </p:txBody>
      </p:sp>
      <p:grpSp>
        <p:nvGrpSpPr>
          <p:cNvPr id="13" name="Group 12"/>
          <p:cNvGrpSpPr/>
          <p:nvPr/>
        </p:nvGrpSpPr>
        <p:grpSpPr>
          <a:xfrm>
            <a:off x="6400800" y="990600"/>
            <a:ext cx="2438400" cy="2133600"/>
            <a:chOff x="6400800" y="2209800"/>
            <a:chExt cx="2438400" cy="2133600"/>
          </a:xfrm>
        </p:grpSpPr>
        <p:sp>
          <p:nvSpPr>
            <p:cNvPr id="4" name="Oval 3"/>
            <p:cNvSpPr/>
            <p:nvPr/>
          </p:nvSpPr>
          <p:spPr>
            <a:xfrm>
              <a:off x="6400800" y="2514600"/>
              <a:ext cx="1828800" cy="1828800"/>
            </a:xfrm>
            <a:prstGeom prst="ellipse">
              <a:avLst/>
            </a:prstGeom>
            <a:noFill/>
            <a:ln w="571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270956" y="3382296"/>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8123904" y="3320844"/>
              <a:ext cx="196644" cy="19910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5" idx="6"/>
              <a:endCxn id="6" idx="2"/>
            </p:cNvCxnSpPr>
            <p:nvPr/>
          </p:nvCxnSpPr>
          <p:spPr>
            <a:xfrm>
              <a:off x="7347156" y="3420396"/>
              <a:ext cx="776748"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7680222" y="2759178"/>
              <a:ext cx="1098756" cy="0"/>
            </a:xfrm>
            <a:prstGeom prst="line">
              <a:avLst/>
            </a:prstGeom>
            <a:ln w="57150">
              <a:solidFill>
                <a:srgbClr val="FFFF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229600" y="2590800"/>
              <a:ext cx="533400" cy="461665"/>
            </a:xfrm>
            <a:prstGeom prst="rect">
              <a:avLst/>
            </a:prstGeom>
            <a:noFill/>
          </p:spPr>
          <p:txBody>
            <a:bodyPr wrap="square" rtlCol="0">
              <a:spAutoFit/>
            </a:bodyPr>
            <a:lstStyle/>
            <a:p>
              <a:r>
                <a:rPr lang="en-US" sz="2400" b="1" dirty="0" smtClean="0"/>
                <a:t>F</a:t>
              </a:r>
              <a:endParaRPr lang="en-US" sz="2400" b="1" dirty="0"/>
            </a:p>
          </p:txBody>
        </p:sp>
        <p:sp>
          <p:nvSpPr>
            <p:cNvPr id="12" name="TextBox 11"/>
            <p:cNvSpPr txBox="1"/>
            <p:nvPr/>
          </p:nvSpPr>
          <p:spPr>
            <a:xfrm>
              <a:off x="8305800" y="3429000"/>
              <a:ext cx="533400" cy="461665"/>
            </a:xfrm>
            <a:prstGeom prst="rect">
              <a:avLst/>
            </a:prstGeom>
            <a:noFill/>
          </p:spPr>
          <p:txBody>
            <a:bodyPr wrap="square" rtlCol="0">
              <a:spAutoFit/>
            </a:bodyPr>
            <a:lstStyle/>
            <a:p>
              <a:r>
                <a:rPr lang="en-US" sz="2400" b="1" dirty="0" smtClean="0"/>
                <a:t>m</a:t>
              </a:r>
              <a:endParaRPr lang="en-US" sz="2400" b="1" dirty="0"/>
            </a:p>
          </p:txBody>
        </p:sp>
      </p:grpSp>
      <p:graphicFrame>
        <p:nvGraphicFramePr>
          <p:cNvPr id="14" name="Object 13"/>
          <p:cNvGraphicFramePr>
            <a:graphicFrameLocks noChangeAspect="1"/>
          </p:cNvGraphicFramePr>
          <p:nvPr/>
        </p:nvGraphicFramePr>
        <p:xfrm>
          <a:off x="6400800" y="3810000"/>
          <a:ext cx="2057400" cy="685800"/>
        </p:xfrm>
        <a:graphic>
          <a:graphicData uri="http://schemas.openxmlformats.org/presentationml/2006/ole">
            <p:oleObj spid="_x0000_s1026" name="Equation" r:id="rId3" imgW="495000" imgH="164880" progId="Equation.3">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Moment of Inertia</a:t>
            </a:r>
            <a:endParaRPr lang="en-US" dirty="0"/>
          </a:p>
        </p:txBody>
      </p:sp>
      <p:sp>
        <p:nvSpPr>
          <p:cNvPr id="3" name="Content Placeholder 2"/>
          <p:cNvSpPr>
            <a:spLocks noGrp="1"/>
          </p:cNvSpPr>
          <p:nvPr>
            <p:ph idx="1"/>
          </p:nvPr>
        </p:nvSpPr>
        <p:spPr>
          <a:xfrm>
            <a:off x="304800" y="1143000"/>
            <a:ext cx="5410200" cy="5212560"/>
          </a:xfrm>
        </p:spPr>
        <p:txBody>
          <a:bodyPr/>
          <a:lstStyle/>
          <a:p>
            <a:r>
              <a:rPr lang="en-US" dirty="0" smtClean="0"/>
              <a:t>Everything in life relates to Newton’s Second Law</a:t>
            </a:r>
            <a:endParaRPr lang="en-US" dirty="0"/>
          </a:p>
        </p:txBody>
      </p:sp>
      <p:grpSp>
        <p:nvGrpSpPr>
          <p:cNvPr id="7" name="Group 12"/>
          <p:cNvGrpSpPr/>
          <p:nvPr/>
        </p:nvGrpSpPr>
        <p:grpSpPr>
          <a:xfrm>
            <a:off x="6400800" y="990600"/>
            <a:ext cx="2438400" cy="2133600"/>
            <a:chOff x="6400800" y="2209800"/>
            <a:chExt cx="2438400" cy="2133600"/>
          </a:xfrm>
        </p:grpSpPr>
        <p:sp>
          <p:nvSpPr>
            <p:cNvPr id="4" name="Oval 3"/>
            <p:cNvSpPr/>
            <p:nvPr/>
          </p:nvSpPr>
          <p:spPr>
            <a:xfrm>
              <a:off x="6400800" y="2514600"/>
              <a:ext cx="1828800" cy="1828800"/>
            </a:xfrm>
            <a:prstGeom prst="ellipse">
              <a:avLst/>
            </a:prstGeom>
            <a:noFill/>
            <a:ln w="571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270956" y="3382296"/>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8123904" y="3320844"/>
              <a:ext cx="196644" cy="19910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5" idx="6"/>
              <a:endCxn id="6" idx="2"/>
            </p:cNvCxnSpPr>
            <p:nvPr/>
          </p:nvCxnSpPr>
          <p:spPr>
            <a:xfrm>
              <a:off x="7347156" y="3420396"/>
              <a:ext cx="776748"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7680222" y="2759178"/>
              <a:ext cx="1098756" cy="0"/>
            </a:xfrm>
            <a:prstGeom prst="line">
              <a:avLst/>
            </a:prstGeom>
            <a:ln w="57150">
              <a:solidFill>
                <a:srgbClr val="FFFF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229600" y="2590800"/>
              <a:ext cx="533400" cy="461665"/>
            </a:xfrm>
            <a:prstGeom prst="rect">
              <a:avLst/>
            </a:prstGeom>
            <a:noFill/>
          </p:spPr>
          <p:txBody>
            <a:bodyPr wrap="square" rtlCol="0">
              <a:spAutoFit/>
            </a:bodyPr>
            <a:lstStyle/>
            <a:p>
              <a:r>
                <a:rPr lang="en-US" sz="2400" b="1" dirty="0" smtClean="0"/>
                <a:t>F</a:t>
              </a:r>
              <a:endParaRPr lang="en-US" sz="2400" b="1" dirty="0"/>
            </a:p>
          </p:txBody>
        </p:sp>
        <p:sp>
          <p:nvSpPr>
            <p:cNvPr id="12" name="TextBox 11"/>
            <p:cNvSpPr txBox="1"/>
            <p:nvPr/>
          </p:nvSpPr>
          <p:spPr>
            <a:xfrm>
              <a:off x="8305800" y="3429000"/>
              <a:ext cx="533400" cy="461665"/>
            </a:xfrm>
            <a:prstGeom prst="rect">
              <a:avLst/>
            </a:prstGeom>
            <a:noFill/>
          </p:spPr>
          <p:txBody>
            <a:bodyPr wrap="square" rtlCol="0">
              <a:spAutoFit/>
            </a:bodyPr>
            <a:lstStyle/>
            <a:p>
              <a:r>
                <a:rPr lang="en-US" sz="2400" b="1" dirty="0" smtClean="0"/>
                <a:t>m</a:t>
              </a:r>
              <a:endParaRPr lang="en-US" sz="2400" b="1" dirty="0"/>
            </a:p>
          </p:txBody>
        </p:sp>
      </p:grpSp>
      <p:graphicFrame>
        <p:nvGraphicFramePr>
          <p:cNvPr id="14" name="Object 13"/>
          <p:cNvGraphicFramePr>
            <a:graphicFrameLocks noChangeAspect="1"/>
          </p:cNvGraphicFramePr>
          <p:nvPr/>
        </p:nvGraphicFramePr>
        <p:xfrm>
          <a:off x="228600" y="2438400"/>
          <a:ext cx="2479675" cy="2636838"/>
        </p:xfrm>
        <a:graphic>
          <a:graphicData uri="http://schemas.openxmlformats.org/presentationml/2006/ole">
            <p:oleObj spid="_x0000_s2050" name="Equation" r:id="rId3" imgW="596880" imgH="634680" progId="Equation.3">
              <p:embed/>
            </p:oleObj>
          </a:graphicData>
        </a:graphic>
      </p:graphicFrame>
      <p:graphicFrame>
        <p:nvGraphicFramePr>
          <p:cNvPr id="2051" name="Object 2"/>
          <p:cNvGraphicFramePr>
            <a:graphicFrameLocks noChangeAspect="1"/>
          </p:cNvGraphicFramePr>
          <p:nvPr/>
        </p:nvGraphicFramePr>
        <p:xfrm>
          <a:off x="2971800" y="2438400"/>
          <a:ext cx="2424112" cy="4214812"/>
        </p:xfrm>
        <a:graphic>
          <a:graphicData uri="http://schemas.openxmlformats.org/presentationml/2006/ole">
            <p:oleObj spid="_x0000_s2051" name="Equation" r:id="rId4" imgW="583920" imgH="1015920" progId="Equation.3">
              <p:embed/>
            </p:oleObj>
          </a:graphicData>
        </a:graphic>
      </p:graphicFrame>
      <p:graphicFrame>
        <p:nvGraphicFramePr>
          <p:cNvPr id="2052" name="Object 4"/>
          <p:cNvGraphicFramePr>
            <a:graphicFrameLocks noChangeAspect="1"/>
          </p:cNvGraphicFramePr>
          <p:nvPr/>
        </p:nvGraphicFramePr>
        <p:xfrm>
          <a:off x="5638800" y="3687763"/>
          <a:ext cx="3268663" cy="2001837"/>
        </p:xfrm>
        <a:graphic>
          <a:graphicData uri="http://schemas.openxmlformats.org/presentationml/2006/ole">
            <p:oleObj spid="_x0000_s2052" name="Equation" r:id="rId5" imgW="787320" imgH="482400" progId="Equation.3">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Moment of Inertia</a:t>
            </a:r>
            <a:endParaRPr lang="en-US" dirty="0"/>
          </a:p>
        </p:txBody>
      </p:sp>
      <p:sp>
        <p:nvSpPr>
          <p:cNvPr id="3" name="Content Placeholder 2"/>
          <p:cNvSpPr>
            <a:spLocks noGrp="1"/>
          </p:cNvSpPr>
          <p:nvPr>
            <p:ph idx="1"/>
          </p:nvPr>
        </p:nvSpPr>
        <p:spPr>
          <a:xfrm>
            <a:off x="304800" y="1143000"/>
            <a:ext cx="5410200" cy="5212560"/>
          </a:xfrm>
        </p:spPr>
        <p:txBody>
          <a:bodyPr/>
          <a:lstStyle/>
          <a:p>
            <a:r>
              <a:rPr lang="en-US" dirty="0" smtClean="0"/>
              <a:t>Moment of Inertia defined:</a:t>
            </a:r>
          </a:p>
          <a:p>
            <a:endParaRPr lang="en-US" dirty="0" smtClean="0"/>
          </a:p>
          <a:p>
            <a:endParaRPr lang="en-US" dirty="0" smtClean="0"/>
          </a:p>
          <a:p>
            <a:endParaRPr lang="en-US" dirty="0" smtClean="0"/>
          </a:p>
          <a:p>
            <a:pPr>
              <a:buNone/>
            </a:pPr>
            <a:r>
              <a:rPr lang="en-US" i="1" dirty="0" smtClean="0">
                <a:solidFill>
                  <a:srgbClr val="FFFF00"/>
                </a:solidFill>
              </a:rPr>
              <a:t>Note that the moment of inertia is much more affected by distance than by mass.</a:t>
            </a:r>
          </a:p>
          <a:p>
            <a:pPr>
              <a:buNone/>
            </a:pPr>
            <a:r>
              <a:rPr lang="en-US" i="1" dirty="0" smtClean="0">
                <a:solidFill>
                  <a:srgbClr val="FFFF00"/>
                </a:solidFill>
              </a:rPr>
              <a:t>Determination of the axis of rotation (reference point) is critical!</a:t>
            </a:r>
            <a:endParaRPr lang="en-US" i="1" dirty="0">
              <a:solidFill>
                <a:srgbClr val="FFFF00"/>
              </a:solidFill>
            </a:endParaRPr>
          </a:p>
        </p:txBody>
      </p:sp>
      <p:grpSp>
        <p:nvGrpSpPr>
          <p:cNvPr id="7" name="Group 12"/>
          <p:cNvGrpSpPr/>
          <p:nvPr/>
        </p:nvGrpSpPr>
        <p:grpSpPr>
          <a:xfrm>
            <a:off x="6400800" y="990600"/>
            <a:ext cx="2438400" cy="2133600"/>
            <a:chOff x="6400800" y="2209800"/>
            <a:chExt cx="2438400" cy="2133600"/>
          </a:xfrm>
        </p:grpSpPr>
        <p:sp>
          <p:nvSpPr>
            <p:cNvPr id="4" name="Oval 3"/>
            <p:cNvSpPr/>
            <p:nvPr/>
          </p:nvSpPr>
          <p:spPr>
            <a:xfrm>
              <a:off x="6400800" y="2514600"/>
              <a:ext cx="1828800" cy="1828800"/>
            </a:xfrm>
            <a:prstGeom prst="ellipse">
              <a:avLst/>
            </a:prstGeom>
            <a:noFill/>
            <a:ln w="571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270956" y="3382296"/>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8123904" y="3320844"/>
              <a:ext cx="196644" cy="19910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5" idx="6"/>
              <a:endCxn id="6" idx="2"/>
            </p:cNvCxnSpPr>
            <p:nvPr/>
          </p:nvCxnSpPr>
          <p:spPr>
            <a:xfrm>
              <a:off x="7347156" y="3420396"/>
              <a:ext cx="776748"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7680222" y="2759178"/>
              <a:ext cx="1098756" cy="0"/>
            </a:xfrm>
            <a:prstGeom prst="line">
              <a:avLst/>
            </a:prstGeom>
            <a:ln w="57150">
              <a:solidFill>
                <a:srgbClr val="FFFF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229600" y="2590800"/>
              <a:ext cx="533400" cy="461665"/>
            </a:xfrm>
            <a:prstGeom prst="rect">
              <a:avLst/>
            </a:prstGeom>
            <a:noFill/>
          </p:spPr>
          <p:txBody>
            <a:bodyPr wrap="square" rtlCol="0">
              <a:spAutoFit/>
            </a:bodyPr>
            <a:lstStyle/>
            <a:p>
              <a:r>
                <a:rPr lang="en-US" sz="2400" b="1" dirty="0" smtClean="0"/>
                <a:t>F</a:t>
              </a:r>
              <a:endParaRPr lang="en-US" sz="2400" b="1" dirty="0"/>
            </a:p>
          </p:txBody>
        </p:sp>
        <p:sp>
          <p:nvSpPr>
            <p:cNvPr id="12" name="TextBox 11"/>
            <p:cNvSpPr txBox="1"/>
            <p:nvPr/>
          </p:nvSpPr>
          <p:spPr>
            <a:xfrm>
              <a:off x="8305800" y="3429000"/>
              <a:ext cx="533400" cy="461665"/>
            </a:xfrm>
            <a:prstGeom prst="rect">
              <a:avLst/>
            </a:prstGeom>
            <a:noFill/>
          </p:spPr>
          <p:txBody>
            <a:bodyPr wrap="square" rtlCol="0">
              <a:spAutoFit/>
            </a:bodyPr>
            <a:lstStyle/>
            <a:p>
              <a:r>
                <a:rPr lang="en-US" sz="2400" b="1" dirty="0" smtClean="0"/>
                <a:t>m</a:t>
              </a:r>
              <a:endParaRPr lang="en-US" sz="2400" b="1" dirty="0"/>
            </a:p>
          </p:txBody>
        </p:sp>
      </p:grpSp>
      <p:graphicFrame>
        <p:nvGraphicFramePr>
          <p:cNvPr id="2052" name="Object 4"/>
          <p:cNvGraphicFramePr>
            <a:graphicFrameLocks noChangeAspect="1"/>
          </p:cNvGraphicFramePr>
          <p:nvPr/>
        </p:nvGraphicFramePr>
        <p:xfrm>
          <a:off x="1143000" y="1981200"/>
          <a:ext cx="2476500" cy="842962"/>
        </p:xfrm>
        <a:graphic>
          <a:graphicData uri="http://schemas.openxmlformats.org/presentationml/2006/ole">
            <p:oleObj spid="_x0000_s3076" name="Equation" r:id="rId3" imgW="596880" imgH="203040" progId="Equation.3">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Moment of Inertia</a:t>
            </a:r>
            <a:endParaRPr lang="en-US" dirty="0"/>
          </a:p>
        </p:txBody>
      </p:sp>
      <p:sp>
        <p:nvSpPr>
          <p:cNvPr id="3" name="Content Placeholder 2"/>
          <p:cNvSpPr>
            <a:spLocks noGrp="1"/>
          </p:cNvSpPr>
          <p:nvPr>
            <p:ph idx="1"/>
          </p:nvPr>
        </p:nvSpPr>
        <p:spPr>
          <a:xfrm>
            <a:off x="0" y="1143000"/>
            <a:ext cx="5943600" cy="5212560"/>
          </a:xfrm>
        </p:spPr>
        <p:txBody>
          <a:bodyPr/>
          <a:lstStyle/>
          <a:p>
            <a:r>
              <a:rPr lang="en-US" b="1" i="1" dirty="0" smtClean="0">
                <a:solidFill>
                  <a:srgbClr val="FFFF00"/>
                </a:solidFill>
              </a:rPr>
              <a:t>Example 8-10:  Find the moment of inertia for (a) and (b)</a:t>
            </a:r>
            <a:endParaRPr lang="en-US" b="1" i="1" dirty="0">
              <a:solidFill>
                <a:srgbClr val="FFFF00"/>
              </a:solidFill>
            </a:endParaRPr>
          </a:p>
        </p:txBody>
      </p:sp>
      <p:pic>
        <p:nvPicPr>
          <p:cNvPr id="4099" name="Picture 3"/>
          <p:cNvPicPr>
            <a:picLocks noChangeAspect="1" noChangeArrowheads="1"/>
          </p:cNvPicPr>
          <p:nvPr/>
        </p:nvPicPr>
        <p:blipFill>
          <a:blip r:embed="rId2" cstate="print"/>
          <a:srcRect/>
          <a:stretch>
            <a:fillRect/>
          </a:stretch>
        </p:blipFill>
        <p:spPr bwMode="auto">
          <a:xfrm>
            <a:off x="5791200" y="2359269"/>
            <a:ext cx="3200400" cy="4041531"/>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Moment of Inertia</a:t>
            </a:r>
            <a:endParaRPr lang="en-US" dirty="0"/>
          </a:p>
        </p:txBody>
      </p:sp>
      <p:sp>
        <p:nvSpPr>
          <p:cNvPr id="3" name="Content Placeholder 2"/>
          <p:cNvSpPr>
            <a:spLocks noGrp="1"/>
          </p:cNvSpPr>
          <p:nvPr>
            <p:ph idx="1"/>
          </p:nvPr>
        </p:nvSpPr>
        <p:spPr>
          <a:xfrm>
            <a:off x="152400" y="990600"/>
            <a:ext cx="5791200" cy="5364960"/>
          </a:xfrm>
        </p:spPr>
        <p:txBody>
          <a:bodyPr/>
          <a:lstStyle/>
          <a:p>
            <a:r>
              <a:rPr lang="en-US" b="1" i="1" dirty="0" smtClean="0">
                <a:solidFill>
                  <a:srgbClr val="FFFF00"/>
                </a:solidFill>
              </a:rPr>
              <a:t>Example 8-10:  Find the moment of inertia for (a) and (b)</a:t>
            </a:r>
            <a:endParaRPr lang="en-US" b="1" i="1" dirty="0">
              <a:solidFill>
                <a:srgbClr val="FFFF00"/>
              </a:solidFill>
            </a:endParaRPr>
          </a:p>
        </p:txBody>
      </p:sp>
      <p:graphicFrame>
        <p:nvGraphicFramePr>
          <p:cNvPr id="2052" name="Object 4"/>
          <p:cNvGraphicFramePr>
            <a:graphicFrameLocks noChangeAspect="1"/>
          </p:cNvGraphicFramePr>
          <p:nvPr/>
        </p:nvGraphicFramePr>
        <p:xfrm>
          <a:off x="381000" y="2209799"/>
          <a:ext cx="5181600" cy="4429413"/>
        </p:xfrm>
        <a:graphic>
          <a:graphicData uri="http://schemas.openxmlformats.org/presentationml/2006/ole">
            <p:oleObj spid="_x0000_s8194" name="Equation" r:id="rId3" imgW="1752480" imgH="1498320" progId="Equation.3">
              <p:embed/>
            </p:oleObj>
          </a:graphicData>
        </a:graphic>
      </p:graphicFrame>
      <p:pic>
        <p:nvPicPr>
          <p:cNvPr id="4099" name="Picture 3"/>
          <p:cNvPicPr>
            <a:picLocks noChangeAspect="1" noChangeArrowheads="1"/>
          </p:cNvPicPr>
          <p:nvPr/>
        </p:nvPicPr>
        <p:blipFill>
          <a:blip r:embed="rId4" cstate="print"/>
          <a:srcRect/>
          <a:stretch>
            <a:fillRect/>
          </a:stretch>
        </p:blipFill>
        <p:spPr bwMode="auto">
          <a:xfrm>
            <a:off x="5791200" y="2359269"/>
            <a:ext cx="3200400" cy="4041531"/>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Moment of Inertia</a:t>
            </a:r>
            <a:endParaRPr lang="en-US" dirty="0"/>
          </a:p>
        </p:txBody>
      </p:sp>
      <p:sp>
        <p:nvSpPr>
          <p:cNvPr id="3" name="Content Placeholder 2"/>
          <p:cNvSpPr>
            <a:spLocks noGrp="1"/>
          </p:cNvSpPr>
          <p:nvPr>
            <p:ph idx="1"/>
          </p:nvPr>
        </p:nvSpPr>
        <p:spPr>
          <a:xfrm>
            <a:off x="304800" y="1143000"/>
            <a:ext cx="5410200" cy="5212560"/>
          </a:xfrm>
        </p:spPr>
        <p:txBody>
          <a:bodyPr/>
          <a:lstStyle/>
          <a:p>
            <a:r>
              <a:rPr lang="en-US" dirty="0" smtClean="0"/>
              <a:t>Moment of Inertia defined:</a:t>
            </a:r>
          </a:p>
          <a:p>
            <a:endParaRPr lang="en-US" i="1" dirty="0" smtClean="0">
              <a:solidFill>
                <a:srgbClr val="FFFF00"/>
              </a:solidFill>
            </a:endParaRPr>
          </a:p>
          <a:p>
            <a:endParaRPr lang="en-US" i="1" dirty="0" smtClean="0">
              <a:solidFill>
                <a:srgbClr val="FFFF00"/>
              </a:solidFill>
            </a:endParaRPr>
          </a:p>
          <a:p>
            <a:endParaRPr lang="en-US" i="1" dirty="0" smtClean="0">
              <a:solidFill>
                <a:srgbClr val="FFFF00"/>
              </a:solidFill>
            </a:endParaRPr>
          </a:p>
          <a:p>
            <a:endParaRPr lang="en-US" i="1" dirty="0" smtClean="0">
              <a:solidFill>
                <a:srgbClr val="FFFF00"/>
              </a:solidFill>
            </a:endParaRPr>
          </a:p>
          <a:p>
            <a:endParaRPr lang="en-US" i="1" dirty="0" smtClean="0">
              <a:solidFill>
                <a:srgbClr val="FFFF00"/>
              </a:solidFill>
            </a:endParaRPr>
          </a:p>
          <a:p>
            <a:endParaRPr lang="en-US" i="1" dirty="0" smtClean="0">
              <a:solidFill>
                <a:srgbClr val="FFFF00"/>
              </a:solidFill>
            </a:endParaRPr>
          </a:p>
          <a:p>
            <a:r>
              <a:rPr lang="en-US" i="1" dirty="0" smtClean="0">
                <a:solidFill>
                  <a:srgbClr val="FFFF00"/>
                </a:solidFill>
              </a:rPr>
              <a:t>This is Newton’s Second Law for rotation!</a:t>
            </a:r>
            <a:endParaRPr lang="en-US" i="1" dirty="0">
              <a:solidFill>
                <a:srgbClr val="FFFF00"/>
              </a:solidFill>
            </a:endParaRPr>
          </a:p>
        </p:txBody>
      </p:sp>
      <p:grpSp>
        <p:nvGrpSpPr>
          <p:cNvPr id="7" name="Group 12"/>
          <p:cNvGrpSpPr/>
          <p:nvPr/>
        </p:nvGrpSpPr>
        <p:grpSpPr>
          <a:xfrm>
            <a:off x="6400800" y="990600"/>
            <a:ext cx="2438400" cy="2133600"/>
            <a:chOff x="6400800" y="2209800"/>
            <a:chExt cx="2438400" cy="2133600"/>
          </a:xfrm>
        </p:grpSpPr>
        <p:sp>
          <p:nvSpPr>
            <p:cNvPr id="4" name="Oval 3"/>
            <p:cNvSpPr/>
            <p:nvPr/>
          </p:nvSpPr>
          <p:spPr>
            <a:xfrm>
              <a:off x="6400800" y="2514600"/>
              <a:ext cx="1828800" cy="1828800"/>
            </a:xfrm>
            <a:prstGeom prst="ellipse">
              <a:avLst/>
            </a:prstGeom>
            <a:noFill/>
            <a:ln w="571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270956" y="3382296"/>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8123904" y="3320844"/>
              <a:ext cx="196644" cy="19910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5" idx="6"/>
              <a:endCxn id="6" idx="2"/>
            </p:cNvCxnSpPr>
            <p:nvPr/>
          </p:nvCxnSpPr>
          <p:spPr>
            <a:xfrm>
              <a:off x="7347156" y="3420396"/>
              <a:ext cx="776748"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7680222" y="2759178"/>
              <a:ext cx="1098756" cy="0"/>
            </a:xfrm>
            <a:prstGeom prst="line">
              <a:avLst/>
            </a:prstGeom>
            <a:ln w="57150">
              <a:solidFill>
                <a:srgbClr val="FFFF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229600" y="2590800"/>
              <a:ext cx="533400" cy="461665"/>
            </a:xfrm>
            <a:prstGeom prst="rect">
              <a:avLst/>
            </a:prstGeom>
            <a:noFill/>
          </p:spPr>
          <p:txBody>
            <a:bodyPr wrap="square" rtlCol="0">
              <a:spAutoFit/>
            </a:bodyPr>
            <a:lstStyle/>
            <a:p>
              <a:r>
                <a:rPr lang="en-US" sz="2400" b="1" dirty="0" smtClean="0"/>
                <a:t>F</a:t>
              </a:r>
              <a:endParaRPr lang="en-US" sz="2400" b="1" dirty="0"/>
            </a:p>
          </p:txBody>
        </p:sp>
        <p:sp>
          <p:nvSpPr>
            <p:cNvPr id="12" name="TextBox 11"/>
            <p:cNvSpPr txBox="1"/>
            <p:nvPr/>
          </p:nvSpPr>
          <p:spPr>
            <a:xfrm>
              <a:off x="8305800" y="3429000"/>
              <a:ext cx="533400" cy="461665"/>
            </a:xfrm>
            <a:prstGeom prst="rect">
              <a:avLst/>
            </a:prstGeom>
            <a:noFill/>
          </p:spPr>
          <p:txBody>
            <a:bodyPr wrap="square" rtlCol="0">
              <a:spAutoFit/>
            </a:bodyPr>
            <a:lstStyle/>
            <a:p>
              <a:r>
                <a:rPr lang="en-US" sz="2400" b="1" dirty="0" smtClean="0"/>
                <a:t>m</a:t>
              </a:r>
              <a:endParaRPr lang="en-US" sz="2400" b="1" dirty="0"/>
            </a:p>
          </p:txBody>
        </p:sp>
      </p:grpSp>
      <p:graphicFrame>
        <p:nvGraphicFramePr>
          <p:cNvPr id="7171" name="Object 3"/>
          <p:cNvGraphicFramePr>
            <a:graphicFrameLocks noChangeAspect="1"/>
          </p:cNvGraphicFramePr>
          <p:nvPr/>
        </p:nvGraphicFramePr>
        <p:xfrm>
          <a:off x="914400" y="1905000"/>
          <a:ext cx="3268663" cy="2844800"/>
        </p:xfrm>
        <a:graphic>
          <a:graphicData uri="http://schemas.openxmlformats.org/presentationml/2006/ole">
            <p:oleObj spid="_x0000_s7171" name="Equation" r:id="rId3" imgW="787320" imgH="685800" progId="Equation.3">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Moment of Inertia</a:t>
            </a:r>
            <a:endParaRPr lang="en-US" dirty="0"/>
          </a:p>
        </p:txBody>
      </p:sp>
      <p:sp>
        <p:nvSpPr>
          <p:cNvPr id="3" name="Content Placeholder 2"/>
          <p:cNvSpPr>
            <a:spLocks noGrp="1"/>
          </p:cNvSpPr>
          <p:nvPr>
            <p:ph idx="1"/>
          </p:nvPr>
        </p:nvSpPr>
        <p:spPr>
          <a:xfrm>
            <a:off x="304800" y="1143000"/>
            <a:ext cx="8610600" cy="5212560"/>
          </a:xfrm>
        </p:spPr>
        <p:txBody>
          <a:bodyPr/>
          <a:lstStyle/>
          <a:p>
            <a:r>
              <a:rPr lang="en-US" dirty="0" smtClean="0"/>
              <a:t>Moment of Inertia defined:</a:t>
            </a:r>
          </a:p>
          <a:p>
            <a:endParaRPr lang="en-US" dirty="0" smtClean="0"/>
          </a:p>
          <a:p>
            <a:endParaRPr lang="en-US" dirty="0" smtClean="0"/>
          </a:p>
          <a:p>
            <a:endParaRPr lang="en-US" dirty="0" smtClean="0"/>
          </a:p>
          <a:p>
            <a:endParaRPr lang="en-US" dirty="0" smtClean="0"/>
          </a:p>
          <a:p>
            <a:r>
              <a:rPr lang="en-US" b="1" i="1" dirty="0" smtClean="0">
                <a:solidFill>
                  <a:srgbClr val="FFFF00"/>
                </a:solidFill>
              </a:rPr>
              <a:t>So how do you find the moment of inertia and the torque on these objects?</a:t>
            </a:r>
            <a:endParaRPr lang="en-US" b="1" i="1" dirty="0">
              <a:solidFill>
                <a:srgbClr val="FFFF00"/>
              </a:solidFill>
            </a:endParaRPr>
          </a:p>
        </p:txBody>
      </p:sp>
      <p:grpSp>
        <p:nvGrpSpPr>
          <p:cNvPr id="7" name="Group 12"/>
          <p:cNvGrpSpPr/>
          <p:nvPr/>
        </p:nvGrpSpPr>
        <p:grpSpPr>
          <a:xfrm>
            <a:off x="6400800" y="990600"/>
            <a:ext cx="2438400" cy="2133600"/>
            <a:chOff x="6400800" y="2209800"/>
            <a:chExt cx="2438400" cy="2133600"/>
          </a:xfrm>
        </p:grpSpPr>
        <p:sp>
          <p:nvSpPr>
            <p:cNvPr id="4" name="Oval 3"/>
            <p:cNvSpPr/>
            <p:nvPr/>
          </p:nvSpPr>
          <p:spPr>
            <a:xfrm>
              <a:off x="6400800" y="2514600"/>
              <a:ext cx="1828800" cy="1828800"/>
            </a:xfrm>
            <a:prstGeom prst="ellipse">
              <a:avLst/>
            </a:prstGeom>
            <a:noFill/>
            <a:ln w="571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270956" y="3382296"/>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8123904" y="3320844"/>
              <a:ext cx="196644" cy="19910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5" idx="6"/>
              <a:endCxn id="6" idx="2"/>
            </p:cNvCxnSpPr>
            <p:nvPr/>
          </p:nvCxnSpPr>
          <p:spPr>
            <a:xfrm>
              <a:off x="7347156" y="3420396"/>
              <a:ext cx="776748"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7680222" y="2759178"/>
              <a:ext cx="1098756" cy="0"/>
            </a:xfrm>
            <a:prstGeom prst="line">
              <a:avLst/>
            </a:prstGeom>
            <a:ln w="57150">
              <a:solidFill>
                <a:srgbClr val="FFFF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229600" y="2590800"/>
              <a:ext cx="533400" cy="461665"/>
            </a:xfrm>
            <a:prstGeom prst="rect">
              <a:avLst/>
            </a:prstGeom>
            <a:noFill/>
          </p:spPr>
          <p:txBody>
            <a:bodyPr wrap="square" rtlCol="0">
              <a:spAutoFit/>
            </a:bodyPr>
            <a:lstStyle/>
            <a:p>
              <a:r>
                <a:rPr lang="en-US" sz="2400" b="1" dirty="0" smtClean="0"/>
                <a:t>F</a:t>
              </a:r>
              <a:endParaRPr lang="en-US" sz="2400" b="1" dirty="0"/>
            </a:p>
          </p:txBody>
        </p:sp>
        <p:sp>
          <p:nvSpPr>
            <p:cNvPr id="12" name="TextBox 11"/>
            <p:cNvSpPr txBox="1"/>
            <p:nvPr/>
          </p:nvSpPr>
          <p:spPr>
            <a:xfrm>
              <a:off x="8305800" y="3429000"/>
              <a:ext cx="533400" cy="461665"/>
            </a:xfrm>
            <a:prstGeom prst="rect">
              <a:avLst/>
            </a:prstGeom>
            <a:noFill/>
          </p:spPr>
          <p:txBody>
            <a:bodyPr wrap="square" rtlCol="0">
              <a:spAutoFit/>
            </a:bodyPr>
            <a:lstStyle/>
            <a:p>
              <a:r>
                <a:rPr lang="en-US" sz="2400" b="1" dirty="0" smtClean="0"/>
                <a:t>m</a:t>
              </a:r>
              <a:endParaRPr lang="en-US" sz="2400" b="1" dirty="0"/>
            </a:p>
          </p:txBody>
        </p:sp>
      </p:grpSp>
      <p:graphicFrame>
        <p:nvGraphicFramePr>
          <p:cNvPr id="2052" name="Object 4"/>
          <p:cNvGraphicFramePr>
            <a:graphicFrameLocks noChangeAspect="1"/>
          </p:cNvGraphicFramePr>
          <p:nvPr/>
        </p:nvGraphicFramePr>
        <p:xfrm>
          <a:off x="1066800" y="1941512"/>
          <a:ext cx="2476500" cy="1792288"/>
        </p:xfrm>
        <a:graphic>
          <a:graphicData uri="http://schemas.openxmlformats.org/presentationml/2006/ole">
            <p:oleObj spid="_x0000_s5122" name="Equation" r:id="rId3" imgW="596880" imgH="431640" progId="Equation.3">
              <p:embed/>
            </p:oleObj>
          </a:graphicData>
        </a:graphic>
      </p:graphicFrame>
      <p:pic>
        <p:nvPicPr>
          <p:cNvPr id="5123" name="Picture 3"/>
          <p:cNvPicPr>
            <a:picLocks noChangeAspect="1" noChangeArrowheads="1"/>
          </p:cNvPicPr>
          <p:nvPr/>
        </p:nvPicPr>
        <p:blipFill>
          <a:blip r:embed="rId4" cstate="print"/>
          <a:srcRect l="2473" t="3704" r="2827" b="3704"/>
          <a:stretch>
            <a:fillRect/>
          </a:stretch>
        </p:blipFill>
        <p:spPr bwMode="auto">
          <a:xfrm>
            <a:off x="3886200" y="4876800"/>
            <a:ext cx="5105400" cy="19050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657600"/>
            <a:ext cx="8382000" cy="2971800"/>
          </a:xfrm>
        </p:spPr>
        <p:txBody>
          <a:bodyPr/>
          <a:lstStyle/>
          <a:p>
            <a:r>
              <a:rPr lang="en-US" sz="3600" dirty="0" err="1" smtClean="0"/>
              <a:t>Lsn</a:t>
            </a:r>
            <a:r>
              <a:rPr lang="en-US" sz="3600" dirty="0" smtClean="0"/>
              <a:t> 8-5: Rotational Dynamics; </a:t>
            </a:r>
            <a:br>
              <a:rPr lang="en-US" sz="3600" dirty="0" smtClean="0"/>
            </a:br>
            <a:r>
              <a:rPr lang="en-US" sz="3600" dirty="0" smtClean="0"/>
              <a:t>		  torque and rotational </a:t>
            </a:r>
            <a:br>
              <a:rPr lang="en-US" sz="3600" dirty="0" smtClean="0"/>
            </a:br>
            <a:r>
              <a:rPr lang="en-US" sz="3600" dirty="0" smtClean="0"/>
              <a:t>		  inertia</a:t>
            </a:r>
            <a:br>
              <a:rPr lang="en-US" sz="3600" dirty="0" smtClean="0"/>
            </a:br>
            <a:r>
              <a:rPr lang="en-US" sz="3600" dirty="0" err="1" smtClean="0"/>
              <a:t>Lsn</a:t>
            </a:r>
            <a:r>
              <a:rPr lang="en-US" sz="3600" dirty="0" smtClean="0"/>
              <a:t> 8-6: Solving problems in </a:t>
            </a:r>
            <a:br>
              <a:rPr lang="en-US" sz="3600" dirty="0" smtClean="0"/>
            </a:br>
            <a:r>
              <a:rPr lang="en-US" sz="3600" dirty="0" smtClean="0"/>
              <a:t>		  rotational dynamics</a:t>
            </a:r>
            <a:endParaRPr lang="en-US" sz="36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4038600" cy="1197864"/>
          </a:xfrm>
        </p:spPr>
        <p:txBody>
          <a:bodyPr/>
          <a:lstStyle/>
          <a:p>
            <a:r>
              <a:rPr lang="en-US" dirty="0" smtClean="0"/>
              <a:t>Moment of Inertia</a:t>
            </a:r>
            <a:endParaRPr lang="en-US" dirty="0"/>
          </a:p>
        </p:txBody>
      </p:sp>
      <p:sp>
        <p:nvSpPr>
          <p:cNvPr id="17" name="Content Placeholder 16"/>
          <p:cNvSpPr>
            <a:spLocks noGrp="1"/>
          </p:cNvSpPr>
          <p:nvPr>
            <p:ph idx="1"/>
          </p:nvPr>
        </p:nvSpPr>
        <p:spPr>
          <a:xfrm>
            <a:off x="152400" y="1676400"/>
            <a:ext cx="4114800" cy="5181600"/>
          </a:xfrm>
        </p:spPr>
        <p:txBody>
          <a:bodyPr>
            <a:normAutofit/>
          </a:bodyPr>
          <a:lstStyle/>
          <a:p>
            <a:r>
              <a:rPr lang="en-US" dirty="0" smtClean="0"/>
              <a:t>Without calculus, finding the moment of inertia can be difficult as seen by this chart</a:t>
            </a:r>
          </a:p>
          <a:p>
            <a:r>
              <a:rPr lang="en-US" dirty="0" smtClean="0"/>
              <a:t>It can be determined experimentally by finding the acceleration from a known torque</a:t>
            </a:r>
          </a:p>
        </p:txBody>
      </p:sp>
      <p:pic>
        <p:nvPicPr>
          <p:cNvPr id="18" name="Content Placeholder 15" descr="scan0001.jpg"/>
          <p:cNvPicPr>
            <a:picLocks noChangeAspect="1"/>
          </p:cNvPicPr>
          <p:nvPr/>
        </p:nvPicPr>
        <p:blipFill>
          <a:blip r:embed="rId2" cstate="print"/>
          <a:stretch>
            <a:fillRect/>
          </a:stretch>
        </p:blipFill>
        <p:spPr>
          <a:xfrm>
            <a:off x="4604323" y="119588"/>
            <a:ext cx="4387277" cy="6586012"/>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12064"/>
            <a:ext cx="8458200" cy="914400"/>
          </a:xfrm>
        </p:spPr>
        <p:txBody>
          <a:bodyPr/>
          <a:lstStyle/>
          <a:p>
            <a:r>
              <a:rPr lang="en-US" sz="3500" b="1" dirty="0" smtClean="0"/>
              <a:t>Problem Solving – Rotational Motion</a:t>
            </a:r>
            <a:endParaRPr lang="en-US" sz="3500" b="1" dirty="0"/>
          </a:p>
        </p:txBody>
      </p:sp>
      <p:sp>
        <p:nvSpPr>
          <p:cNvPr id="3" name="Content Placeholder 2"/>
          <p:cNvSpPr>
            <a:spLocks noGrp="1"/>
          </p:cNvSpPr>
          <p:nvPr>
            <p:ph idx="1"/>
          </p:nvPr>
        </p:nvSpPr>
        <p:spPr>
          <a:xfrm>
            <a:off x="381000" y="1783560"/>
            <a:ext cx="8534400" cy="4845840"/>
          </a:xfrm>
        </p:spPr>
        <p:txBody>
          <a:bodyPr/>
          <a:lstStyle/>
          <a:p>
            <a:pPr marL="582930" indent="-514350">
              <a:buFont typeface="+mj-lt"/>
              <a:buAutoNum type="arabicPeriod"/>
            </a:pPr>
            <a:r>
              <a:rPr lang="en-US" dirty="0" smtClean="0"/>
              <a:t>Draw a diagram of the system.</a:t>
            </a:r>
          </a:p>
          <a:p>
            <a:pPr marL="582930" indent="-514350">
              <a:buFont typeface="+mj-lt"/>
              <a:buAutoNum type="arabicPeriod"/>
            </a:pPr>
            <a:r>
              <a:rPr lang="en-US" dirty="0" smtClean="0"/>
              <a:t>Draw a free-body diagram for the object of interest.</a:t>
            </a:r>
          </a:p>
          <a:p>
            <a:pPr marL="582930" indent="-514350">
              <a:buFont typeface="+mj-lt"/>
              <a:buAutoNum type="arabicPeriod"/>
            </a:pPr>
            <a:r>
              <a:rPr lang="en-US" dirty="0" smtClean="0"/>
              <a:t>Identify the axis of rotation (reference point) and determine the torques (remember directions!)</a:t>
            </a:r>
          </a:p>
          <a:p>
            <a:pPr marL="582930" indent="-514350">
              <a:buFont typeface="+mj-lt"/>
              <a:buAutoNum type="arabicPeriod"/>
            </a:pPr>
            <a:r>
              <a:rPr lang="en-US" dirty="0" smtClean="0"/>
              <a:t>Apply Newton’s Second Law for rotation (</a:t>
            </a:r>
            <a:r>
              <a:rPr lang="el-GR" dirty="0" smtClean="0">
                <a:cs typeface="Times New Roman"/>
              </a:rPr>
              <a:t>Στ</a:t>
            </a:r>
            <a:r>
              <a:rPr lang="en-US" dirty="0" smtClean="0">
                <a:cs typeface="Times New Roman"/>
              </a:rPr>
              <a:t> = I</a:t>
            </a:r>
            <a:r>
              <a:rPr lang="el-GR" dirty="0" smtClean="0">
                <a:cs typeface="Times New Roman"/>
              </a:rPr>
              <a:t>α</a:t>
            </a:r>
            <a:r>
              <a:rPr lang="en-US" dirty="0" smtClean="0">
                <a:cs typeface="Times New Roman"/>
              </a:rPr>
              <a:t>).</a:t>
            </a:r>
          </a:p>
          <a:p>
            <a:pPr marL="582930" indent="-514350">
              <a:buFont typeface="+mj-lt"/>
              <a:buAutoNum type="arabicPeriod"/>
            </a:pPr>
            <a:r>
              <a:rPr lang="en-US" dirty="0" smtClean="0">
                <a:cs typeface="Times New Roman"/>
              </a:rPr>
              <a:t>Apply Newton’s Second Law for translation as needed.</a:t>
            </a:r>
          </a:p>
          <a:p>
            <a:pPr marL="582930" indent="-514350">
              <a:buFont typeface="+mj-lt"/>
              <a:buAutoNum type="arabicPeriod"/>
            </a:pPr>
            <a:r>
              <a:rPr lang="en-US" dirty="0" smtClean="0"/>
              <a:t>Solve and check for reasonability.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Example 8-11</a:t>
            </a:r>
            <a:endParaRPr lang="en-US" dirty="0"/>
          </a:p>
        </p:txBody>
      </p:sp>
      <p:sp>
        <p:nvSpPr>
          <p:cNvPr id="5" name="Content Placeholder 4"/>
          <p:cNvSpPr>
            <a:spLocks noGrp="1"/>
          </p:cNvSpPr>
          <p:nvPr>
            <p:ph idx="1"/>
          </p:nvPr>
        </p:nvSpPr>
        <p:spPr>
          <a:xfrm>
            <a:off x="304800" y="990600"/>
            <a:ext cx="5486400" cy="5364960"/>
          </a:xfrm>
        </p:spPr>
        <p:txBody>
          <a:bodyPr/>
          <a:lstStyle/>
          <a:p>
            <a:r>
              <a:rPr lang="en-US" dirty="0" smtClean="0"/>
              <a:t>Determine the moment of inertia of the pulley</a:t>
            </a:r>
            <a:endParaRPr lang="en-US" dirty="0"/>
          </a:p>
        </p:txBody>
      </p:sp>
      <p:pic>
        <p:nvPicPr>
          <p:cNvPr id="6" name="Picture 2"/>
          <p:cNvPicPr>
            <a:picLocks noChangeAspect="1" noChangeArrowheads="1"/>
          </p:cNvPicPr>
          <p:nvPr/>
        </p:nvPicPr>
        <p:blipFill>
          <a:blip r:embed="rId3" cstate="print"/>
          <a:srcRect/>
          <a:stretch>
            <a:fillRect/>
          </a:stretch>
        </p:blipFill>
        <p:spPr bwMode="auto">
          <a:xfrm>
            <a:off x="5943601" y="142875"/>
            <a:ext cx="3048000" cy="3622063"/>
          </a:xfrm>
          <a:prstGeom prst="rect">
            <a:avLst/>
          </a:prstGeom>
          <a:noFill/>
          <a:ln w="9525">
            <a:noFill/>
            <a:miter lim="800000"/>
            <a:headEnd/>
            <a:tailEnd/>
          </a:ln>
          <a:effectLst/>
        </p:spPr>
      </p:pic>
      <p:graphicFrame>
        <p:nvGraphicFramePr>
          <p:cNvPr id="33794" name="Object 4"/>
          <p:cNvGraphicFramePr>
            <a:graphicFrameLocks noChangeAspect="1"/>
          </p:cNvGraphicFramePr>
          <p:nvPr/>
        </p:nvGraphicFramePr>
        <p:xfrm>
          <a:off x="5946775" y="4057659"/>
          <a:ext cx="3044825" cy="2495541"/>
        </p:xfrm>
        <a:graphic>
          <a:graphicData uri="http://schemas.openxmlformats.org/presentationml/2006/ole">
            <p:oleObj spid="_x0000_s33794" name="Equation" r:id="rId4" imgW="1054080" imgH="863280" progId="Equation.3">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Example 8-11</a:t>
            </a:r>
            <a:endParaRPr lang="en-US" dirty="0"/>
          </a:p>
        </p:txBody>
      </p:sp>
      <p:sp>
        <p:nvSpPr>
          <p:cNvPr id="5" name="Content Placeholder 4"/>
          <p:cNvSpPr>
            <a:spLocks noGrp="1"/>
          </p:cNvSpPr>
          <p:nvPr>
            <p:ph idx="1"/>
          </p:nvPr>
        </p:nvSpPr>
        <p:spPr>
          <a:xfrm>
            <a:off x="304800" y="990600"/>
            <a:ext cx="5486400" cy="5364960"/>
          </a:xfrm>
        </p:spPr>
        <p:txBody>
          <a:bodyPr/>
          <a:lstStyle/>
          <a:p>
            <a:r>
              <a:rPr lang="en-US" dirty="0" smtClean="0"/>
              <a:t>Determine the moment of inertia of the pulley</a:t>
            </a:r>
            <a:endParaRPr lang="en-US" dirty="0"/>
          </a:p>
        </p:txBody>
      </p:sp>
      <p:pic>
        <p:nvPicPr>
          <p:cNvPr id="6" name="Picture 2"/>
          <p:cNvPicPr>
            <a:picLocks noChangeAspect="1" noChangeArrowheads="1"/>
          </p:cNvPicPr>
          <p:nvPr/>
        </p:nvPicPr>
        <p:blipFill>
          <a:blip r:embed="rId3" cstate="print"/>
          <a:srcRect/>
          <a:stretch>
            <a:fillRect/>
          </a:stretch>
        </p:blipFill>
        <p:spPr bwMode="auto">
          <a:xfrm>
            <a:off x="5943601" y="142875"/>
            <a:ext cx="3048000" cy="3622063"/>
          </a:xfrm>
          <a:prstGeom prst="rect">
            <a:avLst/>
          </a:prstGeom>
          <a:noFill/>
          <a:ln w="9525">
            <a:noFill/>
            <a:miter lim="800000"/>
            <a:headEnd/>
            <a:tailEnd/>
          </a:ln>
          <a:effectLst/>
        </p:spPr>
      </p:pic>
      <p:graphicFrame>
        <p:nvGraphicFramePr>
          <p:cNvPr id="33794" name="Object 4"/>
          <p:cNvGraphicFramePr>
            <a:graphicFrameLocks noChangeAspect="1"/>
          </p:cNvGraphicFramePr>
          <p:nvPr/>
        </p:nvGraphicFramePr>
        <p:xfrm>
          <a:off x="6248400" y="3886200"/>
          <a:ext cx="2590800" cy="2840694"/>
        </p:xfrm>
        <a:graphic>
          <a:graphicData uri="http://schemas.openxmlformats.org/presentationml/2006/ole">
            <p:oleObj spid="_x0000_s34818" name="Equation" r:id="rId4" imgW="1054080" imgH="1155600" progId="Equation.3">
              <p:embed/>
            </p:oleObj>
          </a:graphicData>
        </a:graphic>
      </p:graphicFrame>
      <p:graphicFrame>
        <p:nvGraphicFramePr>
          <p:cNvPr id="34819" name="Object 4"/>
          <p:cNvGraphicFramePr>
            <a:graphicFrameLocks noChangeAspect="1"/>
          </p:cNvGraphicFramePr>
          <p:nvPr/>
        </p:nvGraphicFramePr>
        <p:xfrm>
          <a:off x="838200" y="2133600"/>
          <a:ext cx="2133600" cy="2384992"/>
        </p:xfrm>
        <a:graphic>
          <a:graphicData uri="http://schemas.openxmlformats.org/presentationml/2006/ole">
            <p:oleObj spid="_x0000_s34819" name="Equation" r:id="rId5" imgW="545760" imgH="609480" progId="Equation.3">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Example 8-11</a:t>
            </a:r>
            <a:endParaRPr lang="en-US" dirty="0"/>
          </a:p>
        </p:txBody>
      </p:sp>
      <p:sp>
        <p:nvSpPr>
          <p:cNvPr id="5" name="Content Placeholder 4"/>
          <p:cNvSpPr>
            <a:spLocks noGrp="1"/>
          </p:cNvSpPr>
          <p:nvPr>
            <p:ph idx="1"/>
          </p:nvPr>
        </p:nvSpPr>
        <p:spPr>
          <a:xfrm>
            <a:off x="304800" y="990600"/>
            <a:ext cx="5486400" cy="5364960"/>
          </a:xfrm>
        </p:spPr>
        <p:txBody>
          <a:bodyPr/>
          <a:lstStyle/>
          <a:p>
            <a:r>
              <a:rPr lang="en-US" dirty="0" smtClean="0"/>
              <a:t>Determine the moment of inertia of the pulley</a:t>
            </a:r>
            <a:endParaRPr lang="en-US" dirty="0"/>
          </a:p>
        </p:txBody>
      </p:sp>
      <p:pic>
        <p:nvPicPr>
          <p:cNvPr id="6" name="Picture 2"/>
          <p:cNvPicPr>
            <a:picLocks noChangeAspect="1" noChangeArrowheads="1"/>
          </p:cNvPicPr>
          <p:nvPr/>
        </p:nvPicPr>
        <p:blipFill>
          <a:blip r:embed="rId3" cstate="print"/>
          <a:srcRect/>
          <a:stretch>
            <a:fillRect/>
          </a:stretch>
        </p:blipFill>
        <p:spPr bwMode="auto">
          <a:xfrm>
            <a:off x="5943601" y="142875"/>
            <a:ext cx="3048000" cy="3622063"/>
          </a:xfrm>
          <a:prstGeom prst="rect">
            <a:avLst/>
          </a:prstGeom>
          <a:noFill/>
          <a:ln w="9525">
            <a:noFill/>
            <a:miter lim="800000"/>
            <a:headEnd/>
            <a:tailEnd/>
          </a:ln>
          <a:effectLst/>
        </p:spPr>
      </p:pic>
      <p:graphicFrame>
        <p:nvGraphicFramePr>
          <p:cNvPr id="33794" name="Object 4"/>
          <p:cNvGraphicFramePr>
            <a:graphicFrameLocks noChangeAspect="1"/>
          </p:cNvGraphicFramePr>
          <p:nvPr/>
        </p:nvGraphicFramePr>
        <p:xfrm>
          <a:off x="6248400" y="3886200"/>
          <a:ext cx="2590800" cy="2840694"/>
        </p:xfrm>
        <a:graphic>
          <a:graphicData uri="http://schemas.openxmlformats.org/presentationml/2006/ole">
            <p:oleObj spid="_x0000_s35842" name="Equation" r:id="rId4" imgW="1054080" imgH="1155600" progId="Equation.3">
              <p:embed/>
            </p:oleObj>
          </a:graphicData>
        </a:graphic>
      </p:graphicFrame>
      <p:graphicFrame>
        <p:nvGraphicFramePr>
          <p:cNvPr id="34819" name="Object 4"/>
          <p:cNvGraphicFramePr>
            <a:graphicFrameLocks noChangeAspect="1"/>
          </p:cNvGraphicFramePr>
          <p:nvPr/>
        </p:nvGraphicFramePr>
        <p:xfrm>
          <a:off x="762000" y="2251075"/>
          <a:ext cx="3852863" cy="3082925"/>
        </p:xfrm>
        <a:graphic>
          <a:graphicData uri="http://schemas.openxmlformats.org/presentationml/2006/ole">
            <p:oleObj spid="_x0000_s35843" name="Equation" r:id="rId5" imgW="1333440" imgH="1066680" progId="Equation.3">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Example 8-11</a:t>
            </a:r>
            <a:endParaRPr lang="en-US" dirty="0"/>
          </a:p>
        </p:txBody>
      </p:sp>
      <p:sp>
        <p:nvSpPr>
          <p:cNvPr id="5" name="Content Placeholder 4"/>
          <p:cNvSpPr>
            <a:spLocks noGrp="1"/>
          </p:cNvSpPr>
          <p:nvPr>
            <p:ph idx="1"/>
          </p:nvPr>
        </p:nvSpPr>
        <p:spPr>
          <a:xfrm>
            <a:off x="304800" y="990600"/>
            <a:ext cx="5486400" cy="5364960"/>
          </a:xfrm>
        </p:spPr>
        <p:txBody>
          <a:bodyPr/>
          <a:lstStyle/>
          <a:p>
            <a:r>
              <a:rPr lang="en-US" dirty="0" smtClean="0"/>
              <a:t>Determine the moment of inertia of the pulley</a:t>
            </a:r>
            <a:endParaRPr lang="en-US" dirty="0"/>
          </a:p>
        </p:txBody>
      </p:sp>
      <p:pic>
        <p:nvPicPr>
          <p:cNvPr id="6" name="Picture 2"/>
          <p:cNvPicPr>
            <a:picLocks noChangeAspect="1" noChangeArrowheads="1"/>
          </p:cNvPicPr>
          <p:nvPr/>
        </p:nvPicPr>
        <p:blipFill>
          <a:blip r:embed="rId3" cstate="print"/>
          <a:srcRect/>
          <a:stretch>
            <a:fillRect/>
          </a:stretch>
        </p:blipFill>
        <p:spPr bwMode="auto">
          <a:xfrm>
            <a:off x="5943601" y="142875"/>
            <a:ext cx="3048000" cy="3622063"/>
          </a:xfrm>
          <a:prstGeom prst="rect">
            <a:avLst/>
          </a:prstGeom>
          <a:noFill/>
          <a:ln w="9525">
            <a:noFill/>
            <a:miter lim="800000"/>
            <a:headEnd/>
            <a:tailEnd/>
          </a:ln>
          <a:effectLst/>
        </p:spPr>
      </p:pic>
      <p:graphicFrame>
        <p:nvGraphicFramePr>
          <p:cNvPr id="33794" name="Object 4"/>
          <p:cNvGraphicFramePr>
            <a:graphicFrameLocks noChangeAspect="1"/>
          </p:cNvGraphicFramePr>
          <p:nvPr/>
        </p:nvGraphicFramePr>
        <p:xfrm>
          <a:off x="6248400" y="3886200"/>
          <a:ext cx="2590800" cy="2840694"/>
        </p:xfrm>
        <a:graphic>
          <a:graphicData uri="http://schemas.openxmlformats.org/presentationml/2006/ole">
            <p:oleObj spid="_x0000_s36866" name="Equation" r:id="rId4" imgW="1054080" imgH="1155600" progId="Equation.3">
              <p:embed/>
            </p:oleObj>
          </a:graphicData>
        </a:graphic>
      </p:graphicFrame>
      <p:graphicFrame>
        <p:nvGraphicFramePr>
          <p:cNvPr id="34819" name="Object 4"/>
          <p:cNvGraphicFramePr>
            <a:graphicFrameLocks noChangeAspect="1"/>
          </p:cNvGraphicFramePr>
          <p:nvPr/>
        </p:nvGraphicFramePr>
        <p:xfrm>
          <a:off x="838200" y="2286000"/>
          <a:ext cx="2898775" cy="3743325"/>
        </p:xfrm>
        <a:graphic>
          <a:graphicData uri="http://schemas.openxmlformats.org/presentationml/2006/ole">
            <p:oleObj spid="_x0000_s36867" name="Equation" r:id="rId5" imgW="1002960" imgH="1295280" progId="Equation.3">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Example 8-11</a:t>
            </a:r>
            <a:endParaRPr lang="en-US" dirty="0"/>
          </a:p>
        </p:txBody>
      </p:sp>
      <p:sp>
        <p:nvSpPr>
          <p:cNvPr id="5" name="Content Placeholder 4"/>
          <p:cNvSpPr>
            <a:spLocks noGrp="1"/>
          </p:cNvSpPr>
          <p:nvPr>
            <p:ph idx="1"/>
          </p:nvPr>
        </p:nvSpPr>
        <p:spPr>
          <a:xfrm>
            <a:off x="304800" y="990600"/>
            <a:ext cx="5486400" cy="5364960"/>
          </a:xfrm>
        </p:spPr>
        <p:txBody>
          <a:bodyPr/>
          <a:lstStyle/>
          <a:p>
            <a:r>
              <a:rPr lang="en-US" dirty="0" smtClean="0"/>
              <a:t>Determine the moment of inertia of the pulley</a:t>
            </a:r>
            <a:endParaRPr lang="en-US" dirty="0"/>
          </a:p>
        </p:txBody>
      </p:sp>
      <p:pic>
        <p:nvPicPr>
          <p:cNvPr id="6" name="Picture 2"/>
          <p:cNvPicPr>
            <a:picLocks noChangeAspect="1" noChangeArrowheads="1"/>
          </p:cNvPicPr>
          <p:nvPr/>
        </p:nvPicPr>
        <p:blipFill>
          <a:blip r:embed="rId3" cstate="print"/>
          <a:srcRect/>
          <a:stretch>
            <a:fillRect/>
          </a:stretch>
        </p:blipFill>
        <p:spPr bwMode="auto">
          <a:xfrm>
            <a:off x="5943601" y="142875"/>
            <a:ext cx="3048000" cy="3622063"/>
          </a:xfrm>
          <a:prstGeom prst="rect">
            <a:avLst/>
          </a:prstGeom>
          <a:noFill/>
          <a:ln w="9525">
            <a:noFill/>
            <a:miter lim="800000"/>
            <a:headEnd/>
            <a:tailEnd/>
          </a:ln>
          <a:effectLst/>
        </p:spPr>
      </p:pic>
      <p:graphicFrame>
        <p:nvGraphicFramePr>
          <p:cNvPr id="33794" name="Object 4"/>
          <p:cNvGraphicFramePr>
            <a:graphicFrameLocks noChangeAspect="1"/>
          </p:cNvGraphicFramePr>
          <p:nvPr/>
        </p:nvGraphicFramePr>
        <p:xfrm>
          <a:off x="6248400" y="3886200"/>
          <a:ext cx="2590800" cy="2840694"/>
        </p:xfrm>
        <a:graphic>
          <a:graphicData uri="http://schemas.openxmlformats.org/presentationml/2006/ole">
            <p:oleObj spid="_x0000_s37890" name="Equation" r:id="rId4" imgW="1054080" imgH="1155600" progId="Equation.3">
              <p:embed/>
            </p:oleObj>
          </a:graphicData>
        </a:graphic>
      </p:graphicFrame>
      <p:graphicFrame>
        <p:nvGraphicFramePr>
          <p:cNvPr id="34819" name="Object 4"/>
          <p:cNvGraphicFramePr>
            <a:graphicFrameLocks noChangeAspect="1"/>
          </p:cNvGraphicFramePr>
          <p:nvPr/>
        </p:nvGraphicFramePr>
        <p:xfrm>
          <a:off x="352425" y="2505075"/>
          <a:ext cx="5210175" cy="3743325"/>
        </p:xfrm>
        <a:graphic>
          <a:graphicData uri="http://schemas.openxmlformats.org/presentationml/2006/ole">
            <p:oleObj spid="_x0000_s37891" name="Equation" r:id="rId5" imgW="1803240" imgH="1295280" progId="Equation.3">
              <p:embed/>
            </p:oleObj>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382000" cy="1197864"/>
          </a:xfrm>
        </p:spPr>
        <p:txBody>
          <a:bodyPr/>
          <a:lstStyle/>
          <a:p>
            <a:r>
              <a:rPr lang="en-US" dirty="0" smtClean="0"/>
              <a:t>Example 8-12</a:t>
            </a:r>
            <a:endParaRPr lang="en-US" dirty="0"/>
          </a:p>
        </p:txBody>
      </p:sp>
      <p:sp>
        <p:nvSpPr>
          <p:cNvPr id="5" name="Content Placeholder 4"/>
          <p:cNvSpPr>
            <a:spLocks noGrp="1"/>
          </p:cNvSpPr>
          <p:nvPr>
            <p:ph idx="1"/>
          </p:nvPr>
        </p:nvSpPr>
        <p:spPr>
          <a:xfrm>
            <a:off x="0" y="990600"/>
            <a:ext cx="3581400" cy="2057400"/>
          </a:xfrm>
        </p:spPr>
        <p:txBody>
          <a:bodyPr/>
          <a:lstStyle/>
          <a:p>
            <a:r>
              <a:rPr lang="en-US" dirty="0" smtClean="0"/>
              <a:t>Calculate the angular and linear acceleration of the pulley.</a:t>
            </a:r>
            <a:endParaRPr lang="en-US" dirty="0"/>
          </a:p>
        </p:txBody>
      </p:sp>
      <p:pic>
        <p:nvPicPr>
          <p:cNvPr id="38916" name="Picture 4"/>
          <p:cNvPicPr>
            <a:picLocks noChangeAspect="1" noChangeArrowheads="1"/>
          </p:cNvPicPr>
          <p:nvPr/>
        </p:nvPicPr>
        <p:blipFill>
          <a:blip r:embed="rId3" cstate="print"/>
          <a:srcRect/>
          <a:stretch>
            <a:fillRect/>
          </a:stretch>
        </p:blipFill>
        <p:spPr bwMode="auto">
          <a:xfrm>
            <a:off x="6324600" y="228600"/>
            <a:ext cx="2609850" cy="6473784"/>
          </a:xfrm>
          <a:prstGeom prst="rect">
            <a:avLst/>
          </a:prstGeom>
          <a:noFill/>
          <a:ln w="9525">
            <a:noFill/>
            <a:miter lim="800000"/>
            <a:headEnd/>
            <a:tailEnd/>
          </a:ln>
          <a:effectLst/>
        </p:spPr>
      </p:pic>
      <p:graphicFrame>
        <p:nvGraphicFramePr>
          <p:cNvPr id="40964" name="Object 4"/>
          <p:cNvGraphicFramePr>
            <a:graphicFrameLocks noChangeAspect="1"/>
          </p:cNvGraphicFramePr>
          <p:nvPr/>
        </p:nvGraphicFramePr>
        <p:xfrm>
          <a:off x="457200" y="3402012"/>
          <a:ext cx="3595687" cy="1322388"/>
        </p:xfrm>
        <a:graphic>
          <a:graphicData uri="http://schemas.openxmlformats.org/presentationml/2006/ole">
            <p:oleObj spid="_x0000_s40964" name="Equation" r:id="rId4" imgW="1244520" imgH="457200" progId="Equation.3">
              <p:embed/>
            </p:oleObj>
          </a:graphicData>
        </a:graphic>
      </p:graphicFrame>
      <p:graphicFrame>
        <p:nvGraphicFramePr>
          <p:cNvPr id="40965" name="Object 4"/>
          <p:cNvGraphicFramePr>
            <a:graphicFrameLocks noChangeAspect="1"/>
          </p:cNvGraphicFramePr>
          <p:nvPr/>
        </p:nvGraphicFramePr>
        <p:xfrm>
          <a:off x="3613150" y="473075"/>
          <a:ext cx="2527300" cy="2308225"/>
        </p:xfrm>
        <a:graphic>
          <a:graphicData uri="http://schemas.openxmlformats.org/presentationml/2006/ole">
            <p:oleObj spid="_x0000_s40965" name="Equation" r:id="rId5" imgW="1028520" imgH="939600" progId="Equation.3">
              <p:embed/>
            </p:oleObj>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382000" cy="1197864"/>
          </a:xfrm>
        </p:spPr>
        <p:txBody>
          <a:bodyPr/>
          <a:lstStyle/>
          <a:p>
            <a:r>
              <a:rPr lang="en-US" dirty="0" smtClean="0"/>
              <a:t>Example 8-12</a:t>
            </a:r>
            <a:endParaRPr lang="en-US" dirty="0"/>
          </a:p>
        </p:txBody>
      </p:sp>
      <p:sp>
        <p:nvSpPr>
          <p:cNvPr id="5" name="Content Placeholder 4"/>
          <p:cNvSpPr>
            <a:spLocks noGrp="1"/>
          </p:cNvSpPr>
          <p:nvPr>
            <p:ph idx="1"/>
          </p:nvPr>
        </p:nvSpPr>
        <p:spPr>
          <a:xfrm>
            <a:off x="0" y="990600"/>
            <a:ext cx="3581400" cy="2057400"/>
          </a:xfrm>
        </p:spPr>
        <p:txBody>
          <a:bodyPr/>
          <a:lstStyle/>
          <a:p>
            <a:r>
              <a:rPr lang="en-US" dirty="0" smtClean="0"/>
              <a:t>Calculate the angular and linear acceleration of the pulley.</a:t>
            </a:r>
            <a:endParaRPr lang="en-US" dirty="0"/>
          </a:p>
        </p:txBody>
      </p:sp>
      <p:pic>
        <p:nvPicPr>
          <p:cNvPr id="38916" name="Picture 4"/>
          <p:cNvPicPr>
            <a:picLocks noChangeAspect="1" noChangeArrowheads="1"/>
          </p:cNvPicPr>
          <p:nvPr/>
        </p:nvPicPr>
        <p:blipFill>
          <a:blip r:embed="rId3" cstate="print"/>
          <a:srcRect/>
          <a:stretch>
            <a:fillRect/>
          </a:stretch>
        </p:blipFill>
        <p:spPr bwMode="auto">
          <a:xfrm>
            <a:off x="6324600" y="228600"/>
            <a:ext cx="2609850" cy="6473784"/>
          </a:xfrm>
          <a:prstGeom prst="rect">
            <a:avLst/>
          </a:prstGeom>
          <a:noFill/>
          <a:ln w="9525">
            <a:noFill/>
            <a:miter lim="800000"/>
            <a:headEnd/>
            <a:tailEnd/>
          </a:ln>
          <a:effectLst/>
        </p:spPr>
      </p:pic>
      <p:graphicFrame>
        <p:nvGraphicFramePr>
          <p:cNvPr id="40964" name="Object 4"/>
          <p:cNvGraphicFramePr>
            <a:graphicFrameLocks noChangeAspect="1"/>
          </p:cNvGraphicFramePr>
          <p:nvPr/>
        </p:nvGraphicFramePr>
        <p:xfrm>
          <a:off x="533400" y="3389313"/>
          <a:ext cx="2641600" cy="2020887"/>
        </p:xfrm>
        <a:graphic>
          <a:graphicData uri="http://schemas.openxmlformats.org/presentationml/2006/ole">
            <p:oleObj spid="_x0000_s41987" name="Equation" r:id="rId4" imgW="914400" imgH="698400" progId="Equation.3">
              <p:embed/>
            </p:oleObj>
          </a:graphicData>
        </a:graphic>
      </p:graphicFrame>
      <p:graphicFrame>
        <p:nvGraphicFramePr>
          <p:cNvPr id="41988" name="Object 4"/>
          <p:cNvGraphicFramePr>
            <a:graphicFrameLocks noChangeAspect="1"/>
          </p:cNvGraphicFramePr>
          <p:nvPr/>
        </p:nvGraphicFramePr>
        <p:xfrm>
          <a:off x="3613150" y="473075"/>
          <a:ext cx="2527300" cy="2308225"/>
        </p:xfrm>
        <a:graphic>
          <a:graphicData uri="http://schemas.openxmlformats.org/presentationml/2006/ole">
            <p:oleObj spid="_x0000_s41988" name="Equation" r:id="rId5" imgW="1028520" imgH="939600" progId="Equation.3">
              <p:embed/>
            </p:oleObj>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382000" cy="1197864"/>
          </a:xfrm>
        </p:spPr>
        <p:txBody>
          <a:bodyPr/>
          <a:lstStyle/>
          <a:p>
            <a:r>
              <a:rPr lang="en-US" dirty="0" smtClean="0"/>
              <a:t>Example 8-12</a:t>
            </a:r>
            <a:endParaRPr lang="en-US" dirty="0"/>
          </a:p>
        </p:txBody>
      </p:sp>
      <p:sp>
        <p:nvSpPr>
          <p:cNvPr id="5" name="Content Placeholder 4"/>
          <p:cNvSpPr>
            <a:spLocks noGrp="1"/>
          </p:cNvSpPr>
          <p:nvPr>
            <p:ph idx="1"/>
          </p:nvPr>
        </p:nvSpPr>
        <p:spPr>
          <a:xfrm>
            <a:off x="0" y="990600"/>
            <a:ext cx="3581400" cy="2057400"/>
          </a:xfrm>
        </p:spPr>
        <p:txBody>
          <a:bodyPr/>
          <a:lstStyle/>
          <a:p>
            <a:r>
              <a:rPr lang="en-US" dirty="0" smtClean="0"/>
              <a:t>Calculate the angular and linear acceleration of the pulley.</a:t>
            </a:r>
            <a:endParaRPr lang="en-US" dirty="0"/>
          </a:p>
        </p:txBody>
      </p:sp>
      <p:pic>
        <p:nvPicPr>
          <p:cNvPr id="38916" name="Picture 4"/>
          <p:cNvPicPr>
            <a:picLocks noChangeAspect="1" noChangeArrowheads="1"/>
          </p:cNvPicPr>
          <p:nvPr/>
        </p:nvPicPr>
        <p:blipFill>
          <a:blip r:embed="rId3" cstate="print"/>
          <a:srcRect/>
          <a:stretch>
            <a:fillRect/>
          </a:stretch>
        </p:blipFill>
        <p:spPr bwMode="auto">
          <a:xfrm>
            <a:off x="6324600" y="228600"/>
            <a:ext cx="2609850" cy="6473784"/>
          </a:xfrm>
          <a:prstGeom prst="rect">
            <a:avLst/>
          </a:prstGeom>
          <a:noFill/>
          <a:ln w="9525">
            <a:noFill/>
            <a:miter lim="800000"/>
            <a:headEnd/>
            <a:tailEnd/>
          </a:ln>
          <a:effectLst/>
        </p:spPr>
      </p:pic>
      <p:graphicFrame>
        <p:nvGraphicFramePr>
          <p:cNvPr id="40964" name="Object 4"/>
          <p:cNvGraphicFramePr>
            <a:graphicFrameLocks noChangeAspect="1"/>
          </p:cNvGraphicFramePr>
          <p:nvPr/>
        </p:nvGraphicFramePr>
        <p:xfrm>
          <a:off x="381000" y="3381375"/>
          <a:ext cx="4037013" cy="2790825"/>
        </p:xfrm>
        <a:graphic>
          <a:graphicData uri="http://schemas.openxmlformats.org/presentationml/2006/ole">
            <p:oleObj spid="_x0000_s43011" name="Equation" r:id="rId4" imgW="1396800" imgH="965160" progId="Equation.3">
              <p:embed/>
            </p:oleObj>
          </a:graphicData>
        </a:graphic>
      </p:graphicFrame>
      <p:graphicFrame>
        <p:nvGraphicFramePr>
          <p:cNvPr id="43012" name="Object 4"/>
          <p:cNvGraphicFramePr>
            <a:graphicFrameLocks noChangeAspect="1"/>
          </p:cNvGraphicFramePr>
          <p:nvPr/>
        </p:nvGraphicFramePr>
        <p:xfrm>
          <a:off x="3613150" y="473075"/>
          <a:ext cx="2527300" cy="2308225"/>
        </p:xfrm>
        <a:graphic>
          <a:graphicData uri="http://schemas.openxmlformats.org/presentationml/2006/ole">
            <p:oleObj spid="_x0000_s43012" name="Equation" r:id="rId5" imgW="1028520" imgH="939600" progId="Equation.3">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Reading Activity?</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382000" cy="1197864"/>
          </a:xfrm>
        </p:spPr>
        <p:txBody>
          <a:bodyPr/>
          <a:lstStyle/>
          <a:p>
            <a:r>
              <a:rPr lang="en-US" dirty="0" smtClean="0"/>
              <a:t>Example 8-12</a:t>
            </a:r>
            <a:endParaRPr lang="en-US" dirty="0"/>
          </a:p>
        </p:txBody>
      </p:sp>
      <p:sp>
        <p:nvSpPr>
          <p:cNvPr id="5" name="Content Placeholder 4"/>
          <p:cNvSpPr>
            <a:spLocks noGrp="1"/>
          </p:cNvSpPr>
          <p:nvPr>
            <p:ph idx="1"/>
          </p:nvPr>
        </p:nvSpPr>
        <p:spPr>
          <a:xfrm>
            <a:off x="0" y="990600"/>
            <a:ext cx="3581400" cy="2057400"/>
          </a:xfrm>
        </p:spPr>
        <p:txBody>
          <a:bodyPr/>
          <a:lstStyle/>
          <a:p>
            <a:r>
              <a:rPr lang="en-US" dirty="0" smtClean="0"/>
              <a:t>Calculate the angular and linear acceleration of the pulley.</a:t>
            </a:r>
            <a:endParaRPr lang="en-US" dirty="0"/>
          </a:p>
        </p:txBody>
      </p:sp>
      <p:pic>
        <p:nvPicPr>
          <p:cNvPr id="38916" name="Picture 4"/>
          <p:cNvPicPr>
            <a:picLocks noChangeAspect="1" noChangeArrowheads="1"/>
          </p:cNvPicPr>
          <p:nvPr/>
        </p:nvPicPr>
        <p:blipFill>
          <a:blip r:embed="rId3" cstate="print"/>
          <a:srcRect/>
          <a:stretch>
            <a:fillRect/>
          </a:stretch>
        </p:blipFill>
        <p:spPr bwMode="auto">
          <a:xfrm>
            <a:off x="6324600" y="228600"/>
            <a:ext cx="2609850" cy="6473784"/>
          </a:xfrm>
          <a:prstGeom prst="rect">
            <a:avLst/>
          </a:prstGeom>
          <a:noFill/>
          <a:ln w="9525">
            <a:noFill/>
            <a:miter lim="800000"/>
            <a:headEnd/>
            <a:tailEnd/>
          </a:ln>
          <a:effectLst/>
        </p:spPr>
      </p:pic>
      <p:graphicFrame>
        <p:nvGraphicFramePr>
          <p:cNvPr id="40964" name="Object 4"/>
          <p:cNvGraphicFramePr>
            <a:graphicFrameLocks noChangeAspect="1"/>
          </p:cNvGraphicFramePr>
          <p:nvPr/>
        </p:nvGraphicFramePr>
        <p:xfrm>
          <a:off x="368300" y="3536950"/>
          <a:ext cx="4660900" cy="2863850"/>
        </p:xfrm>
        <a:graphic>
          <a:graphicData uri="http://schemas.openxmlformats.org/presentationml/2006/ole">
            <p:oleObj spid="_x0000_s44035" name="Equation" r:id="rId4" imgW="1612800" imgH="990360" progId="Equation.3">
              <p:embed/>
            </p:oleObj>
          </a:graphicData>
        </a:graphic>
      </p:graphicFrame>
      <p:graphicFrame>
        <p:nvGraphicFramePr>
          <p:cNvPr id="44036" name="Object 4"/>
          <p:cNvGraphicFramePr>
            <a:graphicFrameLocks noChangeAspect="1"/>
          </p:cNvGraphicFramePr>
          <p:nvPr/>
        </p:nvGraphicFramePr>
        <p:xfrm>
          <a:off x="3613150" y="473075"/>
          <a:ext cx="2527300" cy="2308225"/>
        </p:xfrm>
        <a:graphic>
          <a:graphicData uri="http://schemas.openxmlformats.org/presentationml/2006/ole">
            <p:oleObj spid="_x0000_s44036" name="Equation" r:id="rId5" imgW="1028520" imgH="939600" progId="Equation.3">
              <p:embed/>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382000" cy="1197864"/>
          </a:xfrm>
        </p:spPr>
        <p:txBody>
          <a:bodyPr/>
          <a:lstStyle/>
          <a:p>
            <a:r>
              <a:rPr lang="en-US" dirty="0" smtClean="0"/>
              <a:t>Example 8-12</a:t>
            </a:r>
            <a:endParaRPr lang="en-US" dirty="0"/>
          </a:p>
        </p:txBody>
      </p:sp>
      <p:sp>
        <p:nvSpPr>
          <p:cNvPr id="5" name="Content Placeholder 4"/>
          <p:cNvSpPr>
            <a:spLocks noGrp="1"/>
          </p:cNvSpPr>
          <p:nvPr>
            <p:ph idx="1"/>
          </p:nvPr>
        </p:nvSpPr>
        <p:spPr>
          <a:xfrm>
            <a:off x="0" y="990600"/>
            <a:ext cx="3581400" cy="2057400"/>
          </a:xfrm>
        </p:spPr>
        <p:txBody>
          <a:bodyPr/>
          <a:lstStyle/>
          <a:p>
            <a:r>
              <a:rPr lang="en-US" dirty="0" smtClean="0"/>
              <a:t>Calculate the angular and linear acceleration of the pulley.</a:t>
            </a:r>
            <a:endParaRPr lang="en-US" dirty="0"/>
          </a:p>
        </p:txBody>
      </p:sp>
      <p:pic>
        <p:nvPicPr>
          <p:cNvPr id="38916" name="Picture 4"/>
          <p:cNvPicPr>
            <a:picLocks noChangeAspect="1" noChangeArrowheads="1"/>
          </p:cNvPicPr>
          <p:nvPr/>
        </p:nvPicPr>
        <p:blipFill>
          <a:blip r:embed="rId3" cstate="print"/>
          <a:srcRect/>
          <a:stretch>
            <a:fillRect/>
          </a:stretch>
        </p:blipFill>
        <p:spPr bwMode="auto">
          <a:xfrm>
            <a:off x="6324600" y="228600"/>
            <a:ext cx="2609850" cy="6473784"/>
          </a:xfrm>
          <a:prstGeom prst="rect">
            <a:avLst/>
          </a:prstGeom>
          <a:noFill/>
          <a:ln w="9525">
            <a:noFill/>
            <a:miter lim="800000"/>
            <a:headEnd/>
            <a:tailEnd/>
          </a:ln>
          <a:effectLst/>
        </p:spPr>
      </p:pic>
      <p:graphicFrame>
        <p:nvGraphicFramePr>
          <p:cNvPr id="40964" name="Object 4"/>
          <p:cNvGraphicFramePr>
            <a:graphicFrameLocks noChangeAspect="1"/>
          </p:cNvGraphicFramePr>
          <p:nvPr/>
        </p:nvGraphicFramePr>
        <p:xfrm>
          <a:off x="587375" y="3170238"/>
          <a:ext cx="4221163" cy="3598862"/>
        </p:xfrm>
        <a:graphic>
          <a:graphicData uri="http://schemas.openxmlformats.org/presentationml/2006/ole">
            <p:oleObj spid="_x0000_s45059" name="Equation" r:id="rId4" imgW="1460160" imgH="1244520" progId="Equation.3">
              <p:embed/>
            </p:oleObj>
          </a:graphicData>
        </a:graphic>
      </p:graphicFrame>
      <p:graphicFrame>
        <p:nvGraphicFramePr>
          <p:cNvPr id="45060" name="Object 4"/>
          <p:cNvGraphicFramePr>
            <a:graphicFrameLocks noChangeAspect="1"/>
          </p:cNvGraphicFramePr>
          <p:nvPr/>
        </p:nvGraphicFramePr>
        <p:xfrm>
          <a:off x="3613150" y="473075"/>
          <a:ext cx="2527300" cy="2308225"/>
        </p:xfrm>
        <a:graphic>
          <a:graphicData uri="http://schemas.openxmlformats.org/presentationml/2006/ole">
            <p:oleObj spid="_x0000_s45060" name="Equation" r:id="rId5" imgW="1028520" imgH="939600" progId="Equation.3">
              <p:embed/>
            </p:oleObj>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382000" cy="1197864"/>
          </a:xfrm>
        </p:spPr>
        <p:txBody>
          <a:bodyPr/>
          <a:lstStyle/>
          <a:p>
            <a:r>
              <a:rPr lang="en-US" dirty="0" smtClean="0"/>
              <a:t>Example 8-12</a:t>
            </a:r>
            <a:endParaRPr lang="en-US" dirty="0"/>
          </a:p>
        </p:txBody>
      </p:sp>
      <p:sp>
        <p:nvSpPr>
          <p:cNvPr id="5" name="Content Placeholder 4"/>
          <p:cNvSpPr>
            <a:spLocks noGrp="1"/>
          </p:cNvSpPr>
          <p:nvPr>
            <p:ph idx="1"/>
          </p:nvPr>
        </p:nvSpPr>
        <p:spPr>
          <a:xfrm>
            <a:off x="0" y="990600"/>
            <a:ext cx="3581400" cy="2057400"/>
          </a:xfrm>
        </p:spPr>
        <p:txBody>
          <a:bodyPr/>
          <a:lstStyle/>
          <a:p>
            <a:r>
              <a:rPr lang="en-US" dirty="0" smtClean="0"/>
              <a:t>Calculate the angular and linear acceleration of the pulley.</a:t>
            </a:r>
            <a:endParaRPr lang="en-US" dirty="0"/>
          </a:p>
        </p:txBody>
      </p:sp>
      <p:pic>
        <p:nvPicPr>
          <p:cNvPr id="38916" name="Picture 4"/>
          <p:cNvPicPr>
            <a:picLocks noChangeAspect="1" noChangeArrowheads="1"/>
          </p:cNvPicPr>
          <p:nvPr/>
        </p:nvPicPr>
        <p:blipFill>
          <a:blip r:embed="rId3" cstate="print"/>
          <a:srcRect/>
          <a:stretch>
            <a:fillRect/>
          </a:stretch>
        </p:blipFill>
        <p:spPr bwMode="auto">
          <a:xfrm>
            <a:off x="6324600" y="228600"/>
            <a:ext cx="2609850" cy="6473784"/>
          </a:xfrm>
          <a:prstGeom prst="rect">
            <a:avLst/>
          </a:prstGeom>
          <a:noFill/>
          <a:ln w="9525">
            <a:noFill/>
            <a:miter lim="800000"/>
            <a:headEnd/>
            <a:tailEnd/>
          </a:ln>
          <a:effectLst/>
        </p:spPr>
      </p:pic>
      <p:graphicFrame>
        <p:nvGraphicFramePr>
          <p:cNvPr id="40962" name="Object 4"/>
          <p:cNvGraphicFramePr>
            <a:graphicFrameLocks noChangeAspect="1"/>
          </p:cNvGraphicFramePr>
          <p:nvPr/>
        </p:nvGraphicFramePr>
        <p:xfrm>
          <a:off x="3613150" y="473075"/>
          <a:ext cx="2527300" cy="2308225"/>
        </p:xfrm>
        <a:graphic>
          <a:graphicData uri="http://schemas.openxmlformats.org/presentationml/2006/ole">
            <p:oleObj spid="_x0000_s46082" name="Equation" r:id="rId4" imgW="1028520" imgH="939600" progId="Equation.3">
              <p:embed/>
            </p:oleObj>
          </a:graphicData>
        </a:graphic>
      </p:graphicFrame>
      <p:graphicFrame>
        <p:nvGraphicFramePr>
          <p:cNvPr id="40964" name="Object 4"/>
          <p:cNvGraphicFramePr>
            <a:graphicFrameLocks noChangeAspect="1"/>
          </p:cNvGraphicFramePr>
          <p:nvPr/>
        </p:nvGraphicFramePr>
        <p:xfrm>
          <a:off x="255588" y="3860800"/>
          <a:ext cx="5916612" cy="2063750"/>
        </p:xfrm>
        <a:graphic>
          <a:graphicData uri="http://schemas.openxmlformats.org/presentationml/2006/ole">
            <p:oleObj spid="_x0000_s46083" name="Equation" r:id="rId5" imgW="2552400" imgH="888840" progId="Equation.3">
              <p:embed/>
            </p:oleObj>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Review Video</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student is able to plan a data collection and analysis strategy to  determine the change in angular momentum of a system and relate it to interactions with other objects and systems.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student is able to describe or calculate the angular momentum and rotational inertia of a system in terms of the locations and velocities of objects that make up the system.  Students are expected to do qualitative reasoning with compound objects. Students are expected to do calculations with a fixed set of extended objects and point masses.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angular momentum of a system may change due to interactions with other objects or systems.</a:t>
            </a:r>
          </a:p>
          <a:p>
            <a:pPr lvl="1"/>
            <a:r>
              <a:rPr lang="en-US" dirty="0" smtClean="0"/>
              <a:t>Alternatively, the angular momentum of a system can be found from the product of the system’s rotational inertia and its angular velocity.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angular momentum of a system is determined by the locations and velocities of the objects that make up the system. </a:t>
            </a:r>
          </a:p>
          <a:p>
            <a:r>
              <a:rPr lang="en-US" sz="3200" dirty="0" smtClean="0"/>
              <a:t>The rotational inertia of an object or system depends upon the distribution of mass within the object or system.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Changes in the radius of a system or in the distribution of mass within the system result in changes in the system’s rotational inertia, and hence in its angular velocity and linear speed for a given angular momentum.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Examples should include elliptical orbits in an Earth-satellite system. Mathematical expressions for the moments of inertia will be provided where needed. Students will not be expected to know the parallel axis theorem.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Big Idea(s):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Interactions between systems can result in changes in those systems.</a:t>
            </a:r>
          </a:p>
          <a:p>
            <a:r>
              <a:rPr lang="en-US" sz="3200" dirty="0" smtClean="0"/>
              <a:t>Changes that occur as a result of interactions are constrained by conservation laws.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 net torque exerted on a system by other objects or systems will change the angular momentum of the system.</a:t>
            </a:r>
          </a:p>
          <a:p>
            <a:r>
              <a:rPr lang="en-US" sz="3200" dirty="0" smtClean="0"/>
              <a:t>The angular momentum of a system is conserved.</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Big Idea(s):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Interactions between systems can result in changes in those systems.</a:t>
            </a:r>
          </a:p>
          <a:p>
            <a:r>
              <a:rPr lang="en-US" sz="3200" dirty="0" smtClean="0"/>
              <a:t>Changes that occur as a result of interactions are constrained by conservation laws.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Viner Hand ITC" pitchFamily="66" charset="0"/>
              </a:rPr>
              <a:t/>
            </a:r>
            <a:br>
              <a:rPr lang="en-US" dirty="0" smtClean="0">
                <a:latin typeface="Viner Hand ITC" pitchFamily="66" charset="0"/>
              </a:rPr>
            </a:br>
            <a:r>
              <a:rPr lang="en-US" dirty="0" smtClean="0">
                <a:latin typeface="Viner Hand ITC" pitchFamily="66" charset="0"/>
              </a:rPr>
              <a:t>Questions?</a:t>
            </a:r>
            <a:endParaRPr lang="en-US" sz="2800" dirty="0">
              <a:latin typeface="Viner Hand ITC"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219200" y="1351672"/>
            <a:ext cx="5205750" cy="977486"/>
          </a:xfrm>
        </p:spPr>
        <p:txBody>
          <a:bodyPr>
            <a:normAutofit/>
          </a:bodyPr>
          <a:lstStyle/>
          <a:p>
            <a:r>
              <a:rPr lang="en-US" sz="3200" b="1" i="1" dirty="0" smtClean="0"/>
              <a:t>#27-40</a:t>
            </a:r>
            <a:endParaRPr lang="en-US" sz="3200" b="1" i="1" dirty="0"/>
          </a:p>
        </p:txBody>
      </p:sp>
      <p:sp>
        <p:nvSpPr>
          <p:cNvPr id="3" name="Title 2"/>
          <p:cNvSpPr>
            <a:spLocks noGrp="1"/>
          </p:cNvSpPr>
          <p:nvPr>
            <p:ph type="title"/>
          </p:nvPr>
        </p:nvSpPr>
        <p:spPr/>
        <p:txBody>
          <a:bodyPr/>
          <a:lstStyle/>
          <a:p>
            <a:r>
              <a:rPr lang="en-US" dirty="0" smtClean="0"/>
              <a:t>Homework</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 net torque exerted on a system by other objects or systems will change the angular momentum of the system.</a:t>
            </a:r>
          </a:p>
          <a:p>
            <a:r>
              <a:rPr lang="en-US" sz="3200" dirty="0" smtClean="0"/>
              <a:t>The angular momentum of a system is conserved.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angular momentum of a system may change due to interactions with other objects or systems.</a:t>
            </a:r>
          </a:p>
          <a:p>
            <a:pPr lvl="1"/>
            <a:r>
              <a:rPr lang="en-US" dirty="0" smtClean="0"/>
              <a:t>Alternatively, the angular momentum of a system can be found from the product of the system’s rotational inertia and its angular velocity.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angular momentum of a system is determined by the locations and velocities of the objects that make up the system. </a:t>
            </a:r>
          </a:p>
          <a:p>
            <a:r>
              <a:rPr lang="en-US" sz="3200" dirty="0" smtClean="0"/>
              <a:t>The rotational inertia of an object or system depends upon the distribution of mass within the object or system.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Changes in the radius of a system or in the distribution of mass within the system result in changes in the system’s rotational inertia, and hence in its angular velocity and linear speed for a given angular momentum.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Examples should include elliptical orbits in an Earth-satellite system. Mathematical expressions for the moments of inertia will be provided where needed. Students will not be expected to know the parallel axis theorem.</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313</TotalTime>
  <Words>1062</Words>
  <Application>Microsoft Office PowerPoint</Application>
  <PresentationFormat>On-screen Show (4:3)</PresentationFormat>
  <Paragraphs>123</Paragraphs>
  <Slides>43</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43</vt:i4>
      </vt:variant>
    </vt:vector>
  </HeadingPairs>
  <TitlesOfParts>
    <vt:vector size="46" baseType="lpstr">
      <vt:lpstr>Metro</vt:lpstr>
      <vt:lpstr>Equation</vt:lpstr>
      <vt:lpstr>Microsoft Equation 3.0</vt:lpstr>
      <vt:lpstr>Devil  physics The  baddest  class  on  campus  AP  Physics</vt:lpstr>
      <vt:lpstr>Lsn 8-5: Rotational Dynamics;      torque and rotational      inertia Lsn 8-6: Solving problems in      rotational dynamics</vt:lpstr>
      <vt:lpstr>Questions From Reading Activity?</vt:lpstr>
      <vt:lpstr>Big Idea(s): </vt:lpstr>
      <vt:lpstr>Enduring Understanding(s): </vt:lpstr>
      <vt:lpstr>Essential Knowledge(s): </vt:lpstr>
      <vt:lpstr>Essential Knowledge(s): </vt:lpstr>
      <vt:lpstr>Essential Knowledge(s): </vt:lpstr>
      <vt:lpstr>Essential Knowledge(s): </vt:lpstr>
      <vt:lpstr>Learning Objective(s): </vt:lpstr>
      <vt:lpstr>Learning Objective(s): </vt:lpstr>
      <vt:lpstr>Introductory Video</vt:lpstr>
      <vt:lpstr>Moment of Inertia</vt:lpstr>
      <vt:lpstr>Moment of Inertia</vt:lpstr>
      <vt:lpstr>Moment of Inertia</vt:lpstr>
      <vt:lpstr>Moment of Inertia</vt:lpstr>
      <vt:lpstr>Moment of Inertia</vt:lpstr>
      <vt:lpstr>Moment of Inertia</vt:lpstr>
      <vt:lpstr>Moment of Inertia</vt:lpstr>
      <vt:lpstr>Moment of Inertia</vt:lpstr>
      <vt:lpstr>Problem Solving – Rotational Motion</vt:lpstr>
      <vt:lpstr>Example 8-11</vt:lpstr>
      <vt:lpstr>Example 8-11</vt:lpstr>
      <vt:lpstr>Example 8-11</vt:lpstr>
      <vt:lpstr>Example 8-11</vt:lpstr>
      <vt:lpstr>Example 8-11</vt:lpstr>
      <vt:lpstr>Example 8-12</vt:lpstr>
      <vt:lpstr>Example 8-12</vt:lpstr>
      <vt:lpstr>Example 8-12</vt:lpstr>
      <vt:lpstr>Example 8-12</vt:lpstr>
      <vt:lpstr>Example 8-12</vt:lpstr>
      <vt:lpstr>Example 8-12</vt:lpstr>
      <vt:lpstr>Review Video</vt:lpstr>
      <vt:lpstr>Learning Objective(s): </vt:lpstr>
      <vt:lpstr>Learning Objective(s): </vt:lpstr>
      <vt:lpstr>Essential Knowledge(s): </vt:lpstr>
      <vt:lpstr>Essential Knowledge(s): </vt:lpstr>
      <vt:lpstr>Essential Knowledge(s): </vt:lpstr>
      <vt:lpstr>Essential Knowledge(s): </vt:lpstr>
      <vt:lpstr>Enduring Understanding(s): </vt:lpstr>
      <vt:lpstr>Big Idea(s): </vt:lpstr>
      <vt:lpstr> Questions?</vt:lpstr>
      <vt:lpstr>Homework</vt:lpstr>
    </vt:vector>
  </TitlesOfParts>
  <Company>pcsb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Devil physics The baddest class on campus IB Physics Physics I Honors / Pre-IB Physics</dc:title>
  <dc:creator>Kyle Smith</dc:creator>
  <cp:lastModifiedBy>Kyle Smith</cp:lastModifiedBy>
  <cp:revision>37</cp:revision>
  <dcterms:created xsi:type="dcterms:W3CDTF">2010-12-08T08:20:03Z</dcterms:created>
  <dcterms:modified xsi:type="dcterms:W3CDTF">2016-02-22T10:28:19Z</dcterms:modified>
</cp:coreProperties>
</file>