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90" r:id="rId4"/>
    <p:sldId id="288" r:id="rId5"/>
    <p:sldId id="291" r:id="rId6"/>
    <p:sldId id="293" r:id="rId7"/>
    <p:sldId id="294" r:id="rId8"/>
    <p:sldId id="295" r:id="rId9"/>
    <p:sldId id="296" r:id="rId10"/>
    <p:sldId id="292" r:id="rId11"/>
    <p:sldId id="297" r:id="rId12"/>
    <p:sldId id="298" r:id="rId13"/>
    <p:sldId id="299" r:id="rId14"/>
    <p:sldId id="300" r:id="rId15"/>
    <p:sldId id="301" r:id="rId16"/>
    <p:sldId id="289" r:id="rId17"/>
    <p:sldId id="315" r:id="rId18"/>
    <p:sldId id="316" r:id="rId19"/>
    <p:sldId id="318" r:id="rId20"/>
    <p:sldId id="319" r:id="rId21"/>
    <p:sldId id="320" r:id="rId22"/>
    <p:sldId id="321" r:id="rId23"/>
    <p:sldId id="322" r:id="rId24"/>
    <p:sldId id="323" r:id="rId25"/>
    <p:sldId id="324" r:id="rId26"/>
    <p:sldId id="325" r:id="rId27"/>
    <p:sldId id="326" r:id="rId28"/>
    <p:sldId id="327" r:id="rId29"/>
    <p:sldId id="328" r:id="rId30"/>
    <p:sldId id="329" r:id="rId31"/>
    <p:sldId id="330" r:id="rId32"/>
    <p:sldId id="331" r:id="rId33"/>
    <p:sldId id="332" r:id="rId34"/>
    <p:sldId id="334" r:id="rId35"/>
    <p:sldId id="335" r:id="rId36"/>
    <p:sldId id="333" r:id="rId37"/>
    <p:sldId id="337" r:id="rId38"/>
    <p:sldId id="317" r:id="rId39"/>
    <p:sldId id="336" r:id="rId40"/>
    <p:sldId id="304" r:id="rId41"/>
    <p:sldId id="305" r:id="rId42"/>
    <p:sldId id="306" r:id="rId43"/>
    <p:sldId id="307" r:id="rId44"/>
    <p:sldId id="308" r:id="rId45"/>
    <p:sldId id="309" r:id="rId46"/>
    <p:sldId id="310" r:id="rId47"/>
    <p:sldId id="311" r:id="rId48"/>
    <p:sldId id="312" r:id="rId49"/>
    <p:sldId id="313" r:id="rId50"/>
    <p:sldId id="314" r:id="rId51"/>
    <p:sldId id="303" r:id="rId52"/>
    <p:sldId id="302" r:id="rId53"/>
    <p:sldId id="262" r:id="rId54"/>
    <p:sldId id="266" r:id="rId55"/>
    <p:sldId id="286"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85" d="100"/>
          <a:sy n="85" d="100"/>
        </p:scale>
        <p:origin x="1068"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7.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FD15329E-6E04-4E8D-9AA0-27424FD5CF1F}" type="datetimeFigureOut">
              <a:rPr lang="en-US" smtClean="0"/>
              <a:pPr/>
              <a:t>2/18/2016</a:t>
            </a:fld>
            <a:endParaRPr lang="en-US"/>
          </a:p>
        </p:txBody>
      </p:sp>
      <p:sp>
        <p:nvSpPr>
          <p:cNvPr id="17" name="Footer Placeholder 16"/>
          <p:cNvSpPr>
            <a:spLocks noGrp="1"/>
          </p:cNvSpPr>
          <p:nvPr>
            <p:ph type="ftr" sz="quarter" idx="11"/>
          </p:nvPr>
        </p:nvSpPr>
        <p:spPr/>
        <p:txBody>
          <a:bodyPr/>
          <a:lstStyle>
            <a:extLst/>
          </a:lstStyle>
          <a:p>
            <a:endParaRPr lang="en-US"/>
          </a:p>
        </p:txBody>
      </p:sp>
      <p:sp>
        <p:nvSpPr>
          <p:cNvPr id="29" name="Slide Number Placeholder 28"/>
          <p:cNvSpPr>
            <a:spLocks noGrp="1"/>
          </p:cNvSpPr>
          <p:nvPr>
            <p:ph type="sldNum" sz="quarter" idx="12"/>
          </p:nvPr>
        </p:nvSpPr>
        <p:spPr/>
        <p:txBody>
          <a:bodyPr/>
          <a:lstStyle>
            <a:extLst/>
          </a:lstStyle>
          <a:p>
            <a:fld id="{E58F673A-CE59-4D58-8998-1918CBD17A80}" type="slidenum">
              <a:rPr lang="en-US" smtClean="0"/>
              <a:pPr/>
              <a:t>‹#›</a:t>
            </a:fld>
            <a:endParaRPr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2/18/2016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2/18/2016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2/18/2016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2/18/2016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D15329E-6E04-4E8D-9AA0-27424FD5CF1F}" type="datetimeFigureOut">
              <a:rPr lang="en-US" smtClean="0"/>
              <a:pPr/>
              <a:t>2/18/2016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D15329E-6E04-4E8D-9AA0-27424FD5CF1F}" type="datetimeFigureOut">
              <a:rPr lang="en-US" smtClean="0"/>
              <a:pPr/>
              <a:t>2/18/2016</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E58F673A-CE59-4D58-8998-1918CBD17A80}" type="slidenum">
              <a:rPr lang="en-US" smtClean="0"/>
              <a:pPr/>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D15329E-6E04-4E8D-9AA0-27424FD5CF1F}" type="datetimeFigureOut">
              <a:rPr lang="en-US" smtClean="0"/>
              <a:pPr/>
              <a:t>2/18/2016</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FD15329E-6E04-4E8D-9AA0-27424FD5CF1F}" type="datetimeFigureOut">
              <a:rPr lang="en-US" smtClean="0"/>
              <a:pPr/>
              <a:t>2/18/2016</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D15329E-6E04-4E8D-9AA0-27424FD5CF1F}" type="datetimeFigureOut">
              <a:rPr lang="en-US" smtClean="0"/>
              <a:pPr/>
              <a:t>2/18/2016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FD15329E-6E04-4E8D-9AA0-27424FD5CF1F}" type="datetimeFigureOut">
              <a:rPr lang="en-US" smtClean="0"/>
              <a:pPr/>
              <a:t>2/18/2016</a:t>
            </a:fld>
            <a:endParaRPr lang="en-US"/>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p>
        </p:txBody>
      </p:sp>
      <p:sp>
        <p:nvSpPr>
          <p:cNvPr id="7" name="Slide Number Placeholder 6"/>
          <p:cNvSpPr>
            <a:spLocks noGrp="1"/>
          </p:cNvSpPr>
          <p:nvPr>
            <p:ph type="sldNum" sz="quarter" idx="12"/>
          </p:nvPr>
        </p:nvSpPr>
        <p:spPr>
          <a:xfrm>
            <a:off x="8610600" y="55499"/>
            <a:ext cx="457200" cy="365125"/>
          </a:xfrm>
        </p:spPr>
        <p:txBody>
          <a:bodyPr/>
          <a:lstStyle>
            <a:extLst/>
          </a:lstStyle>
          <a:p>
            <a:fld id="{E58F673A-CE59-4D58-8998-1918CBD17A8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FD15329E-6E04-4E8D-9AA0-27424FD5CF1F}" type="datetimeFigureOut">
              <a:rPr lang="en-US" smtClean="0"/>
              <a:pPr/>
              <a:t>2/18/2016</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E58F673A-CE59-4D58-8998-1918CBD17A80}"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png"/><Relationship Id="rId4" Type="http://schemas.openxmlformats.org/officeDocument/2006/relationships/hyperlink" Target="Overview%20of%20Rotational%20Motion%20Equations.wmv"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w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6.wmf"/><Relationship Id="rId4" Type="http://schemas.openxmlformats.org/officeDocument/2006/relationships/oleObject" Target="../embeddings/oleObject2.bin"/></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8.wmf"/><Relationship Id="rId5" Type="http://schemas.openxmlformats.org/officeDocument/2006/relationships/oleObject" Target="../embeddings/oleObject3.bin"/><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0.wmf"/><Relationship Id="rId5" Type="http://schemas.openxmlformats.org/officeDocument/2006/relationships/oleObject" Target="../embeddings/oleObject4.bin"/><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1.wmf"/><Relationship Id="rId5" Type="http://schemas.openxmlformats.org/officeDocument/2006/relationships/oleObject" Target="../embeddings/oleObject5.bin"/><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2.wmf"/><Relationship Id="rId5" Type="http://schemas.openxmlformats.org/officeDocument/2006/relationships/oleObject" Target="../embeddings/oleObject6.bin"/><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3.wmf"/><Relationship Id="rId5" Type="http://schemas.openxmlformats.org/officeDocument/2006/relationships/oleObject" Target="../embeddings/oleObject7.bin"/><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image" Target="../media/image4.png"/><Relationship Id="rId7"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15.wmf"/><Relationship Id="rId5" Type="http://schemas.openxmlformats.org/officeDocument/2006/relationships/oleObject" Target="../embeddings/oleObject8.bin"/><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17.wmf"/><Relationship Id="rId5" Type="http://schemas.openxmlformats.org/officeDocument/2006/relationships/oleObject" Target="../embeddings/oleObject10.bin"/><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19.png"/><Relationship Id="rId5" Type="http://schemas.openxmlformats.org/officeDocument/2006/relationships/image" Target="../media/image18.wmf"/><Relationship Id="rId4" Type="http://schemas.openxmlformats.org/officeDocument/2006/relationships/oleObject" Target="../embeddings/oleObject11.bin"/></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19.png"/><Relationship Id="rId5" Type="http://schemas.openxmlformats.org/officeDocument/2006/relationships/image" Target="../media/image20.wmf"/><Relationship Id="rId4" Type="http://schemas.openxmlformats.org/officeDocument/2006/relationships/oleObject" Target="../embeddings/oleObject12.bin"/></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22.w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image" Target="../media/image23.wmf"/></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26.wmf"/><Relationship Id="rId4" Type="http://schemas.openxmlformats.org/officeDocument/2006/relationships/oleObject" Target="../embeddings/oleObject15.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hyperlink" Target="Horsepower_vs_Torque_-_Explained.wmv" TargetMode="External"/><Relationship Id="rId2" Type="http://schemas.openxmlformats.org/officeDocument/2006/relationships/slideLayout" Target="../slideLayouts/slideLayout1.xml"/><Relationship Id="rId1" Type="http://schemas.openxmlformats.org/officeDocument/2006/relationships/video" Target="file:///G:\AAASync\AP%20Physics%201\Lesson%20Plans\Giancoli%20Lessons\Giancoli%20Chapter%208\Giancoli%20Lesson%208-1%20to%208-4\Horsepower_vs_Torque_-_Explained.wmv" TargetMode="Externa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latin typeface="Pristina" pitchFamily="66" charset="0"/>
              </a:rPr>
              <a:t>Devil  physics</a:t>
            </a:r>
            <a:br>
              <a:rPr lang="en-US" dirty="0" smtClean="0">
                <a:latin typeface="Pristina" pitchFamily="66" charset="0"/>
              </a:rPr>
            </a:br>
            <a:r>
              <a:rPr lang="en-US" sz="3200" dirty="0" smtClean="0">
                <a:latin typeface="Pristina" pitchFamily="66" charset="0"/>
              </a:rPr>
              <a:t>The  </a:t>
            </a:r>
            <a:r>
              <a:rPr lang="en-US" sz="3200" dirty="0" err="1" smtClean="0">
                <a:latin typeface="Pristina" pitchFamily="66" charset="0"/>
              </a:rPr>
              <a:t>baddest</a:t>
            </a:r>
            <a:r>
              <a:rPr lang="en-US" sz="3200" dirty="0" smtClean="0">
                <a:latin typeface="Pristina" pitchFamily="66" charset="0"/>
              </a:rPr>
              <a:t>  class  on  campus</a:t>
            </a:r>
            <a:br>
              <a:rPr lang="en-US" sz="3200" dirty="0" smtClean="0">
                <a:latin typeface="Pristina" pitchFamily="66" charset="0"/>
              </a:rPr>
            </a:br>
            <a:r>
              <a:rPr lang="en-US" sz="2800" dirty="0" smtClean="0">
                <a:latin typeface="Pristina" pitchFamily="66" charset="0"/>
              </a:rPr>
              <a:t>AP Physics</a:t>
            </a:r>
            <a:endParaRPr lang="en-US" sz="2800" dirty="0">
              <a:latin typeface="Pristina" pitchFamily="66" charset="0"/>
            </a:endParaRPr>
          </a:p>
        </p:txBody>
      </p:sp>
      <p:sp>
        <p:nvSpPr>
          <p:cNvPr id="3" name="Subtitle 2"/>
          <p:cNvSpPr>
            <a:spLocks noGrp="1"/>
          </p:cNvSpPr>
          <p:nvPr>
            <p:ph type="subTitle" idx="1"/>
          </p:nvPr>
        </p:nvSpPr>
        <p:spPr/>
        <p:txBody>
          <a:bodyPr/>
          <a:lstStyle/>
          <a:p>
            <a:endParaRPr lang="en-US"/>
          </a:p>
        </p:txBody>
      </p:sp>
      <p:pic>
        <p:nvPicPr>
          <p:cNvPr id="4" name="Picture 3" descr="Devil%20Head.jpg"/>
          <p:cNvPicPr>
            <a:picLocks noChangeAspect="1"/>
          </p:cNvPicPr>
          <p:nvPr/>
        </p:nvPicPr>
        <p:blipFill>
          <a:blip r:embed="rId2" cstate="print"/>
          <a:stretch>
            <a:fillRect/>
          </a:stretch>
        </p:blipFill>
        <p:spPr>
          <a:xfrm>
            <a:off x="2438400" y="152400"/>
            <a:ext cx="4128596" cy="393065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Learning Objective(s):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The student is able to use representations of the relationship between force and torque.</a:t>
            </a:r>
          </a:p>
          <a:p>
            <a:r>
              <a:rPr lang="en-US" sz="3200" dirty="0" smtClean="0"/>
              <a:t>The student is able to compare the torques on an object caused by various forces.</a:t>
            </a:r>
          </a:p>
          <a:p>
            <a:r>
              <a:rPr lang="en-US" sz="3200" dirty="0" smtClean="0"/>
              <a:t>The student is able to estimate the torque on an object caused by various forces in comparison to other situations.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Learning Objective(s):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The student is able to design an experiment and analyze data testing a question about torques in a balanced rigid system.</a:t>
            </a:r>
          </a:p>
          <a:p>
            <a:r>
              <a:rPr lang="en-US" sz="3200" dirty="0" smtClean="0"/>
              <a:t>The student is able to calculate torques on a two-dimensional system in static equilibrium, by examining a representation or model (such as a diagram or physical construction).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Learning Objective(s):</a:t>
            </a:r>
            <a:br>
              <a:rPr lang="en-US" dirty="0" smtClean="0"/>
            </a:br>
            <a:endParaRPr lang="en-US" dirty="0"/>
          </a:p>
        </p:txBody>
      </p:sp>
      <p:sp>
        <p:nvSpPr>
          <p:cNvPr id="3" name="Content Placeholder 2"/>
          <p:cNvSpPr>
            <a:spLocks noGrp="1"/>
          </p:cNvSpPr>
          <p:nvPr>
            <p:ph idx="1"/>
          </p:nvPr>
        </p:nvSpPr>
        <p:spPr/>
        <p:txBody>
          <a:bodyPr>
            <a:normAutofit lnSpcReduction="10000"/>
          </a:bodyPr>
          <a:lstStyle/>
          <a:p>
            <a:r>
              <a:rPr lang="en-US" sz="3200" dirty="0" smtClean="0"/>
              <a:t>The student is able to make predictions about the change in the angular velocity about an axis for an object when forces exerted on the object cause a torque about that axis.</a:t>
            </a:r>
          </a:p>
          <a:p>
            <a:r>
              <a:rPr lang="en-US" sz="3200" dirty="0" smtClean="0"/>
              <a:t>The student is able to plan data collection and analysis strategies designed to test the relationship between a torque exerted on an object and the change in angular velocity of that object about an axis.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Learning Objective(s):</a:t>
            </a:r>
            <a:br>
              <a:rPr lang="en-US" dirty="0" smtClean="0"/>
            </a:br>
            <a:endParaRPr lang="en-US" dirty="0"/>
          </a:p>
        </p:txBody>
      </p:sp>
      <p:sp>
        <p:nvSpPr>
          <p:cNvPr id="3" name="Content Placeholder 2"/>
          <p:cNvSpPr>
            <a:spLocks noGrp="1"/>
          </p:cNvSpPr>
          <p:nvPr>
            <p:ph idx="1"/>
          </p:nvPr>
        </p:nvSpPr>
        <p:spPr/>
        <p:txBody>
          <a:bodyPr>
            <a:normAutofit fontScale="85000" lnSpcReduction="10000"/>
          </a:bodyPr>
          <a:lstStyle/>
          <a:p>
            <a:r>
              <a:rPr lang="en-US" sz="3200" dirty="0" smtClean="0"/>
              <a:t>The student is able to predict the behavior of rotational collision situations by the same processes that are used to analyze linear collision situations using an analogy between impulse and change of linear momentum and angular impulse and change of angular momentum.</a:t>
            </a:r>
          </a:p>
          <a:p>
            <a:r>
              <a:rPr lang="en-US" sz="3200" dirty="0" smtClean="0"/>
              <a:t>In an unfamiliar context or using representations beyond equations, the student is able to justify the selection of a mathematical routine to solve for the change in angular momentum of an object caused by torques exerted on the object.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Learning Objective(s):</a:t>
            </a:r>
            <a:br>
              <a:rPr lang="en-US"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sz="3200" dirty="0" smtClean="0"/>
              <a:t>The student is able to plan data collection and analysis strategies designed to test the relationship between torques exerted on an object and the change in angular momentum of that object.</a:t>
            </a:r>
          </a:p>
          <a:p>
            <a:r>
              <a:rPr lang="en-US" sz="3200" dirty="0" smtClean="0"/>
              <a:t>The student is able to describe a representation and use it to analyze a situation in which several forces exerted on a rotating system of rigidly connected objects change the angular velocity and angular momentum of the system.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Learning Objective(s):</a:t>
            </a:r>
            <a:br>
              <a:rPr lang="en-US" dirty="0" smtClean="0"/>
            </a:br>
            <a:endParaRPr lang="en-US" dirty="0"/>
          </a:p>
        </p:txBody>
      </p:sp>
      <p:sp>
        <p:nvSpPr>
          <p:cNvPr id="3" name="Content Placeholder 2"/>
          <p:cNvSpPr>
            <a:spLocks noGrp="1"/>
          </p:cNvSpPr>
          <p:nvPr>
            <p:ph idx="1"/>
          </p:nvPr>
        </p:nvSpPr>
        <p:spPr/>
        <p:txBody>
          <a:bodyPr>
            <a:normAutofit lnSpcReduction="10000"/>
          </a:bodyPr>
          <a:lstStyle/>
          <a:p>
            <a:r>
              <a:rPr lang="en-US" sz="3200" dirty="0" smtClean="0"/>
              <a:t>The student is able to plan data collection strategies designed to establish that torque, angular velocity, angular acceleration, and angular momentum can be predicted accurately when the variables are treated as being clockwise or counterclockwise with respect to a well-defined axis of rotation, and refine the research question based on the examination of data.</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Rigid Objects Only</a:t>
            </a:r>
            <a:endParaRPr lang="en-US" dirty="0"/>
          </a:p>
        </p:txBody>
      </p:sp>
      <p:sp>
        <p:nvSpPr>
          <p:cNvPr id="3" name="Content Placeholder 2"/>
          <p:cNvSpPr>
            <a:spLocks noGrp="1"/>
          </p:cNvSpPr>
          <p:nvPr>
            <p:ph idx="1"/>
          </p:nvPr>
        </p:nvSpPr>
        <p:spPr/>
        <p:txBody>
          <a:bodyPr/>
          <a:lstStyle/>
          <a:p>
            <a:r>
              <a:rPr lang="en-US" dirty="0" smtClean="0"/>
              <a:t>An object with a definite shape that doesn’t change</a:t>
            </a:r>
          </a:p>
          <a:p>
            <a:r>
              <a:rPr lang="en-US" dirty="0" smtClean="0"/>
              <a:t>Deformations not considered</a:t>
            </a:r>
          </a:p>
          <a:p>
            <a:r>
              <a:rPr lang="en-US" dirty="0" smtClean="0"/>
              <a:t>Vibration not considered</a:t>
            </a:r>
          </a:p>
          <a:p>
            <a:r>
              <a:rPr lang="en-US" i="1" dirty="0" smtClean="0"/>
              <a:t>Ideal </a:t>
            </a:r>
            <a:r>
              <a:rPr lang="en-US" dirty="0" smtClean="0"/>
              <a:t>rigid objects</a:t>
            </a:r>
            <a:endParaRPr lang="en-US" i="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772400" cy="914400"/>
          </a:xfrm>
        </p:spPr>
        <p:txBody>
          <a:bodyPr/>
          <a:lstStyle/>
          <a:p>
            <a:r>
              <a:rPr lang="en-US" dirty="0" smtClean="0">
                <a:hlinkClick r:id="rId4" action="ppaction://hlinkfile"/>
              </a:rPr>
              <a:t>Overview of Rotational Equations of Motion</a:t>
            </a:r>
            <a:endParaRPr lang="en-US" dirty="0"/>
          </a:p>
        </p:txBody>
      </p:sp>
      <p:pic>
        <p:nvPicPr>
          <p:cNvPr id="5" name="Overview of Rotational Motion Equation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00200" y="1790700"/>
            <a:ext cx="6553200" cy="49149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Angular Quantities</a:t>
            </a:r>
            <a:endParaRPr lang="en-US" dirty="0"/>
          </a:p>
        </p:txBody>
      </p:sp>
      <p:sp>
        <p:nvSpPr>
          <p:cNvPr id="3" name="Content Placeholder 2"/>
          <p:cNvSpPr>
            <a:spLocks noGrp="1"/>
          </p:cNvSpPr>
          <p:nvPr>
            <p:ph idx="1"/>
          </p:nvPr>
        </p:nvSpPr>
        <p:spPr>
          <a:xfrm>
            <a:off x="914400" y="2057400"/>
            <a:ext cx="7772400" cy="4298160"/>
          </a:xfrm>
        </p:spPr>
        <p:txBody>
          <a:bodyPr/>
          <a:lstStyle/>
          <a:p>
            <a:r>
              <a:rPr lang="en-US" dirty="0" smtClean="0"/>
              <a:t>Think of a wheel</a:t>
            </a:r>
          </a:p>
          <a:p>
            <a:pPr lvl="1"/>
            <a:r>
              <a:rPr lang="en-US" dirty="0" smtClean="0"/>
              <a:t>All points rotate about the center, also called the </a:t>
            </a:r>
            <a:r>
              <a:rPr lang="en-US" b="1" i="1" dirty="0" smtClean="0"/>
              <a:t>axis of rotation</a:t>
            </a:r>
          </a:p>
          <a:p>
            <a:pPr lvl="1"/>
            <a:r>
              <a:rPr lang="en-US" dirty="0" smtClean="0"/>
              <a:t>A line drawn from the center to any point on the edge is a </a:t>
            </a:r>
            <a:r>
              <a:rPr lang="en-US" b="1" i="1" dirty="0" smtClean="0"/>
              <a:t>radius</a:t>
            </a:r>
          </a:p>
          <a:p>
            <a:pPr lvl="1"/>
            <a:r>
              <a:rPr lang="en-US" dirty="0" smtClean="0"/>
              <a:t>During uniform rotational motion, a radius will sweep out the same angle </a:t>
            </a:r>
            <a:r>
              <a:rPr lang="el-GR" dirty="0" smtClean="0"/>
              <a:t>θ</a:t>
            </a:r>
            <a:r>
              <a:rPr lang="en-US" dirty="0" smtClean="0"/>
              <a:t> in the same amount of time at any point on the circle</a:t>
            </a:r>
            <a:endParaRPr lang="en-US" dirty="0"/>
          </a:p>
        </p:txBody>
      </p:sp>
      <p:pic>
        <p:nvPicPr>
          <p:cNvPr id="38914" name="Picture 2"/>
          <p:cNvPicPr>
            <a:picLocks noChangeAspect="1" noChangeArrowheads="1"/>
          </p:cNvPicPr>
          <p:nvPr/>
        </p:nvPicPr>
        <p:blipFill>
          <a:blip r:embed="rId2" cstate="print"/>
          <a:srcRect/>
          <a:stretch>
            <a:fillRect/>
          </a:stretch>
        </p:blipFill>
        <p:spPr bwMode="auto">
          <a:xfrm>
            <a:off x="6172200" y="228600"/>
            <a:ext cx="2771775" cy="2267816"/>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Angular Quantities</a:t>
            </a:r>
            <a:endParaRPr lang="en-US" dirty="0"/>
          </a:p>
        </p:txBody>
      </p:sp>
      <p:sp>
        <p:nvSpPr>
          <p:cNvPr id="3" name="Content Placeholder 2"/>
          <p:cNvSpPr>
            <a:spLocks noGrp="1"/>
          </p:cNvSpPr>
          <p:nvPr>
            <p:ph idx="1"/>
          </p:nvPr>
        </p:nvSpPr>
        <p:spPr>
          <a:xfrm>
            <a:off x="914400" y="2057400"/>
            <a:ext cx="7772400" cy="4298160"/>
          </a:xfrm>
        </p:spPr>
        <p:txBody>
          <a:bodyPr/>
          <a:lstStyle/>
          <a:p>
            <a:r>
              <a:rPr lang="en-US" dirty="0" smtClean="0"/>
              <a:t>Radians</a:t>
            </a:r>
          </a:p>
          <a:p>
            <a:pPr lvl="1"/>
            <a:r>
              <a:rPr lang="en-US" dirty="0" smtClean="0"/>
              <a:t>Radians are angle measurements similar to degrees but use 2</a:t>
            </a:r>
            <a:r>
              <a:rPr lang="el-GR" dirty="0" smtClean="0"/>
              <a:t>π</a:t>
            </a:r>
            <a:r>
              <a:rPr lang="en-US" dirty="0" smtClean="0"/>
              <a:t> to define a full circle instead of 360°</a:t>
            </a:r>
          </a:p>
          <a:p>
            <a:pPr lvl="1"/>
            <a:r>
              <a:rPr lang="en-US" dirty="0" smtClean="0"/>
              <a:t>One radian is the angle </a:t>
            </a:r>
            <a:r>
              <a:rPr lang="el-GR" dirty="0" smtClean="0"/>
              <a:t>θ</a:t>
            </a:r>
            <a:r>
              <a:rPr lang="en-US" dirty="0" smtClean="0"/>
              <a:t> subtended by an arc </a:t>
            </a:r>
            <a:r>
              <a:rPr lang="en-US" i="1" dirty="0" smtClean="0"/>
              <a:t>l</a:t>
            </a:r>
            <a:r>
              <a:rPr lang="en-US" dirty="0" smtClean="0"/>
              <a:t> is equal to the radius </a:t>
            </a:r>
            <a:r>
              <a:rPr lang="en-US" i="1" dirty="0" smtClean="0"/>
              <a:t>r</a:t>
            </a:r>
          </a:p>
          <a:p>
            <a:pPr lvl="1"/>
            <a:r>
              <a:rPr lang="en-US" dirty="0" smtClean="0"/>
              <a:t>In the above diagram, OP = </a:t>
            </a:r>
            <a:r>
              <a:rPr lang="en-US" i="1" dirty="0" smtClean="0"/>
              <a:t>l</a:t>
            </a:r>
          </a:p>
          <a:p>
            <a:pPr lvl="1"/>
            <a:r>
              <a:rPr lang="en-US" dirty="0" smtClean="0"/>
              <a:t>Any angle (in radians) can be found by taking the arc length and dividing by the radius</a:t>
            </a:r>
            <a:endParaRPr lang="en-US" dirty="0"/>
          </a:p>
        </p:txBody>
      </p:sp>
      <p:pic>
        <p:nvPicPr>
          <p:cNvPr id="38914" name="Picture 2"/>
          <p:cNvPicPr>
            <a:picLocks noChangeAspect="1" noChangeArrowheads="1"/>
          </p:cNvPicPr>
          <p:nvPr/>
        </p:nvPicPr>
        <p:blipFill>
          <a:blip r:embed="rId3" cstate="print"/>
          <a:srcRect/>
          <a:stretch>
            <a:fillRect/>
          </a:stretch>
        </p:blipFill>
        <p:spPr bwMode="auto">
          <a:xfrm>
            <a:off x="6172200" y="228600"/>
            <a:ext cx="2771775" cy="2267816"/>
          </a:xfrm>
          <a:prstGeom prst="rect">
            <a:avLst/>
          </a:prstGeom>
          <a:noFill/>
          <a:ln w="9525">
            <a:noFill/>
            <a:miter lim="800000"/>
            <a:headEnd/>
            <a:tailEnd/>
          </a:ln>
        </p:spPr>
      </p:pic>
      <p:graphicFrame>
        <p:nvGraphicFramePr>
          <p:cNvPr id="5" name="Object 4"/>
          <p:cNvGraphicFramePr>
            <a:graphicFrameLocks noChangeAspect="1"/>
          </p:cNvGraphicFramePr>
          <p:nvPr/>
        </p:nvGraphicFramePr>
        <p:xfrm>
          <a:off x="7010400" y="5715000"/>
          <a:ext cx="990600" cy="1023620"/>
        </p:xfrm>
        <a:graphic>
          <a:graphicData uri="http://schemas.openxmlformats.org/presentationml/2006/ole">
            <mc:AlternateContent xmlns:mc="http://schemas.openxmlformats.org/markup-compatibility/2006">
              <mc:Choice xmlns:v="urn:schemas-microsoft-com:vml" Requires="v">
                <p:oleObj spid="_x0000_s39942" name="Equation" r:id="rId4" imgW="380880" imgH="393480" progId="Equation.3">
                  <p:embed/>
                </p:oleObj>
              </mc:Choice>
              <mc:Fallback>
                <p:oleObj name="Equation" r:id="rId4" imgW="380880" imgH="39348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5715000"/>
                        <a:ext cx="990600" cy="1023620"/>
                      </a:xfrm>
                      <a:prstGeom prst="rect">
                        <a:avLst/>
                      </a:prstGeom>
                      <a:solidFill>
                        <a:schemeClr val="tx1"/>
                      </a:solidFill>
                    </p:spPr>
                  </p:pic>
                </p:oleObj>
              </mc:Fallback>
            </mc:AlternateContent>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43200"/>
            <a:ext cx="8382000" cy="3886200"/>
          </a:xfrm>
        </p:spPr>
        <p:txBody>
          <a:bodyPr/>
          <a:lstStyle/>
          <a:p>
            <a:r>
              <a:rPr lang="en-US" dirty="0" err="1" smtClean="0"/>
              <a:t>Lsn</a:t>
            </a:r>
            <a:r>
              <a:rPr lang="en-US" dirty="0" smtClean="0"/>
              <a:t> 8-1: Angular quantities</a:t>
            </a:r>
            <a:br>
              <a:rPr lang="en-US" dirty="0" smtClean="0"/>
            </a:br>
            <a:r>
              <a:rPr lang="en-US" dirty="0" err="1" smtClean="0"/>
              <a:t>Lsn</a:t>
            </a:r>
            <a:r>
              <a:rPr lang="en-US" dirty="0" smtClean="0"/>
              <a:t> 8-2: Constant angular </a:t>
            </a:r>
            <a:br>
              <a:rPr lang="en-US" dirty="0" smtClean="0"/>
            </a:br>
            <a:r>
              <a:rPr lang="en-US" dirty="0" smtClean="0"/>
              <a:t>		   acceleration</a:t>
            </a:r>
            <a:br>
              <a:rPr lang="en-US" dirty="0" smtClean="0"/>
            </a:br>
            <a:r>
              <a:rPr lang="en-US" dirty="0" err="1" smtClean="0"/>
              <a:t>Lsn</a:t>
            </a:r>
            <a:r>
              <a:rPr lang="en-US" dirty="0" smtClean="0"/>
              <a:t> 8-3: Rolling motion </a:t>
            </a:r>
            <a:br>
              <a:rPr lang="en-US" dirty="0" smtClean="0"/>
            </a:br>
            <a:r>
              <a:rPr lang="en-US" dirty="0" smtClean="0"/>
              <a:t>		   (without slipping</a:t>
            </a:r>
            <a:r>
              <a:rPr lang="en-US" dirty="0" smtClean="0"/>
              <a:t>)</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Angular Quantities</a:t>
            </a:r>
            <a:endParaRPr lang="en-US" dirty="0"/>
          </a:p>
        </p:txBody>
      </p:sp>
      <p:sp>
        <p:nvSpPr>
          <p:cNvPr id="3" name="Content Placeholder 2"/>
          <p:cNvSpPr>
            <a:spLocks noGrp="1"/>
          </p:cNvSpPr>
          <p:nvPr>
            <p:ph idx="1"/>
          </p:nvPr>
        </p:nvSpPr>
        <p:spPr>
          <a:xfrm>
            <a:off x="304800" y="2057400"/>
            <a:ext cx="4343400" cy="4298160"/>
          </a:xfrm>
        </p:spPr>
        <p:txBody>
          <a:bodyPr>
            <a:normAutofit/>
          </a:bodyPr>
          <a:lstStyle/>
          <a:p>
            <a:r>
              <a:rPr lang="en-US" dirty="0" smtClean="0"/>
              <a:t>Radians</a:t>
            </a:r>
          </a:p>
          <a:p>
            <a:pPr lvl="1"/>
            <a:r>
              <a:rPr lang="en-US" dirty="0" smtClean="0"/>
              <a:t>Since there are 2</a:t>
            </a:r>
            <a:r>
              <a:rPr lang="el-GR" dirty="0" smtClean="0"/>
              <a:t>π</a:t>
            </a:r>
            <a:r>
              <a:rPr lang="en-US" dirty="0" smtClean="0"/>
              <a:t> radians in a circle, we can derive an expression for the circumference for a circle</a:t>
            </a:r>
          </a:p>
          <a:p>
            <a:pPr lvl="1"/>
            <a:r>
              <a:rPr lang="en-US" dirty="0" smtClean="0"/>
              <a:t> We can also see that 360° = 2</a:t>
            </a:r>
            <a:r>
              <a:rPr lang="el-GR" dirty="0" smtClean="0"/>
              <a:t>π</a:t>
            </a:r>
            <a:r>
              <a:rPr lang="en-US" dirty="0" smtClean="0"/>
              <a:t> </a:t>
            </a:r>
            <a:r>
              <a:rPr lang="en-US" dirty="0" err="1" smtClean="0"/>
              <a:t>rad</a:t>
            </a:r>
            <a:r>
              <a:rPr lang="en-US" dirty="0" smtClean="0"/>
              <a:t> and so one revolution = 2</a:t>
            </a:r>
            <a:r>
              <a:rPr lang="el-GR" dirty="0" smtClean="0"/>
              <a:t>π</a:t>
            </a:r>
            <a:r>
              <a:rPr lang="en-US" dirty="0" smtClean="0"/>
              <a:t> </a:t>
            </a:r>
            <a:r>
              <a:rPr lang="en-US" dirty="0" err="1" smtClean="0"/>
              <a:t>rad</a:t>
            </a:r>
            <a:r>
              <a:rPr lang="en-US" dirty="0" smtClean="0"/>
              <a:t> </a:t>
            </a:r>
            <a:endParaRPr lang="en-US" dirty="0"/>
          </a:p>
        </p:txBody>
      </p:sp>
      <p:pic>
        <p:nvPicPr>
          <p:cNvPr id="38914" name="Picture 2"/>
          <p:cNvPicPr>
            <a:picLocks noChangeAspect="1" noChangeArrowheads="1"/>
          </p:cNvPicPr>
          <p:nvPr/>
        </p:nvPicPr>
        <p:blipFill>
          <a:blip r:embed="rId3" cstate="print"/>
          <a:srcRect/>
          <a:stretch>
            <a:fillRect/>
          </a:stretch>
        </p:blipFill>
        <p:spPr bwMode="auto">
          <a:xfrm>
            <a:off x="6172200" y="228600"/>
            <a:ext cx="2771775" cy="2267816"/>
          </a:xfrm>
          <a:prstGeom prst="rect">
            <a:avLst/>
          </a:prstGeom>
          <a:noFill/>
          <a:ln w="9525">
            <a:noFill/>
            <a:miter lim="800000"/>
            <a:headEnd/>
            <a:tailEnd/>
          </a:ln>
        </p:spPr>
      </p:pic>
      <p:graphicFrame>
        <p:nvGraphicFramePr>
          <p:cNvPr id="5" name="Object 4"/>
          <p:cNvGraphicFramePr>
            <a:graphicFrameLocks noChangeAspect="1"/>
          </p:cNvGraphicFramePr>
          <p:nvPr/>
        </p:nvGraphicFramePr>
        <p:xfrm>
          <a:off x="4953000" y="2743200"/>
          <a:ext cx="3962400" cy="2212975"/>
        </p:xfrm>
        <a:graphic>
          <a:graphicData uri="http://schemas.openxmlformats.org/presentationml/2006/ole">
            <mc:AlternateContent xmlns:mc="http://schemas.openxmlformats.org/markup-compatibility/2006">
              <mc:Choice xmlns:v="urn:schemas-microsoft-com:vml" Requires="v">
                <p:oleObj spid="_x0000_s40966" name="Equation" r:id="rId4" imgW="1523880" imgH="850680" progId="Equation.3">
                  <p:embed/>
                </p:oleObj>
              </mc:Choice>
              <mc:Fallback>
                <p:oleObj name="Equation" r:id="rId4" imgW="1523880" imgH="85068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2743200"/>
                        <a:ext cx="3962400" cy="2212975"/>
                      </a:xfrm>
                      <a:prstGeom prst="rect">
                        <a:avLst/>
                      </a:prstGeom>
                      <a:solidFill>
                        <a:schemeClr val="tx1"/>
                      </a:solidFill>
                    </p:spPr>
                  </p:pic>
                </p:oleObj>
              </mc:Fallback>
            </mc:AlternateContent>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Angular Quantities</a:t>
            </a:r>
            <a:endParaRPr lang="en-US" dirty="0"/>
          </a:p>
        </p:txBody>
      </p:sp>
      <p:sp>
        <p:nvSpPr>
          <p:cNvPr id="3" name="Content Placeholder 2"/>
          <p:cNvSpPr>
            <a:spLocks noGrp="1"/>
          </p:cNvSpPr>
          <p:nvPr>
            <p:ph idx="1"/>
          </p:nvPr>
        </p:nvSpPr>
        <p:spPr>
          <a:xfrm>
            <a:off x="304800" y="1524000"/>
            <a:ext cx="4343400" cy="4831560"/>
          </a:xfrm>
        </p:spPr>
        <p:txBody>
          <a:bodyPr>
            <a:normAutofit/>
          </a:bodyPr>
          <a:lstStyle/>
          <a:p>
            <a:r>
              <a:rPr lang="en-US" dirty="0" smtClean="0"/>
              <a:t>Rotational Motion</a:t>
            </a:r>
          </a:p>
          <a:p>
            <a:pPr lvl="1"/>
            <a:r>
              <a:rPr lang="en-US" b="1" i="1" dirty="0" smtClean="0"/>
              <a:t>Rotational motion </a:t>
            </a:r>
            <a:r>
              <a:rPr lang="en-US" dirty="0" smtClean="0"/>
              <a:t>refers to movement of the body as a whole</a:t>
            </a:r>
          </a:p>
          <a:p>
            <a:pPr lvl="1"/>
            <a:r>
              <a:rPr lang="en-US" dirty="0" smtClean="0"/>
              <a:t>All points on the body will have the same </a:t>
            </a:r>
            <a:r>
              <a:rPr lang="en-US" b="1" i="1" dirty="0" smtClean="0"/>
              <a:t>angular velocity </a:t>
            </a:r>
            <a:r>
              <a:rPr lang="en-US" dirty="0" smtClean="0"/>
              <a:t>and </a:t>
            </a:r>
            <a:r>
              <a:rPr lang="en-US" b="1" i="1" dirty="0" smtClean="0"/>
              <a:t>angular acceleration</a:t>
            </a:r>
            <a:endParaRPr lang="en-US" b="1" i="1" dirty="0"/>
          </a:p>
        </p:txBody>
      </p:sp>
      <p:pic>
        <p:nvPicPr>
          <p:cNvPr id="38914" name="Picture 2"/>
          <p:cNvPicPr>
            <a:picLocks noChangeAspect="1" noChangeArrowheads="1"/>
          </p:cNvPicPr>
          <p:nvPr/>
        </p:nvPicPr>
        <p:blipFill>
          <a:blip r:embed="rId2" cstate="print"/>
          <a:srcRect/>
          <a:stretch>
            <a:fillRect/>
          </a:stretch>
        </p:blipFill>
        <p:spPr bwMode="auto">
          <a:xfrm>
            <a:off x="6172200" y="228600"/>
            <a:ext cx="2771775" cy="2267816"/>
          </a:xfrm>
          <a:prstGeom prst="rect">
            <a:avLst/>
          </a:prstGeom>
          <a:noFill/>
          <a:ln w="9525">
            <a:noFill/>
            <a:miter lim="800000"/>
            <a:headEnd/>
            <a:tailEnd/>
          </a:ln>
        </p:spPr>
      </p:pic>
      <p:pic>
        <p:nvPicPr>
          <p:cNvPr id="41987" name="Picture 3"/>
          <p:cNvPicPr>
            <a:picLocks noChangeAspect="1" noChangeArrowheads="1"/>
          </p:cNvPicPr>
          <p:nvPr/>
        </p:nvPicPr>
        <p:blipFill>
          <a:blip r:embed="rId3" cstate="print"/>
          <a:srcRect/>
          <a:stretch>
            <a:fillRect/>
          </a:stretch>
        </p:blipFill>
        <p:spPr bwMode="auto">
          <a:xfrm>
            <a:off x="5334000" y="3037250"/>
            <a:ext cx="3590925" cy="3620725"/>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Angular Quantities</a:t>
            </a:r>
            <a:endParaRPr lang="en-US" dirty="0"/>
          </a:p>
        </p:txBody>
      </p:sp>
      <p:sp>
        <p:nvSpPr>
          <p:cNvPr id="3" name="Content Placeholder 2"/>
          <p:cNvSpPr>
            <a:spLocks noGrp="1"/>
          </p:cNvSpPr>
          <p:nvPr>
            <p:ph idx="1"/>
          </p:nvPr>
        </p:nvSpPr>
        <p:spPr>
          <a:xfrm>
            <a:off x="304800" y="1524000"/>
            <a:ext cx="4343400" cy="4831560"/>
          </a:xfrm>
        </p:spPr>
        <p:txBody>
          <a:bodyPr>
            <a:normAutofit/>
          </a:bodyPr>
          <a:lstStyle/>
          <a:p>
            <a:r>
              <a:rPr lang="en-US" dirty="0" smtClean="0"/>
              <a:t>Angular Displacement</a:t>
            </a:r>
          </a:p>
          <a:p>
            <a:pPr lvl="1"/>
            <a:r>
              <a:rPr lang="en-US" dirty="0" smtClean="0"/>
              <a:t>From a reference point </a:t>
            </a:r>
            <a:r>
              <a:rPr lang="en-US" i="1" dirty="0" smtClean="0"/>
              <a:t>x</a:t>
            </a:r>
            <a:r>
              <a:rPr lang="en-US" dirty="0" smtClean="0"/>
              <a:t>, a body rotates some angle </a:t>
            </a:r>
            <a:r>
              <a:rPr lang="el-GR" dirty="0" smtClean="0"/>
              <a:t>θ</a:t>
            </a:r>
            <a:r>
              <a:rPr lang="en-US" baseline="-25000" dirty="0" smtClean="0"/>
              <a:t>1</a:t>
            </a:r>
            <a:r>
              <a:rPr lang="en-US" dirty="0" smtClean="0"/>
              <a:t> and then to another angle </a:t>
            </a:r>
            <a:r>
              <a:rPr lang="el-GR" dirty="0" smtClean="0"/>
              <a:t>θ</a:t>
            </a:r>
            <a:r>
              <a:rPr lang="en-US" baseline="-25000" dirty="0" smtClean="0"/>
              <a:t>2</a:t>
            </a:r>
            <a:r>
              <a:rPr lang="en-US" dirty="0" smtClean="0"/>
              <a:t>.</a:t>
            </a:r>
          </a:p>
          <a:p>
            <a:pPr lvl="1"/>
            <a:r>
              <a:rPr lang="en-US" b="1" i="1" dirty="0" smtClean="0"/>
              <a:t>Angular displacement </a:t>
            </a:r>
            <a:r>
              <a:rPr lang="en-US" dirty="0" smtClean="0"/>
              <a:t>is defined as the change in angles, </a:t>
            </a:r>
            <a:r>
              <a:rPr lang="el-GR" dirty="0" smtClean="0">
                <a:ea typeface="Gulim"/>
              </a:rPr>
              <a:t>Δθ</a:t>
            </a:r>
            <a:endParaRPr lang="en-US" dirty="0"/>
          </a:p>
        </p:txBody>
      </p:sp>
      <p:pic>
        <p:nvPicPr>
          <p:cNvPr id="38914" name="Picture 2"/>
          <p:cNvPicPr>
            <a:picLocks noChangeAspect="1" noChangeArrowheads="1"/>
          </p:cNvPicPr>
          <p:nvPr/>
        </p:nvPicPr>
        <p:blipFill>
          <a:blip r:embed="rId3" cstate="print"/>
          <a:srcRect/>
          <a:stretch>
            <a:fillRect/>
          </a:stretch>
        </p:blipFill>
        <p:spPr bwMode="auto">
          <a:xfrm>
            <a:off x="6172200" y="228600"/>
            <a:ext cx="2771775" cy="2267816"/>
          </a:xfrm>
          <a:prstGeom prst="rect">
            <a:avLst/>
          </a:prstGeom>
          <a:noFill/>
          <a:ln w="9525">
            <a:noFill/>
            <a:miter lim="800000"/>
            <a:headEnd/>
            <a:tailEnd/>
          </a:ln>
        </p:spPr>
      </p:pic>
      <p:pic>
        <p:nvPicPr>
          <p:cNvPr id="43010" name="Picture 2"/>
          <p:cNvPicPr>
            <a:picLocks noChangeAspect="1" noChangeArrowheads="1"/>
          </p:cNvPicPr>
          <p:nvPr/>
        </p:nvPicPr>
        <p:blipFill>
          <a:blip r:embed="rId4" cstate="print"/>
          <a:srcRect/>
          <a:stretch>
            <a:fillRect/>
          </a:stretch>
        </p:blipFill>
        <p:spPr bwMode="auto">
          <a:xfrm>
            <a:off x="4808511" y="2971800"/>
            <a:ext cx="4087839" cy="3495675"/>
          </a:xfrm>
          <a:prstGeom prst="rect">
            <a:avLst/>
          </a:prstGeom>
          <a:noFill/>
          <a:ln w="9525">
            <a:noFill/>
            <a:miter lim="800000"/>
            <a:headEnd/>
            <a:tailEnd/>
          </a:ln>
        </p:spPr>
      </p:pic>
      <p:graphicFrame>
        <p:nvGraphicFramePr>
          <p:cNvPr id="43011" name="Object 3"/>
          <p:cNvGraphicFramePr>
            <a:graphicFrameLocks noChangeAspect="1"/>
          </p:cNvGraphicFramePr>
          <p:nvPr/>
        </p:nvGraphicFramePr>
        <p:xfrm>
          <a:off x="838199" y="5257800"/>
          <a:ext cx="3502175" cy="990600"/>
        </p:xfrm>
        <a:graphic>
          <a:graphicData uri="http://schemas.openxmlformats.org/presentationml/2006/ole">
            <mc:AlternateContent xmlns:mc="http://schemas.openxmlformats.org/markup-compatibility/2006">
              <mc:Choice xmlns:v="urn:schemas-microsoft-com:vml" Requires="v">
                <p:oleObj spid="_x0000_s43015" name="Equation" r:id="rId5" imgW="761760" imgH="215640" progId="Equation.3">
                  <p:embed/>
                </p:oleObj>
              </mc:Choice>
              <mc:Fallback>
                <p:oleObj name="Equation" r:id="rId5" imgW="761760" imgH="21564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199" y="5257800"/>
                        <a:ext cx="3502175" cy="990600"/>
                      </a:xfrm>
                      <a:prstGeom prst="rect">
                        <a:avLst/>
                      </a:prstGeom>
                      <a:solidFill>
                        <a:schemeClr val="tx1"/>
                      </a:solidFill>
                    </p:spPr>
                  </p:pic>
                </p:oleObj>
              </mc:Fallback>
            </mc:AlternateContent>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Angular Quantities</a:t>
            </a:r>
            <a:endParaRPr lang="en-US" dirty="0"/>
          </a:p>
        </p:txBody>
      </p:sp>
      <p:sp>
        <p:nvSpPr>
          <p:cNvPr id="3" name="Content Placeholder 2"/>
          <p:cNvSpPr>
            <a:spLocks noGrp="1"/>
          </p:cNvSpPr>
          <p:nvPr>
            <p:ph idx="1"/>
          </p:nvPr>
        </p:nvSpPr>
        <p:spPr>
          <a:xfrm>
            <a:off x="304800" y="1524000"/>
            <a:ext cx="5715000" cy="4831560"/>
          </a:xfrm>
        </p:spPr>
        <p:txBody>
          <a:bodyPr>
            <a:normAutofit/>
          </a:bodyPr>
          <a:lstStyle/>
          <a:p>
            <a:r>
              <a:rPr lang="en-US" dirty="0" smtClean="0"/>
              <a:t>Angular Velocity</a:t>
            </a:r>
          </a:p>
          <a:p>
            <a:pPr lvl="1"/>
            <a:r>
              <a:rPr lang="en-US" dirty="0" smtClean="0"/>
              <a:t>Velocity in both linear and rotational motion is the change in displacement divided by the change in time</a:t>
            </a:r>
          </a:p>
          <a:p>
            <a:pPr lvl="1"/>
            <a:r>
              <a:rPr lang="en-US" b="1" i="1" dirty="0" smtClean="0"/>
              <a:t>Average angular velocity, </a:t>
            </a:r>
            <a:r>
              <a:rPr lang="el-GR" b="1" i="1" dirty="0" smtClean="0"/>
              <a:t>ω</a:t>
            </a:r>
            <a:r>
              <a:rPr lang="en-US" b="1" i="1" dirty="0" smtClean="0"/>
              <a:t>, </a:t>
            </a:r>
            <a:r>
              <a:rPr lang="en-US" dirty="0" smtClean="0"/>
              <a:t>is defined as the change in angular displacement, </a:t>
            </a:r>
            <a:r>
              <a:rPr lang="el-GR" dirty="0" smtClean="0">
                <a:ea typeface="Gulim"/>
              </a:rPr>
              <a:t>Δθ</a:t>
            </a:r>
            <a:r>
              <a:rPr lang="en-US" dirty="0" smtClean="0">
                <a:ea typeface="Gulim"/>
              </a:rPr>
              <a:t>, divided by time</a:t>
            </a:r>
            <a:endParaRPr lang="en-US" dirty="0"/>
          </a:p>
        </p:txBody>
      </p:sp>
      <p:pic>
        <p:nvPicPr>
          <p:cNvPr id="38914" name="Picture 2"/>
          <p:cNvPicPr>
            <a:picLocks noChangeAspect="1" noChangeArrowheads="1"/>
          </p:cNvPicPr>
          <p:nvPr/>
        </p:nvPicPr>
        <p:blipFill>
          <a:blip r:embed="rId3" cstate="print"/>
          <a:srcRect/>
          <a:stretch>
            <a:fillRect/>
          </a:stretch>
        </p:blipFill>
        <p:spPr bwMode="auto">
          <a:xfrm>
            <a:off x="6172200" y="228600"/>
            <a:ext cx="2771775" cy="2267816"/>
          </a:xfrm>
          <a:prstGeom prst="rect">
            <a:avLst/>
          </a:prstGeom>
          <a:noFill/>
          <a:ln w="9525">
            <a:noFill/>
            <a:miter lim="800000"/>
            <a:headEnd/>
            <a:tailEnd/>
          </a:ln>
        </p:spPr>
      </p:pic>
      <p:pic>
        <p:nvPicPr>
          <p:cNvPr id="43010" name="Picture 2"/>
          <p:cNvPicPr>
            <a:picLocks noChangeAspect="1" noChangeArrowheads="1"/>
          </p:cNvPicPr>
          <p:nvPr/>
        </p:nvPicPr>
        <p:blipFill>
          <a:blip r:embed="rId4" cstate="print"/>
          <a:srcRect/>
          <a:stretch>
            <a:fillRect/>
          </a:stretch>
        </p:blipFill>
        <p:spPr bwMode="auto">
          <a:xfrm>
            <a:off x="6044887" y="2971801"/>
            <a:ext cx="2851463" cy="2438400"/>
          </a:xfrm>
          <a:prstGeom prst="rect">
            <a:avLst/>
          </a:prstGeom>
          <a:noFill/>
          <a:ln w="9525">
            <a:noFill/>
            <a:miter lim="800000"/>
            <a:headEnd/>
            <a:tailEnd/>
          </a:ln>
        </p:spPr>
      </p:pic>
      <p:graphicFrame>
        <p:nvGraphicFramePr>
          <p:cNvPr id="43011" name="Object 3"/>
          <p:cNvGraphicFramePr>
            <a:graphicFrameLocks noChangeAspect="1"/>
          </p:cNvGraphicFramePr>
          <p:nvPr/>
        </p:nvGraphicFramePr>
        <p:xfrm>
          <a:off x="2008622" y="5105400"/>
          <a:ext cx="2106178" cy="1550988"/>
        </p:xfrm>
        <a:graphic>
          <a:graphicData uri="http://schemas.openxmlformats.org/presentationml/2006/ole">
            <mc:AlternateContent xmlns:mc="http://schemas.openxmlformats.org/markup-compatibility/2006">
              <mc:Choice xmlns:v="urn:schemas-microsoft-com:vml" Requires="v">
                <p:oleObj spid="_x0000_s44038" name="Equation" r:id="rId5" imgW="533160" imgH="393480" progId="Equation.3">
                  <p:embed/>
                </p:oleObj>
              </mc:Choice>
              <mc:Fallback>
                <p:oleObj name="Equation" r:id="rId5" imgW="533160" imgH="39348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8622" y="5105400"/>
                        <a:ext cx="2106178" cy="1550988"/>
                      </a:xfrm>
                      <a:prstGeom prst="rect">
                        <a:avLst/>
                      </a:prstGeom>
                      <a:solidFill>
                        <a:schemeClr val="tx1"/>
                      </a:solidFill>
                    </p:spPr>
                  </p:pic>
                </p:oleObj>
              </mc:Fallback>
            </mc:AlternateContent>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Angular Quantities</a:t>
            </a:r>
            <a:endParaRPr lang="en-US" dirty="0"/>
          </a:p>
        </p:txBody>
      </p:sp>
      <p:sp>
        <p:nvSpPr>
          <p:cNvPr id="3" name="Content Placeholder 2"/>
          <p:cNvSpPr>
            <a:spLocks noGrp="1"/>
          </p:cNvSpPr>
          <p:nvPr>
            <p:ph idx="1"/>
          </p:nvPr>
        </p:nvSpPr>
        <p:spPr>
          <a:xfrm>
            <a:off x="304800" y="1524000"/>
            <a:ext cx="5715000" cy="4831560"/>
          </a:xfrm>
        </p:spPr>
        <p:txBody>
          <a:bodyPr>
            <a:normAutofit/>
          </a:bodyPr>
          <a:lstStyle/>
          <a:p>
            <a:r>
              <a:rPr lang="en-US" dirty="0" smtClean="0"/>
              <a:t>Angular Velocity</a:t>
            </a:r>
          </a:p>
          <a:p>
            <a:pPr lvl="1"/>
            <a:r>
              <a:rPr lang="en-US" b="1" i="1" dirty="0" smtClean="0"/>
              <a:t>Instantaneous angular velocity, </a:t>
            </a:r>
            <a:r>
              <a:rPr lang="el-GR" b="1" i="1" dirty="0" smtClean="0"/>
              <a:t>ω</a:t>
            </a:r>
            <a:r>
              <a:rPr lang="en-US" b="1" i="1" dirty="0" smtClean="0"/>
              <a:t>, </a:t>
            </a:r>
            <a:r>
              <a:rPr lang="en-US" dirty="0" smtClean="0"/>
              <a:t>is defined as the change in angular displacement, </a:t>
            </a:r>
            <a:r>
              <a:rPr lang="el-GR" dirty="0" smtClean="0">
                <a:ea typeface="Gulim"/>
              </a:rPr>
              <a:t>Δθ</a:t>
            </a:r>
            <a:r>
              <a:rPr lang="en-US" dirty="0" smtClean="0">
                <a:ea typeface="Gulim"/>
              </a:rPr>
              <a:t>, divided by time </a:t>
            </a:r>
            <a:r>
              <a:rPr lang="en-US" b="1" i="1" dirty="0" smtClean="0">
                <a:ea typeface="Gulim"/>
              </a:rPr>
              <a:t>as the change in time approaches zero</a:t>
            </a:r>
            <a:endParaRPr lang="en-US" dirty="0"/>
          </a:p>
        </p:txBody>
      </p:sp>
      <p:pic>
        <p:nvPicPr>
          <p:cNvPr id="38914" name="Picture 2"/>
          <p:cNvPicPr>
            <a:picLocks noChangeAspect="1" noChangeArrowheads="1"/>
          </p:cNvPicPr>
          <p:nvPr/>
        </p:nvPicPr>
        <p:blipFill>
          <a:blip r:embed="rId3" cstate="print"/>
          <a:srcRect/>
          <a:stretch>
            <a:fillRect/>
          </a:stretch>
        </p:blipFill>
        <p:spPr bwMode="auto">
          <a:xfrm>
            <a:off x="6172200" y="228600"/>
            <a:ext cx="2771775" cy="2267816"/>
          </a:xfrm>
          <a:prstGeom prst="rect">
            <a:avLst/>
          </a:prstGeom>
          <a:noFill/>
          <a:ln w="9525">
            <a:noFill/>
            <a:miter lim="800000"/>
            <a:headEnd/>
            <a:tailEnd/>
          </a:ln>
        </p:spPr>
      </p:pic>
      <p:pic>
        <p:nvPicPr>
          <p:cNvPr id="43010" name="Picture 2"/>
          <p:cNvPicPr>
            <a:picLocks noChangeAspect="1" noChangeArrowheads="1"/>
          </p:cNvPicPr>
          <p:nvPr/>
        </p:nvPicPr>
        <p:blipFill>
          <a:blip r:embed="rId4" cstate="print"/>
          <a:srcRect/>
          <a:stretch>
            <a:fillRect/>
          </a:stretch>
        </p:blipFill>
        <p:spPr bwMode="auto">
          <a:xfrm>
            <a:off x="6044887" y="2971801"/>
            <a:ext cx="2851463" cy="2438400"/>
          </a:xfrm>
          <a:prstGeom prst="rect">
            <a:avLst/>
          </a:prstGeom>
          <a:noFill/>
          <a:ln w="9525">
            <a:noFill/>
            <a:miter lim="800000"/>
            <a:headEnd/>
            <a:tailEnd/>
          </a:ln>
        </p:spPr>
      </p:pic>
      <p:graphicFrame>
        <p:nvGraphicFramePr>
          <p:cNvPr id="43011" name="Object 3"/>
          <p:cNvGraphicFramePr>
            <a:graphicFrameLocks noChangeAspect="1"/>
          </p:cNvGraphicFramePr>
          <p:nvPr/>
        </p:nvGraphicFramePr>
        <p:xfrm>
          <a:off x="1485900" y="4648200"/>
          <a:ext cx="3009900" cy="1550988"/>
        </p:xfrm>
        <a:graphic>
          <a:graphicData uri="http://schemas.openxmlformats.org/presentationml/2006/ole">
            <mc:AlternateContent xmlns:mc="http://schemas.openxmlformats.org/markup-compatibility/2006">
              <mc:Choice xmlns:v="urn:schemas-microsoft-com:vml" Requires="v">
                <p:oleObj spid="_x0000_s45062" name="Equation" r:id="rId5" imgW="761760" imgH="393480" progId="Equation.3">
                  <p:embed/>
                </p:oleObj>
              </mc:Choice>
              <mc:Fallback>
                <p:oleObj name="Equation" r:id="rId5" imgW="761760" imgH="39348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5900" y="4648200"/>
                        <a:ext cx="3009900" cy="1550988"/>
                      </a:xfrm>
                      <a:prstGeom prst="rect">
                        <a:avLst/>
                      </a:prstGeom>
                      <a:solidFill>
                        <a:schemeClr val="tx1"/>
                      </a:solidFill>
                    </p:spPr>
                  </p:pic>
                </p:oleObj>
              </mc:Fallback>
            </mc:AlternateContent>
          </a:graphicData>
        </a:graphic>
      </p:graphicFrame>
      <p:sp>
        <p:nvSpPr>
          <p:cNvPr id="7" name="TextBox 6"/>
          <p:cNvSpPr txBox="1"/>
          <p:nvPr/>
        </p:nvSpPr>
        <p:spPr>
          <a:xfrm>
            <a:off x="5334000" y="5581471"/>
            <a:ext cx="3352800" cy="1200329"/>
          </a:xfrm>
          <a:prstGeom prst="rect">
            <a:avLst/>
          </a:prstGeom>
          <a:noFill/>
        </p:spPr>
        <p:txBody>
          <a:bodyPr wrap="square" rtlCol="0">
            <a:spAutoFit/>
          </a:bodyPr>
          <a:lstStyle/>
          <a:p>
            <a:r>
              <a:rPr lang="en-US" sz="2400" b="1" i="1" dirty="0" smtClean="0">
                <a:solidFill>
                  <a:srgbClr val="FF0000"/>
                </a:solidFill>
              </a:rPr>
              <a:t>Similar to average and instantaneous linear velocity</a:t>
            </a:r>
            <a:endParaRPr lang="en-US" sz="2400" b="1" i="1" dirty="0">
              <a:solidFill>
                <a:srgbClr val="FF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Angular Quantities</a:t>
            </a:r>
            <a:endParaRPr lang="en-US" dirty="0"/>
          </a:p>
        </p:txBody>
      </p:sp>
      <p:sp>
        <p:nvSpPr>
          <p:cNvPr id="3" name="Content Placeholder 2"/>
          <p:cNvSpPr>
            <a:spLocks noGrp="1"/>
          </p:cNvSpPr>
          <p:nvPr>
            <p:ph idx="1"/>
          </p:nvPr>
        </p:nvSpPr>
        <p:spPr>
          <a:xfrm>
            <a:off x="304800" y="1524000"/>
            <a:ext cx="5715000" cy="4831560"/>
          </a:xfrm>
        </p:spPr>
        <p:txBody>
          <a:bodyPr>
            <a:normAutofit/>
          </a:bodyPr>
          <a:lstStyle/>
          <a:p>
            <a:r>
              <a:rPr lang="en-US" dirty="0" smtClean="0"/>
              <a:t>Angular Acceleration</a:t>
            </a:r>
          </a:p>
          <a:p>
            <a:pPr lvl="1"/>
            <a:r>
              <a:rPr lang="en-US" dirty="0" smtClean="0"/>
              <a:t>Acceleration in both linear and rotational motion is the change in velocity divided by the change in time</a:t>
            </a:r>
          </a:p>
          <a:p>
            <a:pPr lvl="1"/>
            <a:r>
              <a:rPr lang="en-US" b="1" i="1" dirty="0" smtClean="0"/>
              <a:t>Average angular acceleration, </a:t>
            </a:r>
            <a:r>
              <a:rPr lang="el-GR" b="1" i="1" dirty="0" smtClean="0"/>
              <a:t>α</a:t>
            </a:r>
            <a:r>
              <a:rPr lang="en-US" b="1" i="1" dirty="0" smtClean="0"/>
              <a:t>, </a:t>
            </a:r>
            <a:r>
              <a:rPr lang="en-US" dirty="0" smtClean="0"/>
              <a:t>is defined as the change in angular velocity, </a:t>
            </a:r>
            <a:r>
              <a:rPr lang="el-GR" dirty="0" smtClean="0">
                <a:ea typeface="Gulim"/>
              </a:rPr>
              <a:t>Δω</a:t>
            </a:r>
            <a:r>
              <a:rPr lang="en-US" dirty="0" smtClean="0">
                <a:ea typeface="Gulim"/>
              </a:rPr>
              <a:t>, divided by time</a:t>
            </a:r>
            <a:endParaRPr lang="en-US" dirty="0"/>
          </a:p>
        </p:txBody>
      </p:sp>
      <p:pic>
        <p:nvPicPr>
          <p:cNvPr id="38914" name="Picture 2"/>
          <p:cNvPicPr>
            <a:picLocks noChangeAspect="1" noChangeArrowheads="1"/>
          </p:cNvPicPr>
          <p:nvPr/>
        </p:nvPicPr>
        <p:blipFill>
          <a:blip r:embed="rId3" cstate="print"/>
          <a:srcRect/>
          <a:stretch>
            <a:fillRect/>
          </a:stretch>
        </p:blipFill>
        <p:spPr bwMode="auto">
          <a:xfrm>
            <a:off x="6172200" y="228600"/>
            <a:ext cx="2771775" cy="2267816"/>
          </a:xfrm>
          <a:prstGeom prst="rect">
            <a:avLst/>
          </a:prstGeom>
          <a:noFill/>
          <a:ln w="9525">
            <a:noFill/>
            <a:miter lim="800000"/>
            <a:headEnd/>
            <a:tailEnd/>
          </a:ln>
        </p:spPr>
      </p:pic>
      <p:pic>
        <p:nvPicPr>
          <p:cNvPr id="43010" name="Picture 2"/>
          <p:cNvPicPr>
            <a:picLocks noChangeAspect="1" noChangeArrowheads="1"/>
          </p:cNvPicPr>
          <p:nvPr/>
        </p:nvPicPr>
        <p:blipFill>
          <a:blip r:embed="rId4" cstate="print"/>
          <a:srcRect/>
          <a:stretch>
            <a:fillRect/>
          </a:stretch>
        </p:blipFill>
        <p:spPr bwMode="auto">
          <a:xfrm>
            <a:off x="6044887" y="2971801"/>
            <a:ext cx="2851463" cy="2438400"/>
          </a:xfrm>
          <a:prstGeom prst="rect">
            <a:avLst/>
          </a:prstGeom>
          <a:noFill/>
          <a:ln w="9525">
            <a:noFill/>
            <a:miter lim="800000"/>
            <a:headEnd/>
            <a:tailEnd/>
          </a:ln>
        </p:spPr>
      </p:pic>
      <p:graphicFrame>
        <p:nvGraphicFramePr>
          <p:cNvPr id="43011" name="Object 3"/>
          <p:cNvGraphicFramePr>
            <a:graphicFrameLocks noChangeAspect="1"/>
          </p:cNvGraphicFramePr>
          <p:nvPr/>
        </p:nvGraphicFramePr>
        <p:xfrm>
          <a:off x="947738" y="5105400"/>
          <a:ext cx="4614862" cy="1550988"/>
        </p:xfrm>
        <a:graphic>
          <a:graphicData uri="http://schemas.openxmlformats.org/presentationml/2006/ole">
            <mc:AlternateContent xmlns:mc="http://schemas.openxmlformats.org/markup-compatibility/2006">
              <mc:Choice xmlns:v="urn:schemas-microsoft-com:vml" Requires="v">
                <p:oleObj spid="_x0000_s46086" name="Equation" r:id="rId5" imgW="1168200" imgH="393480" progId="Equation.3">
                  <p:embed/>
                </p:oleObj>
              </mc:Choice>
              <mc:Fallback>
                <p:oleObj name="Equation" r:id="rId5" imgW="1168200" imgH="39348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7738" y="5105400"/>
                        <a:ext cx="4614862" cy="1550988"/>
                      </a:xfrm>
                      <a:prstGeom prst="rect">
                        <a:avLst/>
                      </a:prstGeom>
                      <a:solidFill>
                        <a:schemeClr val="tx1"/>
                      </a:solidFill>
                    </p:spPr>
                  </p:pic>
                </p:oleObj>
              </mc:Fallback>
            </mc:AlternateContent>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Angular Quantities</a:t>
            </a:r>
            <a:endParaRPr lang="en-US" dirty="0"/>
          </a:p>
        </p:txBody>
      </p:sp>
      <p:sp>
        <p:nvSpPr>
          <p:cNvPr id="3" name="Content Placeholder 2"/>
          <p:cNvSpPr>
            <a:spLocks noGrp="1"/>
          </p:cNvSpPr>
          <p:nvPr>
            <p:ph idx="1"/>
          </p:nvPr>
        </p:nvSpPr>
        <p:spPr>
          <a:xfrm>
            <a:off x="304800" y="1524000"/>
            <a:ext cx="5715000" cy="4831560"/>
          </a:xfrm>
        </p:spPr>
        <p:txBody>
          <a:bodyPr>
            <a:normAutofit/>
          </a:bodyPr>
          <a:lstStyle/>
          <a:p>
            <a:r>
              <a:rPr lang="en-US" dirty="0" smtClean="0"/>
              <a:t>Angular Acceleration</a:t>
            </a:r>
          </a:p>
          <a:p>
            <a:pPr lvl="1"/>
            <a:r>
              <a:rPr lang="en-US" b="1" i="1" dirty="0" smtClean="0"/>
              <a:t>Instantaneous angular acceleration, </a:t>
            </a:r>
            <a:r>
              <a:rPr lang="el-GR" b="1" i="1" dirty="0" smtClean="0"/>
              <a:t>α</a:t>
            </a:r>
            <a:r>
              <a:rPr lang="en-US" b="1" i="1" dirty="0" smtClean="0"/>
              <a:t>, </a:t>
            </a:r>
            <a:r>
              <a:rPr lang="en-US" dirty="0" smtClean="0"/>
              <a:t>is defined as the change in angular velocity, </a:t>
            </a:r>
            <a:r>
              <a:rPr lang="el-GR" dirty="0" smtClean="0">
                <a:ea typeface="Gulim"/>
              </a:rPr>
              <a:t>Δω</a:t>
            </a:r>
            <a:r>
              <a:rPr lang="en-US" dirty="0" smtClean="0">
                <a:ea typeface="Gulim"/>
              </a:rPr>
              <a:t>, divided by time </a:t>
            </a:r>
            <a:r>
              <a:rPr lang="en-US" b="1" i="1" dirty="0" smtClean="0">
                <a:ea typeface="Gulim"/>
              </a:rPr>
              <a:t>as the change in time approaches zero</a:t>
            </a:r>
            <a:endParaRPr lang="en-US" dirty="0"/>
          </a:p>
        </p:txBody>
      </p:sp>
      <p:pic>
        <p:nvPicPr>
          <p:cNvPr id="38914" name="Picture 2"/>
          <p:cNvPicPr>
            <a:picLocks noChangeAspect="1" noChangeArrowheads="1"/>
          </p:cNvPicPr>
          <p:nvPr/>
        </p:nvPicPr>
        <p:blipFill>
          <a:blip r:embed="rId3" cstate="print"/>
          <a:srcRect/>
          <a:stretch>
            <a:fillRect/>
          </a:stretch>
        </p:blipFill>
        <p:spPr bwMode="auto">
          <a:xfrm>
            <a:off x="6172200" y="228600"/>
            <a:ext cx="2771775" cy="2267816"/>
          </a:xfrm>
          <a:prstGeom prst="rect">
            <a:avLst/>
          </a:prstGeom>
          <a:noFill/>
          <a:ln w="9525">
            <a:noFill/>
            <a:miter lim="800000"/>
            <a:headEnd/>
            <a:tailEnd/>
          </a:ln>
        </p:spPr>
      </p:pic>
      <p:pic>
        <p:nvPicPr>
          <p:cNvPr id="43010" name="Picture 2"/>
          <p:cNvPicPr>
            <a:picLocks noChangeAspect="1" noChangeArrowheads="1"/>
          </p:cNvPicPr>
          <p:nvPr/>
        </p:nvPicPr>
        <p:blipFill>
          <a:blip r:embed="rId4" cstate="print"/>
          <a:srcRect/>
          <a:stretch>
            <a:fillRect/>
          </a:stretch>
        </p:blipFill>
        <p:spPr bwMode="auto">
          <a:xfrm>
            <a:off x="6044887" y="2971801"/>
            <a:ext cx="2851463" cy="2438400"/>
          </a:xfrm>
          <a:prstGeom prst="rect">
            <a:avLst/>
          </a:prstGeom>
          <a:noFill/>
          <a:ln w="9525">
            <a:noFill/>
            <a:miter lim="800000"/>
            <a:headEnd/>
            <a:tailEnd/>
          </a:ln>
        </p:spPr>
      </p:pic>
      <p:graphicFrame>
        <p:nvGraphicFramePr>
          <p:cNvPr id="43011" name="Object 3"/>
          <p:cNvGraphicFramePr>
            <a:graphicFrameLocks noChangeAspect="1"/>
          </p:cNvGraphicFramePr>
          <p:nvPr/>
        </p:nvGraphicFramePr>
        <p:xfrm>
          <a:off x="1462088" y="4648200"/>
          <a:ext cx="3059112" cy="1550988"/>
        </p:xfrm>
        <a:graphic>
          <a:graphicData uri="http://schemas.openxmlformats.org/presentationml/2006/ole">
            <mc:AlternateContent xmlns:mc="http://schemas.openxmlformats.org/markup-compatibility/2006">
              <mc:Choice xmlns:v="urn:schemas-microsoft-com:vml" Requires="v">
                <p:oleObj spid="_x0000_s47110" name="Equation" r:id="rId5" imgW="774360" imgH="393480" progId="Equation.3">
                  <p:embed/>
                </p:oleObj>
              </mc:Choice>
              <mc:Fallback>
                <p:oleObj name="Equation" r:id="rId5" imgW="774360" imgH="39348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2088" y="4648200"/>
                        <a:ext cx="3059112" cy="1550988"/>
                      </a:xfrm>
                      <a:prstGeom prst="rect">
                        <a:avLst/>
                      </a:prstGeom>
                      <a:solidFill>
                        <a:schemeClr val="tx1"/>
                      </a:solidFill>
                    </p:spPr>
                  </p:pic>
                </p:oleObj>
              </mc:Fallback>
            </mc:AlternateContent>
          </a:graphicData>
        </a:graphic>
      </p:graphicFrame>
      <p:sp>
        <p:nvSpPr>
          <p:cNvPr id="7" name="TextBox 6"/>
          <p:cNvSpPr txBox="1"/>
          <p:nvPr/>
        </p:nvSpPr>
        <p:spPr>
          <a:xfrm>
            <a:off x="5334000" y="5581471"/>
            <a:ext cx="3352800" cy="1200329"/>
          </a:xfrm>
          <a:prstGeom prst="rect">
            <a:avLst/>
          </a:prstGeom>
          <a:noFill/>
        </p:spPr>
        <p:txBody>
          <a:bodyPr wrap="square" rtlCol="0">
            <a:spAutoFit/>
          </a:bodyPr>
          <a:lstStyle/>
          <a:p>
            <a:r>
              <a:rPr lang="en-US" sz="2400" b="1" i="1" dirty="0" smtClean="0">
                <a:solidFill>
                  <a:srgbClr val="FF0000"/>
                </a:solidFill>
              </a:rPr>
              <a:t>Similar to average and instantaneous linear acceleration</a:t>
            </a:r>
            <a:endParaRPr lang="en-US" sz="2400" b="1" i="1" dirty="0">
              <a:solidFill>
                <a:srgbClr val="FF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Angular Quantities</a:t>
            </a:r>
            <a:endParaRPr lang="en-US" dirty="0"/>
          </a:p>
        </p:txBody>
      </p:sp>
      <p:sp>
        <p:nvSpPr>
          <p:cNvPr id="3" name="Content Placeholder 2"/>
          <p:cNvSpPr>
            <a:spLocks noGrp="1"/>
          </p:cNvSpPr>
          <p:nvPr>
            <p:ph idx="1"/>
          </p:nvPr>
        </p:nvSpPr>
        <p:spPr>
          <a:xfrm>
            <a:off x="304800" y="1524000"/>
            <a:ext cx="5715000" cy="4831560"/>
          </a:xfrm>
        </p:spPr>
        <p:txBody>
          <a:bodyPr>
            <a:normAutofit/>
          </a:bodyPr>
          <a:lstStyle/>
          <a:p>
            <a:r>
              <a:rPr lang="en-US" dirty="0" smtClean="0"/>
              <a:t>Units</a:t>
            </a:r>
          </a:p>
          <a:p>
            <a:pPr lvl="1"/>
            <a:r>
              <a:rPr lang="en-US" dirty="0" smtClean="0"/>
              <a:t>The units for angular velocity are radians/second (</a:t>
            </a:r>
            <a:r>
              <a:rPr lang="en-US" dirty="0" err="1" smtClean="0"/>
              <a:t>rad</a:t>
            </a:r>
            <a:r>
              <a:rPr lang="en-US" dirty="0" smtClean="0"/>
              <a:t>/s)</a:t>
            </a:r>
          </a:p>
          <a:p>
            <a:pPr lvl="1"/>
            <a:r>
              <a:rPr lang="en-US" dirty="0" smtClean="0"/>
              <a:t>The units for angular acceleration are radians/seconds squared (</a:t>
            </a:r>
            <a:r>
              <a:rPr lang="en-US" dirty="0" err="1" smtClean="0"/>
              <a:t>rad</a:t>
            </a:r>
            <a:r>
              <a:rPr lang="en-US" dirty="0" smtClean="0"/>
              <a:t>/s</a:t>
            </a:r>
            <a:r>
              <a:rPr lang="en-US" baseline="30000" dirty="0" smtClean="0"/>
              <a:t>2</a:t>
            </a:r>
            <a:r>
              <a:rPr lang="en-US" dirty="0" smtClean="0"/>
              <a:t>)</a:t>
            </a:r>
          </a:p>
          <a:p>
            <a:pPr lvl="1"/>
            <a:endParaRPr lang="en-US" dirty="0"/>
          </a:p>
        </p:txBody>
      </p:sp>
      <p:pic>
        <p:nvPicPr>
          <p:cNvPr id="38914" name="Picture 2"/>
          <p:cNvPicPr>
            <a:picLocks noChangeAspect="1" noChangeArrowheads="1"/>
          </p:cNvPicPr>
          <p:nvPr/>
        </p:nvPicPr>
        <p:blipFill>
          <a:blip r:embed="rId2" cstate="print"/>
          <a:srcRect/>
          <a:stretch>
            <a:fillRect/>
          </a:stretch>
        </p:blipFill>
        <p:spPr bwMode="auto">
          <a:xfrm>
            <a:off x="6172200" y="228600"/>
            <a:ext cx="2771775" cy="2267816"/>
          </a:xfrm>
          <a:prstGeom prst="rect">
            <a:avLst/>
          </a:prstGeom>
          <a:noFill/>
          <a:ln w="9525">
            <a:noFill/>
            <a:miter lim="800000"/>
            <a:headEnd/>
            <a:tailEnd/>
          </a:ln>
        </p:spPr>
      </p:pic>
      <p:pic>
        <p:nvPicPr>
          <p:cNvPr id="43010" name="Picture 2"/>
          <p:cNvPicPr>
            <a:picLocks noChangeAspect="1" noChangeArrowheads="1"/>
          </p:cNvPicPr>
          <p:nvPr/>
        </p:nvPicPr>
        <p:blipFill>
          <a:blip r:embed="rId3" cstate="print"/>
          <a:srcRect/>
          <a:stretch>
            <a:fillRect/>
          </a:stretch>
        </p:blipFill>
        <p:spPr bwMode="auto">
          <a:xfrm>
            <a:off x="6044887" y="2971801"/>
            <a:ext cx="2851463" cy="2438400"/>
          </a:xfrm>
          <a:prstGeom prst="rect">
            <a:avLst/>
          </a:prstGeom>
          <a:noFill/>
          <a:ln w="9525">
            <a:noFill/>
            <a:miter lim="800000"/>
            <a:headEnd/>
            <a:tailEnd/>
          </a:ln>
        </p:spPr>
      </p:pic>
      <p:sp>
        <p:nvSpPr>
          <p:cNvPr id="7" name="TextBox 6"/>
          <p:cNvSpPr txBox="1"/>
          <p:nvPr/>
        </p:nvSpPr>
        <p:spPr>
          <a:xfrm>
            <a:off x="5334000" y="5581471"/>
            <a:ext cx="3352800" cy="1200329"/>
          </a:xfrm>
          <a:prstGeom prst="rect">
            <a:avLst/>
          </a:prstGeom>
          <a:noFill/>
        </p:spPr>
        <p:txBody>
          <a:bodyPr wrap="square" rtlCol="0">
            <a:spAutoFit/>
          </a:bodyPr>
          <a:lstStyle/>
          <a:p>
            <a:r>
              <a:rPr lang="en-US" sz="2400" b="1" i="1" dirty="0" smtClean="0">
                <a:solidFill>
                  <a:srgbClr val="FF0000"/>
                </a:solidFill>
              </a:rPr>
              <a:t>Similar to average and instantaneous linear acceleration</a:t>
            </a:r>
            <a:endParaRPr lang="en-US" sz="2400" b="1" i="1" dirty="0">
              <a:solidFill>
                <a:srgbClr val="FF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Quantities</a:t>
            </a:r>
            <a:endParaRPr lang="en-US" dirty="0"/>
          </a:p>
        </p:txBody>
      </p:sp>
      <p:sp>
        <p:nvSpPr>
          <p:cNvPr id="3" name="Content Placeholder 2"/>
          <p:cNvSpPr>
            <a:spLocks noGrp="1"/>
          </p:cNvSpPr>
          <p:nvPr>
            <p:ph idx="1"/>
          </p:nvPr>
        </p:nvSpPr>
        <p:spPr>
          <a:xfrm>
            <a:off x="304800" y="1524000"/>
            <a:ext cx="5257800" cy="4831560"/>
          </a:xfrm>
        </p:spPr>
        <p:txBody>
          <a:bodyPr>
            <a:normAutofit/>
          </a:bodyPr>
          <a:lstStyle/>
          <a:p>
            <a:r>
              <a:rPr lang="en-US" dirty="0" smtClean="0"/>
              <a:t>While the angular velocity and angular acceleration are the same for all points on a rotating object, the same is not true for the linear velocity and linear acceleration of all points</a:t>
            </a:r>
          </a:p>
          <a:p>
            <a:pPr lvl="1"/>
            <a:endParaRPr lang="en-US" dirty="0"/>
          </a:p>
        </p:txBody>
      </p:sp>
      <p:pic>
        <p:nvPicPr>
          <p:cNvPr id="38914" name="Picture 2"/>
          <p:cNvPicPr>
            <a:picLocks noChangeAspect="1" noChangeArrowheads="1"/>
          </p:cNvPicPr>
          <p:nvPr/>
        </p:nvPicPr>
        <p:blipFill>
          <a:blip r:embed="rId2" cstate="print"/>
          <a:srcRect/>
          <a:stretch>
            <a:fillRect/>
          </a:stretch>
        </p:blipFill>
        <p:spPr bwMode="auto">
          <a:xfrm>
            <a:off x="6172200" y="228600"/>
            <a:ext cx="2771775" cy="2267816"/>
          </a:xfrm>
          <a:prstGeom prst="rect">
            <a:avLst/>
          </a:prstGeom>
          <a:noFill/>
          <a:ln w="9525">
            <a:noFill/>
            <a:miter lim="800000"/>
            <a:headEnd/>
            <a:tailEnd/>
          </a:ln>
        </p:spPr>
      </p:pic>
      <p:pic>
        <p:nvPicPr>
          <p:cNvPr id="49155" name="Picture 3"/>
          <p:cNvPicPr>
            <a:picLocks noChangeAspect="1" noChangeArrowheads="1"/>
          </p:cNvPicPr>
          <p:nvPr/>
        </p:nvPicPr>
        <p:blipFill>
          <a:blip r:embed="rId3" cstate="print"/>
          <a:srcRect/>
          <a:stretch>
            <a:fillRect/>
          </a:stretch>
        </p:blipFill>
        <p:spPr bwMode="auto">
          <a:xfrm>
            <a:off x="5638800" y="3733800"/>
            <a:ext cx="3210609" cy="28194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7772400" cy="914400"/>
          </a:xfrm>
        </p:spPr>
        <p:txBody>
          <a:bodyPr/>
          <a:lstStyle/>
          <a:p>
            <a:r>
              <a:rPr lang="en-US" dirty="0" smtClean="0"/>
              <a:t>Linear Quantities</a:t>
            </a:r>
            <a:endParaRPr lang="en-US" dirty="0"/>
          </a:p>
        </p:txBody>
      </p:sp>
      <p:sp>
        <p:nvSpPr>
          <p:cNvPr id="3" name="Content Placeholder 2"/>
          <p:cNvSpPr>
            <a:spLocks noGrp="1"/>
          </p:cNvSpPr>
          <p:nvPr>
            <p:ph idx="1"/>
          </p:nvPr>
        </p:nvSpPr>
        <p:spPr>
          <a:xfrm>
            <a:off x="304800" y="1219200"/>
            <a:ext cx="5867400" cy="5136360"/>
          </a:xfrm>
        </p:spPr>
        <p:txBody>
          <a:bodyPr>
            <a:normAutofit/>
          </a:bodyPr>
          <a:lstStyle/>
          <a:p>
            <a:r>
              <a:rPr lang="en-US" dirty="0" smtClean="0"/>
              <a:t>Linear Velocity</a:t>
            </a:r>
          </a:p>
          <a:p>
            <a:pPr lvl="1"/>
            <a:r>
              <a:rPr lang="en-US" dirty="0" smtClean="0"/>
              <a:t>Consider the linear velocity of some point P which is a distance r from the axis of rotation</a:t>
            </a:r>
          </a:p>
          <a:p>
            <a:pPr lvl="1"/>
            <a:endParaRPr lang="en-US" dirty="0"/>
          </a:p>
        </p:txBody>
      </p:sp>
      <p:pic>
        <p:nvPicPr>
          <p:cNvPr id="38914" name="Picture 2"/>
          <p:cNvPicPr>
            <a:picLocks noChangeAspect="1" noChangeArrowheads="1"/>
          </p:cNvPicPr>
          <p:nvPr/>
        </p:nvPicPr>
        <p:blipFill>
          <a:blip r:embed="rId3" cstate="print"/>
          <a:srcRect/>
          <a:stretch>
            <a:fillRect/>
          </a:stretch>
        </p:blipFill>
        <p:spPr bwMode="auto">
          <a:xfrm>
            <a:off x="6172200" y="228600"/>
            <a:ext cx="2771775" cy="2267816"/>
          </a:xfrm>
          <a:prstGeom prst="rect">
            <a:avLst/>
          </a:prstGeom>
          <a:noFill/>
          <a:ln w="9525">
            <a:noFill/>
            <a:miter lim="800000"/>
            <a:headEnd/>
            <a:tailEnd/>
          </a:ln>
        </p:spPr>
      </p:pic>
      <p:pic>
        <p:nvPicPr>
          <p:cNvPr id="49155" name="Picture 3"/>
          <p:cNvPicPr>
            <a:picLocks noChangeAspect="1" noChangeArrowheads="1"/>
          </p:cNvPicPr>
          <p:nvPr/>
        </p:nvPicPr>
        <p:blipFill>
          <a:blip r:embed="rId4" cstate="print"/>
          <a:srcRect/>
          <a:stretch>
            <a:fillRect/>
          </a:stretch>
        </p:blipFill>
        <p:spPr bwMode="auto">
          <a:xfrm>
            <a:off x="5638800" y="3733800"/>
            <a:ext cx="3210609" cy="2819400"/>
          </a:xfrm>
          <a:prstGeom prst="rect">
            <a:avLst/>
          </a:prstGeom>
          <a:noFill/>
          <a:ln w="9525">
            <a:noFill/>
            <a:miter lim="800000"/>
            <a:headEnd/>
            <a:tailEnd/>
          </a:ln>
        </p:spPr>
      </p:pic>
      <p:graphicFrame>
        <p:nvGraphicFramePr>
          <p:cNvPr id="50178" name="Object 3"/>
          <p:cNvGraphicFramePr>
            <a:graphicFrameLocks noChangeAspect="1"/>
          </p:cNvGraphicFramePr>
          <p:nvPr/>
        </p:nvGraphicFramePr>
        <p:xfrm>
          <a:off x="304800" y="3161807"/>
          <a:ext cx="1981200" cy="3448543"/>
        </p:xfrm>
        <a:graphic>
          <a:graphicData uri="http://schemas.openxmlformats.org/presentationml/2006/ole">
            <mc:AlternateContent xmlns:mc="http://schemas.openxmlformats.org/markup-compatibility/2006">
              <mc:Choice xmlns:v="urn:schemas-microsoft-com:vml" Requires="v">
                <p:oleObj spid="_x0000_s50186" name="Equation" r:id="rId5" imgW="596880" imgH="1041120" progId="Equation.3">
                  <p:embed/>
                </p:oleObj>
              </mc:Choice>
              <mc:Fallback>
                <p:oleObj name="Equation" r:id="rId5" imgW="596880" imgH="104112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3161807"/>
                        <a:ext cx="1981200" cy="3448543"/>
                      </a:xfrm>
                      <a:prstGeom prst="rect">
                        <a:avLst/>
                      </a:prstGeom>
                      <a:solidFill>
                        <a:schemeClr val="tx1"/>
                      </a:solidFill>
                    </p:spPr>
                  </p:pic>
                </p:oleObj>
              </mc:Fallback>
            </mc:AlternateContent>
          </a:graphicData>
        </a:graphic>
      </p:graphicFrame>
      <p:graphicFrame>
        <p:nvGraphicFramePr>
          <p:cNvPr id="50179" name="Object 3"/>
          <p:cNvGraphicFramePr>
            <a:graphicFrameLocks noChangeAspect="1"/>
          </p:cNvGraphicFramePr>
          <p:nvPr/>
        </p:nvGraphicFramePr>
        <p:xfrm>
          <a:off x="2819400" y="3124200"/>
          <a:ext cx="1768858" cy="1981200"/>
        </p:xfrm>
        <a:graphic>
          <a:graphicData uri="http://schemas.openxmlformats.org/presentationml/2006/ole">
            <mc:AlternateContent xmlns:mc="http://schemas.openxmlformats.org/markup-compatibility/2006">
              <mc:Choice xmlns:v="urn:schemas-microsoft-com:vml" Requires="v">
                <p:oleObj spid="_x0000_s50187" name="Equation" r:id="rId7" imgW="520560" imgH="583920" progId="Equation.3">
                  <p:embed/>
                </p:oleObj>
              </mc:Choice>
              <mc:Fallback>
                <p:oleObj name="Equation" r:id="rId7" imgW="520560" imgH="583920" progId="Equation.3">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9400" y="3124200"/>
                        <a:ext cx="1768858" cy="1981200"/>
                      </a:xfrm>
                      <a:prstGeom prst="rect">
                        <a:avLst/>
                      </a:prstGeom>
                      <a:solidFill>
                        <a:schemeClr val="tx1"/>
                      </a:solidFill>
                    </p:spPr>
                  </p:pic>
                </p:oleObj>
              </mc:Fallback>
            </mc:AlternateContent>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Big Idea(s):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Big Idea 3:  The interactions of an object with other objects can be described by forces.</a:t>
            </a:r>
          </a:p>
          <a:p>
            <a:r>
              <a:rPr lang="en-US" sz="3200" dirty="0" smtClean="0"/>
              <a:t>Big Idea 4:  Interactions between systems can result in changes in those systems.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7772400" cy="914400"/>
          </a:xfrm>
        </p:spPr>
        <p:txBody>
          <a:bodyPr/>
          <a:lstStyle/>
          <a:p>
            <a:r>
              <a:rPr lang="en-US" dirty="0" smtClean="0"/>
              <a:t>Linear Quantities</a:t>
            </a:r>
            <a:endParaRPr lang="en-US" dirty="0"/>
          </a:p>
        </p:txBody>
      </p:sp>
      <p:sp>
        <p:nvSpPr>
          <p:cNvPr id="3" name="Content Placeholder 2"/>
          <p:cNvSpPr>
            <a:spLocks noGrp="1"/>
          </p:cNvSpPr>
          <p:nvPr>
            <p:ph idx="1"/>
          </p:nvPr>
        </p:nvSpPr>
        <p:spPr>
          <a:xfrm>
            <a:off x="304800" y="1219200"/>
            <a:ext cx="5867400" cy="5136360"/>
          </a:xfrm>
        </p:spPr>
        <p:txBody>
          <a:bodyPr>
            <a:normAutofit/>
          </a:bodyPr>
          <a:lstStyle/>
          <a:p>
            <a:r>
              <a:rPr lang="en-US" dirty="0" smtClean="0"/>
              <a:t>Linear Velocity</a:t>
            </a:r>
          </a:p>
          <a:p>
            <a:pPr lvl="1"/>
            <a:r>
              <a:rPr lang="en-US" dirty="0" smtClean="0"/>
              <a:t>While angular velocity, </a:t>
            </a:r>
            <a:r>
              <a:rPr lang="el-GR" dirty="0" smtClean="0"/>
              <a:t>ω</a:t>
            </a:r>
            <a:r>
              <a:rPr lang="en-US" dirty="0" smtClean="0"/>
              <a:t>, is a constant, linear velocity changes as a function of distance from the center</a:t>
            </a:r>
          </a:p>
          <a:p>
            <a:pPr lvl="1"/>
            <a:r>
              <a:rPr lang="en-US" dirty="0" smtClean="0"/>
              <a:t>The further from the center, the higher your linear velocity</a:t>
            </a:r>
          </a:p>
          <a:p>
            <a:pPr lvl="1"/>
            <a:endParaRPr lang="en-US" dirty="0"/>
          </a:p>
        </p:txBody>
      </p:sp>
      <p:pic>
        <p:nvPicPr>
          <p:cNvPr id="38914" name="Picture 2"/>
          <p:cNvPicPr>
            <a:picLocks noChangeAspect="1" noChangeArrowheads="1"/>
          </p:cNvPicPr>
          <p:nvPr/>
        </p:nvPicPr>
        <p:blipFill>
          <a:blip r:embed="rId3" cstate="print"/>
          <a:srcRect/>
          <a:stretch>
            <a:fillRect/>
          </a:stretch>
        </p:blipFill>
        <p:spPr bwMode="auto">
          <a:xfrm>
            <a:off x="6172200" y="228600"/>
            <a:ext cx="2771775" cy="2267816"/>
          </a:xfrm>
          <a:prstGeom prst="rect">
            <a:avLst/>
          </a:prstGeom>
          <a:noFill/>
          <a:ln w="9525">
            <a:noFill/>
            <a:miter lim="800000"/>
            <a:headEnd/>
            <a:tailEnd/>
          </a:ln>
        </p:spPr>
      </p:pic>
      <p:pic>
        <p:nvPicPr>
          <p:cNvPr id="49155" name="Picture 3"/>
          <p:cNvPicPr>
            <a:picLocks noChangeAspect="1" noChangeArrowheads="1"/>
          </p:cNvPicPr>
          <p:nvPr/>
        </p:nvPicPr>
        <p:blipFill>
          <a:blip r:embed="rId4" cstate="print"/>
          <a:srcRect/>
          <a:stretch>
            <a:fillRect/>
          </a:stretch>
        </p:blipFill>
        <p:spPr bwMode="auto">
          <a:xfrm>
            <a:off x="5638800" y="3733800"/>
            <a:ext cx="3210609" cy="2819400"/>
          </a:xfrm>
          <a:prstGeom prst="rect">
            <a:avLst/>
          </a:prstGeom>
          <a:noFill/>
          <a:ln w="9525">
            <a:noFill/>
            <a:miter lim="800000"/>
            <a:headEnd/>
            <a:tailEnd/>
          </a:ln>
        </p:spPr>
      </p:pic>
      <p:graphicFrame>
        <p:nvGraphicFramePr>
          <p:cNvPr id="50179" name="Object 3"/>
          <p:cNvGraphicFramePr>
            <a:graphicFrameLocks noChangeAspect="1"/>
          </p:cNvGraphicFramePr>
          <p:nvPr/>
        </p:nvGraphicFramePr>
        <p:xfrm>
          <a:off x="1066800" y="5394506"/>
          <a:ext cx="3505200" cy="1098370"/>
        </p:xfrm>
        <a:graphic>
          <a:graphicData uri="http://schemas.openxmlformats.org/presentationml/2006/ole">
            <mc:AlternateContent xmlns:mc="http://schemas.openxmlformats.org/markup-compatibility/2006">
              <mc:Choice xmlns:v="urn:schemas-microsoft-com:vml" Requires="v">
                <p:oleObj spid="_x0000_s51207" name="Equation" r:id="rId5" imgW="444240" imgH="139680" progId="Equation.3">
                  <p:embed/>
                </p:oleObj>
              </mc:Choice>
              <mc:Fallback>
                <p:oleObj name="Equation" r:id="rId5" imgW="444240" imgH="13968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5394506"/>
                        <a:ext cx="3505200" cy="1098370"/>
                      </a:xfrm>
                      <a:prstGeom prst="rect">
                        <a:avLst/>
                      </a:prstGeom>
                      <a:solidFill>
                        <a:schemeClr val="tx1"/>
                      </a:solidFill>
                    </p:spPr>
                  </p:pic>
                </p:oleObj>
              </mc:Fallback>
            </mc:AlternateContent>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7772400" cy="914400"/>
          </a:xfrm>
        </p:spPr>
        <p:txBody>
          <a:bodyPr/>
          <a:lstStyle/>
          <a:p>
            <a:r>
              <a:rPr lang="en-US" dirty="0" smtClean="0"/>
              <a:t>Linear Quantities</a:t>
            </a:r>
            <a:endParaRPr lang="en-US" dirty="0"/>
          </a:p>
        </p:txBody>
      </p:sp>
      <p:sp>
        <p:nvSpPr>
          <p:cNvPr id="3" name="Content Placeholder 2"/>
          <p:cNvSpPr>
            <a:spLocks noGrp="1"/>
          </p:cNvSpPr>
          <p:nvPr>
            <p:ph idx="1"/>
          </p:nvPr>
        </p:nvSpPr>
        <p:spPr>
          <a:xfrm>
            <a:off x="304800" y="1219200"/>
            <a:ext cx="5867400" cy="5136360"/>
          </a:xfrm>
        </p:spPr>
        <p:txBody>
          <a:bodyPr>
            <a:normAutofit/>
          </a:bodyPr>
          <a:lstStyle/>
          <a:p>
            <a:r>
              <a:rPr lang="en-US" dirty="0" smtClean="0"/>
              <a:t>Tangential Acceleration</a:t>
            </a:r>
          </a:p>
          <a:p>
            <a:pPr lvl="1"/>
            <a:endParaRPr lang="en-US" dirty="0"/>
          </a:p>
        </p:txBody>
      </p:sp>
      <p:pic>
        <p:nvPicPr>
          <p:cNvPr id="38914" name="Picture 2"/>
          <p:cNvPicPr>
            <a:picLocks noChangeAspect="1" noChangeArrowheads="1"/>
          </p:cNvPicPr>
          <p:nvPr/>
        </p:nvPicPr>
        <p:blipFill>
          <a:blip r:embed="rId3" cstate="print"/>
          <a:srcRect/>
          <a:stretch>
            <a:fillRect/>
          </a:stretch>
        </p:blipFill>
        <p:spPr bwMode="auto">
          <a:xfrm>
            <a:off x="6172200" y="228600"/>
            <a:ext cx="2771775" cy="2267816"/>
          </a:xfrm>
          <a:prstGeom prst="rect">
            <a:avLst/>
          </a:prstGeom>
          <a:noFill/>
          <a:ln w="9525">
            <a:noFill/>
            <a:miter lim="800000"/>
            <a:headEnd/>
            <a:tailEnd/>
          </a:ln>
        </p:spPr>
      </p:pic>
      <p:graphicFrame>
        <p:nvGraphicFramePr>
          <p:cNvPr id="50178" name="Object 3"/>
          <p:cNvGraphicFramePr>
            <a:graphicFrameLocks noChangeAspect="1"/>
          </p:cNvGraphicFramePr>
          <p:nvPr/>
        </p:nvGraphicFramePr>
        <p:xfrm>
          <a:off x="1331912" y="2043112"/>
          <a:ext cx="2401888" cy="4205288"/>
        </p:xfrm>
        <a:graphic>
          <a:graphicData uri="http://schemas.openxmlformats.org/presentationml/2006/ole">
            <mc:AlternateContent xmlns:mc="http://schemas.openxmlformats.org/markup-compatibility/2006">
              <mc:Choice xmlns:v="urn:schemas-microsoft-com:vml" Requires="v">
                <p:oleObj spid="_x0000_s52230" name="Equation" r:id="rId4" imgW="723600" imgH="1269720" progId="Equation.3">
                  <p:embed/>
                </p:oleObj>
              </mc:Choice>
              <mc:Fallback>
                <p:oleObj name="Equation" r:id="rId4" imgW="723600" imgH="126972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2" y="2043112"/>
                        <a:ext cx="2401888" cy="4205288"/>
                      </a:xfrm>
                      <a:prstGeom prst="rect">
                        <a:avLst/>
                      </a:prstGeom>
                      <a:solidFill>
                        <a:schemeClr val="tx1"/>
                      </a:solidFill>
                    </p:spPr>
                  </p:pic>
                </p:oleObj>
              </mc:Fallback>
            </mc:AlternateContent>
          </a:graphicData>
        </a:graphic>
      </p:graphicFrame>
      <p:pic>
        <p:nvPicPr>
          <p:cNvPr id="52228" name="Picture 4"/>
          <p:cNvPicPr>
            <a:picLocks noChangeAspect="1" noChangeArrowheads="1"/>
          </p:cNvPicPr>
          <p:nvPr/>
        </p:nvPicPr>
        <p:blipFill>
          <a:blip r:embed="rId6" cstate="print"/>
          <a:srcRect/>
          <a:stretch>
            <a:fillRect/>
          </a:stretch>
        </p:blipFill>
        <p:spPr bwMode="auto">
          <a:xfrm>
            <a:off x="5920740" y="3581400"/>
            <a:ext cx="2966085" cy="308610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7772400" cy="914400"/>
          </a:xfrm>
        </p:spPr>
        <p:txBody>
          <a:bodyPr/>
          <a:lstStyle/>
          <a:p>
            <a:r>
              <a:rPr lang="en-US" dirty="0" smtClean="0"/>
              <a:t>Linear Quantities</a:t>
            </a:r>
            <a:endParaRPr lang="en-US" dirty="0"/>
          </a:p>
        </p:txBody>
      </p:sp>
      <p:sp>
        <p:nvSpPr>
          <p:cNvPr id="3" name="Content Placeholder 2"/>
          <p:cNvSpPr>
            <a:spLocks noGrp="1"/>
          </p:cNvSpPr>
          <p:nvPr>
            <p:ph idx="1"/>
          </p:nvPr>
        </p:nvSpPr>
        <p:spPr>
          <a:xfrm>
            <a:off x="304800" y="1219200"/>
            <a:ext cx="5867400" cy="5136360"/>
          </a:xfrm>
        </p:spPr>
        <p:txBody>
          <a:bodyPr>
            <a:normAutofit/>
          </a:bodyPr>
          <a:lstStyle/>
          <a:p>
            <a:r>
              <a:rPr lang="en-US" dirty="0" smtClean="0"/>
              <a:t>Centripetal Acceleration</a:t>
            </a:r>
          </a:p>
          <a:p>
            <a:pPr lvl="1"/>
            <a:endParaRPr lang="en-US" dirty="0"/>
          </a:p>
        </p:txBody>
      </p:sp>
      <p:pic>
        <p:nvPicPr>
          <p:cNvPr id="38914" name="Picture 2"/>
          <p:cNvPicPr>
            <a:picLocks noChangeAspect="1" noChangeArrowheads="1"/>
          </p:cNvPicPr>
          <p:nvPr/>
        </p:nvPicPr>
        <p:blipFill>
          <a:blip r:embed="rId3" cstate="print"/>
          <a:srcRect/>
          <a:stretch>
            <a:fillRect/>
          </a:stretch>
        </p:blipFill>
        <p:spPr bwMode="auto">
          <a:xfrm>
            <a:off x="6172200" y="228600"/>
            <a:ext cx="2771775" cy="2267816"/>
          </a:xfrm>
          <a:prstGeom prst="rect">
            <a:avLst/>
          </a:prstGeom>
          <a:noFill/>
          <a:ln w="9525">
            <a:noFill/>
            <a:miter lim="800000"/>
            <a:headEnd/>
            <a:tailEnd/>
          </a:ln>
        </p:spPr>
      </p:pic>
      <p:graphicFrame>
        <p:nvGraphicFramePr>
          <p:cNvPr id="50178" name="Object 3"/>
          <p:cNvGraphicFramePr>
            <a:graphicFrameLocks noChangeAspect="1"/>
          </p:cNvGraphicFramePr>
          <p:nvPr/>
        </p:nvGraphicFramePr>
        <p:xfrm>
          <a:off x="1395413" y="1958975"/>
          <a:ext cx="2274887" cy="4373563"/>
        </p:xfrm>
        <a:graphic>
          <a:graphicData uri="http://schemas.openxmlformats.org/presentationml/2006/ole">
            <mc:AlternateContent xmlns:mc="http://schemas.openxmlformats.org/markup-compatibility/2006">
              <mc:Choice xmlns:v="urn:schemas-microsoft-com:vml" Requires="v">
                <p:oleObj spid="_x0000_s53254" name="Equation" r:id="rId4" imgW="685800" imgH="1320480" progId="Equation.3">
                  <p:embed/>
                </p:oleObj>
              </mc:Choice>
              <mc:Fallback>
                <p:oleObj name="Equation" r:id="rId4" imgW="685800" imgH="132048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5413" y="1958975"/>
                        <a:ext cx="2274887" cy="4373563"/>
                      </a:xfrm>
                      <a:prstGeom prst="rect">
                        <a:avLst/>
                      </a:prstGeom>
                      <a:solidFill>
                        <a:schemeClr val="tx1"/>
                      </a:solidFill>
                    </p:spPr>
                  </p:pic>
                </p:oleObj>
              </mc:Fallback>
            </mc:AlternateContent>
          </a:graphicData>
        </a:graphic>
      </p:graphicFrame>
      <p:pic>
        <p:nvPicPr>
          <p:cNvPr id="52228" name="Picture 4"/>
          <p:cNvPicPr>
            <a:picLocks noChangeAspect="1" noChangeArrowheads="1"/>
          </p:cNvPicPr>
          <p:nvPr/>
        </p:nvPicPr>
        <p:blipFill>
          <a:blip r:embed="rId6" cstate="print"/>
          <a:srcRect/>
          <a:stretch>
            <a:fillRect/>
          </a:stretch>
        </p:blipFill>
        <p:spPr bwMode="auto">
          <a:xfrm>
            <a:off x="5920740" y="3581400"/>
            <a:ext cx="2966085" cy="30861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5867400" cy="914400"/>
          </a:xfrm>
        </p:spPr>
        <p:txBody>
          <a:bodyPr/>
          <a:lstStyle/>
          <a:p>
            <a:r>
              <a:rPr lang="en-US" dirty="0" smtClean="0"/>
              <a:t>Linear and Rotational Quantities - Summary</a:t>
            </a:r>
            <a:endParaRPr lang="en-US" dirty="0"/>
          </a:p>
        </p:txBody>
      </p:sp>
      <p:sp>
        <p:nvSpPr>
          <p:cNvPr id="3" name="Content Placeholder 2"/>
          <p:cNvSpPr>
            <a:spLocks noGrp="1"/>
          </p:cNvSpPr>
          <p:nvPr>
            <p:ph idx="1"/>
          </p:nvPr>
        </p:nvSpPr>
        <p:spPr>
          <a:xfrm>
            <a:off x="304800" y="1676400"/>
            <a:ext cx="5867400" cy="4679160"/>
          </a:xfrm>
        </p:spPr>
        <p:txBody>
          <a:bodyPr>
            <a:normAutofit/>
          </a:bodyPr>
          <a:lstStyle/>
          <a:p>
            <a:pPr lvl="1"/>
            <a:endParaRPr lang="en-US" dirty="0"/>
          </a:p>
        </p:txBody>
      </p:sp>
      <p:pic>
        <p:nvPicPr>
          <p:cNvPr id="38914" name="Picture 2"/>
          <p:cNvPicPr>
            <a:picLocks noChangeAspect="1" noChangeArrowheads="1"/>
          </p:cNvPicPr>
          <p:nvPr/>
        </p:nvPicPr>
        <p:blipFill>
          <a:blip r:embed="rId2" cstate="print"/>
          <a:srcRect/>
          <a:stretch>
            <a:fillRect/>
          </a:stretch>
        </p:blipFill>
        <p:spPr bwMode="auto">
          <a:xfrm>
            <a:off x="6172200" y="228600"/>
            <a:ext cx="2771775" cy="2267816"/>
          </a:xfrm>
          <a:prstGeom prst="rect">
            <a:avLst/>
          </a:prstGeom>
          <a:noFill/>
          <a:ln w="9525">
            <a:noFill/>
            <a:miter lim="800000"/>
            <a:headEnd/>
            <a:tailEnd/>
          </a:ln>
        </p:spPr>
      </p:pic>
      <p:pic>
        <p:nvPicPr>
          <p:cNvPr id="54275" name="Picture 3"/>
          <p:cNvPicPr>
            <a:picLocks noChangeAspect="1" noChangeArrowheads="1"/>
          </p:cNvPicPr>
          <p:nvPr/>
        </p:nvPicPr>
        <p:blipFill>
          <a:blip r:embed="rId3" cstate="print"/>
          <a:srcRect/>
          <a:stretch>
            <a:fillRect/>
          </a:stretch>
        </p:blipFill>
        <p:spPr bwMode="auto">
          <a:xfrm>
            <a:off x="108410" y="3167063"/>
            <a:ext cx="8883190" cy="2624137"/>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Angular Quantities</a:t>
            </a:r>
            <a:endParaRPr lang="en-US" dirty="0"/>
          </a:p>
        </p:txBody>
      </p:sp>
      <p:sp>
        <p:nvSpPr>
          <p:cNvPr id="3" name="Content Placeholder 2"/>
          <p:cNvSpPr>
            <a:spLocks noGrp="1"/>
          </p:cNvSpPr>
          <p:nvPr>
            <p:ph idx="1"/>
          </p:nvPr>
        </p:nvSpPr>
        <p:spPr>
          <a:xfrm>
            <a:off x="304800" y="1524000"/>
            <a:ext cx="8153400" cy="4831560"/>
          </a:xfrm>
        </p:spPr>
        <p:txBody>
          <a:bodyPr>
            <a:normAutofit/>
          </a:bodyPr>
          <a:lstStyle/>
          <a:p>
            <a:r>
              <a:rPr lang="en-US" dirty="0" smtClean="0"/>
              <a:t>Frequency</a:t>
            </a:r>
          </a:p>
          <a:p>
            <a:pPr lvl="1"/>
            <a:r>
              <a:rPr lang="en-US" dirty="0" smtClean="0"/>
              <a:t>Frequency is the number of revolutions per second (rev/s)</a:t>
            </a:r>
          </a:p>
          <a:p>
            <a:pPr lvl="1"/>
            <a:r>
              <a:rPr lang="en-US" dirty="0" smtClean="0"/>
              <a:t>1 rev/s = 2</a:t>
            </a:r>
            <a:r>
              <a:rPr lang="el-GR" dirty="0" smtClean="0"/>
              <a:t>π</a:t>
            </a:r>
            <a:r>
              <a:rPr lang="en-US" dirty="0" smtClean="0"/>
              <a:t> </a:t>
            </a:r>
            <a:r>
              <a:rPr lang="en-US" dirty="0" err="1" smtClean="0"/>
              <a:t>rad</a:t>
            </a:r>
            <a:r>
              <a:rPr lang="en-US" dirty="0" smtClean="0"/>
              <a:t>/s</a:t>
            </a:r>
          </a:p>
          <a:p>
            <a:pPr lvl="1"/>
            <a:endParaRPr lang="en-US" dirty="0"/>
          </a:p>
        </p:txBody>
      </p:sp>
      <p:graphicFrame>
        <p:nvGraphicFramePr>
          <p:cNvPr id="55298" name="Object 3"/>
          <p:cNvGraphicFramePr>
            <a:graphicFrameLocks noChangeAspect="1"/>
          </p:cNvGraphicFramePr>
          <p:nvPr/>
        </p:nvGraphicFramePr>
        <p:xfrm>
          <a:off x="5486400" y="3505200"/>
          <a:ext cx="1768475" cy="2103437"/>
        </p:xfrm>
        <a:graphic>
          <a:graphicData uri="http://schemas.openxmlformats.org/presentationml/2006/ole">
            <mc:AlternateContent xmlns:mc="http://schemas.openxmlformats.org/markup-compatibility/2006">
              <mc:Choice xmlns:v="urn:schemas-microsoft-com:vml" Requires="v">
                <p:oleObj spid="_x0000_s55302" name="Equation" r:id="rId3" imgW="533160" imgH="634680" progId="Equation.3">
                  <p:embed/>
                </p:oleObj>
              </mc:Choice>
              <mc:Fallback>
                <p:oleObj name="Equation" r:id="rId3" imgW="533160" imgH="63468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505200"/>
                        <a:ext cx="1768475" cy="2103437"/>
                      </a:xfrm>
                      <a:prstGeom prst="rect">
                        <a:avLst/>
                      </a:prstGeom>
                      <a:solidFill>
                        <a:schemeClr val="tx1"/>
                      </a:solidFill>
                    </p:spPr>
                  </p:pic>
                </p:oleObj>
              </mc:Fallback>
            </mc:AlternateContent>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Angular Quantities</a:t>
            </a:r>
            <a:endParaRPr lang="en-US" dirty="0"/>
          </a:p>
        </p:txBody>
      </p:sp>
      <p:sp>
        <p:nvSpPr>
          <p:cNvPr id="3" name="Content Placeholder 2"/>
          <p:cNvSpPr>
            <a:spLocks noGrp="1"/>
          </p:cNvSpPr>
          <p:nvPr>
            <p:ph idx="1"/>
          </p:nvPr>
        </p:nvSpPr>
        <p:spPr>
          <a:xfrm>
            <a:off x="304800" y="1524000"/>
            <a:ext cx="8153400" cy="4831560"/>
          </a:xfrm>
        </p:spPr>
        <p:txBody>
          <a:bodyPr>
            <a:normAutofit/>
          </a:bodyPr>
          <a:lstStyle/>
          <a:p>
            <a:r>
              <a:rPr lang="en-US" dirty="0" smtClean="0"/>
              <a:t>Period</a:t>
            </a:r>
          </a:p>
          <a:p>
            <a:pPr lvl="1"/>
            <a:r>
              <a:rPr lang="en-US" dirty="0" smtClean="0"/>
              <a:t>Period is the time (s) per revolution (s/rev)</a:t>
            </a:r>
          </a:p>
          <a:p>
            <a:pPr lvl="1"/>
            <a:r>
              <a:rPr lang="en-US" dirty="0" smtClean="0"/>
              <a:t>As such it is the inverse of frequency</a:t>
            </a:r>
          </a:p>
          <a:p>
            <a:pPr lvl="1"/>
            <a:endParaRPr lang="en-US" dirty="0"/>
          </a:p>
        </p:txBody>
      </p:sp>
      <p:graphicFrame>
        <p:nvGraphicFramePr>
          <p:cNvPr id="55298" name="Object 3"/>
          <p:cNvGraphicFramePr>
            <a:graphicFrameLocks noChangeAspect="1"/>
          </p:cNvGraphicFramePr>
          <p:nvPr/>
        </p:nvGraphicFramePr>
        <p:xfrm>
          <a:off x="2971800" y="3352800"/>
          <a:ext cx="1643062" cy="2776538"/>
        </p:xfrm>
        <a:graphic>
          <a:graphicData uri="http://schemas.openxmlformats.org/presentationml/2006/ole">
            <mc:AlternateContent xmlns:mc="http://schemas.openxmlformats.org/markup-compatibility/2006">
              <mc:Choice xmlns:v="urn:schemas-microsoft-com:vml" Requires="v">
                <p:oleObj spid="_x0000_s56326" name="Equation" r:id="rId3" imgW="495000" imgH="838080" progId="Equation.3">
                  <p:embed/>
                </p:oleObj>
              </mc:Choice>
              <mc:Fallback>
                <p:oleObj name="Equation" r:id="rId3" imgW="495000" imgH="83808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3352800"/>
                        <a:ext cx="1643062" cy="2776538"/>
                      </a:xfrm>
                      <a:prstGeom prst="rect">
                        <a:avLst/>
                      </a:prstGeom>
                      <a:solidFill>
                        <a:schemeClr val="tx1"/>
                      </a:solidFill>
                    </p:spPr>
                  </p:pic>
                </p:oleObj>
              </mc:Fallback>
            </mc:AlternateContent>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382000" cy="914400"/>
          </a:xfrm>
        </p:spPr>
        <p:txBody>
          <a:bodyPr/>
          <a:lstStyle/>
          <a:p>
            <a:r>
              <a:rPr lang="en-US" dirty="0" smtClean="0"/>
              <a:t>Constant Angular Acceleration</a:t>
            </a:r>
            <a:endParaRPr lang="en-US" dirty="0"/>
          </a:p>
        </p:txBody>
      </p:sp>
      <p:sp>
        <p:nvSpPr>
          <p:cNvPr id="3" name="Content Placeholder 2"/>
          <p:cNvSpPr>
            <a:spLocks noGrp="1"/>
          </p:cNvSpPr>
          <p:nvPr>
            <p:ph idx="1"/>
          </p:nvPr>
        </p:nvSpPr>
        <p:spPr/>
        <p:txBody>
          <a:bodyPr/>
          <a:lstStyle/>
          <a:p>
            <a:endParaRPr lang="en-US"/>
          </a:p>
        </p:txBody>
      </p:sp>
      <p:pic>
        <p:nvPicPr>
          <p:cNvPr id="57346" name="Picture 2"/>
          <p:cNvPicPr>
            <a:picLocks noChangeAspect="1" noChangeArrowheads="1"/>
          </p:cNvPicPr>
          <p:nvPr/>
        </p:nvPicPr>
        <p:blipFill>
          <a:blip r:embed="rId2" cstate="print"/>
          <a:srcRect/>
          <a:stretch>
            <a:fillRect/>
          </a:stretch>
        </p:blipFill>
        <p:spPr bwMode="auto">
          <a:xfrm>
            <a:off x="109905" y="2362200"/>
            <a:ext cx="8924193" cy="22860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5888710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382000" cy="914400"/>
          </a:xfrm>
        </p:spPr>
        <p:txBody>
          <a:bodyPr/>
          <a:lstStyle/>
          <a:p>
            <a:r>
              <a:rPr lang="en-US" dirty="0" smtClean="0"/>
              <a:t>Rolling Motion (Without Slipping)</a:t>
            </a:r>
            <a:endParaRPr lang="en-US" dirty="0"/>
          </a:p>
        </p:txBody>
      </p:sp>
      <p:sp>
        <p:nvSpPr>
          <p:cNvPr id="3" name="Content Placeholder 2"/>
          <p:cNvSpPr>
            <a:spLocks noGrp="1"/>
          </p:cNvSpPr>
          <p:nvPr>
            <p:ph idx="1"/>
          </p:nvPr>
        </p:nvSpPr>
        <p:spPr>
          <a:xfrm>
            <a:off x="304800" y="1981200"/>
            <a:ext cx="6096000" cy="4374360"/>
          </a:xfrm>
        </p:spPr>
        <p:txBody>
          <a:bodyPr/>
          <a:lstStyle/>
          <a:p>
            <a:r>
              <a:rPr lang="en-US" dirty="0" smtClean="0"/>
              <a:t>Rolling motion involves translational and rotational motion</a:t>
            </a:r>
          </a:p>
          <a:p>
            <a:r>
              <a:rPr lang="en-US" dirty="0" smtClean="0"/>
              <a:t>In the diagram, the axis of rotation (C) is exhibiting translational motion</a:t>
            </a:r>
          </a:p>
          <a:p>
            <a:r>
              <a:rPr lang="en-US" dirty="0" smtClean="0"/>
              <a:t>Meanwhile, all other points on the body of the wheel are exhibiting clockwise rotational motion</a:t>
            </a:r>
            <a:endParaRPr lang="en-US" dirty="0"/>
          </a:p>
        </p:txBody>
      </p:sp>
      <p:pic>
        <p:nvPicPr>
          <p:cNvPr id="58371" name="Picture 3"/>
          <p:cNvPicPr>
            <a:picLocks noChangeAspect="1" noChangeArrowheads="1"/>
          </p:cNvPicPr>
          <p:nvPr/>
        </p:nvPicPr>
        <p:blipFill>
          <a:blip r:embed="rId2" cstate="print"/>
          <a:srcRect/>
          <a:stretch>
            <a:fillRect/>
          </a:stretch>
        </p:blipFill>
        <p:spPr bwMode="auto">
          <a:xfrm>
            <a:off x="6477000" y="2133600"/>
            <a:ext cx="2466975" cy="4082045"/>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382000" cy="914400"/>
          </a:xfrm>
        </p:spPr>
        <p:txBody>
          <a:bodyPr/>
          <a:lstStyle/>
          <a:p>
            <a:r>
              <a:rPr lang="en-US" dirty="0" smtClean="0"/>
              <a:t>Rolling Motion (Without Slipping)</a:t>
            </a:r>
            <a:endParaRPr lang="en-US" dirty="0"/>
          </a:p>
        </p:txBody>
      </p:sp>
      <p:sp>
        <p:nvSpPr>
          <p:cNvPr id="3" name="Content Placeholder 2"/>
          <p:cNvSpPr>
            <a:spLocks noGrp="1"/>
          </p:cNvSpPr>
          <p:nvPr>
            <p:ph idx="1"/>
          </p:nvPr>
        </p:nvSpPr>
        <p:spPr>
          <a:xfrm>
            <a:off x="304800" y="1981200"/>
            <a:ext cx="6096000" cy="4876800"/>
          </a:xfrm>
        </p:spPr>
        <p:txBody>
          <a:bodyPr>
            <a:normAutofit lnSpcReduction="10000"/>
          </a:bodyPr>
          <a:lstStyle/>
          <a:p>
            <a:r>
              <a:rPr lang="en-US" dirty="0" smtClean="0"/>
              <a:t>The linear speed of the wheel will be</a:t>
            </a:r>
          </a:p>
          <a:p>
            <a:endParaRPr lang="en-US" dirty="0" smtClean="0"/>
          </a:p>
          <a:p>
            <a:endParaRPr lang="en-US" dirty="0" smtClean="0"/>
          </a:p>
          <a:p>
            <a:r>
              <a:rPr lang="en-US" dirty="0" smtClean="0"/>
              <a:t>This equation is only valid if there is no slipping of the wheel on the surface</a:t>
            </a:r>
          </a:p>
          <a:p>
            <a:r>
              <a:rPr lang="en-US" dirty="0" smtClean="0"/>
              <a:t>No slipping depends on a high enough friction force between the wheel and the surface</a:t>
            </a:r>
            <a:endParaRPr lang="en-US" dirty="0"/>
          </a:p>
        </p:txBody>
      </p:sp>
      <p:pic>
        <p:nvPicPr>
          <p:cNvPr id="58371" name="Picture 3"/>
          <p:cNvPicPr>
            <a:picLocks noChangeAspect="1" noChangeArrowheads="1"/>
          </p:cNvPicPr>
          <p:nvPr/>
        </p:nvPicPr>
        <p:blipFill>
          <a:blip r:embed="rId3" cstate="print"/>
          <a:srcRect/>
          <a:stretch>
            <a:fillRect/>
          </a:stretch>
        </p:blipFill>
        <p:spPr bwMode="auto">
          <a:xfrm>
            <a:off x="6477000" y="2133600"/>
            <a:ext cx="2466975" cy="4082045"/>
          </a:xfrm>
          <a:prstGeom prst="rect">
            <a:avLst/>
          </a:prstGeom>
          <a:noFill/>
          <a:ln w="9525">
            <a:noFill/>
            <a:miter lim="800000"/>
            <a:headEnd/>
            <a:tailEnd/>
          </a:ln>
        </p:spPr>
      </p:pic>
      <p:graphicFrame>
        <p:nvGraphicFramePr>
          <p:cNvPr id="59394" name="Object 3"/>
          <p:cNvGraphicFramePr>
            <a:graphicFrameLocks noChangeAspect="1"/>
          </p:cNvGraphicFramePr>
          <p:nvPr/>
        </p:nvGraphicFramePr>
        <p:xfrm>
          <a:off x="1905000" y="2743200"/>
          <a:ext cx="3212207" cy="1009650"/>
        </p:xfrm>
        <a:graphic>
          <a:graphicData uri="http://schemas.openxmlformats.org/presentationml/2006/ole">
            <mc:AlternateContent xmlns:mc="http://schemas.openxmlformats.org/markup-compatibility/2006">
              <mc:Choice xmlns:v="urn:schemas-microsoft-com:vml" Requires="v">
                <p:oleObj spid="_x0000_s59398" name="Equation" r:id="rId4" imgW="444240" imgH="139680" progId="Equation.3">
                  <p:embed/>
                </p:oleObj>
              </mc:Choice>
              <mc:Fallback>
                <p:oleObj name="Equation" r:id="rId4" imgW="444240" imgH="13968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2743200"/>
                        <a:ext cx="3212207" cy="1009650"/>
                      </a:xfrm>
                      <a:prstGeom prst="rect">
                        <a:avLst/>
                      </a:prstGeom>
                      <a:solidFill>
                        <a:schemeClr val="tx1"/>
                      </a:solidFill>
                    </p:spPr>
                  </p:pic>
                </p:oleObj>
              </mc:Fallback>
            </mc:AlternateContent>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Enduring Understanding(s):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A force exerted on an object can cause a torque on that object.</a:t>
            </a:r>
          </a:p>
          <a:p>
            <a:r>
              <a:rPr lang="en-US" sz="3200" dirty="0" smtClean="0"/>
              <a:t>A net torque exerted on a system by other objects or systems will change the angular momentum of the system.</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Essential Knowledge(s):</a:t>
            </a:r>
            <a:br>
              <a:rPr lang="en-US"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sz="3200" dirty="0" smtClean="0"/>
              <a:t>Only the force component perpendicular to the line connecting the axis of rotation and the point of application of the force results in a torque about that axis.</a:t>
            </a:r>
          </a:p>
          <a:p>
            <a:pPr lvl="1"/>
            <a:r>
              <a:rPr lang="en-US" dirty="0" smtClean="0"/>
              <a:t>The lever arm is the perpendicular distance from the axis of rotation or revolution to the line of application of the force.</a:t>
            </a:r>
          </a:p>
          <a:p>
            <a:pPr lvl="1"/>
            <a:r>
              <a:rPr lang="en-US" dirty="0" smtClean="0"/>
              <a:t>The magnitude of the torque is the product of the magnitude of the lever arm and the magnitude of the force.</a:t>
            </a:r>
          </a:p>
          <a:p>
            <a:pPr lvl="1"/>
            <a:r>
              <a:rPr lang="en-US" dirty="0" smtClean="0"/>
              <a:t>The net torque on a balanced system is zero.</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Essential Knowledge(s):</a:t>
            </a:r>
            <a:br>
              <a:rPr lang="en-US"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sz="3200" dirty="0" smtClean="0"/>
              <a:t>The presence of a net torque along any axis will cause a rigid system to change its rotational motion or an object to change its rotational motion about that axis.</a:t>
            </a:r>
          </a:p>
          <a:p>
            <a:pPr lvl="1"/>
            <a:r>
              <a:rPr lang="en-US" dirty="0" smtClean="0"/>
              <a:t>Rotational motion can be described in terms of angular displacement, angular velocity, and angular acceleration about a fixed axis.</a:t>
            </a:r>
          </a:p>
          <a:p>
            <a:pPr lvl="1"/>
            <a:r>
              <a:rPr lang="en-US" dirty="0" smtClean="0"/>
              <a:t>Rotational motion of a point can be related to linear motion of the point using the distance of the point from the axis of rotation.</a:t>
            </a:r>
          </a:p>
          <a:p>
            <a:pPr lvl="1"/>
            <a:r>
              <a:rPr lang="en-US" dirty="0" smtClean="0"/>
              <a:t>The angular acceleration of an object or rigid system can be calculated from the net torque and the rotational inertia of the object or rigid system.</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Essential Knowledge(s):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A torque exerted on an object can change the angular momentum of an object.</a:t>
            </a:r>
          </a:p>
          <a:p>
            <a:pPr lvl="1"/>
            <a:r>
              <a:rPr lang="en-US" dirty="0" smtClean="0"/>
              <a:t>Angular momentum is a vector quantity, with its direction determined by a right-hand rule.</a:t>
            </a:r>
          </a:p>
          <a:p>
            <a:pPr lvl="1"/>
            <a:r>
              <a:rPr lang="en-US" dirty="0" smtClean="0"/>
              <a:t>The magnitude of angular momentum of a point object about an axis can be calculated by multiplying the perpendicular distance from the axis of rotation to the line of motion by the magnitude of linear momentum.</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Essential Knowledge(s):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A torque exerted on an object can change the angular momentum of an object.</a:t>
            </a:r>
          </a:p>
          <a:p>
            <a:pPr lvl="1"/>
            <a:r>
              <a:rPr lang="en-US" dirty="0" smtClean="0"/>
              <a:t>The magnitude of angular momentum of an extended object can also be found by multiplying the rotational inertia by the angular velocity.</a:t>
            </a:r>
          </a:p>
          <a:p>
            <a:pPr lvl="1"/>
            <a:r>
              <a:rPr lang="en-US" dirty="0" smtClean="0"/>
              <a:t>The change in angular momentum of an object is given by the product of the average torque and the time the torque is exerted.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Essential Knowledge(s):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Torque, angular velocity, angular acceleration, and angular momentum are vectors and can be characterized as positive or negative depending upon whether they give rise to or correspond to counterclockwise or clockwise rotation with respect to an axis.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Learning Objective(s):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The student is able to use representations of the relationship between force and torque.</a:t>
            </a:r>
          </a:p>
          <a:p>
            <a:r>
              <a:rPr lang="en-US" sz="3200" dirty="0" smtClean="0"/>
              <a:t>The student is able to compare the torques on an object caused by various forces.</a:t>
            </a:r>
          </a:p>
          <a:p>
            <a:r>
              <a:rPr lang="en-US" sz="3200" dirty="0" smtClean="0"/>
              <a:t>The student is able to estimate the torque on an object caused by various forces in comparison to other situations.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Learning Objective(s):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The student is able to design an experiment and analyze data testing a question about torques in a balanced rigid system.</a:t>
            </a:r>
          </a:p>
          <a:p>
            <a:r>
              <a:rPr lang="en-US" sz="3200" dirty="0" smtClean="0"/>
              <a:t>The student is able to calculate torques on a two-dimensional system in static equilibrium, by examining a representation or model (such as a diagram or physical construction).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Learning Objective(s):</a:t>
            </a:r>
            <a:br>
              <a:rPr lang="en-US" dirty="0" smtClean="0"/>
            </a:br>
            <a:endParaRPr lang="en-US" dirty="0"/>
          </a:p>
        </p:txBody>
      </p:sp>
      <p:sp>
        <p:nvSpPr>
          <p:cNvPr id="3" name="Content Placeholder 2"/>
          <p:cNvSpPr>
            <a:spLocks noGrp="1"/>
          </p:cNvSpPr>
          <p:nvPr>
            <p:ph idx="1"/>
          </p:nvPr>
        </p:nvSpPr>
        <p:spPr/>
        <p:txBody>
          <a:bodyPr>
            <a:normAutofit lnSpcReduction="10000"/>
          </a:bodyPr>
          <a:lstStyle/>
          <a:p>
            <a:r>
              <a:rPr lang="en-US" sz="3200" dirty="0" smtClean="0"/>
              <a:t>The student is able to make predictions about the change in the angular velocity about an axis for an object when forces exerted on the object cause a torque about that axis.</a:t>
            </a:r>
          </a:p>
          <a:p>
            <a:r>
              <a:rPr lang="en-US" sz="3200" dirty="0" smtClean="0"/>
              <a:t>The student is able to plan data collection and analysis strategies designed to test the relationship between a torque exerted on an object and the change in angular velocity of that object about an axis.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Learning Objective(s):</a:t>
            </a:r>
            <a:br>
              <a:rPr lang="en-US" dirty="0" smtClean="0"/>
            </a:br>
            <a:endParaRPr lang="en-US" dirty="0"/>
          </a:p>
        </p:txBody>
      </p:sp>
      <p:sp>
        <p:nvSpPr>
          <p:cNvPr id="3" name="Content Placeholder 2"/>
          <p:cNvSpPr>
            <a:spLocks noGrp="1"/>
          </p:cNvSpPr>
          <p:nvPr>
            <p:ph idx="1"/>
          </p:nvPr>
        </p:nvSpPr>
        <p:spPr/>
        <p:txBody>
          <a:bodyPr>
            <a:normAutofit fontScale="85000" lnSpcReduction="10000"/>
          </a:bodyPr>
          <a:lstStyle/>
          <a:p>
            <a:r>
              <a:rPr lang="en-US" sz="3200" dirty="0" smtClean="0"/>
              <a:t>The student is able to predict the behavior of rotational collision situations by the same processes that are used to analyze linear collision situations using an analogy between impulse and change of linear momentum and angular impulse and change of angular momentum.</a:t>
            </a:r>
          </a:p>
          <a:p>
            <a:r>
              <a:rPr lang="en-US" sz="3200" dirty="0" smtClean="0"/>
              <a:t>In an unfamiliar context or using representations beyond equations, the student is able to justify the selection of a mathematical routine to solve for the change in angular momentum of an object caused by torques exerted on the object.</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Learning Objective(s):</a:t>
            </a:r>
            <a:br>
              <a:rPr lang="en-US"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sz="3200" dirty="0" smtClean="0"/>
              <a:t>The student is able to plan data collection and analysis strategies designed to test the relationship between torques exerted on an object and the change in angular momentum of that object.</a:t>
            </a:r>
          </a:p>
          <a:p>
            <a:r>
              <a:rPr lang="en-US" sz="3200" dirty="0" smtClean="0"/>
              <a:t>The student is able to describe a representation and use it to analyze a situation in which several forces exerted on a rotating system of rigidly connected objects change the angular velocity and angular momentum of the system.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Essential Knowledge(s):</a:t>
            </a:r>
            <a:br>
              <a:rPr lang="en-US"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sz="3200" dirty="0" smtClean="0"/>
              <a:t>Only the force component perpendicular to the line connecting the axis of rotation and the point of application of the force results in a torque about that axis.</a:t>
            </a:r>
          </a:p>
          <a:p>
            <a:pPr lvl="1"/>
            <a:r>
              <a:rPr lang="en-US" dirty="0" smtClean="0"/>
              <a:t>The lever arm is the perpendicular distance from the axis of rotation or revolution to the line of application of the force.</a:t>
            </a:r>
          </a:p>
          <a:p>
            <a:pPr lvl="1"/>
            <a:r>
              <a:rPr lang="en-US" dirty="0" smtClean="0"/>
              <a:t>The magnitude of the torque is the product of the magnitude of the lever arm and the magnitude of the force.</a:t>
            </a:r>
          </a:p>
          <a:p>
            <a:pPr lvl="1"/>
            <a:r>
              <a:rPr lang="en-US" dirty="0" smtClean="0"/>
              <a:t>The net torque on a balanced system is zero.</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Learning Objective(s):</a:t>
            </a:r>
            <a:br>
              <a:rPr lang="en-US" dirty="0" smtClean="0"/>
            </a:br>
            <a:endParaRPr lang="en-US" dirty="0"/>
          </a:p>
        </p:txBody>
      </p:sp>
      <p:sp>
        <p:nvSpPr>
          <p:cNvPr id="3" name="Content Placeholder 2"/>
          <p:cNvSpPr>
            <a:spLocks noGrp="1"/>
          </p:cNvSpPr>
          <p:nvPr>
            <p:ph idx="1"/>
          </p:nvPr>
        </p:nvSpPr>
        <p:spPr/>
        <p:txBody>
          <a:bodyPr>
            <a:normAutofit lnSpcReduction="10000"/>
          </a:bodyPr>
          <a:lstStyle/>
          <a:p>
            <a:r>
              <a:rPr lang="en-US" sz="3200" dirty="0" smtClean="0"/>
              <a:t>The student is able to plan data collection strategies designed to establish that torque, angular velocity, angular acceleration, and angular momentum can be predicted accurately when the variables are treated as being clockwise or counterclockwise with respect to a well-defined axis of rotation, and refine the research question based on the examination of data.</a:t>
            </a: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Enduring Understanding(s):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A force exerted on an object can cause a torque on that object.</a:t>
            </a:r>
          </a:p>
          <a:p>
            <a:r>
              <a:rPr lang="en-US" sz="3200" dirty="0" smtClean="0"/>
              <a:t>A net torque exerted on a system by other objects or systems will change the angular momentum of the system.</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Big Idea(s):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Big Idea 3:  The interactions of an object with other objects can be described by forces.</a:t>
            </a:r>
          </a:p>
          <a:p>
            <a:r>
              <a:rPr lang="en-US" sz="3200" dirty="0" smtClean="0"/>
              <a:t>Big Idea 4:  Interactions between systems can result in changes in those systems.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sz="2800" dirty="0" smtClean="0">
                <a:latin typeface="Viner Hand ITC" pitchFamily="66" charset="0"/>
              </a:rPr>
              <a:t/>
            </a:r>
            <a:br>
              <a:rPr lang="en-US" sz="2800" dirty="0" smtClean="0">
                <a:latin typeface="Viner Hand ITC" pitchFamily="66" charset="0"/>
              </a:rPr>
            </a:br>
            <a:r>
              <a:rPr lang="en-US" sz="4400" dirty="0" smtClean="0">
                <a:latin typeface="Pristina" pitchFamily="66" charset="0"/>
              </a:rPr>
              <a:t>Questions?</a:t>
            </a:r>
            <a:endParaRPr lang="en-US" sz="4400" dirty="0">
              <a:latin typeface="Pristina" pitchFamily="66" charset="0"/>
            </a:endParaRPr>
          </a:p>
        </p:txBody>
      </p:sp>
      <p:sp>
        <p:nvSpPr>
          <p:cNvPr id="3" name="Subtitle 2"/>
          <p:cNvSpPr>
            <a:spLocks noGrp="1"/>
          </p:cNvSpPr>
          <p:nvPr>
            <p:ph type="subTitle" idx="1"/>
          </p:nvPr>
        </p:nvSpPr>
        <p:spPr/>
        <p:txBody>
          <a:bodyPr/>
          <a:lstStyle/>
          <a:p>
            <a:endParaRPr lang="en-US"/>
          </a:p>
        </p:txBody>
      </p:sp>
      <p:pic>
        <p:nvPicPr>
          <p:cNvPr id="4" name="Picture 3" descr="Devil%20Head.jpg"/>
          <p:cNvPicPr>
            <a:picLocks noChangeAspect="1"/>
          </p:cNvPicPr>
          <p:nvPr/>
        </p:nvPicPr>
        <p:blipFill>
          <a:blip r:embed="rId2" cstate="print"/>
          <a:stretch>
            <a:fillRect/>
          </a:stretch>
        </p:blipFill>
        <p:spPr>
          <a:xfrm>
            <a:off x="2438400" y="152400"/>
            <a:ext cx="4128596" cy="3930650"/>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71600" y="1351672"/>
            <a:ext cx="5053350" cy="977486"/>
          </a:xfrm>
        </p:spPr>
        <p:txBody>
          <a:bodyPr>
            <a:normAutofit/>
          </a:bodyPr>
          <a:lstStyle/>
          <a:p>
            <a:r>
              <a:rPr lang="en-US" sz="3200" dirty="0" smtClean="0"/>
              <a:t>#1-21</a:t>
            </a:r>
            <a:endParaRPr lang="en-US" sz="3200" dirty="0"/>
          </a:p>
        </p:txBody>
      </p:sp>
      <p:sp>
        <p:nvSpPr>
          <p:cNvPr id="3" name="Title 2"/>
          <p:cNvSpPr>
            <a:spLocks noGrp="1"/>
          </p:cNvSpPr>
          <p:nvPr>
            <p:ph type="title"/>
          </p:nvPr>
        </p:nvSpPr>
        <p:spPr/>
        <p:txBody>
          <a:bodyPr/>
          <a:lstStyle/>
          <a:p>
            <a:r>
              <a:rPr lang="en-US" dirty="0" smtClean="0"/>
              <a:t>Homework</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5029200"/>
            <a:ext cx="8458200" cy="1600200"/>
          </a:xfrm>
        </p:spPr>
        <p:txBody>
          <a:bodyPr/>
          <a:lstStyle/>
          <a:p>
            <a:r>
              <a:rPr lang="en-US" dirty="0" smtClean="0">
                <a:hlinkClick r:id="rId3" action="ppaction://hlinkfile"/>
              </a:rPr>
              <a:t>Video: </a:t>
            </a:r>
            <a:br>
              <a:rPr lang="en-US" dirty="0" smtClean="0">
                <a:hlinkClick r:id="rId3" action="ppaction://hlinkfile"/>
              </a:rPr>
            </a:br>
            <a:r>
              <a:rPr lang="en-US" dirty="0" smtClean="0">
                <a:hlinkClick r:id="rId3" action="ppaction://hlinkfile"/>
              </a:rPr>
              <a:t>torque vs. horsepower</a:t>
            </a:r>
            <a:endParaRPr lang="en-US" dirty="0"/>
          </a:p>
        </p:txBody>
      </p:sp>
      <p:sp>
        <p:nvSpPr>
          <p:cNvPr id="3" name="Subtitle 2"/>
          <p:cNvSpPr>
            <a:spLocks noGrp="1"/>
          </p:cNvSpPr>
          <p:nvPr>
            <p:ph type="subTitle" idx="1"/>
          </p:nvPr>
        </p:nvSpPr>
        <p:spPr/>
        <p:txBody>
          <a:bodyPr/>
          <a:lstStyle/>
          <a:p>
            <a:endParaRPr lang="en-US"/>
          </a:p>
        </p:txBody>
      </p:sp>
      <p:pic>
        <p:nvPicPr>
          <p:cNvPr id="6" name="Horsepower_vs_Torque_-_Explained.wmv">
            <a:hlinkClick r:id="" action="ppaction://media"/>
          </p:cNvPr>
          <p:cNvPicPr>
            <a:picLocks noRot="1" noChangeAspect="1"/>
          </p:cNvPicPr>
          <p:nvPr>
            <a:videoFile r:link="rId1"/>
          </p:nvPr>
        </p:nvPicPr>
        <p:blipFill>
          <a:blip r:embed="rId4" cstate="print"/>
          <a:stretch>
            <a:fillRect/>
          </a:stretch>
        </p:blipFill>
        <p:spPr>
          <a:xfrm>
            <a:off x="270933" y="228600"/>
            <a:ext cx="8534400" cy="4800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Essential Knowledge(s):</a:t>
            </a:r>
            <a:br>
              <a:rPr lang="en-US"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sz="3200" dirty="0" smtClean="0"/>
              <a:t>The presence of a net torque along any axis will cause a rigid system to change its rotational motion or an object to change its rotational motion about that axis.</a:t>
            </a:r>
          </a:p>
          <a:p>
            <a:pPr lvl="1"/>
            <a:r>
              <a:rPr lang="en-US" dirty="0" smtClean="0"/>
              <a:t>Rotational motion can be described in terms of angular displacement, angular velocity, and angular acceleration about a fixed axis.</a:t>
            </a:r>
          </a:p>
          <a:p>
            <a:pPr lvl="1"/>
            <a:r>
              <a:rPr lang="en-US" dirty="0" smtClean="0"/>
              <a:t>Rotational motion of a point can be related to linear motion of the point using the distance of the point from the axis of rotation.</a:t>
            </a:r>
          </a:p>
          <a:p>
            <a:pPr lvl="1"/>
            <a:r>
              <a:rPr lang="en-US" dirty="0" smtClean="0"/>
              <a:t>The angular acceleration of an object or rigid system can be calculated from the net torque and the rotational inertia of the object or rigid system.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Essential Knowledge(s):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A torque exerted on an object can change the angular momentum of an object.</a:t>
            </a:r>
          </a:p>
          <a:p>
            <a:pPr lvl="1"/>
            <a:r>
              <a:rPr lang="en-US" dirty="0" smtClean="0"/>
              <a:t>Angular momentum is a vector quantity, with its direction determined by a right-hand rule.</a:t>
            </a:r>
          </a:p>
          <a:p>
            <a:pPr lvl="1"/>
            <a:r>
              <a:rPr lang="en-US" dirty="0" smtClean="0"/>
              <a:t>The magnitude of angular momentum of a point object about an axis can be calculated by multiplying the perpendicular distance from the axis of rotation to the line of motion by the magnitude of linear momentum.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Essential Knowledge(s):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A torque exerted on an object can change the angular momentum of an object.</a:t>
            </a:r>
          </a:p>
          <a:p>
            <a:pPr lvl="1"/>
            <a:r>
              <a:rPr lang="en-US" dirty="0" smtClean="0"/>
              <a:t>The magnitude of angular momentum of an extended object can also be found by multiplying the rotational inertia by the angular velocity.</a:t>
            </a:r>
          </a:p>
          <a:p>
            <a:pPr lvl="1"/>
            <a:r>
              <a:rPr lang="en-US" dirty="0" smtClean="0"/>
              <a:t>The change in angular momentum of an object is given by the product of the average torque and the time the torque is exerted.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Essential Knowledge(s):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Torque, angular velocity, angular acceleration, and angular momentum are vectors and can be characterized as positive or negative depending upon whether they give rise to or correspond to counterclockwise or clockwise rotation with respect to an axis.</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852</TotalTime>
  <Words>2422</Words>
  <Application>Microsoft Office PowerPoint</Application>
  <PresentationFormat>On-screen Show (4:3)</PresentationFormat>
  <Paragraphs>177</Paragraphs>
  <Slides>55</Slides>
  <Notes>0</Notes>
  <HiddenSlides>0</HiddenSlides>
  <MMClips>2</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5" baseType="lpstr">
      <vt:lpstr>Gulim</vt:lpstr>
      <vt:lpstr>Consolas</vt:lpstr>
      <vt:lpstr>Corbel</vt:lpstr>
      <vt:lpstr>Pristina</vt:lpstr>
      <vt:lpstr>Viner Hand ITC</vt:lpstr>
      <vt:lpstr>Wingdings</vt:lpstr>
      <vt:lpstr>Wingdings 2</vt:lpstr>
      <vt:lpstr>Wingdings 3</vt:lpstr>
      <vt:lpstr>Metro</vt:lpstr>
      <vt:lpstr>Equation</vt:lpstr>
      <vt:lpstr>Devil  physics The  baddest  class  on  campus AP Physics</vt:lpstr>
      <vt:lpstr>Lsn 8-1: Angular quantities Lsn 8-2: Constant angular       acceleration Lsn 8-3: Rolling motion       (without slipping)</vt:lpstr>
      <vt:lpstr>Big Idea(s): </vt:lpstr>
      <vt:lpstr>Enduring Understanding(s): </vt:lpstr>
      <vt:lpstr>Essential Knowledge(s): </vt:lpstr>
      <vt:lpstr>Essential Knowledge(s): </vt:lpstr>
      <vt:lpstr>Essential Knowledge(s): </vt:lpstr>
      <vt:lpstr>Essential Knowledge(s): </vt:lpstr>
      <vt:lpstr>Essential Knowledge(s): </vt:lpstr>
      <vt:lpstr>Learning Objective(s): </vt:lpstr>
      <vt:lpstr>Learning Objective(s): </vt:lpstr>
      <vt:lpstr>Learning Objective(s): </vt:lpstr>
      <vt:lpstr>Learning Objective(s): </vt:lpstr>
      <vt:lpstr>Learning Objective(s): </vt:lpstr>
      <vt:lpstr>Learning Objective(s): </vt:lpstr>
      <vt:lpstr>Rigid Objects Only</vt:lpstr>
      <vt:lpstr>Overview of Rotational Equations of Motion</vt:lpstr>
      <vt:lpstr>Angular Quantities</vt:lpstr>
      <vt:lpstr>Angular Quantities</vt:lpstr>
      <vt:lpstr>Angular Quantities</vt:lpstr>
      <vt:lpstr>Angular Quantities</vt:lpstr>
      <vt:lpstr>Angular Quantities</vt:lpstr>
      <vt:lpstr>Angular Quantities</vt:lpstr>
      <vt:lpstr>Angular Quantities</vt:lpstr>
      <vt:lpstr>Angular Quantities</vt:lpstr>
      <vt:lpstr>Angular Quantities</vt:lpstr>
      <vt:lpstr>Angular Quantities</vt:lpstr>
      <vt:lpstr>Linear Quantities</vt:lpstr>
      <vt:lpstr>Linear Quantities</vt:lpstr>
      <vt:lpstr>Linear Quantities</vt:lpstr>
      <vt:lpstr>Linear Quantities</vt:lpstr>
      <vt:lpstr>Linear Quantities</vt:lpstr>
      <vt:lpstr>Linear and Rotational Quantities - Summary</vt:lpstr>
      <vt:lpstr>More Angular Quantities</vt:lpstr>
      <vt:lpstr>More Angular Quantities</vt:lpstr>
      <vt:lpstr>Constant Angular Acceleration</vt:lpstr>
      <vt:lpstr>PowerPoint Presentation</vt:lpstr>
      <vt:lpstr>Rolling Motion (Without Slipping)</vt:lpstr>
      <vt:lpstr>Rolling Motion (Without Slipping)</vt:lpstr>
      <vt:lpstr>Essential Knowledge(s): </vt:lpstr>
      <vt:lpstr>Essential Knowledge(s): </vt:lpstr>
      <vt:lpstr>Essential Knowledge(s): </vt:lpstr>
      <vt:lpstr>Essential Knowledge(s): </vt:lpstr>
      <vt:lpstr>Essential Knowledge(s): </vt:lpstr>
      <vt:lpstr>Learning Objective(s): </vt:lpstr>
      <vt:lpstr>Learning Objective(s): </vt:lpstr>
      <vt:lpstr>Learning Objective(s): </vt:lpstr>
      <vt:lpstr>Learning Objective(s): </vt:lpstr>
      <vt:lpstr>Learning Objective(s): </vt:lpstr>
      <vt:lpstr>Learning Objective(s): </vt:lpstr>
      <vt:lpstr>Enduring Understanding(s): </vt:lpstr>
      <vt:lpstr>Big Idea(s): </vt:lpstr>
      <vt:lpstr> Questions?</vt:lpstr>
      <vt:lpstr>Homework</vt:lpstr>
      <vt:lpstr>Video:  torque vs. horsepower</vt:lpstr>
    </vt:vector>
  </TitlesOfParts>
  <Company>pcsb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Devil physics The baddest class on campus IB Physics Physics I Honors / Pre-IB Physics</dc:title>
  <dc:creator>Kyle Smith</dc:creator>
  <cp:lastModifiedBy>Smith Kyle</cp:lastModifiedBy>
  <cp:revision>56</cp:revision>
  <dcterms:created xsi:type="dcterms:W3CDTF">2010-12-08T08:20:03Z</dcterms:created>
  <dcterms:modified xsi:type="dcterms:W3CDTF">2016-02-18T12:27:17Z</dcterms:modified>
</cp:coreProperties>
</file>