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0" r:id="rId4"/>
    <p:sldId id="330" r:id="rId5"/>
    <p:sldId id="333" r:id="rId6"/>
    <p:sldId id="334" r:id="rId7"/>
    <p:sldId id="335" r:id="rId8"/>
    <p:sldId id="336" r:id="rId9"/>
    <p:sldId id="337" r:id="rId10"/>
    <p:sldId id="339" r:id="rId11"/>
    <p:sldId id="338" r:id="rId12"/>
    <p:sldId id="341" r:id="rId13"/>
    <p:sldId id="340" r:id="rId14"/>
    <p:sldId id="342" r:id="rId15"/>
    <p:sldId id="343" r:id="rId16"/>
    <p:sldId id="332" r:id="rId17"/>
    <p:sldId id="352" r:id="rId18"/>
    <p:sldId id="362" r:id="rId19"/>
    <p:sldId id="363" r:id="rId20"/>
    <p:sldId id="364" r:id="rId21"/>
    <p:sldId id="369" r:id="rId22"/>
    <p:sldId id="366" r:id="rId23"/>
    <p:sldId id="351" r:id="rId24"/>
    <p:sldId id="365" r:id="rId25"/>
    <p:sldId id="368" r:id="rId26"/>
    <p:sldId id="370" r:id="rId27"/>
    <p:sldId id="367" r:id="rId28"/>
    <p:sldId id="353" r:id="rId29"/>
    <p:sldId id="354" r:id="rId30"/>
    <p:sldId id="377" r:id="rId31"/>
    <p:sldId id="356" r:id="rId32"/>
    <p:sldId id="317" r:id="rId33"/>
    <p:sldId id="263" r:id="rId34"/>
    <p:sldId id="319" r:id="rId35"/>
    <p:sldId id="321" r:id="rId36"/>
    <p:sldId id="322" r:id="rId37"/>
    <p:sldId id="323" r:id="rId38"/>
    <p:sldId id="324" r:id="rId39"/>
    <p:sldId id="371" r:id="rId40"/>
    <p:sldId id="320" r:id="rId41"/>
    <p:sldId id="385" r:id="rId42"/>
    <p:sldId id="325" r:id="rId43"/>
    <p:sldId id="326" r:id="rId44"/>
    <p:sldId id="327" r:id="rId45"/>
    <p:sldId id="372" r:id="rId46"/>
    <p:sldId id="373" r:id="rId47"/>
    <p:sldId id="374" r:id="rId48"/>
    <p:sldId id="376" r:id="rId49"/>
    <p:sldId id="316" r:id="rId50"/>
    <p:sldId id="355" r:id="rId51"/>
    <p:sldId id="357" r:id="rId52"/>
    <p:sldId id="375" r:id="rId53"/>
    <p:sldId id="378" r:id="rId54"/>
    <p:sldId id="389" r:id="rId55"/>
    <p:sldId id="358" r:id="rId56"/>
    <p:sldId id="379" r:id="rId57"/>
    <p:sldId id="390" r:id="rId58"/>
    <p:sldId id="381" r:id="rId59"/>
    <p:sldId id="382" r:id="rId60"/>
    <p:sldId id="380" r:id="rId61"/>
    <p:sldId id="392" r:id="rId62"/>
    <p:sldId id="360" r:id="rId63"/>
    <p:sldId id="383" r:id="rId64"/>
    <p:sldId id="384" r:id="rId65"/>
    <p:sldId id="386" r:id="rId66"/>
    <p:sldId id="331" r:id="rId67"/>
    <p:sldId id="359" r:id="rId68"/>
    <p:sldId id="391" r:id="rId69"/>
    <p:sldId id="387" r:id="rId70"/>
    <p:sldId id="388" r:id="rId71"/>
    <p:sldId id="361" r:id="rId72"/>
    <p:sldId id="329" r:id="rId73"/>
    <p:sldId id="345" r:id="rId74"/>
    <p:sldId id="346" r:id="rId75"/>
    <p:sldId id="347" r:id="rId76"/>
    <p:sldId id="348" r:id="rId77"/>
    <p:sldId id="349" r:id="rId78"/>
    <p:sldId id="350" r:id="rId79"/>
    <p:sldId id="344" r:id="rId80"/>
    <p:sldId id="261" r:id="rId81"/>
    <p:sldId id="262" r:id="rId82"/>
    <p:sldId id="318"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403"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FD15329E-6E04-4E8D-9AA0-27424FD5CF1F}" type="datetimeFigureOut">
              <a:rPr lang="en-US" smtClean="0"/>
              <a:pPr/>
              <a:t>2/12/2016</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E58F673A-CE59-4D58-8998-1918CBD17A80}" type="slidenum">
              <a:rPr lang="en-US" smtClean="0"/>
              <a:pPr/>
              <a:t>‹#›</a:t>
            </a:fld>
            <a:endParaRPr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2/12/2016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2/12/2016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2/12/2016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2/12/2016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15329E-6E04-4E8D-9AA0-27424FD5CF1F}" type="datetimeFigureOut">
              <a:rPr lang="en-US" smtClean="0"/>
              <a:pPr/>
              <a:t>2/12/2016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D15329E-6E04-4E8D-9AA0-27424FD5CF1F}" type="datetimeFigureOut">
              <a:rPr lang="en-US" smtClean="0"/>
              <a:pPr/>
              <a:t>2/12/2016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58F673A-CE59-4D58-8998-1918CBD17A80}"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D15329E-6E04-4E8D-9AA0-27424FD5CF1F}" type="datetimeFigureOut">
              <a:rPr lang="en-US" smtClean="0"/>
              <a:pPr/>
              <a:t>2/12/2016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D15329E-6E04-4E8D-9AA0-27424FD5CF1F}" type="datetimeFigureOut">
              <a:rPr lang="en-US" smtClean="0"/>
              <a:pPr/>
              <a:t>2/12/2016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15329E-6E04-4E8D-9AA0-27424FD5CF1F}" type="datetimeFigureOut">
              <a:rPr lang="en-US" smtClean="0"/>
              <a:pPr/>
              <a:t>2/12/2016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FD15329E-6E04-4E8D-9AA0-27424FD5CF1F}" type="datetimeFigureOut">
              <a:rPr lang="en-US" smtClean="0"/>
              <a:pPr/>
              <a:t>2/12/2016</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E58F673A-CE59-4D58-8998-1918CBD17A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FD15329E-6E04-4E8D-9AA0-27424FD5CF1F}" type="datetimeFigureOut">
              <a:rPr lang="en-US" smtClean="0"/>
              <a:pPr/>
              <a:t>2/12/2016</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E58F673A-CE59-4D58-8998-1918CBD17A8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Primary%20to%20Secondary%20Energy%20Generation.mp4" TargetMode="External"/><Relationship Id="rId2" Type="http://schemas.openxmlformats.org/officeDocument/2006/relationships/slideLayout" Target="../slideLayouts/slideLayout2.xml"/><Relationship Id="rId1" Type="http://schemas.openxmlformats.org/officeDocument/2006/relationships/video" Target="file:///G:\AAASync\IB%20Physics%20Course\Lesson%20Plans\Tsokos%20Lessons\Tsokos%20Chapter%208\Lesson%208-1\Primary%20to%20Secondary%20Energy%20Generation.mp4" TargetMode="Externa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Non-Renewable%20Fossil%20Fuels.mp4" TargetMode="External"/><Relationship Id="rId2" Type="http://schemas.openxmlformats.org/officeDocument/2006/relationships/slideLayout" Target="../slideLayouts/slideLayout2.xml"/><Relationship Id="rId1" Type="http://schemas.openxmlformats.org/officeDocument/2006/relationships/video" Target="file:///G:\AAASync\IB%20Physics%20Course\Lesson%20Plans\Tsokos%20Lessons\Tsokos%20Chapter%208\Lesson%208-1\Non-Renewable%20Fossil%20Fuels.mp4" TargetMode="Externa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The%20Pros%20and%20Cons%20of%20Coal%20and%20Oil.mp4" TargetMode="External"/><Relationship Id="rId2" Type="http://schemas.openxmlformats.org/officeDocument/2006/relationships/slideLayout" Target="../slideLayouts/slideLayout2.xml"/><Relationship Id="rId1" Type="http://schemas.openxmlformats.org/officeDocument/2006/relationships/video" Target="file:///G:\AAASync\IB%20Physics%20Course\Lesson%20Plans\Tsokos%20Lessons\Tsokos%20Chapter%208\Lesson%208-1\The%20Pros%20and%20Cons%20of%20Coal%20and%20Oil.mp4" TargetMode="Externa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hyperlink" Target="The%20Pros%20and%20Cons%20of%20Gas.mp4" TargetMode="External"/><Relationship Id="rId2" Type="http://schemas.openxmlformats.org/officeDocument/2006/relationships/slideLayout" Target="../slideLayouts/slideLayout2.xml"/><Relationship Id="rId1" Type="http://schemas.openxmlformats.org/officeDocument/2006/relationships/video" Target="file:///G:\AAASync\IB%20Physics%20Course\Lesson%20Plans\Tsokos%20Lessons\Tsokos%20Chapter%208\Lesson%208-1\The%20Pros%20and%20Cons%20of%20Gas.mp4" TargetMode="Externa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The%20Pros%20and%20Cons%20of%20Nuclear.mp4" TargetMode="External"/><Relationship Id="rId2" Type="http://schemas.openxmlformats.org/officeDocument/2006/relationships/slideLayout" Target="../slideLayouts/slideLayout2.xml"/><Relationship Id="rId1" Type="http://schemas.openxmlformats.org/officeDocument/2006/relationships/video" Target="file:///G:\AAASync\IB%20Physics%20Course\Lesson%20Plans\Tsokos%20Lessons\Tsokos%20Chapter%208\Lesson%208-1\The%20Pros%20and%20Cons%20of%20Nuclear.mp4" TargetMode="Externa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hyperlink" Target="Introduction%20To%20Nuclear%20Power.wmv" TargetMode="External"/><Relationship Id="rId2" Type="http://schemas.openxmlformats.org/officeDocument/2006/relationships/slideLayout" Target="../slideLayouts/slideLayout2.xml"/><Relationship Id="rId1" Type="http://schemas.openxmlformats.org/officeDocument/2006/relationships/video" Target="file:///G:\AAASync\IB%20Physics%20Course\Lesson%20Plans\Tsokos%20Lessons\Tsokos%20Chapter%208\Lesson%208-1\Introduction%20To%20Nuclear%20Power.wmv" TargetMode="Externa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hyperlink" Target="Generating%20Nuclear%20Power.wmv" TargetMode="External"/><Relationship Id="rId2" Type="http://schemas.openxmlformats.org/officeDocument/2006/relationships/slideLayout" Target="../slideLayouts/slideLayout2.xml"/><Relationship Id="rId1" Type="http://schemas.openxmlformats.org/officeDocument/2006/relationships/video" Target="file:///G:\AAASync\IB%20Physics%20Course\Lesson%20Plans\Tsokos%20Lessons\Tsokos%20Chapter%208\Lesson%208-1\Generating%20Nuclear%20Power.wmv" TargetMode="Externa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3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Nuclear%20fission.wmv" TargetMode="External"/><Relationship Id="rId2" Type="http://schemas.openxmlformats.org/officeDocument/2006/relationships/slideLayout" Target="../slideLayouts/slideLayout2.xml"/><Relationship Id="rId1" Type="http://schemas.openxmlformats.org/officeDocument/2006/relationships/video" Target="file:///G:\AAASync\IB%20Physics%20Course\Lesson%20Plans\Tsokos%20Lessons\Tsokos%20Chapter%208\Lesson%208-1\Nuclear%20fission.wmv" TargetMode="Externa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hyperlink" Target="http://imgs.xkcd.com/blag/radiation.png" TargetMode="External"/><Relationship Id="rId2" Type="http://schemas.openxmlformats.org/officeDocument/2006/relationships/hyperlink" Target="http://www.kqed.org/a/forum/R20110401090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From+Petroleum+Age+to+Alternative+Energy+Sources.mp4" TargetMode="External"/><Relationship Id="rId2" Type="http://schemas.openxmlformats.org/officeDocument/2006/relationships/slideLayout" Target="../slideLayouts/slideLayout2.xml"/><Relationship Id="rId1" Type="http://schemas.openxmlformats.org/officeDocument/2006/relationships/video" Target="file:///G:\AAASync\IB%20Physics%20Course\Lesson%20Plans\Tsokos%20Lessons\Tsokos%20Chapter%208\Lesson%208-1\From+Petroleum+Age+to+Alternative+Energy+Sources.mp4" TargetMode="External"/><Relationship Id="rId4" Type="http://schemas.openxmlformats.org/officeDocument/2006/relationships/image" Target="../media/image25.png"/></Relationships>
</file>

<file path=ppt/slides/_rels/slide51.xml.rels><?xml version="1.0" encoding="UTF-8" standalone="yes"?>
<Relationships xmlns="http://schemas.openxmlformats.org/package/2006/relationships"><Relationship Id="rId3" Type="http://schemas.openxmlformats.org/officeDocument/2006/relationships/hyperlink" Target="The+Pros+and+Cons+of+Solar+Energy.mp4" TargetMode="External"/><Relationship Id="rId2" Type="http://schemas.openxmlformats.org/officeDocument/2006/relationships/slideLayout" Target="../slideLayouts/slideLayout2.xml"/><Relationship Id="rId1" Type="http://schemas.openxmlformats.org/officeDocument/2006/relationships/video" Target="file:///G:\AAASync\IB%20Physics%20Course\Lesson%20Plans\Tsokos%20Lessons\Tsokos%20Chapter%208\Lesson%208-1\The+Pros+and+Cons+of+Solar+Energy.mp4" TargetMode="External"/><Relationship Id="rId4" Type="http://schemas.openxmlformats.org/officeDocument/2006/relationships/image" Target="../media/image2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The%20Pros%20and%20Cons%20of%20HydroElectric%20Power.mp4" TargetMode="External"/><Relationship Id="rId2" Type="http://schemas.openxmlformats.org/officeDocument/2006/relationships/slideLayout" Target="../slideLayouts/slideLayout2.xml"/><Relationship Id="rId1" Type="http://schemas.openxmlformats.org/officeDocument/2006/relationships/video" Target="file:///G:\AAASync\IB%20Physics%20Course\Lesson%20Plans\Tsokos%20Lessons\Tsokos%20Chapter%208\Lesson%208-1\The%20Pros%20and%20Cons%20of%20HydroElectric%20Power.mp4" TargetMode="External"/><Relationship Id="rId4" Type="http://schemas.openxmlformats.org/officeDocument/2006/relationships/image" Target="../media/image28.png"/></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5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ideo" Target="file:///G:\AAASync\IB%20Physics%20Course\Lesson%20Plans\Tsokos%20Lessons\Tsokos%20Chapter%208\Lesson%208-1\Mechanicville_Hydroelectric_Station_Tour_1.wmv"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The+Pros+and+Cons+of+Wind.mp4" TargetMode="External"/><Relationship Id="rId2" Type="http://schemas.openxmlformats.org/officeDocument/2006/relationships/slideLayout" Target="../slideLayouts/slideLayout2.xml"/><Relationship Id="rId1" Type="http://schemas.openxmlformats.org/officeDocument/2006/relationships/video" Target="file:///G:\AAASync\IB%20Physics%20Course\Lesson%20Plans\Tsokos%20Lessons\Tsokos%20Chapter%208\Lesson%208-1\The+Pros+and+Cons+of+Wind.mp4" TargetMode="External"/><Relationship Id="rId4" Type="http://schemas.openxmlformats.org/officeDocument/2006/relationships/image" Target="../media/image32.png"/></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6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hyperlink" Target="The+Pros+and+Cons+of+Geothermal+Power.mp4" TargetMode="External"/><Relationship Id="rId2" Type="http://schemas.openxmlformats.org/officeDocument/2006/relationships/slideLayout" Target="../slideLayouts/slideLayout2.xml"/><Relationship Id="rId1" Type="http://schemas.openxmlformats.org/officeDocument/2006/relationships/video" Target="file:///G:\AAASync\IB%20Physics%20Course\Lesson%20Plans\Tsokos%20Lessons\Tsokos%20Chapter%208\Lesson%208-1\The+Pros+and+Cons+of+Geothermal+Power.mp4" TargetMode="External"/><Relationship Id="rId4" Type="http://schemas.openxmlformats.org/officeDocument/2006/relationships/image" Target="../media/image35.png"/></Relationships>
</file>

<file path=ppt/slides/_rels/slide6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hyperlink" Target="Tidal%20Energy%20Pros%20and%20Cons.mp4" TargetMode="External"/><Relationship Id="rId2" Type="http://schemas.openxmlformats.org/officeDocument/2006/relationships/slideLayout" Target="../slideLayouts/slideLayout2.xml"/><Relationship Id="rId1" Type="http://schemas.openxmlformats.org/officeDocument/2006/relationships/video" Target="file:///G:\AAASync\IB%20Physics%20Course\Lesson%20Plans\Tsokos%20Lessons\Tsokos%20Chapter%208\Lesson%208-1\Tidal%20Energy%20Pros%20and%20Cons.mp4" TargetMode="External"/><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Waves.mp4" TargetMode="External"/><Relationship Id="rId2" Type="http://schemas.openxmlformats.org/officeDocument/2006/relationships/slideLayout" Target="../slideLayouts/slideLayout2.xml"/><Relationship Id="rId1" Type="http://schemas.openxmlformats.org/officeDocument/2006/relationships/video" Target="file:///G:\AAASync\IB%20Physics%20Course\Lesson%20Plans\Tsokos%20Lessons\Tsokos%20Chapter%208\Lesson%208-1\Waves.mp4" TargetMode="External"/><Relationship Id="rId4" Type="http://schemas.openxmlformats.org/officeDocument/2006/relationships/image" Target="../media/image38.png"/></Relationships>
</file>

<file path=ppt/slides/_rels/slide71.xml.rels><?xml version="1.0" encoding="UTF-8" standalone="yes"?>
<Relationships xmlns="http://schemas.openxmlformats.org/package/2006/relationships"><Relationship Id="rId3" Type="http://schemas.openxmlformats.org/officeDocument/2006/relationships/hyperlink" Target="Hydrogen+Power.mp4" TargetMode="External"/><Relationship Id="rId2" Type="http://schemas.openxmlformats.org/officeDocument/2006/relationships/slideLayout" Target="../slideLayouts/slideLayout2.xml"/><Relationship Id="rId1" Type="http://schemas.openxmlformats.org/officeDocument/2006/relationships/video" Target="file:///G:\AAASync\IB%20Physics%20Course\Lesson%20Plans\Tsokos%20Lessons\Tsokos%20Chapter%208\Lesson%208-1\Hydrogen+Power.mp4" TargetMode="External"/><Relationship Id="rId4" Type="http://schemas.openxmlformats.org/officeDocument/2006/relationships/image" Target="../media/image39.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hyperlink" Target="Nuclear%20Power~32%20min.wmv" TargetMode="External"/><Relationship Id="rId2" Type="http://schemas.openxmlformats.org/officeDocument/2006/relationships/slideLayout" Target="../slideLayouts/slideLayout2.xml"/><Relationship Id="rId1" Type="http://schemas.openxmlformats.org/officeDocument/2006/relationships/video" Target="file:///G:\AAASync\IB%20Physics%20Course\Lesson%20Plans\Tsokos%20Lessons\Tsokos%20Chapter%208\Lesson%208-1\Nuclear%20Power~32%20min.wmv" TargetMode="Externa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latin typeface="Pristina" pitchFamily="66" charset="0"/>
              </a:rPr>
              <a:t>Devil  physics</a:t>
            </a:r>
            <a:br>
              <a:rPr lang="en-US" dirty="0" smtClean="0">
                <a:latin typeface="Pristina" pitchFamily="66" charset="0"/>
              </a:rPr>
            </a:br>
            <a:r>
              <a:rPr lang="en-US" sz="3200" dirty="0" smtClean="0">
                <a:latin typeface="Pristina" pitchFamily="66" charset="0"/>
              </a:rPr>
              <a:t>The  </a:t>
            </a:r>
            <a:r>
              <a:rPr lang="en-US" sz="3200" dirty="0" err="1" smtClean="0">
                <a:latin typeface="Pristina" pitchFamily="66" charset="0"/>
              </a:rPr>
              <a:t>baddest</a:t>
            </a:r>
            <a:r>
              <a:rPr lang="en-US" sz="3200" dirty="0" smtClean="0">
                <a:latin typeface="Pristina" pitchFamily="66" charset="0"/>
              </a:rPr>
              <a:t>  class  on  campus</a:t>
            </a:r>
            <a:br>
              <a:rPr lang="en-US" sz="3200" dirty="0" smtClean="0">
                <a:latin typeface="Pristina" pitchFamily="66" charset="0"/>
              </a:rPr>
            </a:br>
            <a:r>
              <a:rPr lang="en-US" sz="3200" dirty="0" smtClean="0">
                <a:latin typeface="Pristina" pitchFamily="66" charset="0"/>
              </a:rPr>
              <a:t/>
            </a:r>
            <a:br>
              <a:rPr lang="en-US" sz="3200" dirty="0" smtClean="0">
                <a:latin typeface="Pristina" pitchFamily="66" charset="0"/>
              </a:rPr>
            </a:br>
            <a:r>
              <a:rPr lang="en-US" sz="3000" dirty="0" smtClean="0">
                <a:latin typeface="Pristina" pitchFamily="66" charset="0"/>
              </a:rPr>
              <a:t>IB </a:t>
            </a:r>
            <a:r>
              <a:rPr lang="en-US" sz="3000" dirty="0" smtClean="0">
                <a:latin typeface="Pristina" pitchFamily="66" charset="0"/>
              </a:rPr>
              <a:t>Physics</a:t>
            </a:r>
            <a:endParaRPr lang="en-US" sz="3000" dirty="0">
              <a:latin typeface="Pristina" pitchFamily="66" charset="0"/>
            </a:endParaRPr>
          </a:p>
        </p:txBody>
      </p:sp>
      <p:sp>
        <p:nvSpPr>
          <p:cNvPr id="3" name="Subtitle 2"/>
          <p:cNvSpPr>
            <a:spLocks noGrp="1"/>
          </p:cNvSpPr>
          <p:nvPr>
            <p:ph type="subTitle" idx="1"/>
          </p:nvPr>
        </p:nvSpPr>
        <p:spPr/>
        <p:txBody>
          <a:bodyPr/>
          <a:lstStyle/>
          <a:p>
            <a:endParaRPr lang="en-US"/>
          </a:p>
        </p:txBody>
      </p:sp>
      <p:pic>
        <p:nvPicPr>
          <p:cNvPr id="4" name="Picture 3" descr="Devil%20Head.jpg"/>
          <p:cNvPicPr>
            <a:picLocks noChangeAspect="1"/>
          </p:cNvPicPr>
          <p:nvPr/>
        </p:nvPicPr>
        <p:blipFill>
          <a:blip r:embed="rId2" cstate="print"/>
          <a:stretch>
            <a:fillRect/>
          </a:stretch>
        </p:blipFill>
        <p:spPr>
          <a:xfrm>
            <a:off x="2438400" y="152400"/>
            <a:ext cx="4128596" cy="39306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Applications And Skills: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Solving </a:t>
            </a:r>
            <a:r>
              <a:rPr lang="en-US" sz="3200" dirty="0" smtClean="0"/>
              <a:t>problems relevant to energy transformations in the context of these generating systems</a:t>
            </a:r>
          </a:p>
          <a:p>
            <a:r>
              <a:rPr lang="en-US" sz="3200" dirty="0" smtClean="0"/>
              <a:t>Discussing safety issues and risks associated with the production of nuclear power </a:t>
            </a:r>
          </a:p>
          <a:p>
            <a:r>
              <a:rPr lang="en-US" sz="3200" dirty="0" smtClean="0"/>
              <a:t>Describing the differences between photovoltaic cells and solar heating </a:t>
            </a:r>
            <a:r>
              <a:rPr lang="en-US" sz="3200" dirty="0" smtClean="0"/>
              <a:t>panels</a:t>
            </a:r>
            <a:endParaRPr lang="en-US" sz="32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Guidance:</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Specific </a:t>
            </a:r>
            <a:r>
              <a:rPr lang="en-US" sz="3200" dirty="0" smtClean="0"/>
              <a:t>energy has units of J kg–1; energy density has units of J m–3 </a:t>
            </a:r>
          </a:p>
          <a:p>
            <a:r>
              <a:rPr lang="en-US" sz="3200" dirty="0" smtClean="0"/>
              <a:t>The description of the basic features of nuclear power stations must include the use of control rods, moderators and heat exchangers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Guidance:</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Derivation </a:t>
            </a:r>
            <a:r>
              <a:rPr lang="en-US" sz="3200" dirty="0" smtClean="0"/>
              <a:t>of the wind generator equation is not required but an awareness of relevant assumptions and limitations is required </a:t>
            </a:r>
          </a:p>
          <a:p>
            <a:r>
              <a:rPr lang="en-US" sz="3200" dirty="0" smtClean="0"/>
              <a:t>Students are expected to be aware of new and developing technologies which may become important during the life of this </a:t>
            </a:r>
            <a:r>
              <a:rPr lang="en-US" sz="3200" dirty="0" smtClean="0"/>
              <a:t>guide</a:t>
            </a:r>
            <a:endParaRPr lang="en-US" sz="32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Data Booklet Reference:</a:t>
            </a:r>
            <a:br>
              <a:rPr lang="en-US" dirty="0" smtClean="0"/>
            </a:br>
            <a:endParaRPr lang="en-US" dirty="0"/>
          </a:p>
        </p:txBody>
      </p:sp>
      <p:graphicFrame>
        <p:nvGraphicFramePr>
          <p:cNvPr id="4" name="Content Placeholder 3"/>
          <p:cNvGraphicFramePr>
            <a:graphicFrameLocks noChangeAspect="1"/>
          </p:cNvGraphicFramePr>
          <p:nvPr>
            <p:ph idx="1"/>
          </p:nvPr>
        </p:nvGraphicFramePr>
        <p:xfrm>
          <a:off x="2165350" y="2038350"/>
          <a:ext cx="3779937" cy="2914650"/>
        </p:xfrm>
        <a:graphic>
          <a:graphicData uri="http://schemas.openxmlformats.org/presentationml/2006/ole">
            <p:oleObj spid="_x0000_s38914" name="Equation" r:id="rId3" imgW="1054080" imgH="812520" progId="Equation.3">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Utilization:</a:t>
            </a:r>
            <a:br>
              <a:rPr lang="en-US" dirty="0" smtClean="0"/>
            </a:br>
            <a:endParaRPr lang="en-US" dirty="0"/>
          </a:p>
        </p:txBody>
      </p:sp>
      <p:sp>
        <p:nvSpPr>
          <p:cNvPr id="3" name="Content Placeholder 2"/>
          <p:cNvSpPr>
            <a:spLocks noGrp="1"/>
          </p:cNvSpPr>
          <p:nvPr>
            <p:ph idx="1"/>
          </p:nvPr>
        </p:nvSpPr>
        <p:spPr/>
        <p:txBody>
          <a:bodyPr>
            <a:normAutofit fontScale="92500"/>
          </a:bodyPr>
          <a:lstStyle/>
          <a:p>
            <a:r>
              <a:rPr lang="en-US" sz="3200" dirty="0" smtClean="0"/>
              <a:t>Generators </a:t>
            </a:r>
            <a:r>
              <a:rPr lang="en-US" sz="3200" dirty="0" smtClean="0"/>
              <a:t>for electrical production and engines for motion have revolutionized the world (see Physics sub-topics 5.4 and 11.2) </a:t>
            </a:r>
          </a:p>
          <a:p>
            <a:r>
              <a:rPr lang="en-US" sz="3200" dirty="0" smtClean="0"/>
              <a:t>The engineering behind alternative energy sources is influenced by different areas of physics (see Physics sub-topics 3.2, 5.4 and B.2)</a:t>
            </a:r>
          </a:p>
          <a:p>
            <a:r>
              <a:rPr lang="en-US" sz="3200" dirty="0" smtClean="0"/>
              <a:t>Energy density (see Chemistry sub-topic C.1) </a:t>
            </a:r>
          </a:p>
          <a:p>
            <a:r>
              <a:rPr lang="en-US" sz="3200" dirty="0" smtClean="0"/>
              <a:t>Carbon recycling (see Biology sub-topic 4.3</a:t>
            </a:r>
            <a:r>
              <a:rPr lang="en-US" sz="3200" dirty="0" smtClean="0"/>
              <a:t>)</a:t>
            </a:r>
            <a:endParaRPr lang="en-US" sz="32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Aims: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Aim </a:t>
            </a:r>
            <a:r>
              <a:rPr lang="en-US" sz="3200" dirty="0" smtClean="0"/>
              <a:t>4: the production of power involves many different scientific disciplines and requires the evaluation and synthesis of scientific information </a:t>
            </a:r>
          </a:p>
          <a:p>
            <a:r>
              <a:rPr lang="en-US" sz="3200" dirty="0" smtClean="0"/>
              <a:t>Aim 8: the production of energy has wide economic, environmental, moral and ethical </a:t>
            </a:r>
            <a:r>
              <a:rPr lang="en-US" sz="3200" dirty="0" smtClean="0"/>
              <a:t>dimensions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lstStyle/>
          <a:p>
            <a:r>
              <a:rPr lang="en-US" dirty="0" smtClean="0"/>
              <a:t>Primary Energy</a:t>
            </a:r>
          </a:p>
          <a:p>
            <a:pPr lvl="1"/>
            <a:r>
              <a:rPr lang="en-US" dirty="0" smtClean="0"/>
              <a:t>Energy found in nature that has not been subject to processing of any kind</a:t>
            </a:r>
          </a:p>
          <a:p>
            <a:pPr lvl="1"/>
            <a:r>
              <a:rPr lang="en-US" dirty="0" smtClean="0"/>
              <a:t>Energy stored in fuels:  oil, coal, natural gas, solar, wind, tidal, etc</a:t>
            </a:r>
          </a:p>
          <a:p>
            <a:r>
              <a:rPr lang="en-US" dirty="0" smtClean="0"/>
              <a:t>Secondary Energy</a:t>
            </a:r>
          </a:p>
          <a:p>
            <a:pPr lvl="1"/>
            <a:r>
              <a:rPr lang="en-US" dirty="0" smtClean="0"/>
              <a:t>Primarily electrical energy</a:t>
            </a:r>
          </a:p>
          <a:p>
            <a:pPr lvl="1"/>
            <a:r>
              <a:rPr lang="en-US" dirty="0" smtClean="0"/>
              <a:t>Mechanical energy (transportation)</a:t>
            </a:r>
          </a:p>
          <a:p>
            <a:pPr lvl="1"/>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ction="ppaction://hlinkfile"/>
              </a:rPr>
              <a:t>Primary to Secondary Energy Generation</a:t>
            </a:r>
            <a:endParaRPr lang="en-US" dirty="0"/>
          </a:p>
        </p:txBody>
      </p:sp>
      <p:sp>
        <p:nvSpPr>
          <p:cNvPr id="3" name="Content Placeholder 2"/>
          <p:cNvSpPr>
            <a:spLocks noGrp="1"/>
          </p:cNvSpPr>
          <p:nvPr>
            <p:ph idx="1"/>
          </p:nvPr>
        </p:nvSpPr>
        <p:spPr>
          <a:xfrm>
            <a:off x="685800" y="6203160"/>
            <a:ext cx="7772400" cy="731040"/>
          </a:xfrm>
        </p:spPr>
        <p:txBody>
          <a:bodyPr>
            <a:normAutofit/>
          </a:bodyPr>
          <a:lstStyle/>
          <a:p>
            <a:pPr>
              <a:buNone/>
            </a:pPr>
            <a:r>
              <a:rPr lang="en-US" sz="2000" i="1" dirty="0" smtClean="0"/>
              <a:t>Electricity Generation: Non </a:t>
            </a:r>
            <a:r>
              <a:rPr lang="en-US" sz="2000" i="1" dirty="0" err="1" smtClean="0"/>
              <a:t>Renewables</a:t>
            </a:r>
            <a:r>
              <a:rPr lang="en-US" sz="2000" dirty="0" smtClean="0"/>
              <a:t>. </a:t>
            </a:r>
            <a:r>
              <a:rPr lang="en-US" sz="2000" i="1" dirty="0" smtClean="0"/>
              <a:t>Learn360</a:t>
            </a:r>
            <a:r>
              <a:rPr lang="en-US" sz="2000" dirty="0" smtClean="0"/>
              <a:t>. Films Media Group, 2015. Web. 12 Feb. 2016.</a:t>
            </a:r>
            <a:endParaRPr lang="en-US" sz="2000" dirty="0"/>
          </a:p>
        </p:txBody>
      </p:sp>
      <p:pic>
        <p:nvPicPr>
          <p:cNvPr id="4" name="Primary to Secondary Energy Generation.mp4">
            <a:hlinkClick r:id="" action="ppaction://media"/>
          </p:cNvPr>
          <p:cNvPicPr>
            <a:picLocks noRot="1" noChangeAspect="1"/>
          </p:cNvPicPr>
          <p:nvPr>
            <a:videoFile r:link="rId1"/>
          </p:nvPr>
        </p:nvPicPr>
        <p:blipFill>
          <a:blip r:embed="rId4" cstate="print"/>
          <a:stretch>
            <a:fillRect/>
          </a:stretch>
        </p:blipFill>
        <p:spPr>
          <a:xfrm>
            <a:off x="990600" y="2057400"/>
            <a:ext cx="7124758" cy="4038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vol="80000">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lstStyle/>
          <a:p>
            <a:r>
              <a:rPr lang="en-US" dirty="0" smtClean="0"/>
              <a:t>Specific Energy</a:t>
            </a:r>
          </a:p>
          <a:p>
            <a:pPr lvl="1"/>
            <a:r>
              <a:rPr lang="en-US" dirty="0" smtClean="0"/>
              <a:t>Amount of energy extracted per unit mass of fuel</a:t>
            </a:r>
          </a:p>
          <a:p>
            <a:pPr lvl="1"/>
            <a:r>
              <a:rPr lang="en-US" dirty="0" smtClean="0"/>
              <a:t>J/kg</a:t>
            </a:r>
          </a:p>
          <a:p>
            <a:r>
              <a:rPr lang="en-US" dirty="0" smtClean="0"/>
              <a:t>Energy Density</a:t>
            </a:r>
          </a:p>
          <a:p>
            <a:pPr lvl="1"/>
            <a:r>
              <a:rPr lang="en-US" dirty="0" smtClean="0"/>
              <a:t>Amount of energy extracted per unit </a:t>
            </a:r>
            <a:r>
              <a:rPr lang="en-US" dirty="0" smtClean="0"/>
              <a:t>volume </a:t>
            </a:r>
            <a:endParaRPr lang="en-US" dirty="0" smtClean="0"/>
          </a:p>
          <a:p>
            <a:pPr lvl="1"/>
            <a:r>
              <a:rPr lang="en-US" dirty="0" smtClean="0"/>
              <a:t>J/kg</a:t>
            </a:r>
          </a:p>
          <a:p>
            <a:r>
              <a:rPr lang="en-US" dirty="0" smtClean="0"/>
              <a:t>Which is more important?</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640px-Energy_density.png"/>
          <p:cNvPicPr>
            <a:picLocks noGrp="1" noChangeAspect="1"/>
          </p:cNvPicPr>
          <p:nvPr>
            <p:ph idx="1"/>
          </p:nvPr>
        </p:nvPicPr>
        <p:blipFill>
          <a:blip r:embed="rId2" cstate="print"/>
          <a:stretch>
            <a:fillRect/>
          </a:stretch>
        </p:blipFill>
        <p:spPr>
          <a:xfrm>
            <a:off x="0" y="0"/>
            <a:ext cx="9144000" cy="6858000"/>
          </a:xfrm>
          <a:solidFill>
            <a:schemeClr val="tx1"/>
          </a:solid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343400"/>
            <a:ext cx="8382000" cy="1975104"/>
          </a:xfrm>
        </p:spPr>
        <p:txBody>
          <a:bodyPr/>
          <a:lstStyle/>
          <a:p>
            <a:r>
              <a:rPr lang="en-US" sz="3600" dirty="0" err="1" smtClean="0"/>
              <a:t>Lsn</a:t>
            </a:r>
            <a:r>
              <a:rPr lang="en-US" sz="3600" dirty="0" smtClean="0"/>
              <a:t> </a:t>
            </a:r>
            <a:r>
              <a:rPr lang="en-US" sz="3600" dirty="0" smtClean="0"/>
              <a:t>8-1</a:t>
            </a:r>
            <a:r>
              <a:rPr lang="en-US" sz="3600" dirty="0" smtClean="0"/>
              <a:t>: Energy </a:t>
            </a:r>
            <a:r>
              <a:rPr lang="en-US" sz="3600" dirty="0" smtClean="0"/>
              <a:t>Sources</a:t>
            </a:r>
            <a:endParaRPr lang="en-US" sz="3600"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lstStyle/>
          <a:p>
            <a:r>
              <a:rPr lang="en-US" dirty="0" smtClean="0"/>
              <a:t>Non-renewable source</a:t>
            </a:r>
          </a:p>
          <a:p>
            <a:pPr lvl="1"/>
            <a:r>
              <a:rPr lang="en-US" dirty="0" smtClean="0"/>
              <a:t>Finite sources that are being depleted faster than they are being produced</a:t>
            </a:r>
          </a:p>
          <a:p>
            <a:pPr lvl="1"/>
            <a:r>
              <a:rPr lang="en-US" dirty="0" smtClean="0"/>
              <a:t>Fossil fuels and nuclear fuels</a:t>
            </a:r>
          </a:p>
          <a:p>
            <a:r>
              <a:rPr lang="en-US" dirty="0" smtClean="0"/>
              <a:t>Renewable sources</a:t>
            </a:r>
          </a:p>
          <a:p>
            <a:pPr lvl="1"/>
            <a:r>
              <a:rPr lang="en-US" dirty="0" smtClean="0"/>
              <a:t>Sources essentially available as long as the sun, earth, and moon exist</a:t>
            </a:r>
            <a:endParaRPr lang="en-US" dirty="0" smtClean="0"/>
          </a:p>
          <a:p>
            <a:pPr lvl="1"/>
            <a:r>
              <a:rPr lang="en-US" dirty="0" smtClean="0"/>
              <a:t>Solar, wind, wave, tidal, geothermal</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in Choice</a:t>
            </a:r>
            <a:endParaRPr lang="en-US" dirty="0"/>
          </a:p>
        </p:txBody>
      </p:sp>
      <p:sp>
        <p:nvSpPr>
          <p:cNvPr id="3" name="Content Placeholder 2"/>
          <p:cNvSpPr>
            <a:spLocks noGrp="1"/>
          </p:cNvSpPr>
          <p:nvPr>
            <p:ph idx="1"/>
          </p:nvPr>
        </p:nvSpPr>
        <p:spPr/>
        <p:txBody>
          <a:bodyPr/>
          <a:lstStyle/>
          <a:p>
            <a:r>
              <a:rPr lang="en-US" dirty="0" smtClean="0"/>
              <a:t>Cost of transportation</a:t>
            </a:r>
          </a:p>
          <a:p>
            <a:r>
              <a:rPr lang="en-US" dirty="0" smtClean="0"/>
              <a:t>Transportation safety considerations</a:t>
            </a:r>
          </a:p>
          <a:p>
            <a:r>
              <a:rPr lang="en-US" dirty="0" smtClean="0"/>
              <a:t>Storage facilities</a:t>
            </a:r>
          </a:p>
          <a:p>
            <a:r>
              <a:rPr lang="en-US" dirty="0" smtClean="0"/>
              <a:t>Environmental impact/risk</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ater.usgs.gov/edu/graphics/energy_consumption_by_source_2014-eia.jpg"/>
          <p:cNvPicPr>
            <a:picLocks noChangeAspect="1" noChangeArrowheads="1"/>
          </p:cNvPicPr>
          <p:nvPr/>
        </p:nvPicPr>
        <p:blipFill>
          <a:blip r:embed="rId2" cstate="print"/>
          <a:srcRect/>
          <a:stretch>
            <a:fillRect/>
          </a:stretch>
        </p:blipFill>
        <p:spPr bwMode="auto">
          <a:xfrm>
            <a:off x="152400" y="457200"/>
            <a:ext cx="8777964" cy="607846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ction="ppaction://hlinkfile"/>
              </a:rPr>
              <a:t>Non-Renewable Fossil Fuels</a:t>
            </a:r>
            <a:endParaRPr lang="en-US" dirty="0"/>
          </a:p>
        </p:txBody>
      </p:sp>
      <p:pic>
        <p:nvPicPr>
          <p:cNvPr id="4" name="Non-Renewable Fossil Fuels.mp4">
            <a:hlinkClick r:id="" action="ppaction://media"/>
          </p:cNvPr>
          <p:cNvPicPr>
            <a:picLocks noGrp="1" noRot="1" noChangeAspect="1"/>
          </p:cNvPicPr>
          <p:nvPr>
            <p:ph idx="1"/>
            <a:videoFile r:link="rId1"/>
          </p:nvPr>
        </p:nvPicPr>
        <p:blipFill>
          <a:blip r:embed="rId4" cstate="print"/>
          <a:stretch>
            <a:fillRect/>
          </a:stretch>
        </p:blipFill>
        <p:spPr>
          <a:xfrm>
            <a:off x="1447799" y="1325232"/>
            <a:ext cx="6248401" cy="4789356"/>
          </a:xfrm>
          <a:prstGeom prst="rect">
            <a:avLst/>
          </a:prstGeom>
        </p:spPr>
      </p:pic>
      <p:sp>
        <p:nvSpPr>
          <p:cNvPr id="5" name="Rectangle 4"/>
          <p:cNvSpPr/>
          <p:nvPr/>
        </p:nvSpPr>
        <p:spPr>
          <a:xfrm>
            <a:off x="533400" y="6211669"/>
            <a:ext cx="8229600" cy="646331"/>
          </a:xfrm>
          <a:prstGeom prst="rect">
            <a:avLst/>
          </a:prstGeom>
        </p:spPr>
        <p:txBody>
          <a:bodyPr wrap="square">
            <a:spAutoFit/>
          </a:bodyPr>
          <a:lstStyle/>
          <a:p>
            <a:r>
              <a:rPr lang="en-US" i="1" dirty="0" smtClean="0"/>
              <a:t>Electricity Generation: Non </a:t>
            </a:r>
            <a:r>
              <a:rPr lang="en-US" i="1" dirty="0" err="1" smtClean="0"/>
              <a:t>Renewables</a:t>
            </a:r>
            <a:r>
              <a:rPr lang="en-US" dirty="0" smtClean="0"/>
              <a:t>. </a:t>
            </a:r>
            <a:r>
              <a:rPr lang="en-US" i="1" dirty="0" smtClean="0"/>
              <a:t>Learn360</a:t>
            </a:r>
            <a:r>
              <a:rPr lang="en-US" dirty="0" smtClean="0"/>
              <a:t>. Films Media Group, 2015. Web. 12 Feb. 2016.</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vol="80000">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Fossil Fuels</a:t>
            </a:r>
            <a:endParaRPr lang="en-US" dirty="0"/>
          </a:p>
        </p:txBody>
      </p:sp>
      <p:sp>
        <p:nvSpPr>
          <p:cNvPr id="3" name="Content Placeholder 2"/>
          <p:cNvSpPr>
            <a:spLocks noGrp="1"/>
          </p:cNvSpPr>
          <p:nvPr>
            <p:ph idx="1"/>
          </p:nvPr>
        </p:nvSpPr>
        <p:spPr/>
        <p:txBody>
          <a:bodyPr/>
          <a:lstStyle/>
          <a:p>
            <a:r>
              <a:rPr lang="en-US" dirty="0" smtClean="0"/>
              <a:t>Primary resource for transportation, electricity production, and industry</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http://images.slideplayer.com/16/4887937/slides/slide_3.jpg"/>
          <p:cNvPicPr>
            <a:picLocks noChangeAspect="1" noChangeArrowheads="1"/>
          </p:cNvPicPr>
          <p:nvPr/>
        </p:nvPicPr>
        <p:blipFill>
          <a:blip r:embed="rId2" cstate="print"/>
          <a:srcRect/>
          <a:stretch>
            <a:fillRect/>
          </a:stretch>
        </p:blipFill>
        <p:spPr bwMode="auto">
          <a:xfrm>
            <a:off x="304800" y="228600"/>
            <a:ext cx="8522514" cy="64008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http://www.siyavula.com/gr7-9-websites/natural-sciences/gr7/images/gr7ec05-gd-0026.png"/>
          <p:cNvPicPr>
            <a:picLocks noChangeAspect="1" noChangeArrowheads="1"/>
          </p:cNvPicPr>
          <p:nvPr/>
        </p:nvPicPr>
        <p:blipFill>
          <a:blip r:embed="rId2" cstate="print"/>
          <a:srcRect/>
          <a:stretch>
            <a:fillRect/>
          </a:stretch>
        </p:blipFill>
        <p:spPr bwMode="auto">
          <a:xfrm>
            <a:off x="533400" y="381000"/>
            <a:ext cx="8001000" cy="6126291"/>
          </a:xfrm>
          <a:prstGeom prst="rect">
            <a:avLst/>
          </a:prstGeom>
          <a:solidFill>
            <a:schemeClr val="tx1"/>
          </a:solid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http://www.localpower.org/img/ben_sankey.gif"/>
          <p:cNvPicPr>
            <a:picLocks noChangeAspect="1" noChangeArrowheads="1"/>
          </p:cNvPicPr>
          <p:nvPr/>
        </p:nvPicPr>
        <p:blipFill>
          <a:blip r:embed="rId2" cstate="print"/>
          <a:srcRect/>
          <a:stretch>
            <a:fillRect/>
          </a:stretch>
        </p:blipFill>
        <p:spPr bwMode="auto">
          <a:xfrm>
            <a:off x="135341" y="1143000"/>
            <a:ext cx="8932459" cy="38862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ction="ppaction://hlinkfile"/>
              </a:rPr>
              <a:t>The Pros and Cons of Coal and Oil</a:t>
            </a:r>
            <a:endParaRPr lang="en-US" dirty="0"/>
          </a:p>
        </p:txBody>
      </p:sp>
      <p:sp>
        <p:nvSpPr>
          <p:cNvPr id="4" name="Rectangle 3"/>
          <p:cNvSpPr/>
          <p:nvPr/>
        </p:nvSpPr>
        <p:spPr>
          <a:xfrm>
            <a:off x="457200" y="6211669"/>
            <a:ext cx="8077200" cy="646331"/>
          </a:xfrm>
          <a:prstGeom prst="rect">
            <a:avLst/>
          </a:prstGeom>
        </p:spPr>
        <p:txBody>
          <a:bodyPr wrap="square">
            <a:spAutoFit/>
          </a:bodyPr>
          <a:lstStyle/>
          <a:p>
            <a:r>
              <a:rPr lang="en-US" i="1" dirty="0" smtClean="0"/>
              <a:t>Electricity Generation: Non </a:t>
            </a:r>
            <a:r>
              <a:rPr lang="en-US" i="1" dirty="0" err="1" smtClean="0"/>
              <a:t>Renewables</a:t>
            </a:r>
            <a:r>
              <a:rPr lang="en-US" dirty="0" smtClean="0"/>
              <a:t>. </a:t>
            </a:r>
            <a:r>
              <a:rPr lang="en-US" i="1" dirty="0" smtClean="0"/>
              <a:t>Learn360</a:t>
            </a:r>
            <a:r>
              <a:rPr lang="en-US" dirty="0" smtClean="0"/>
              <a:t>. Films Media Group, 2015. Web. 12 Feb. 2016.</a:t>
            </a:r>
            <a:endParaRPr lang="en-US" dirty="0"/>
          </a:p>
        </p:txBody>
      </p:sp>
      <p:pic>
        <p:nvPicPr>
          <p:cNvPr id="5" name="The Pros and Cons of Coal and Oil.mp4">
            <a:hlinkClick r:id="" action="ppaction://media"/>
          </p:cNvPr>
          <p:cNvPicPr>
            <a:picLocks noGrp="1" noRot="1" noChangeAspect="1"/>
          </p:cNvPicPr>
          <p:nvPr>
            <p:ph idx="1"/>
            <a:videoFile r:link="rId1"/>
          </p:nvPr>
        </p:nvPicPr>
        <p:blipFill>
          <a:blip r:embed="rId4" cstate="print"/>
          <a:stretch>
            <a:fillRect/>
          </a:stretch>
        </p:blipFill>
        <p:spPr>
          <a:xfrm>
            <a:off x="609600" y="1752600"/>
            <a:ext cx="7930444" cy="446087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fullScrn="1">
              <p:cMediaNode vol="80000">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ction="ppaction://hlinkfile"/>
              </a:rPr>
              <a:t>The Pros and Cons of </a:t>
            </a:r>
            <a:r>
              <a:rPr lang="en-US" dirty="0" smtClean="0">
                <a:hlinkClick r:id="rId3" action="ppaction://hlinkfile"/>
              </a:rPr>
              <a:t>Gas</a:t>
            </a:r>
            <a:endParaRPr lang="en-US" dirty="0"/>
          </a:p>
        </p:txBody>
      </p:sp>
      <p:sp>
        <p:nvSpPr>
          <p:cNvPr id="3" name="Content Placeholder 2"/>
          <p:cNvSpPr>
            <a:spLocks noGrp="1"/>
          </p:cNvSpPr>
          <p:nvPr>
            <p:ph idx="1"/>
          </p:nvPr>
        </p:nvSpPr>
        <p:spPr>
          <a:xfrm>
            <a:off x="685800" y="6203160"/>
            <a:ext cx="7772400" cy="654840"/>
          </a:xfrm>
        </p:spPr>
        <p:txBody>
          <a:bodyPr>
            <a:normAutofit lnSpcReduction="10000"/>
          </a:bodyPr>
          <a:lstStyle/>
          <a:p>
            <a:pPr>
              <a:buNone/>
            </a:pPr>
            <a:r>
              <a:rPr lang="en-US" sz="2000" i="1" dirty="0" smtClean="0"/>
              <a:t>Electricity Generation: Non </a:t>
            </a:r>
            <a:r>
              <a:rPr lang="en-US" sz="2000" i="1" dirty="0" err="1" smtClean="0"/>
              <a:t>Renewables</a:t>
            </a:r>
            <a:r>
              <a:rPr lang="en-US" sz="2000" dirty="0" smtClean="0"/>
              <a:t>. </a:t>
            </a:r>
            <a:r>
              <a:rPr lang="en-US" sz="2000" i="1" dirty="0" smtClean="0"/>
              <a:t>Learn360</a:t>
            </a:r>
            <a:r>
              <a:rPr lang="en-US" sz="2000" dirty="0" smtClean="0"/>
              <a:t>. Films Media Group, 2015. Web. 12 Feb. 2016.</a:t>
            </a:r>
            <a:endParaRPr lang="en-US" sz="2000" dirty="0"/>
          </a:p>
        </p:txBody>
      </p:sp>
      <p:pic>
        <p:nvPicPr>
          <p:cNvPr id="4" name="The Pros and Cons of Gas.mp4">
            <a:hlinkClick r:id="" action="ppaction://media"/>
          </p:cNvPr>
          <p:cNvPicPr>
            <a:picLocks noRot="1" noChangeAspect="1"/>
          </p:cNvPicPr>
          <p:nvPr>
            <a:videoFile r:link="rId1"/>
          </p:nvPr>
        </p:nvPicPr>
        <p:blipFill>
          <a:blip r:embed="rId4" cstate="print"/>
          <a:stretch>
            <a:fillRect/>
          </a:stretch>
        </p:blipFill>
        <p:spPr>
          <a:xfrm>
            <a:off x="228600" y="1295400"/>
            <a:ext cx="8669867" cy="4876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vol="80000">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From Reading Activity?</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Fossil Fuels</a:t>
            </a:r>
            <a:endParaRPr lang="en-US" dirty="0"/>
          </a:p>
        </p:txBody>
      </p:sp>
      <p:sp>
        <p:nvSpPr>
          <p:cNvPr id="3" name="Text Placeholder 2"/>
          <p:cNvSpPr>
            <a:spLocks noGrp="1"/>
          </p:cNvSpPr>
          <p:nvPr>
            <p:ph type="body" idx="1"/>
          </p:nvPr>
        </p:nvSpPr>
        <p:spPr/>
        <p:txBody>
          <a:bodyPr/>
          <a:lstStyle/>
          <a:p>
            <a:r>
              <a:rPr lang="en-US" dirty="0" smtClean="0"/>
              <a:t>Advantages</a:t>
            </a:r>
            <a:endParaRPr lang="en-US" dirty="0"/>
          </a:p>
        </p:txBody>
      </p:sp>
      <p:sp>
        <p:nvSpPr>
          <p:cNvPr id="4" name="Text Placeholder 3"/>
          <p:cNvSpPr>
            <a:spLocks noGrp="1"/>
          </p:cNvSpPr>
          <p:nvPr>
            <p:ph type="body" sz="half" idx="3"/>
          </p:nvPr>
        </p:nvSpPr>
        <p:spPr/>
        <p:txBody>
          <a:bodyPr/>
          <a:lstStyle/>
          <a:p>
            <a:r>
              <a:rPr lang="en-US" dirty="0" smtClean="0"/>
              <a:t>Disadvantages</a:t>
            </a:r>
            <a:endParaRPr lang="en-US" dirty="0"/>
          </a:p>
        </p:txBody>
      </p:sp>
      <p:sp>
        <p:nvSpPr>
          <p:cNvPr id="5" name="Content Placeholder 4"/>
          <p:cNvSpPr>
            <a:spLocks noGrp="1"/>
          </p:cNvSpPr>
          <p:nvPr>
            <p:ph sz="quarter" idx="2"/>
          </p:nvPr>
        </p:nvSpPr>
        <p:spPr/>
        <p:txBody>
          <a:bodyPr/>
          <a:lstStyle/>
          <a:p>
            <a:r>
              <a:rPr lang="en-US" dirty="0" smtClean="0"/>
              <a:t>Relatively cheap and currently abundant</a:t>
            </a:r>
          </a:p>
          <a:p>
            <a:r>
              <a:rPr lang="en-US" dirty="0" smtClean="0"/>
              <a:t>High energy density</a:t>
            </a:r>
          </a:p>
          <a:p>
            <a:r>
              <a:rPr lang="en-US" dirty="0" smtClean="0"/>
              <a:t>Variety of engines and devices use them directly and easily</a:t>
            </a:r>
          </a:p>
          <a:p>
            <a:r>
              <a:rPr lang="en-US" dirty="0" smtClean="0"/>
              <a:t>Extensive distribution network in place</a:t>
            </a:r>
            <a:endParaRPr lang="en-US" dirty="0"/>
          </a:p>
        </p:txBody>
      </p:sp>
      <p:sp>
        <p:nvSpPr>
          <p:cNvPr id="6" name="Content Placeholder 5"/>
          <p:cNvSpPr>
            <a:spLocks noGrp="1"/>
          </p:cNvSpPr>
          <p:nvPr>
            <p:ph sz="quarter" idx="4"/>
          </p:nvPr>
        </p:nvSpPr>
        <p:spPr>
          <a:xfrm>
            <a:off x="4645025" y="2459036"/>
            <a:ext cx="4041775" cy="4398963"/>
          </a:xfrm>
        </p:spPr>
        <p:txBody>
          <a:bodyPr>
            <a:normAutofit/>
          </a:bodyPr>
          <a:lstStyle/>
          <a:p>
            <a:r>
              <a:rPr lang="en-US" dirty="0" smtClean="0"/>
              <a:t>Will run out</a:t>
            </a:r>
          </a:p>
          <a:p>
            <a:r>
              <a:rPr lang="en-US" dirty="0" smtClean="0"/>
              <a:t>Pollutes the environment</a:t>
            </a:r>
          </a:p>
          <a:p>
            <a:r>
              <a:rPr lang="en-US" dirty="0" smtClean="0"/>
              <a:t>Contributes to greenhouse effect by releasing greenhouse gases in the atmosphere</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ction="ppaction://hlinkfile"/>
              </a:rPr>
              <a:t>The Pros and Cons of Nuclear</a:t>
            </a:r>
            <a:endParaRPr lang="en-US" dirty="0"/>
          </a:p>
        </p:txBody>
      </p:sp>
      <p:sp>
        <p:nvSpPr>
          <p:cNvPr id="3" name="Content Placeholder 2"/>
          <p:cNvSpPr>
            <a:spLocks noGrp="1"/>
          </p:cNvSpPr>
          <p:nvPr>
            <p:ph idx="1"/>
          </p:nvPr>
        </p:nvSpPr>
        <p:spPr>
          <a:xfrm>
            <a:off x="685800" y="6203160"/>
            <a:ext cx="7772400" cy="654840"/>
          </a:xfrm>
        </p:spPr>
        <p:txBody>
          <a:bodyPr>
            <a:normAutofit lnSpcReduction="10000"/>
          </a:bodyPr>
          <a:lstStyle/>
          <a:p>
            <a:pPr>
              <a:buNone/>
            </a:pPr>
            <a:r>
              <a:rPr lang="en-US" sz="2000" i="1" dirty="0" smtClean="0"/>
              <a:t>Electricity Generation: Non </a:t>
            </a:r>
            <a:r>
              <a:rPr lang="en-US" sz="2000" i="1" dirty="0" err="1" smtClean="0"/>
              <a:t>Renewables</a:t>
            </a:r>
            <a:r>
              <a:rPr lang="en-US" sz="2000" dirty="0" smtClean="0"/>
              <a:t>. </a:t>
            </a:r>
            <a:r>
              <a:rPr lang="en-US" sz="2000" i="1" dirty="0" smtClean="0"/>
              <a:t>Learn360</a:t>
            </a:r>
            <a:r>
              <a:rPr lang="en-US" sz="2000" dirty="0" smtClean="0"/>
              <a:t>. Films Media Group, 2015. Web. 12 Feb. 2016.</a:t>
            </a:r>
            <a:endParaRPr lang="en-US" sz="2000" dirty="0"/>
          </a:p>
        </p:txBody>
      </p:sp>
      <p:pic>
        <p:nvPicPr>
          <p:cNvPr id="4" name="The Pros and Cons of Nuclear.mp4">
            <a:hlinkClick r:id="" action="ppaction://media"/>
          </p:cNvPr>
          <p:cNvPicPr>
            <a:picLocks noRot="1" noChangeAspect="1"/>
          </p:cNvPicPr>
          <p:nvPr>
            <a:videoFile r:link="rId1"/>
          </p:nvPr>
        </p:nvPicPr>
        <p:blipFill>
          <a:blip r:embed="rId4" cstate="print"/>
          <a:stretch>
            <a:fillRect/>
          </a:stretch>
        </p:blipFill>
        <p:spPr>
          <a:xfrm>
            <a:off x="228600" y="1295400"/>
            <a:ext cx="8669867" cy="4876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vol="80000">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lang="en-US" dirty="0" smtClean="0">
                <a:hlinkClick r:id="rId3" action="ppaction://hlinkfile"/>
              </a:rPr>
              <a:t>Introduction </a:t>
            </a:r>
            <a:r>
              <a:rPr lang="en-US" dirty="0" smtClean="0">
                <a:hlinkClick r:id="rId3" action="ppaction://hlinkfile"/>
              </a:rPr>
              <a:t>to Nuclear Power</a:t>
            </a:r>
            <a:endParaRPr lang="en-US" dirty="0"/>
          </a:p>
        </p:txBody>
      </p:sp>
      <p:pic>
        <p:nvPicPr>
          <p:cNvPr id="4" name="Introduction To Nuclear Power.wmv">
            <a:hlinkClick r:id="" action="ppaction://media"/>
          </p:cNvPr>
          <p:cNvPicPr>
            <a:picLocks noGrp="1" noRot="1" noChangeAspect="1"/>
          </p:cNvPicPr>
          <p:nvPr>
            <p:ph idx="1"/>
            <a:videoFile r:link="rId1"/>
          </p:nvPr>
        </p:nvPicPr>
        <p:blipFill>
          <a:blip r:embed="rId4" cstate="print"/>
          <a:stretch>
            <a:fillRect/>
          </a:stretch>
        </p:blipFill>
        <p:spPr>
          <a:xfrm>
            <a:off x="1913467" y="1905000"/>
            <a:ext cx="6316133" cy="47371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ction="ppaction://hlinkfile"/>
              </a:rPr>
              <a:t>Generating </a:t>
            </a:r>
            <a:r>
              <a:rPr lang="en-US" dirty="0" smtClean="0">
                <a:hlinkClick r:id="rId3" action="ppaction://hlinkfile"/>
              </a:rPr>
              <a:t>Nuclear Power</a:t>
            </a:r>
            <a:endParaRPr lang="en-US" dirty="0"/>
          </a:p>
        </p:txBody>
      </p:sp>
      <p:pic>
        <p:nvPicPr>
          <p:cNvPr id="4" name="Generating Nuclear Power.wmv">
            <a:hlinkClick r:id="" action="ppaction://media"/>
          </p:cNvPr>
          <p:cNvPicPr>
            <a:picLocks noGrp="1" noRot="1" noChangeAspect="1"/>
          </p:cNvPicPr>
          <p:nvPr>
            <p:ph idx="1"/>
            <a:videoFile r:link="rId1"/>
          </p:nvPr>
        </p:nvPicPr>
        <p:blipFill>
          <a:blip r:embed="rId4" cstate="print"/>
          <a:stretch>
            <a:fillRect/>
          </a:stretch>
        </p:blipFill>
        <p:spPr>
          <a:xfrm>
            <a:off x="1828800" y="1841500"/>
            <a:ext cx="6248400" cy="46863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Nuclear Power</a:t>
            </a:r>
            <a:endParaRPr lang="en-US" dirty="0"/>
          </a:p>
        </p:txBody>
      </p:sp>
      <p:sp>
        <p:nvSpPr>
          <p:cNvPr id="3" name="Content Placeholder 2"/>
          <p:cNvSpPr>
            <a:spLocks noGrp="1"/>
          </p:cNvSpPr>
          <p:nvPr>
            <p:ph idx="1"/>
          </p:nvPr>
        </p:nvSpPr>
        <p:spPr/>
        <p:txBody>
          <a:bodyPr/>
          <a:lstStyle/>
          <a:p>
            <a:r>
              <a:rPr lang="en-US" b="1" i="1" dirty="0" smtClean="0"/>
              <a:t>Induced</a:t>
            </a:r>
            <a:r>
              <a:rPr lang="en-US" dirty="0" smtClean="0"/>
              <a:t> fission reaction</a:t>
            </a:r>
          </a:p>
          <a:p>
            <a:endParaRPr lang="en-US" dirty="0" smtClean="0"/>
          </a:p>
          <a:p>
            <a:endParaRPr lang="en-US" dirty="0" smtClean="0"/>
          </a:p>
          <a:p>
            <a:endParaRPr lang="en-US" dirty="0" smtClean="0"/>
          </a:p>
          <a:p>
            <a:r>
              <a:rPr lang="en-US" dirty="0" smtClean="0"/>
              <a:t>Neutrons must be propelled into the material to start the reaction</a:t>
            </a:r>
          </a:p>
          <a:p>
            <a:r>
              <a:rPr lang="en-US" dirty="0" smtClean="0"/>
              <a:t>Two released neutrons have enough energy to initiate reactions in other atoms</a:t>
            </a:r>
          </a:p>
          <a:p>
            <a:endParaRPr lang="en-US" dirty="0"/>
          </a:p>
        </p:txBody>
      </p:sp>
      <p:graphicFrame>
        <p:nvGraphicFramePr>
          <p:cNvPr id="4" name="Object 3"/>
          <p:cNvGraphicFramePr>
            <a:graphicFrameLocks noChangeAspect="1"/>
          </p:cNvGraphicFramePr>
          <p:nvPr/>
        </p:nvGraphicFramePr>
        <p:xfrm>
          <a:off x="709863" y="2590800"/>
          <a:ext cx="7940842" cy="914400"/>
        </p:xfrm>
        <a:graphic>
          <a:graphicData uri="http://schemas.openxmlformats.org/presentationml/2006/ole">
            <p:oleObj spid="_x0000_s1026" name="Equation" r:id="rId3" imgW="2095200" imgH="241200" progId="Equation.3">
              <p:embed/>
            </p:oleObj>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Nuclear Power</a:t>
            </a:r>
            <a:endParaRPr lang="en-US" dirty="0"/>
          </a:p>
        </p:txBody>
      </p:sp>
      <p:sp>
        <p:nvSpPr>
          <p:cNvPr id="3" name="Content Placeholder 2"/>
          <p:cNvSpPr>
            <a:spLocks noGrp="1"/>
          </p:cNvSpPr>
          <p:nvPr>
            <p:ph idx="1"/>
          </p:nvPr>
        </p:nvSpPr>
        <p:spPr>
          <a:xfrm>
            <a:off x="914400" y="2667000"/>
            <a:ext cx="7772400" cy="3688560"/>
          </a:xfrm>
        </p:spPr>
        <p:txBody>
          <a:bodyPr>
            <a:normAutofit/>
          </a:bodyPr>
          <a:lstStyle/>
          <a:p>
            <a:r>
              <a:rPr lang="en-US" dirty="0" smtClean="0"/>
              <a:t>The number of reactions increases exponentially --  a</a:t>
            </a:r>
            <a:r>
              <a:rPr lang="en-US" b="1" i="1" dirty="0" smtClean="0"/>
              <a:t> chain reaction</a:t>
            </a:r>
          </a:p>
          <a:p>
            <a:r>
              <a:rPr lang="en-US" dirty="0" smtClean="0"/>
              <a:t>Left unchecked, you have a nuclear </a:t>
            </a:r>
            <a:r>
              <a:rPr lang="en-US" dirty="0" smtClean="0"/>
              <a:t>meltdown and/or explosion</a:t>
            </a:r>
            <a:endParaRPr lang="en-US" dirty="0" smtClean="0"/>
          </a:p>
          <a:p>
            <a:r>
              <a:rPr lang="en-US" dirty="0" smtClean="0"/>
              <a:t>We try to avoid that</a:t>
            </a:r>
          </a:p>
          <a:p>
            <a:endParaRPr lang="en-US" dirty="0"/>
          </a:p>
        </p:txBody>
      </p:sp>
      <p:graphicFrame>
        <p:nvGraphicFramePr>
          <p:cNvPr id="4" name="Object 3"/>
          <p:cNvGraphicFramePr>
            <a:graphicFrameLocks noChangeAspect="1"/>
          </p:cNvGraphicFramePr>
          <p:nvPr/>
        </p:nvGraphicFramePr>
        <p:xfrm>
          <a:off x="762000" y="1447800"/>
          <a:ext cx="7940842" cy="914400"/>
        </p:xfrm>
        <a:graphic>
          <a:graphicData uri="http://schemas.openxmlformats.org/presentationml/2006/ole">
            <p:oleObj spid="_x0000_s2050" name="Equation" r:id="rId3" imgW="2095200" imgH="241200" progId="Equation.3">
              <p:embed/>
            </p:oleObj>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Nuclear Power</a:t>
            </a:r>
            <a:endParaRPr lang="en-US" dirty="0"/>
          </a:p>
        </p:txBody>
      </p:sp>
      <p:sp>
        <p:nvSpPr>
          <p:cNvPr id="3" name="Content Placeholder 2"/>
          <p:cNvSpPr>
            <a:spLocks noGrp="1"/>
          </p:cNvSpPr>
          <p:nvPr>
            <p:ph idx="1"/>
          </p:nvPr>
        </p:nvSpPr>
        <p:spPr>
          <a:xfrm>
            <a:off x="914400" y="2667000"/>
            <a:ext cx="7772400" cy="3688560"/>
          </a:xfrm>
        </p:spPr>
        <p:txBody>
          <a:bodyPr>
            <a:normAutofit/>
          </a:bodyPr>
          <a:lstStyle/>
          <a:p>
            <a:r>
              <a:rPr lang="en-US" b="1" i="1" dirty="0" smtClean="0"/>
              <a:t>Control rods </a:t>
            </a:r>
            <a:r>
              <a:rPr lang="en-US" dirty="0" smtClean="0"/>
              <a:t>absorb neutrons to limit the number available to start reactions</a:t>
            </a:r>
          </a:p>
          <a:p>
            <a:pPr lvl="1"/>
            <a:r>
              <a:rPr lang="en-US" dirty="0" smtClean="0"/>
              <a:t>Raised or lowered to change the amount of surface area available for absorption</a:t>
            </a:r>
          </a:p>
          <a:p>
            <a:endParaRPr lang="en-US" dirty="0"/>
          </a:p>
        </p:txBody>
      </p:sp>
      <p:graphicFrame>
        <p:nvGraphicFramePr>
          <p:cNvPr id="4" name="Object 3"/>
          <p:cNvGraphicFramePr>
            <a:graphicFrameLocks noChangeAspect="1"/>
          </p:cNvGraphicFramePr>
          <p:nvPr/>
        </p:nvGraphicFramePr>
        <p:xfrm>
          <a:off x="762000" y="1447800"/>
          <a:ext cx="7940842" cy="914400"/>
        </p:xfrm>
        <a:graphic>
          <a:graphicData uri="http://schemas.openxmlformats.org/presentationml/2006/ole">
            <p:oleObj spid="_x0000_s3074" name="Equation" r:id="rId3" imgW="2095200" imgH="241200" progId="Equation.3">
              <p:embed/>
            </p:oleObj>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Nuclear Power</a:t>
            </a:r>
            <a:endParaRPr lang="en-US" dirty="0"/>
          </a:p>
        </p:txBody>
      </p:sp>
      <p:sp>
        <p:nvSpPr>
          <p:cNvPr id="3" name="Content Placeholder 2"/>
          <p:cNvSpPr>
            <a:spLocks noGrp="1"/>
          </p:cNvSpPr>
          <p:nvPr>
            <p:ph idx="1"/>
          </p:nvPr>
        </p:nvSpPr>
        <p:spPr>
          <a:xfrm>
            <a:off x="914400" y="2667000"/>
            <a:ext cx="7772400" cy="3688560"/>
          </a:xfrm>
        </p:spPr>
        <p:txBody>
          <a:bodyPr>
            <a:normAutofit/>
          </a:bodyPr>
          <a:lstStyle/>
          <a:p>
            <a:r>
              <a:rPr lang="en-US" dirty="0" smtClean="0"/>
              <a:t>Uranium will not react if the neutrons are going too fast</a:t>
            </a:r>
          </a:p>
          <a:p>
            <a:r>
              <a:rPr lang="en-US" dirty="0" smtClean="0"/>
              <a:t>The neutrons in the above reaction are going too fast</a:t>
            </a:r>
          </a:p>
          <a:p>
            <a:r>
              <a:rPr lang="en-US" b="1" i="1" dirty="0" smtClean="0"/>
              <a:t>Moderators</a:t>
            </a:r>
            <a:r>
              <a:rPr lang="en-US" dirty="0" smtClean="0"/>
              <a:t> (graphite or water) surround the control rods and slow the neutrons down by providing a collision surface</a:t>
            </a:r>
          </a:p>
          <a:p>
            <a:endParaRPr lang="en-US" dirty="0"/>
          </a:p>
        </p:txBody>
      </p:sp>
      <p:graphicFrame>
        <p:nvGraphicFramePr>
          <p:cNvPr id="4" name="Object 3"/>
          <p:cNvGraphicFramePr>
            <a:graphicFrameLocks noChangeAspect="1"/>
          </p:cNvGraphicFramePr>
          <p:nvPr/>
        </p:nvGraphicFramePr>
        <p:xfrm>
          <a:off x="762000" y="1447800"/>
          <a:ext cx="7940842" cy="914400"/>
        </p:xfrm>
        <a:graphic>
          <a:graphicData uri="http://schemas.openxmlformats.org/presentationml/2006/ole">
            <p:oleObj spid="_x0000_s4098" name="Equation" r:id="rId3" imgW="2095200" imgH="241200" progId="Equation.3">
              <p:embed/>
            </p:oleObj>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Nuclear Power</a:t>
            </a:r>
            <a:endParaRPr lang="en-US" dirty="0"/>
          </a:p>
        </p:txBody>
      </p:sp>
      <p:sp>
        <p:nvSpPr>
          <p:cNvPr id="3" name="Content Placeholder 2"/>
          <p:cNvSpPr>
            <a:spLocks noGrp="1"/>
          </p:cNvSpPr>
          <p:nvPr>
            <p:ph idx="1"/>
          </p:nvPr>
        </p:nvSpPr>
        <p:spPr>
          <a:xfrm>
            <a:off x="914400" y="2667000"/>
            <a:ext cx="7772400" cy="3688560"/>
          </a:xfrm>
        </p:spPr>
        <p:txBody>
          <a:bodyPr>
            <a:normAutofit/>
          </a:bodyPr>
          <a:lstStyle/>
          <a:p>
            <a:r>
              <a:rPr lang="en-US" dirty="0" smtClean="0"/>
              <a:t>Uranium must have a minimum mass based on its container that will allow reactions to continue without the neutrons escaping</a:t>
            </a:r>
          </a:p>
          <a:p>
            <a:r>
              <a:rPr lang="en-US" dirty="0" smtClean="0"/>
              <a:t>This mass value is call </a:t>
            </a:r>
            <a:r>
              <a:rPr lang="en-US" b="1" i="1" dirty="0" smtClean="0"/>
              <a:t>critical mass</a:t>
            </a:r>
            <a:endParaRPr lang="en-US" dirty="0" smtClean="0"/>
          </a:p>
          <a:p>
            <a:endParaRPr lang="en-US" dirty="0"/>
          </a:p>
        </p:txBody>
      </p:sp>
      <p:graphicFrame>
        <p:nvGraphicFramePr>
          <p:cNvPr id="4" name="Object 3"/>
          <p:cNvGraphicFramePr>
            <a:graphicFrameLocks noChangeAspect="1"/>
          </p:cNvGraphicFramePr>
          <p:nvPr/>
        </p:nvGraphicFramePr>
        <p:xfrm>
          <a:off x="762000" y="1447800"/>
          <a:ext cx="7940842" cy="914400"/>
        </p:xfrm>
        <a:graphic>
          <a:graphicData uri="http://schemas.openxmlformats.org/presentationml/2006/ole">
            <p:oleObj spid="_x0000_s5122" name="Equation" r:id="rId3" imgW="2095200" imgH="241200" progId="Equation.3">
              <p:embed/>
            </p:oleObj>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https://s-media-cache-ak0.pinimg.com/originals/a1/47/02/a147021185d29de4dd3cfb528815e21d.gif"/>
          <p:cNvPicPr>
            <a:picLocks noChangeAspect="1" noChangeArrowheads="1"/>
          </p:cNvPicPr>
          <p:nvPr/>
        </p:nvPicPr>
        <p:blipFill>
          <a:blip r:embed="rId2" cstate="print"/>
          <a:srcRect/>
          <a:stretch>
            <a:fillRect/>
          </a:stretch>
        </p:blipFill>
        <p:spPr bwMode="auto">
          <a:xfrm>
            <a:off x="152400" y="990600"/>
            <a:ext cx="8773565" cy="50292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Idea: </a:t>
            </a:r>
            <a:endParaRPr lang="en-US" dirty="0"/>
          </a:p>
        </p:txBody>
      </p:sp>
      <p:sp>
        <p:nvSpPr>
          <p:cNvPr id="3" name="Content Placeholder 2"/>
          <p:cNvSpPr>
            <a:spLocks noGrp="1"/>
          </p:cNvSpPr>
          <p:nvPr>
            <p:ph idx="1"/>
          </p:nvPr>
        </p:nvSpPr>
        <p:spPr/>
        <p:txBody>
          <a:bodyPr>
            <a:normAutofit/>
          </a:bodyPr>
          <a:lstStyle/>
          <a:p>
            <a:pPr lvl="0"/>
            <a:r>
              <a:rPr lang="en-US" sz="3200" dirty="0" smtClean="0"/>
              <a:t>The </a:t>
            </a:r>
            <a:r>
              <a:rPr lang="en-US" sz="3200" dirty="0" smtClean="0"/>
              <a:t>constant need for new energy sources implies decisions that may have a serious effect on the environment. The finite quantity of fossil fuels and their implication in global warming has led to the development of alternative sources of energy. This continues to be an area of rapidly changing technological innovation</a:t>
            </a:r>
            <a:r>
              <a:rPr lang="en-US" sz="3200" dirty="0" smtClean="0"/>
              <a:t>.</a:t>
            </a:r>
            <a:endParaRPr lang="en-US" sz="3200"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Arrow 9"/>
          <p:cNvSpPr/>
          <p:nvPr/>
        </p:nvSpPr>
        <p:spPr>
          <a:xfrm>
            <a:off x="6019800" y="2743200"/>
            <a:ext cx="609600" cy="533400"/>
          </a:xfrm>
          <a:prstGeom prst="rightArrow">
            <a:avLst/>
          </a:prstGeom>
          <a:solidFill>
            <a:schemeClr val="tx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133600" y="2743200"/>
            <a:ext cx="609600" cy="533400"/>
          </a:xfrm>
          <a:prstGeom prst="rightArrow">
            <a:avLst/>
          </a:prstGeom>
          <a:solidFill>
            <a:schemeClr val="tx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038600" y="2743200"/>
            <a:ext cx="609600" cy="533400"/>
          </a:xfrm>
          <a:prstGeom prst="rightArrow">
            <a:avLst/>
          </a:prstGeom>
          <a:solidFill>
            <a:schemeClr val="tx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Energy from Nuclear Power</a:t>
            </a:r>
            <a:endParaRPr lang="en-US" dirty="0"/>
          </a:p>
        </p:txBody>
      </p:sp>
      <p:sp>
        <p:nvSpPr>
          <p:cNvPr id="4" name="TextBox 3"/>
          <p:cNvSpPr txBox="1"/>
          <p:nvPr/>
        </p:nvSpPr>
        <p:spPr>
          <a:xfrm>
            <a:off x="914400" y="2514600"/>
            <a:ext cx="1219200" cy="1015663"/>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000" b="1" dirty="0" smtClean="0"/>
              <a:t>Nuclear (binding) energy</a:t>
            </a:r>
            <a:endParaRPr lang="en-US" sz="2000" b="1" dirty="0"/>
          </a:p>
        </p:txBody>
      </p:sp>
      <p:sp>
        <p:nvSpPr>
          <p:cNvPr id="6" name="TextBox 5"/>
          <p:cNvSpPr txBox="1"/>
          <p:nvPr/>
        </p:nvSpPr>
        <p:spPr>
          <a:xfrm>
            <a:off x="2743200" y="2514600"/>
            <a:ext cx="1295400" cy="1015663"/>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000" b="1" dirty="0" smtClean="0"/>
              <a:t>Kinetic energy (particles)</a:t>
            </a:r>
            <a:endParaRPr lang="en-US" sz="2000" b="1" dirty="0"/>
          </a:p>
        </p:txBody>
      </p:sp>
      <p:sp>
        <p:nvSpPr>
          <p:cNvPr id="9" name="TextBox 8"/>
          <p:cNvSpPr txBox="1"/>
          <p:nvPr/>
        </p:nvSpPr>
        <p:spPr>
          <a:xfrm>
            <a:off x="4665408" y="2514600"/>
            <a:ext cx="1295400" cy="1015663"/>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000" b="1" dirty="0" smtClean="0"/>
              <a:t>Thermal energy (steam)</a:t>
            </a:r>
            <a:endParaRPr lang="en-US" sz="2000" b="1" dirty="0"/>
          </a:p>
        </p:txBody>
      </p:sp>
      <p:sp>
        <p:nvSpPr>
          <p:cNvPr id="11" name="Right Arrow 10"/>
          <p:cNvSpPr/>
          <p:nvPr/>
        </p:nvSpPr>
        <p:spPr>
          <a:xfrm rot="5400000">
            <a:off x="7086600" y="3619500"/>
            <a:ext cx="609600" cy="533400"/>
          </a:xfrm>
          <a:prstGeom prst="rightArrow">
            <a:avLst/>
          </a:prstGeom>
          <a:solidFill>
            <a:schemeClr val="tx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646608" y="2514600"/>
            <a:ext cx="1295400" cy="1015663"/>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000" b="1" dirty="0" smtClean="0"/>
              <a:t>Kinetic energy (turbine)</a:t>
            </a:r>
            <a:endParaRPr lang="en-US" sz="2000" b="1" dirty="0"/>
          </a:p>
        </p:txBody>
      </p:sp>
      <p:sp>
        <p:nvSpPr>
          <p:cNvPr id="13" name="TextBox 12"/>
          <p:cNvSpPr txBox="1"/>
          <p:nvPr/>
        </p:nvSpPr>
        <p:spPr>
          <a:xfrm>
            <a:off x="6705600" y="4191000"/>
            <a:ext cx="1295400" cy="707886"/>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000" b="1" dirty="0" err="1" smtClean="0"/>
              <a:t>Electricalenergy</a:t>
            </a:r>
            <a:endParaRPr lang="en-US" sz="20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https://pac-ibphys.wikispaces.com/file/view/Nuclear_power_station.jpg/56388046/605x425/Nuclear_power_station.jpg"/>
          <p:cNvPicPr>
            <a:picLocks noChangeAspect="1" noChangeArrowheads="1"/>
          </p:cNvPicPr>
          <p:nvPr/>
        </p:nvPicPr>
        <p:blipFill>
          <a:blip r:embed="rId2" cstate="print"/>
          <a:srcRect/>
          <a:stretch>
            <a:fillRect/>
          </a:stretch>
        </p:blipFill>
        <p:spPr bwMode="auto">
          <a:xfrm>
            <a:off x="304799" y="457200"/>
            <a:ext cx="8563879" cy="60198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ction="ppaction://hlinkfile"/>
              </a:rPr>
              <a:t>Other Uses of Nuclear Power</a:t>
            </a:r>
            <a:endParaRPr lang="en-US" dirty="0"/>
          </a:p>
        </p:txBody>
      </p:sp>
      <p:pic>
        <p:nvPicPr>
          <p:cNvPr id="4" name="Nuclear fission.wmv">
            <a:hlinkClick r:id="" action="ppaction://media"/>
          </p:cNvPr>
          <p:cNvPicPr>
            <a:picLocks noGrp="1" noRot="1" noChangeAspect="1"/>
          </p:cNvPicPr>
          <p:nvPr>
            <p:ph idx="1"/>
            <a:videoFile r:link="rId1"/>
          </p:nvPr>
        </p:nvPicPr>
        <p:blipFill>
          <a:blip r:embed="rId4" cstate="print"/>
          <a:stretch>
            <a:fillRect/>
          </a:stretch>
        </p:blipFill>
        <p:spPr>
          <a:xfrm>
            <a:off x="999067" y="1219200"/>
            <a:ext cx="7154333" cy="5365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769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Uses of Nuclear Power</a:t>
            </a:r>
            <a:endParaRPr lang="en-US" dirty="0"/>
          </a:p>
        </p:txBody>
      </p:sp>
      <p:sp>
        <p:nvSpPr>
          <p:cNvPr id="5" name="Content Placeholder 4"/>
          <p:cNvSpPr>
            <a:spLocks noGrp="1"/>
          </p:cNvSpPr>
          <p:nvPr>
            <p:ph idx="1"/>
          </p:nvPr>
        </p:nvSpPr>
        <p:spPr/>
        <p:txBody>
          <a:bodyPr/>
          <a:lstStyle/>
          <a:p>
            <a:r>
              <a:rPr lang="en-US" dirty="0" smtClean="0"/>
              <a:t>Neutrons from a fission reaction can produce plutonium-239 (does not occur naturally) from uranium-238</a:t>
            </a:r>
            <a:endParaRPr lang="en-US" dirty="0"/>
          </a:p>
        </p:txBody>
      </p:sp>
      <p:graphicFrame>
        <p:nvGraphicFramePr>
          <p:cNvPr id="7170" name="Object 2"/>
          <p:cNvGraphicFramePr>
            <a:graphicFrameLocks noChangeAspect="1"/>
          </p:cNvGraphicFramePr>
          <p:nvPr/>
        </p:nvGraphicFramePr>
        <p:xfrm>
          <a:off x="1524000" y="3608388"/>
          <a:ext cx="5054600" cy="2792412"/>
        </p:xfrm>
        <a:graphic>
          <a:graphicData uri="http://schemas.openxmlformats.org/presentationml/2006/ole">
            <p:oleObj spid="_x0000_s7170" name="Equation" r:id="rId3" imgW="1333440" imgH="736560" progId="Equation.3">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Uses of Nuclear Power</a:t>
            </a:r>
            <a:endParaRPr lang="en-US" dirty="0"/>
          </a:p>
        </p:txBody>
      </p:sp>
      <p:sp>
        <p:nvSpPr>
          <p:cNvPr id="5" name="Content Placeholder 4"/>
          <p:cNvSpPr>
            <a:spLocks noGrp="1"/>
          </p:cNvSpPr>
          <p:nvPr>
            <p:ph idx="1"/>
          </p:nvPr>
        </p:nvSpPr>
        <p:spPr>
          <a:xfrm>
            <a:off x="914400" y="1447800"/>
            <a:ext cx="7772400" cy="4907760"/>
          </a:xfrm>
        </p:spPr>
        <p:txBody>
          <a:bodyPr/>
          <a:lstStyle/>
          <a:p>
            <a:r>
              <a:rPr lang="en-US" dirty="0" smtClean="0"/>
              <a:t>Process turns non-fissionable material (uranium-238) into fissionable material (plutonium-239) that can be used as reactor fuel or nuclear weapons</a:t>
            </a:r>
            <a:endParaRPr lang="en-US" dirty="0"/>
          </a:p>
        </p:txBody>
      </p:sp>
      <p:graphicFrame>
        <p:nvGraphicFramePr>
          <p:cNvPr id="7170" name="Object 2"/>
          <p:cNvGraphicFramePr>
            <a:graphicFrameLocks noChangeAspect="1"/>
          </p:cNvGraphicFramePr>
          <p:nvPr/>
        </p:nvGraphicFramePr>
        <p:xfrm>
          <a:off x="1524000" y="3608388"/>
          <a:ext cx="5054600" cy="2792412"/>
        </p:xfrm>
        <a:graphic>
          <a:graphicData uri="http://schemas.openxmlformats.org/presentationml/2006/ole">
            <p:oleObj spid="_x0000_s8194" name="Equation" r:id="rId3" imgW="1333440" imgH="736560" progId="Equation.3">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AutoShape 4" descr="data:image/jpeg;base64,/9j/4AAQSkZJRgABAQAAAQABAAD/2wCEAAkGBxMTEhUTExIWFhUXGBgaGBcYGBgdGhkYGBoYFxgYFxcYHSggGholHRcVITEiJSkrLi4uFx8zODMtNygtLisBCgoKBQUFDgUFDisZExkrKysrKysrKysrKysrKysrKysrKysrKysrKysrKysrKysrKysrKysrKysrKysrKysrK//AABEIAK0BJAMBIgACEQEDEQH/xAAcAAACAgMBAQAAAAAAAAAAAAAEBQMGAQIHAAj/xABCEAABAwMCBAMECAUACQUAAAABAAIRAwQhEjEFQVFhBnGREyKBoQcUMrHB0eHwI0JSsvEIU2JjZHJ0gtIVFiVzkv/EABQBAQAAAAAAAAAAAAAAAAAAAAD/xAAUEQEAAAAAAAAAAAAAAAAAAAAA/9oADAMBAAIRAxEAPwCCrbqJ1FNalJDvYgU16Cw2gj3UZKkbShAKyh2UotkUGqamxAJTtZRbLUdEZRpdlNTooFrrODCIpWfZG1GZU1BiBcaHZeFBNDQUtK2QKmW2yybZOvYLUUOyBQ6hAiF5tvCbGlPJebQnkgEo2qMoWimZT6Iy0pHog4d9NlPTe0x/uG/3vXPV0j6eGxxCmP8Ah2f31FzdB5b6Fq0LLSgnot7pvZUBON0vsqJeQAJJIAHUkwB6wvoXwB4BpWbDVuWsqVyBggObSHMCcFx5u9Ochzzgfgm6uGh9KgdOPedDQdsgkiR3CtVv9Gl1gFtMd9Yj7pXTPrLi/S1sMHPl5DyUtvd6hqJgT8tvvQUGh9Glb+Z9JveXHPom7fo5piJuHd4YPlnCKrcfcahbqhsx/hG1+NHU0TDS0SeiBLc/R4zelWns8D72/ktK/wBHjg0aKrS+feBBDfgRJT644wJIY0PAGowQPv38kZwnijajROD0lBzy/wDCtekYNMvwTqYC4QMdMJK+kOkLslXiLGSJzPVaOo0q7XB1NpnBlonlOYn/AAg42+iDutfYNGZCsPinwy+1Be12ulIE8xOwcPxCrOsFBI4wpmwD18kK7stmVehQHsqNXkH7Qdl5A9uGIMtRlyclCPQaluVI1i1DDOxUzafUIMNpKXsAshiy6h1QEW7Y3RVJmdlpaWpcYCe23DA2NRk9kC4UhKkp0R0T0WLeikZw1nRAjbHQqek0FOvqzAMtELZtkyMD4oE7qCicDOyY3VLTz3JQ5OUAzQt9Ereey2AQYoshMKDQh6QHRF0GoOBf6QAjiNP/AKdn99VcyXTv9IIf/I0/+mZ/fVXMgEHgpWMlSUaXOPmj6LAYwP38EF/+h/w/Rqvfc1TJoOaabPdhztLjLgRJg6CI5hdQp8aMMJdOpxJHTMCfRcd8HXRp1HNaY1jadyJ7dyrzZ1p+0ge3XGKntTDoG2FrUru91uqZAkd+iDcdQgQthVhsRtz6IPOokunYytw07d8+S1bc6t8eSIpOiSUA7aZAPy/fp6LayvHtMjy/VQV65LvPoUPVrOGAEBdxeuBw7M/v4ptwrxCWlrSDEQZO53kTsq1SrzMghQNq+9KC/wDEuM0nB1OoAWOwQRPu/muZcZs20qz6bXEtafdJ3ggET3/JMLq7JJJOTny+CTXDg9xccygh+K0DlmowfuVjS39ygw6sRzXlr7ILyC33LsqBtNxzhSVDzLh+KEbcxzlAwoUJOSFM+2jnySz61nt5rV1zjdAdU33AhY1HeUuqXKw24QXTgDvdJPVPC4ASqr4YugSWOOTkKyUrfViT8UBzXiB3UhqABKWVvZEMeCf6Yz6pbdcaJdpAklx+HKCEFmo1A8EJZc8ZZSuG0i7BaJ7HlJ8vuRFa8bRpaiQMDJmPNcm4hfF9wXl0+8TPI77dkHVPENVoYx2Z1NgA7k9e0SlbbwyhP/Wn1W02kNgNlzgQSTkARGOqmpVASEErr0zsssuXc1rVaJBWzWjqgKbVMblH2b3RulobjBR1s6ICDif090C7iFM/8Oz++oueU7I4XYvpaoa7thif4LeX+1UVPp8OzEBBW7ezMZCNp2fZWOlYc4RVPh88ggTWVuQQRgjY9PJWuzvXloDhnmRz81m24f2TKnYINaVd0YR9ux5GTHktadANgIulTEboIW0iDO6mnqFMXQtdMTKBVcW5DpEjPLZEF2JWt2TBQlGtIjmgir1D2/FC1boDn8F68BJ2S2uSNwgnqVC7MfNRR2Kn4daGNUkg8iOfWVO617IFrx2KiKZm0xsVCbbzQLXN815GuoryBtVchHFFXAyhx5oNXOWpcYUulauI6oIvaFZFaFl8LzB3QMOHX2h4cOR/YVytPELHAydB5TlUJsAphwWqxtQOeTpHTKB1d8Te6o18xGyFubovryI2zHXefNScXvKZOum4eR6QhPDdcfWAXtw6RA2lAw8QcZrGkKZp+6d3ESXDl5FUv2JJDg3zC6zxY0tB1ECBPfrj7lzbiTmucatM6YcDo7c0E1k4saADKLpXxBn5JSblbCtKB86+JH6rRl45vNKWVe639qSgc0eKOByU0tOJkqptJTWxPcA90A3i9ntKzXH/AFYHzclFG1CsnErA1Hgl0DSBIzzPRYpcH3gzvjad48kCinaIhlomBtdO8j4LzaTeTh8vzQYt7cJhSoBa06Mcx++qLp0/0QautARlRixI2yjKbf3lF06R6ckCluN1HePaBJWt0HapIidkNcGcnZBBXdIyldQQZCY1agKyOBvqUhUaZnYdpgn9ECC7r9E7tOCUiA/LuedvQfvCG/8AbtTV7237ynlpSFJuklxjtEdkA7rQDYId9DKae1b0PoVF7STAb8jKBc607Id9llWAW87wB3n8UNcljRuMbumZPlyCBEbFYUHEePua/SwmAP5SIn4gryAevVElC+1CBuLh89UE+8d/T8pQO31R1UReOqTfX+y2NzMIHJqCFrrPJLhcjZam56FA1pPMqelUdPxSi1unSMyuq8E4LSbTpvLJeWgmepEnG3NBR3VziUZQpua0VWOy0zI5dJV44tw6g5mWNkwBAAMzyS/hFBlJj8gBszgbd0FeuPEGthbWaHSDnbPJVQ3XbCfeNOIt9nTc1giSH1B3EhpgdAVTzfDpgoGQvUXSuvJV11007GFg1XciUFoZWE/aHqtvrJnEeoVUY93Urdod1KC4U7yN/vR1veKkU6L+pTG0Y8HJIQXOrxtjNLXuIdGI3j0Utb2VUaiHNdjLXQR+Hn0VKvLCpXrtawFx0gc+rlu7hldhP8N3u4J23+8ILO99N7fceQ6dtePn98qNtpUknJjeCq9Rt3CDEIynb1Op9UFntL9rBBL5jmR90Y8k6suI0iMnPUn8lSbe2d1BTO1tT0A7oLT9aaTOsfAnPop2tnOoT57JDStTthG0LMk437INr8HAPw5pTcbJ46lDS3TvzSa6ZJiECevUVj8P39JtFoeDIneepOI2GUlqW3vDzTpnC3tgaDHLB+9ASeKUiY0mOUn9kKG54hSPMjG4J37Aoe44Y8fyHnynbyQXsXyC0Cd9ifkgK+ss/wBY/OyjuXlmzieZlvL4qWzqXD9nTHKOnflzRV9xv2JFJzSyADtgz/y46/FApr39QCdWIzLRido7JXXug7eCrRdXlOqdBY5xOzHgtwJkg9N1DU8O03gFp9m7mxvvd9yR+SCmm3ZyYP8A9H815Nbmxcxxbl0Hcc/ReQUitW6YUf1mGmAJ+/8ARQVnk8lDCDzp57qIg90Q4Ect1E5zgg2DSeSlp0T0WrarjgD8oRdw11IZcDP9J6oJrAAOErttK5ApsIEAhsTiBHfbC434cvqDXk1gTjA+/B7bKyXfGXV/ZMpNcyi2fedkuLRMHt8UFz41fuY3WA0MEy92wESIjKRcIvadxSlxDTLmktG4gGe+6oHibxXVuJpsOmm3kO2xSfhXGXsc7Ml3OT6xsgdfSJxJoLKFOIaSZAg5/Z9UgsnhwkmB5Ia+rOe5xd/2435Sp7aAANkEmgEyvAEbFaucPJZZQcdnD1CCSjVfH2SfILdtz8PNSWdrUO0HlhwCivAGSHsM/wDMD9wQSC97hEUeIuBwQh7WnbOGRnzMreraU2iWO1diDj5oG9PxWaLSWNb7SMHHWIHw1JvwvxwwNBcwOnLhpHumNwdjJJ5BUC+t9TgTjG3xKItbdoiCfkgudxd0a1QvDyGxgMpn0Mc0RQsqeDVrFk7Asd97oCrDaQcZLjPUkfkmVLQYFR7i1uwBBPkJ2QXfhvCLRxAbWe53QRn0CsFDhFFh+3tuHT9wIVLsfEAYGtYxzaYn3C6Qe0xq+e6uFhf0gQJGuBMzidgSeaBnTpUW5DQfWETTqt3aBHaPwS0aTVbJzn3QSRHWAP3K574sfcMrVh7c+zEjS2Rk7CB2680HVm3jD0z6JPX4YNZcPel2A0HbeFy7wt4yu6LzTIFWm0F0OHvEGOcSN55jBVw4j9IVP2RbRY4VSwFuoDS0kw4YyYEkHnhA6Zw9lQnBAB378xEp37RrQATE4E81y/wl4qrOufZ16gLKmpupwwx4k4EgQeyeca4oyQKbg7IOvVIP/aMDIQWh7gAWOpksOZAcdu3JavrsaNRYWk7uDdp2DgM8wqc/xZVDYEA8yPwnAQVz4pcHhwiR1kyY+0ZO+3oguHEOMUKTZfqLT5t9MD70up8cosbTijBqHVLnTGrBJef0XP8Ai/GxUge8I6uLpPUTsgncZqOAZrJaORJx0QX7iXGLapOqmGaTpD2Ogn0yR8PJaWl1SLCNTS6NPtAXAtEjS4AnfmY6d1zutfe9Cyblx2BPqg6VRv8AQIbfUwP/AK5PmSdyvLnNvSqx/MM9P1XkC+tGcoY1RyUdzcAc0A+v3QMzXnmta1TqUp9sVjUTzQMxcgLR1zO5QQ5LGlA0tajQ4SJE5HUeauF9xM0QWeyIhoLTu2Dgyfz6KhUmHquh2PBS61ay4qObJBAByGjYH4IB6Hh01rem5g0ueSe2iAZM8jy81VOL8EdRqubJ0h0A85gH8V1scPbUbTpgva0U8acEkAQXHkFz/wAUH2cNL9Z5jociJ5lAg0QI/ZWWEdEKapWpeeqBkLuOTfQLFS9nePQJcJ815u/6/mgYU78s2lQ3PFNRkjPUYKGc4gwQtAQeSA6hetOXVHA8oRNa/OnR7QOHcD70krM0mCQfI4XtYQGVKkkHVt5eikaHnZ8JVcVBqEdPzRdtcdwgPp0anWfj+aPo0quPdPr+qDoXERlHMvDAzEIDaRqN/kyf31TO0fVnAKWWl4ZTahc5BlBY/D/EX0nGo+ZgNGqYAJGo/D8SkXHBVq3Lqgh1Kpq9o122JjETvHVGUrqVvWoNgVmn3mkgsBiWwgrtswFo9mw6g6J1DBE4I5nBGY5IHiTnNqCWxHIAZ1Rv0xKJvb+m0kir7JxxmSM4k432yoDf63HW5rjuNJbnGJG4iEC7iD9DQ7b3scpcJB8jHzCK4FdAv992kkc5PwMbla31XWBphw5gT7vPVJ357dlHwC1DqwYwOc6HHG8gEzzn/CCzVLI/1j0/VQXNszmSVPUouYS12qRuCZQNy/uUEDbSmXjf1wp3WtIEw31QVEnX6pnxBsCmRuQgW1WMDvsj9+aKp1xyn1/RF3Vg0W3tY9/VBzy2SZj87oDmVcfqvKWzsXObOF5BR7qEM5wXqrlFrQbsepGuHRQNcvFyAowvCmFAKi2DkBVFsHBXUKdau5tKGB5dpJ2gNMTlc34LZurVW02iS4/5JXeuFcMZSpta0RAHfbzQJOIVqlOnUdJDzsOwMCOy5Zxym81HOM53nquz8XBAgQScEmNjuqT4ge2nSe2WNJB33JQc0dPVaklRvet2NlBLRrHyWa9TuPOULq7rDqyDf2mVrVrFRe1C9Uqg7IMl8rEqOVsEEN07I8lmjWhaXO48lECgb0rrv5I2lcyVX6dRMLV6Cx2lxKa2tcqt2b8prbVDP6oLLb1kxqWeqk6oZAZAnqTGJVfta0Qr5XfQFs5rJy2YJkmRjsgoXFbMBoIbkZjqe8qsG4pku1sIgQYkgHoPl6q3cUqCq2MNcGgAzMEkDPPZVXiXD/ZuDmmSI1Hq4TnHwQKrSmDU90lo5CTITfgfF6ttciq4Ya6HA7weYjf9EpuxVDw8H99O/NQVaT6hEmenWEHVrnidO7cKlE4jJyCSZIkdcJLc9iT5/wCUb4JpNoW9RxA9o7aeQH2cdZkqSlwmrV+xTe7yaSPyQJqP2gpKlQl2eWysVDwXeEa/YEAciWg/BpMoit4Cuo1gMJ/oDxq688fPkgQVLpv1cU+ZMlLHBWG68G3zId9XcZMe6Wk/EA/NNKv0b1PZtcbhjahAlhaYBO41gmY8t0CPh9yAwA915W7g/gP+H/EcNUn+blyOAvIOD1XKAlF1rV28IZzI5IMMK8sNRltZl3MDzQDLdspt9VLfs6DtmPwRLfeBGlpznAQe8GU3G6pAf1CfLmu8GvDcdFx3hrW0S0tEPdk4ExBMdvgml34oqMpmD7wGMdQcILZxviLQCS4YHMrkviPihrOiBAJgoe744+o8mpkEDHfqg23Za7U0bz8PJBC6mRyW2mB3Ut1fl+Tus2ts6rhuOqAFxURKcWnh25rOIp0y4jfsOp6IO44a5hhwgjkUAJKwFM6mtdKCOFuxZIWWoIrnceShTehXotA10nOdOXayBp/pgAzzS65e0uOkQMx+SCJFUHEBaWlq6o9rGDU5xDWgc3OMAK1XPgm+pD37ap5gBw9WkoFlq71TK2JlC/UnscQ5paRuCCCPgUZRwgb2r4hWHhLQ5wbMTIHmRAHqqtRXRvB9k0US97BrM6HScCNo2HP1QUWvwv8AigEkEugHlM4PQ8gpm0mFjWVnND/eaQRv6Ijj13Dj/SDgg7EdPil3B6vtqhc5gLmtJaYGTOZjBxPogCv6TC3S0CRMmRI8uqht6VNlVjTEEAZ2E90x499oNIw0xIG5GAEtfQlwnGMxzQdl8J8Lt6VAGq1rnO5ETEE7ZPZWdl00wGY7bBKvDfCaf1Wg6o0azSbPvSMiZHKSITCvaBrSWyDGMj8kA95x0UiA4ZO/NRN49SMHmOqQ8a4VWb/FDnVWu3AAJb0lvNILaoHF8PaNIMtO89AN5QX6r4ib/KQl9fijnnfE7f4VMsXu9ps4sge9BgTiJVptaLeaB7a3LNImZXlJZsbpC8g+dH1oPujAWjmiZIUMEHEx3UpEu93PZAM+i2YDcr0EQBiMEokugfeg6h5IC6bs+9sOfVY+tlphmNXTkg2Uar5DQcbollq5gk/FA2t6zslxGA3JA9PuWj7tjMO98Eb7SeeByx15ra3t9Uku9yBpHXEZUFVjefXEDc8ggFqW0nW5jRLsNgZBWjqMGRtMgD5+SY03gFodJnb05oLiWfs7DcRCAapRYTqOZ5Dr3hNbNjGDDYJ5pRaXcYcdj+5TN1cEYIQWG140bUOLPeDmwQe2ZVR41xE1yajpDunKOgUb6p1QSR9yFuHlw2yMSNkAsrVwXjutigjUjWrUBTMQXDwp4ObeWzn6i2pr0/Z1N0gA5AIydW88klvPBl5ReQbc1AD/AC51DkQAdUK3eB+LvZbloLW/xCSTMbN2jyVwp+JqYdBcDIAxB359kHNuEXNewqGqy10jRDmvYZb3D113wx4gaaLHulrniYJnJ/2tilHH/ZV6DqbiGh0HVAJxznkY+9R+Fbai1xbTZLQA0FxnIHvY2z5ILZx3hlC6a0vpCppIdqBDXGJ93VgkHpK5HxqyDa7w2nobqwwyS0dDqyuzU+G6xGsgDaIgfBTu4HRLdL2Md1cWjUfN26DiXD7Zz3NaBJJjAldH8P8ADalKi51eWgHAdGAPnlWe0tKdPDA1vlHkoPENMuoO0uyMz0AQcj8WNmqWMABJEATsec9oSe1c+mxobg5PwOJ74VrveGiJn3p3PbPL0+KrjnvaTyInSes8vKZQCVr5znARnaeo3lN+H2mqNTXOyNhmJzjrCr72uL4ODuek9lYfC/HDSqta4fw3OAPUcpBHmg6bZ8S9i1rKYlgADdROoADYrd/G3E5iMwB15ShK1GmRqa7fugnsH8p9UDPiXFqpA0QHf1j/AMdkmt+FNGSAXEyXQNzkokE42AQlzfuH82PggK9iAZAE+Smp1zMeiRU/EADhqa4A8yMeqaUOL0SYDpdPp+CC12FQ6BLRK8iLFvuCD8l5B83VqJmP8dlM1ukSImP8otlAEev5IYyDhAvawuOeq3bSa1/LcEcx3TKzoB2qd4lC17VoePu+aDa54mHElojEGErq8RORump4S0Uy+TMgeu6UVbQATPOEEbuIviBgIuje7OcZhB1KELApICn8Qkg9DIUVXiZJ+yPn96HFNYFNBl9fsvNrrBpY3WW0eaCR4dpaSDB2PWN4UOqN8pm6oTSaw5AkjsYn0QBp4QaYJytXtPmtvZLQnKDBC8XLLwtHNQdE+jWw9pScSMayPk1dBq+EKNSDp0nq3Hqql9EJi3eP96f7WrrFqBAQUup4WqU5j32nCks+HlggNLc/NXxq9Ut2nkgrNG5ezAJU7L9xwSpb6wDcglBUQgYUqvwUpdAMiZBwdj5odpRAdhBTOK8LqBs4B5Z/BVa4sXNmcldAvzqJJSa5pjKCkmydMx+qiNi6YI+e3xCtNSiCCen4JbUZieyBjTqVAwEDG098c1M260/adlE+E773X0i0Frsunnyj0JU3ingVJjTUpgsJO0yMztzGyBRW4sw41c1HcVA4Q12PMT80lq0ADul9zVLfs4ygaXjhkRI5uJ2U3h24cx0MqAN3dieWAq7Xrn7PzRfB5c5rSfdc4Aj9UHcuCOe6k07fAjHXZeUnBmEUmjU4xzMfgF5B/9k="/>
          <p:cNvSpPr>
            <a:spLocks noChangeAspect="1" noChangeArrowheads="1"/>
          </p:cNvSpPr>
          <p:nvPr/>
        </p:nvSpPr>
        <p:spPr bwMode="auto">
          <a:xfrm>
            <a:off x="155575" y="-1295400"/>
            <a:ext cx="4552950" cy="27051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7046" name="Picture 6" descr="https://upload.wikimedia.org/wikipedia/commons/5/54/Atomic_bombing_of_Japan.jpg"/>
          <p:cNvPicPr>
            <a:picLocks noChangeAspect="1" noChangeArrowheads="1"/>
          </p:cNvPicPr>
          <p:nvPr/>
        </p:nvPicPr>
        <p:blipFill>
          <a:blip r:embed="rId2" cstate="print"/>
          <a:srcRect/>
          <a:stretch>
            <a:fillRect/>
          </a:stretch>
        </p:blipFill>
        <p:spPr bwMode="auto">
          <a:xfrm>
            <a:off x="228599" y="152400"/>
            <a:ext cx="5181601" cy="3078608"/>
          </a:xfrm>
          <a:prstGeom prst="rect">
            <a:avLst/>
          </a:prstGeom>
          <a:noFill/>
        </p:spPr>
      </p:pic>
      <p:pic>
        <p:nvPicPr>
          <p:cNvPr id="87048" name="Picture 8" descr="http://www.english.illinois.edu/maps/poets/g_l/levine/bomb/nag2.jpg"/>
          <p:cNvPicPr>
            <a:picLocks noChangeAspect="1" noChangeArrowheads="1"/>
          </p:cNvPicPr>
          <p:nvPr/>
        </p:nvPicPr>
        <p:blipFill>
          <a:blip r:embed="rId3" cstate="print"/>
          <a:srcRect/>
          <a:stretch>
            <a:fillRect/>
          </a:stretch>
        </p:blipFill>
        <p:spPr bwMode="auto">
          <a:xfrm>
            <a:off x="3962400" y="3486025"/>
            <a:ext cx="4962525" cy="3257675"/>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An accident happened at the Chernobyl Nuclear Power Station on April 26, 1986. (RIA Novosti)"/>
          <p:cNvPicPr>
            <a:picLocks noChangeAspect="1" noChangeArrowheads="1"/>
          </p:cNvPicPr>
          <p:nvPr/>
        </p:nvPicPr>
        <p:blipFill>
          <a:blip r:embed="rId2" cstate="print"/>
          <a:srcRect r="23478" b="3093"/>
          <a:stretch>
            <a:fillRect/>
          </a:stretch>
        </p:blipFill>
        <p:spPr bwMode="auto">
          <a:xfrm>
            <a:off x="416668" y="457200"/>
            <a:ext cx="8346332" cy="59436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4" descr="http://abcnews.go.com/images/International/AP_fukushima_5_years_as_11_160210.jpg"/>
          <p:cNvPicPr>
            <a:picLocks noChangeAspect="1" noChangeArrowheads="1"/>
          </p:cNvPicPr>
          <p:nvPr/>
        </p:nvPicPr>
        <p:blipFill>
          <a:blip r:embed="rId2" cstate="print"/>
          <a:srcRect r="31988"/>
          <a:stretch>
            <a:fillRect/>
          </a:stretch>
        </p:blipFill>
        <p:spPr bwMode="auto">
          <a:xfrm>
            <a:off x="1143000" y="228600"/>
            <a:ext cx="6705600" cy="6512096"/>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Nuclear Power</a:t>
            </a:r>
            <a:endParaRPr lang="en-US" dirty="0"/>
          </a:p>
        </p:txBody>
      </p:sp>
      <p:sp>
        <p:nvSpPr>
          <p:cNvPr id="3" name="Text Placeholder 2"/>
          <p:cNvSpPr>
            <a:spLocks noGrp="1"/>
          </p:cNvSpPr>
          <p:nvPr>
            <p:ph type="body" idx="1"/>
          </p:nvPr>
        </p:nvSpPr>
        <p:spPr/>
        <p:txBody>
          <a:bodyPr/>
          <a:lstStyle/>
          <a:p>
            <a:r>
              <a:rPr lang="en-US" dirty="0" smtClean="0"/>
              <a:t>Advantages</a:t>
            </a:r>
            <a:endParaRPr lang="en-US" dirty="0"/>
          </a:p>
        </p:txBody>
      </p:sp>
      <p:sp>
        <p:nvSpPr>
          <p:cNvPr id="4" name="Text Placeholder 3"/>
          <p:cNvSpPr>
            <a:spLocks noGrp="1"/>
          </p:cNvSpPr>
          <p:nvPr>
            <p:ph type="body" sz="half" idx="3"/>
          </p:nvPr>
        </p:nvSpPr>
        <p:spPr/>
        <p:txBody>
          <a:bodyPr/>
          <a:lstStyle/>
          <a:p>
            <a:r>
              <a:rPr lang="en-US" dirty="0" smtClean="0"/>
              <a:t>Disadvantages</a:t>
            </a:r>
            <a:endParaRPr lang="en-US" dirty="0"/>
          </a:p>
        </p:txBody>
      </p:sp>
      <p:sp>
        <p:nvSpPr>
          <p:cNvPr id="5" name="Content Placeholder 4"/>
          <p:cNvSpPr>
            <a:spLocks noGrp="1"/>
          </p:cNvSpPr>
          <p:nvPr>
            <p:ph sz="quarter" idx="2"/>
          </p:nvPr>
        </p:nvSpPr>
        <p:spPr/>
        <p:txBody>
          <a:bodyPr/>
          <a:lstStyle/>
          <a:p>
            <a:r>
              <a:rPr lang="en-US" dirty="0" smtClean="0"/>
              <a:t>High power output</a:t>
            </a:r>
          </a:p>
          <a:p>
            <a:r>
              <a:rPr lang="en-US" dirty="0" smtClean="0"/>
              <a:t>Large reserves of nuclear fuels</a:t>
            </a:r>
          </a:p>
          <a:p>
            <a:r>
              <a:rPr lang="en-US" dirty="0" smtClean="0"/>
              <a:t>Nuclear power does not produce greenhouse gases</a:t>
            </a:r>
            <a:endParaRPr lang="en-US" dirty="0"/>
          </a:p>
        </p:txBody>
      </p:sp>
      <p:sp>
        <p:nvSpPr>
          <p:cNvPr id="6" name="Content Placeholder 5"/>
          <p:cNvSpPr>
            <a:spLocks noGrp="1"/>
          </p:cNvSpPr>
          <p:nvPr>
            <p:ph sz="quarter" idx="4"/>
          </p:nvPr>
        </p:nvSpPr>
        <p:spPr>
          <a:xfrm>
            <a:off x="4645025" y="2459036"/>
            <a:ext cx="4041775" cy="4398963"/>
          </a:xfrm>
        </p:spPr>
        <p:txBody>
          <a:bodyPr>
            <a:normAutofit/>
          </a:bodyPr>
          <a:lstStyle/>
          <a:p>
            <a:r>
              <a:rPr lang="en-US" dirty="0" smtClean="0"/>
              <a:t>Radioactive waste products difficult to dispose of</a:t>
            </a:r>
          </a:p>
          <a:p>
            <a:r>
              <a:rPr lang="en-US" dirty="0" smtClean="0"/>
              <a:t>Major public health hazard in accidents</a:t>
            </a:r>
          </a:p>
          <a:p>
            <a:r>
              <a:rPr lang="en-US" dirty="0" smtClean="0"/>
              <a:t>Problems associated with uranium mining</a:t>
            </a:r>
          </a:p>
          <a:p>
            <a:r>
              <a:rPr lang="en-US" dirty="0" smtClean="0"/>
              <a:t>Potential for producing materials for nuclear weapons</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Information</a:t>
            </a:r>
            <a:endParaRPr lang="en-US" dirty="0"/>
          </a:p>
        </p:txBody>
      </p:sp>
      <p:sp>
        <p:nvSpPr>
          <p:cNvPr id="3" name="Content Placeholder 2"/>
          <p:cNvSpPr>
            <a:spLocks noGrp="1"/>
          </p:cNvSpPr>
          <p:nvPr>
            <p:ph idx="1"/>
          </p:nvPr>
        </p:nvSpPr>
        <p:spPr/>
        <p:txBody>
          <a:bodyPr/>
          <a:lstStyle/>
          <a:p>
            <a:r>
              <a:rPr lang="en-US" b="1" dirty="0" smtClean="0"/>
              <a:t>Podcast On The Environmentalist Debate Over Nuclear Power</a:t>
            </a:r>
            <a:endParaRPr lang="en-US" dirty="0" smtClean="0"/>
          </a:p>
          <a:p>
            <a:r>
              <a:rPr lang="en-US" u="sng" dirty="0" smtClean="0">
                <a:hlinkClick r:id="rId2"/>
              </a:rPr>
              <a:t>http://www.kqed.org/a/forum/R201104010900</a:t>
            </a:r>
            <a:endParaRPr lang="en-US" dirty="0" smtClean="0"/>
          </a:p>
          <a:p>
            <a:r>
              <a:rPr lang="en-US" dirty="0" smtClean="0"/>
              <a:t> Radiation Exposure Chart</a:t>
            </a:r>
          </a:p>
          <a:p>
            <a:r>
              <a:rPr lang="en-US" u="sng" dirty="0" smtClean="0">
                <a:hlinkClick r:id="rId3"/>
              </a:rPr>
              <a:t>http://imgs.xkcd.com/blag/radiation.png</a:t>
            </a:r>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Nature Of Science: </a:t>
            </a:r>
            <a:endParaRPr lang="en-US" dirty="0"/>
          </a:p>
        </p:txBody>
      </p:sp>
      <p:sp>
        <p:nvSpPr>
          <p:cNvPr id="3" name="Content Placeholder 2"/>
          <p:cNvSpPr>
            <a:spLocks noGrp="1"/>
          </p:cNvSpPr>
          <p:nvPr>
            <p:ph idx="1"/>
          </p:nvPr>
        </p:nvSpPr>
        <p:spPr/>
        <p:txBody>
          <a:bodyPr>
            <a:normAutofit fontScale="85000" lnSpcReduction="10000"/>
          </a:bodyPr>
          <a:lstStyle/>
          <a:p>
            <a:pPr lvl="0"/>
            <a:r>
              <a:rPr lang="en-US" sz="3200" dirty="0" smtClean="0"/>
              <a:t>Risks </a:t>
            </a:r>
            <a:r>
              <a:rPr lang="en-US" sz="3200" dirty="0" smtClean="0"/>
              <a:t>and problem-solving: Since early times mankind understood the vital role of harnessing energy and large-scale production of electricity has impacted all levels of society. Processes where energy is transformed require holistic approaches that involve many areas of knowledge. Research and development of alternative energy sources has lacked support in some countries for economic and political reasons. Scientists, however, have continued to collaborate and share new technologies that can reduce our dependence on non-renewable energy sources</a:t>
            </a:r>
            <a:r>
              <a:rPr lang="en-US" sz="3200" dirty="0" smtClean="0"/>
              <a:t>.</a:t>
            </a:r>
            <a:endParaRPr lang="en-US" sz="3200"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914400"/>
          </a:xfrm>
        </p:spPr>
        <p:txBody>
          <a:bodyPr/>
          <a:lstStyle/>
          <a:p>
            <a:r>
              <a:rPr lang="en-US" dirty="0" smtClean="0">
                <a:hlinkClick r:id="rId3" action="ppaction://hlinkfile"/>
              </a:rPr>
              <a:t>From Petroleum Age to Alternative Energy Sources</a:t>
            </a:r>
            <a:endParaRPr lang="en-US" dirty="0"/>
          </a:p>
        </p:txBody>
      </p:sp>
      <p:pic>
        <p:nvPicPr>
          <p:cNvPr id="4" name="From+Petroleum+Age+to+Alternative+Energy+Sources.mp4">
            <a:hlinkClick r:id="" action="ppaction://media"/>
          </p:cNvPr>
          <p:cNvPicPr>
            <a:picLocks noGrp="1" noRot="1" noChangeAspect="1"/>
          </p:cNvPicPr>
          <p:nvPr>
            <p:ph idx="1"/>
            <a:videoFile r:link="rId1"/>
          </p:nvPr>
        </p:nvPicPr>
        <p:blipFill>
          <a:blip r:embed="rId4" cstate="print"/>
          <a:stretch>
            <a:fillRect/>
          </a:stretch>
        </p:blipFill>
        <p:spPr>
          <a:xfrm>
            <a:off x="1371599" y="1498600"/>
            <a:ext cx="6536267" cy="4902200"/>
          </a:xfrm>
          <a:prstGeom prst="rect">
            <a:avLst/>
          </a:prstGeom>
        </p:spPr>
      </p:pic>
      <p:sp>
        <p:nvSpPr>
          <p:cNvPr id="5" name="TextBox 4"/>
          <p:cNvSpPr txBox="1"/>
          <p:nvPr/>
        </p:nvSpPr>
        <p:spPr>
          <a:xfrm>
            <a:off x="838200" y="6412468"/>
            <a:ext cx="7924800" cy="369332"/>
          </a:xfrm>
          <a:prstGeom prst="rect">
            <a:avLst/>
          </a:prstGeom>
          <a:noFill/>
        </p:spPr>
        <p:txBody>
          <a:bodyPr wrap="square" rtlCol="0">
            <a:spAutoFit/>
          </a:bodyPr>
          <a:lstStyle/>
          <a:p>
            <a:r>
              <a:rPr lang="en-US" i="1" dirty="0" smtClean="0"/>
              <a:t>Energy and Resources</a:t>
            </a:r>
            <a:r>
              <a:rPr lang="en-US" dirty="0" smtClean="0"/>
              <a:t>. </a:t>
            </a:r>
            <a:r>
              <a:rPr lang="en-US" i="1" dirty="0" smtClean="0"/>
              <a:t>Learn360</a:t>
            </a:r>
            <a:r>
              <a:rPr lang="en-US" dirty="0" smtClean="0"/>
              <a:t>. Films Media Group, 2006. Web. 12 Feb. 2016.</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vol="80000">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914400"/>
          </a:xfrm>
        </p:spPr>
        <p:txBody>
          <a:bodyPr/>
          <a:lstStyle/>
          <a:p>
            <a:r>
              <a:rPr lang="en-US" dirty="0" smtClean="0">
                <a:hlinkClick r:id="rId3" action="ppaction://hlinkfile"/>
              </a:rPr>
              <a:t>The Pros and Cons of Solar</a:t>
            </a:r>
            <a:endParaRPr lang="en-US" dirty="0"/>
          </a:p>
        </p:txBody>
      </p:sp>
      <p:sp>
        <p:nvSpPr>
          <p:cNvPr id="3" name="Content Placeholder 2"/>
          <p:cNvSpPr>
            <a:spLocks noGrp="1"/>
          </p:cNvSpPr>
          <p:nvPr>
            <p:ph idx="1"/>
          </p:nvPr>
        </p:nvSpPr>
        <p:spPr>
          <a:xfrm>
            <a:off x="762000" y="6203160"/>
            <a:ext cx="7772400" cy="654840"/>
          </a:xfrm>
        </p:spPr>
        <p:txBody>
          <a:bodyPr>
            <a:normAutofit lnSpcReduction="10000"/>
          </a:bodyPr>
          <a:lstStyle/>
          <a:p>
            <a:pPr>
              <a:buNone/>
            </a:pPr>
            <a:r>
              <a:rPr lang="en-US" sz="2000" i="1" dirty="0" smtClean="0"/>
              <a:t>Electricity Generation: </a:t>
            </a:r>
            <a:r>
              <a:rPr lang="en-US" sz="2000" i="1" dirty="0" err="1" smtClean="0"/>
              <a:t>Renewables</a:t>
            </a:r>
            <a:r>
              <a:rPr lang="en-US" sz="2000" dirty="0" smtClean="0"/>
              <a:t>. </a:t>
            </a:r>
            <a:r>
              <a:rPr lang="en-US" sz="2000" i="1" dirty="0" smtClean="0"/>
              <a:t>Learn360</a:t>
            </a:r>
            <a:r>
              <a:rPr lang="en-US" sz="2000" dirty="0" smtClean="0"/>
              <a:t>. Films Media Group, 2015. Web. 12 Feb. 2016.</a:t>
            </a:r>
            <a:endParaRPr lang="en-US" sz="2000" dirty="0"/>
          </a:p>
        </p:txBody>
      </p:sp>
      <p:pic>
        <p:nvPicPr>
          <p:cNvPr id="4" name="The+Pros+and+Cons+of+Solar+Energy.mp4">
            <a:hlinkClick r:id="" action="ppaction://media"/>
          </p:cNvPr>
          <p:cNvPicPr>
            <a:picLocks noRot="1" noChangeAspect="1"/>
          </p:cNvPicPr>
          <p:nvPr>
            <a:videoFile r:link="rId1"/>
          </p:nvPr>
        </p:nvPicPr>
        <p:blipFill>
          <a:blip r:embed="rId4" cstate="print"/>
          <a:stretch>
            <a:fillRect/>
          </a:stretch>
        </p:blipFill>
        <p:spPr>
          <a:xfrm>
            <a:off x="135827" y="1066800"/>
            <a:ext cx="8872340" cy="5029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vol="80000">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Power</a:t>
            </a:r>
            <a:endParaRPr lang="en-US" dirty="0"/>
          </a:p>
        </p:txBody>
      </p:sp>
      <p:sp>
        <p:nvSpPr>
          <p:cNvPr id="3" name="Content Placeholder 2"/>
          <p:cNvSpPr>
            <a:spLocks noGrp="1"/>
          </p:cNvSpPr>
          <p:nvPr>
            <p:ph idx="1"/>
          </p:nvPr>
        </p:nvSpPr>
        <p:spPr/>
        <p:txBody>
          <a:bodyPr/>
          <a:lstStyle/>
          <a:p>
            <a:r>
              <a:rPr lang="en-US" dirty="0" smtClean="0"/>
              <a:t>Active solar devices – used to directly heat water or air</a:t>
            </a:r>
          </a:p>
          <a:p>
            <a:r>
              <a:rPr lang="en-US" dirty="0" smtClean="0"/>
              <a:t>Photovoltaic cells convert sunlight to electricity</a:t>
            </a:r>
          </a:p>
          <a:p>
            <a:pPr lvl="1"/>
            <a:r>
              <a:rPr lang="en-US" dirty="0" smtClean="0"/>
              <a:t>Low power output</a:t>
            </a:r>
          </a:p>
          <a:p>
            <a:pPr lvl="1"/>
            <a:r>
              <a:rPr lang="en-US" dirty="0" smtClean="0"/>
              <a:t>About 30-45%  efficient</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Power</a:t>
            </a:r>
            <a:endParaRPr lang="en-US" dirty="0"/>
          </a:p>
        </p:txBody>
      </p:sp>
      <p:sp>
        <p:nvSpPr>
          <p:cNvPr id="3" name="Text Placeholder 2"/>
          <p:cNvSpPr>
            <a:spLocks noGrp="1"/>
          </p:cNvSpPr>
          <p:nvPr>
            <p:ph type="body" idx="1"/>
          </p:nvPr>
        </p:nvSpPr>
        <p:spPr/>
        <p:txBody>
          <a:bodyPr/>
          <a:lstStyle/>
          <a:p>
            <a:r>
              <a:rPr lang="en-US" dirty="0" smtClean="0"/>
              <a:t>Advantages</a:t>
            </a:r>
            <a:endParaRPr lang="en-US" dirty="0"/>
          </a:p>
        </p:txBody>
      </p:sp>
      <p:sp>
        <p:nvSpPr>
          <p:cNvPr id="4" name="Text Placeholder 3"/>
          <p:cNvSpPr>
            <a:spLocks noGrp="1"/>
          </p:cNvSpPr>
          <p:nvPr>
            <p:ph type="body" sz="half" idx="3"/>
          </p:nvPr>
        </p:nvSpPr>
        <p:spPr/>
        <p:txBody>
          <a:bodyPr/>
          <a:lstStyle/>
          <a:p>
            <a:r>
              <a:rPr lang="en-US" dirty="0" smtClean="0"/>
              <a:t>Disadvantages</a:t>
            </a:r>
            <a:endParaRPr lang="en-US" dirty="0"/>
          </a:p>
        </p:txBody>
      </p:sp>
      <p:sp>
        <p:nvSpPr>
          <p:cNvPr id="5" name="Content Placeholder 4"/>
          <p:cNvSpPr>
            <a:spLocks noGrp="1"/>
          </p:cNvSpPr>
          <p:nvPr>
            <p:ph sz="quarter" idx="2"/>
          </p:nvPr>
        </p:nvSpPr>
        <p:spPr/>
        <p:txBody>
          <a:bodyPr/>
          <a:lstStyle/>
          <a:p>
            <a:r>
              <a:rPr lang="en-US" dirty="0" smtClean="0"/>
              <a:t>Free ‘fuel’</a:t>
            </a:r>
          </a:p>
          <a:p>
            <a:r>
              <a:rPr lang="en-US" dirty="0" smtClean="0"/>
              <a:t>Inexhaustible</a:t>
            </a:r>
          </a:p>
          <a:p>
            <a:r>
              <a:rPr lang="en-US" dirty="0" smtClean="0"/>
              <a:t>Clean</a:t>
            </a:r>
            <a:endParaRPr lang="en-US" dirty="0"/>
          </a:p>
        </p:txBody>
      </p:sp>
      <p:sp>
        <p:nvSpPr>
          <p:cNvPr id="6" name="Content Placeholder 5"/>
          <p:cNvSpPr>
            <a:spLocks noGrp="1"/>
          </p:cNvSpPr>
          <p:nvPr>
            <p:ph sz="quarter" idx="4"/>
          </p:nvPr>
        </p:nvSpPr>
        <p:spPr>
          <a:xfrm>
            <a:off x="4645025" y="2459036"/>
            <a:ext cx="4041775" cy="4398963"/>
          </a:xfrm>
        </p:spPr>
        <p:txBody>
          <a:bodyPr>
            <a:normAutofit/>
          </a:bodyPr>
          <a:lstStyle/>
          <a:p>
            <a:r>
              <a:rPr lang="en-US" dirty="0" smtClean="0"/>
              <a:t>Daylight only operation</a:t>
            </a:r>
          </a:p>
          <a:p>
            <a:r>
              <a:rPr lang="en-US" dirty="0" smtClean="0"/>
              <a:t>Affected by cloudy weather</a:t>
            </a:r>
          </a:p>
          <a:p>
            <a:r>
              <a:rPr lang="en-US" dirty="0" smtClean="0"/>
              <a:t>Low power output</a:t>
            </a:r>
          </a:p>
          <a:p>
            <a:r>
              <a:rPr lang="en-US" dirty="0" smtClean="0"/>
              <a:t>Requires large areas</a:t>
            </a:r>
          </a:p>
          <a:p>
            <a:r>
              <a:rPr lang="en-US" dirty="0" smtClean="0"/>
              <a:t>Initial costs high</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https://pac-ibphys.wikispaces.com/file/view/solar_panel.jpg/56391472/624x386/solar_panel.jpg"/>
          <p:cNvPicPr>
            <a:picLocks noChangeAspect="1" noChangeArrowheads="1"/>
          </p:cNvPicPr>
          <p:nvPr/>
        </p:nvPicPr>
        <p:blipFill>
          <a:blip r:embed="rId2" cstate="print"/>
          <a:srcRect/>
          <a:stretch>
            <a:fillRect/>
          </a:stretch>
        </p:blipFill>
        <p:spPr bwMode="auto">
          <a:xfrm>
            <a:off x="228600" y="838200"/>
            <a:ext cx="8613686" cy="533400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914400"/>
          </a:xfrm>
        </p:spPr>
        <p:txBody>
          <a:bodyPr/>
          <a:lstStyle/>
          <a:p>
            <a:r>
              <a:rPr lang="en-US" b="1" dirty="0" smtClean="0">
                <a:hlinkClick r:id="rId3" action="ppaction://hlinkfile"/>
              </a:rPr>
              <a:t>The Pros and Cons of Hydro-Electric Power</a:t>
            </a:r>
            <a:r>
              <a:rPr lang="en-US" b="1" dirty="0" smtClean="0"/>
              <a:t/>
            </a:r>
            <a:br>
              <a:rPr lang="en-US" b="1" dirty="0" smtClean="0"/>
            </a:br>
            <a:endParaRPr lang="en-US" dirty="0"/>
          </a:p>
        </p:txBody>
      </p:sp>
      <p:sp>
        <p:nvSpPr>
          <p:cNvPr id="3" name="Content Placeholder 2"/>
          <p:cNvSpPr>
            <a:spLocks noGrp="1"/>
          </p:cNvSpPr>
          <p:nvPr>
            <p:ph idx="1"/>
          </p:nvPr>
        </p:nvSpPr>
        <p:spPr>
          <a:xfrm>
            <a:off x="685800" y="6203160"/>
            <a:ext cx="7772400" cy="654840"/>
          </a:xfrm>
        </p:spPr>
        <p:txBody>
          <a:bodyPr>
            <a:normAutofit lnSpcReduction="10000"/>
          </a:bodyPr>
          <a:lstStyle/>
          <a:p>
            <a:pPr>
              <a:buNone/>
            </a:pPr>
            <a:r>
              <a:rPr lang="en-US" sz="2000" i="1" dirty="0" smtClean="0"/>
              <a:t>Electricity Generation: </a:t>
            </a:r>
            <a:r>
              <a:rPr lang="en-US" sz="2000" i="1" dirty="0" err="1" smtClean="0"/>
              <a:t>Renewables</a:t>
            </a:r>
            <a:r>
              <a:rPr lang="en-US" sz="2000" dirty="0" smtClean="0"/>
              <a:t>. </a:t>
            </a:r>
            <a:r>
              <a:rPr lang="en-US" sz="2000" i="1" dirty="0" smtClean="0"/>
              <a:t>Learn360</a:t>
            </a:r>
            <a:r>
              <a:rPr lang="en-US" sz="2000" dirty="0" smtClean="0"/>
              <a:t>. Films Media Group, 2015. Web. 12 Feb. 2016.</a:t>
            </a:r>
            <a:endParaRPr lang="en-US" sz="2000" dirty="0"/>
          </a:p>
        </p:txBody>
      </p:sp>
      <p:pic>
        <p:nvPicPr>
          <p:cNvPr id="4" name="The Pros and Cons of HydroElectric Power.mp4">
            <a:hlinkClick r:id="" action="ppaction://media"/>
          </p:cNvPr>
          <p:cNvPicPr>
            <a:picLocks noRot="1" noChangeAspect="1"/>
          </p:cNvPicPr>
          <p:nvPr>
            <a:videoFile r:link="rId1"/>
          </p:nvPr>
        </p:nvPicPr>
        <p:blipFill>
          <a:blip r:embed="rId4" cstate="print"/>
          <a:stretch>
            <a:fillRect/>
          </a:stretch>
        </p:blipFill>
        <p:spPr>
          <a:xfrm>
            <a:off x="304800" y="1371600"/>
            <a:ext cx="8534400" cy="4800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vol="80000">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Hydroelectric Power</a:t>
            </a:r>
            <a:endParaRPr lang="en-US" dirty="0"/>
          </a:p>
        </p:txBody>
      </p:sp>
      <p:sp>
        <p:nvSpPr>
          <p:cNvPr id="3" name="Content Placeholder 2"/>
          <p:cNvSpPr>
            <a:spLocks noGrp="1"/>
          </p:cNvSpPr>
          <p:nvPr>
            <p:ph idx="1"/>
          </p:nvPr>
        </p:nvSpPr>
        <p:spPr/>
        <p:txBody>
          <a:bodyPr/>
          <a:lstStyle/>
          <a:p>
            <a:r>
              <a:rPr lang="en-US" dirty="0" smtClean="0"/>
              <a:t>Requires a river with a large area that can be flooded</a:t>
            </a:r>
          </a:p>
          <a:p>
            <a:r>
              <a:rPr lang="en-US" dirty="0" smtClean="0"/>
              <a:t>Uses the potential energy of stored water</a:t>
            </a:r>
          </a:p>
          <a:p>
            <a:endParaRPr lang="en-US" dirty="0" smtClean="0"/>
          </a:p>
          <a:p>
            <a:endParaRPr lang="en-US" dirty="0" smtClean="0"/>
          </a:p>
          <a:p>
            <a:pPr lvl="1"/>
            <a:r>
              <a:rPr lang="en-US" dirty="0" smtClean="0">
                <a:latin typeface="Calibri"/>
              </a:rPr>
              <a:t>ρ = density</a:t>
            </a:r>
          </a:p>
          <a:p>
            <a:pPr lvl="1"/>
            <a:r>
              <a:rPr lang="en-US" dirty="0" smtClean="0">
                <a:latin typeface="Calibri"/>
              </a:rPr>
              <a:t>Q = volume flow rate of the water</a:t>
            </a:r>
          </a:p>
          <a:p>
            <a:r>
              <a:rPr lang="en-US" dirty="0" smtClean="0">
                <a:latin typeface="Calibri"/>
              </a:rPr>
              <a:t>Pumped storage system</a:t>
            </a:r>
            <a:endParaRPr lang="en-US" dirty="0"/>
          </a:p>
        </p:txBody>
      </p:sp>
      <p:graphicFrame>
        <p:nvGraphicFramePr>
          <p:cNvPr id="4" name="Object 3"/>
          <p:cNvGraphicFramePr>
            <a:graphicFrameLocks noChangeAspect="1"/>
          </p:cNvGraphicFramePr>
          <p:nvPr/>
        </p:nvGraphicFramePr>
        <p:xfrm>
          <a:off x="2590800" y="3479800"/>
          <a:ext cx="2311400" cy="711200"/>
        </p:xfrm>
        <a:graphic>
          <a:graphicData uri="http://schemas.openxmlformats.org/presentationml/2006/ole">
            <p:oleObj spid="_x0000_s90114" name="Equation" r:id="rId3" imgW="660240" imgH="203040" progId="Equation.3">
              <p:embed/>
            </p:oleObj>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https://pac-ibphys.wikispaces.com/file/view/Untitled-1_copy.jpg/56927068/Untitled-1_copy.jpg"/>
          <p:cNvPicPr>
            <a:picLocks noChangeAspect="1" noChangeArrowheads="1"/>
          </p:cNvPicPr>
          <p:nvPr/>
        </p:nvPicPr>
        <p:blipFill>
          <a:blip r:embed="rId2" cstate="print"/>
          <a:srcRect/>
          <a:stretch>
            <a:fillRect/>
          </a:stretch>
        </p:blipFill>
        <p:spPr bwMode="auto">
          <a:xfrm>
            <a:off x="292252" y="228600"/>
            <a:ext cx="8546948" cy="640080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Hydroelectric Power</a:t>
            </a:r>
            <a:endParaRPr lang="en-US" dirty="0"/>
          </a:p>
        </p:txBody>
      </p:sp>
      <p:sp>
        <p:nvSpPr>
          <p:cNvPr id="3" name="Content Placeholder 2"/>
          <p:cNvSpPr>
            <a:spLocks noGrp="1"/>
          </p:cNvSpPr>
          <p:nvPr>
            <p:ph idx="1"/>
          </p:nvPr>
        </p:nvSpPr>
        <p:spPr/>
        <p:txBody>
          <a:bodyPr/>
          <a:lstStyle/>
          <a:p>
            <a:r>
              <a:rPr lang="en-US" dirty="0" smtClean="0">
                <a:latin typeface="Calibri"/>
              </a:rPr>
              <a:t>Pumped storage system</a:t>
            </a:r>
          </a:p>
          <a:p>
            <a:pPr lvl="1"/>
            <a:r>
              <a:rPr lang="en-US" dirty="0" smtClean="0">
                <a:latin typeface="Calibri"/>
              </a:rPr>
              <a:t>Water pumped to an upper reservoir</a:t>
            </a:r>
          </a:p>
          <a:p>
            <a:pPr lvl="1"/>
            <a:r>
              <a:rPr lang="en-US" dirty="0" smtClean="0">
                <a:latin typeface="Calibri"/>
              </a:rPr>
              <a:t>Allowed to drain through a turbine</a:t>
            </a:r>
          </a:p>
          <a:p>
            <a:r>
              <a:rPr lang="en-US" dirty="0" smtClean="0">
                <a:latin typeface="Calibri"/>
              </a:rPr>
              <a:t>Requires more energy to pump water to reservoir than can be effectively retrieved</a:t>
            </a:r>
          </a:p>
          <a:p>
            <a:r>
              <a:rPr lang="en-US" i="1" dirty="0" smtClean="0">
                <a:solidFill>
                  <a:srgbClr val="FFFF00"/>
                </a:solidFill>
                <a:latin typeface="Calibri"/>
              </a:rPr>
              <a:t>Why would you want to do this?</a:t>
            </a:r>
            <a:endParaRPr lang="en-US" i="1" dirty="0">
              <a:solidFill>
                <a:srgbClr val="FFFF0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Hydroelectric Power</a:t>
            </a:r>
            <a:endParaRPr lang="en-US" dirty="0"/>
          </a:p>
        </p:txBody>
      </p:sp>
      <p:sp>
        <p:nvSpPr>
          <p:cNvPr id="3" name="Content Placeholder 2"/>
          <p:cNvSpPr>
            <a:spLocks noGrp="1"/>
          </p:cNvSpPr>
          <p:nvPr>
            <p:ph idx="1"/>
          </p:nvPr>
        </p:nvSpPr>
        <p:spPr/>
        <p:txBody>
          <a:bodyPr/>
          <a:lstStyle/>
          <a:p>
            <a:r>
              <a:rPr lang="en-US" dirty="0" smtClean="0">
                <a:latin typeface="Calibri"/>
              </a:rPr>
              <a:t>Pumped storage system</a:t>
            </a:r>
          </a:p>
          <a:p>
            <a:pPr lvl="1"/>
            <a:r>
              <a:rPr lang="en-US" dirty="0" smtClean="0">
                <a:latin typeface="Calibri"/>
              </a:rPr>
              <a:t>Water pumped to an upper reservoir</a:t>
            </a:r>
          </a:p>
          <a:p>
            <a:pPr lvl="1"/>
            <a:r>
              <a:rPr lang="en-US" dirty="0" smtClean="0">
                <a:latin typeface="Calibri"/>
              </a:rPr>
              <a:t>Allowed to drain through a turbine</a:t>
            </a:r>
          </a:p>
          <a:p>
            <a:r>
              <a:rPr lang="en-US" dirty="0" smtClean="0">
                <a:latin typeface="Calibri"/>
              </a:rPr>
              <a:t>Requires more energy to pump water to reservoir than can be effectively retrieved</a:t>
            </a:r>
          </a:p>
          <a:p>
            <a:r>
              <a:rPr lang="en-US" i="1" dirty="0" smtClean="0">
                <a:solidFill>
                  <a:srgbClr val="FFFF00"/>
                </a:solidFill>
                <a:latin typeface="Calibri"/>
              </a:rPr>
              <a:t>Why would you want to do this?</a:t>
            </a:r>
          </a:p>
          <a:p>
            <a:pPr lvl="1"/>
            <a:r>
              <a:rPr lang="en-US" i="1" dirty="0" smtClean="0">
                <a:solidFill>
                  <a:srgbClr val="FF0000"/>
                </a:solidFill>
                <a:latin typeface="Calibri"/>
              </a:rPr>
              <a:t>Pump the water using excess solar or wind power to ‘store’ energy for nighttime or adverse weather usage</a:t>
            </a:r>
            <a:endParaRPr lang="en-US" i="1"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International-Mindedness: </a:t>
            </a:r>
            <a:endParaRPr lang="en-US" dirty="0"/>
          </a:p>
        </p:txBody>
      </p:sp>
      <p:sp>
        <p:nvSpPr>
          <p:cNvPr id="3" name="Content Placeholder 2"/>
          <p:cNvSpPr>
            <a:spLocks noGrp="1"/>
          </p:cNvSpPr>
          <p:nvPr>
            <p:ph idx="1"/>
          </p:nvPr>
        </p:nvSpPr>
        <p:spPr/>
        <p:txBody>
          <a:bodyPr>
            <a:normAutofit/>
          </a:bodyPr>
          <a:lstStyle/>
          <a:p>
            <a:pPr lvl="0"/>
            <a:r>
              <a:rPr lang="en-US" sz="3200" dirty="0" smtClean="0"/>
              <a:t>The </a:t>
            </a:r>
            <a:r>
              <a:rPr lang="en-US" sz="3200" dirty="0" smtClean="0"/>
              <a:t>production of energy from fossil fuels has a clear impact on the world we live in and therefore involves global thinking. The geographic concentrations of fossil fuels have led to political conflict and economic inequalities. The production of energy through alternative energy resources demands new levels of international collaboration</a:t>
            </a:r>
            <a:r>
              <a:rPr lang="en-US" sz="3200" dirty="0" smtClean="0"/>
              <a:t>.</a:t>
            </a:r>
            <a:endParaRPr lang="en-US" sz="3200" dirty="0" smtClean="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Hydroelectric Power</a:t>
            </a:r>
            <a:endParaRPr lang="en-US" dirty="0"/>
          </a:p>
        </p:txBody>
      </p:sp>
      <p:sp>
        <p:nvSpPr>
          <p:cNvPr id="3" name="Text Placeholder 2"/>
          <p:cNvSpPr>
            <a:spLocks noGrp="1"/>
          </p:cNvSpPr>
          <p:nvPr>
            <p:ph type="body" idx="1"/>
          </p:nvPr>
        </p:nvSpPr>
        <p:spPr/>
        <p:txBody>
          <a:bodyPr/>
          <a:lstStyle/>
          <a:p>
            <a:r>
              <a:rPr lang="en-US" dirty="0" smtClean="0"/>
              <a:t>Advantages</a:t>
            </a:r>
            <a:endParaRPr lang="en-US" dirty="0"/>
          </a:p>
        </p:txBody>
      </p:sp>
      <p:sp>
        <p:nvSpPr>
          <p:cNvPr id="4" name="Text Placeholder 3"/>
          <p:cNvSpPr>
            <a:spLocks noGrp="1"/>
          </p:cNvSpPr>
          <p:nvPr>
            <p:ph type="body" sz="half" idx="3"/>
          </p:nvPr>
        </p:nvSpPr>
        <p:spPr/>
        <p:txBody>
          <a:bodyPr/>
          <a:lstStyle/>
          <a:p>
            <a:r>
              <a:rPr lang="en-US" dirty="0" smtClean="0"/>
              <a:t>Disadvantages</a:t>
            </a:r>
            <a:endParaRPr lang="en-US" dirty="0"/>
          </a:p>
        </p:txBody>
      </p:sp>
      <p:sp>
        <p:nvSpPr>
          <p:cNvPr id="5" name="Content Placeholder 4"/>
          <p:cNvSpPr>
            <a:spLocks noGrp="1"/>
          </p:cNvSpPr>
          <p:nvPr>
            <p:ph sz="quarter" idx="2"/>
          </p:nvPr>
        </p:nvSpPr>
        <p:spPr/>
        <p:txBody>
          <a:bodyPr/>
          <a:lstStyle/>
          <a:p>
            <a:r>
              <a:rPr lang="en-US" dirty="0" smtClean="0"/>
              <a:t>Free ‘fuel’</a:t>
            </a:r>
          </a:p>
          <a:p>
            <a:r>
              <a:rPr lang="en-US" dirty="0" smtClean="0"/>
              <a:t>Inexhaustible</a:t>
            </a:r>
          </a:p>
          <a:p>
            <a:r>
              <a:rPr lang="en-US" dirty="0" smtClean="0"/>
              <a:t>Clean</a:t>
            </a:r>
            <a:endParaRPr lang="en-US" dirty="0"/>
          </a:p>
        </p:txBody>
      </p:sp>
      <p:sp>
        <p:nvSpPr>
          <p:cNvPr id="6" name="Content Placeholder 5"/>
          <p:cNvSpPr>
            <a:spLocks noGrp="1"/>
          </p:cNvSpPr>
          <p:nvPr>
            <p:ph sz="quarter" idx="4"/>
          </p:nvPr>
        </p:nvSpPr>
        <p:spPr>
          <a:xfrm>
            <a:off x="4645025" y="2459036"/>
            <a:ext cx="4041775" cy="4398963"/>
          </a:xfrm>
        </p:spPr>
        <p:txBody>
          <a:bodyPr>
            <a:normAutofit/>
          </a:bodyPr>
          <a:lstStyle/>
          <a:p>
            <a:r>
              <a:rPr lang="en-US" dirty="0" smtClean="0"/>
              <a:t>Very dependent on location</a:t>
            </a:r>
          </a:p>
          <a:p>
            <a:r>
              <a:rPr lang="en-US" dirty="0" smtClean="0"/>
              <a:t>Requires drastic changes to environment</a:t>
            </a:r>
          </a:p>
          <a:p>
            <a:r>
              <a:rPr lang="en-US" dirty="0" smtClean="0"/>
              <a:t>Initial costs high</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Hydroelectric Power Rocks!</a:t>
            </a:r>
            <a:endParaRPr lang="en-US" dirty="0"/>
          </a:p>
        </p:txBody>
      </p:sp>
      <p:pic>
        <p:nvPicPr>
          <p:cNvPr id="9" name="Mechanicville_Hydroelectric_Station_Tour_1.wmv">
            <a:hlinkClick r:id="" action="ppaction://media"/>
          </p:cNvPr>
          <p:cNvPicPr>
            <a:picLocks noGrp="1" noRot="1" noChangeAspect="1"/>
          </p:cNvPicPr>
          <p:nvPr>
            <p:ph idx="1"/>
            <a:videoFile r:link="rId1"/>
          </p:nvPr>
        </p:nvPicPr>
        <p:blipFill>
          <a:blip r:embed="rId3" cstate="print"/>
          <a:stretch>
            <a:fillRect/>
          </a:stretch>
        </p:blipFill>
        <p:spPr>
          <a:xfrm>
            <a:off x="1066799" y="1270000"/>
            <a:ext cx="7247467" cy="5435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278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914400"/>
          </a:xfrm>
        </p:spPr>
        <p:txBody>
          <a:bodyPr/>
          <a:lstStyle/>
          <a:p>
            <a:r>
              <a:rPr lang="en-US" b="1" dirty="0" smtClean="0">
                <a:hlinkClick r:id="rId3" action="ppaction://hlinkfile"/>
              </a:rPr>
              <a:t>The Pros and Cons of Wind</a:t>
            </a:r>
            <a:r>
              <a:rPr lang="en-US" b="1" dirty="0" smtClean="0"/>
              <a:t/>
            </a:r>
            <a:br>
              <a:rPr lang="en-US" b="1" dirty="0" smtClean="0"/>
            </a:br>
            <a:endParaRPr lang="en-US" dirty="0"/>
          </a:p>
        </p:txBody>
      </p:sp>
      <p:sp>
        <p:nvSpPr>
          <p:cNvPr id="3" name="Content Placeholder 2"/>
          <p:cNvSpPr>
            <a:spLocks noGrp="1"/>
          </p:cNvSpPr>
          <p:nvPr>
            <p:ph idx="1"/>
          </p:nvPr>
        </p:nvSpPr>
        <p:spPr>
          <a:xfrm>
            <a:off x="685800" y="6203160"/>
            <a:ext cx="7772400" cy="654840"/>
          </a:xfrm>
        </p:spPr>
        <p:txBody>
          <a:bodyPr>
            <a:normAutofit lnSpcReduction="10000"/>
          </a:bodyPr>
          <a:lstStyle/>
          <a:p>
            <a:pPr>
              <a:buNone/>
            </a:pPr>
            <a:r>
              <a:rPr lang="en-US" sz="2000" i="1" dirty="0" smtClean="0"/>
              <a:t>Electricity Generation: </a:t>
            </a:r>
            <a:r>
              <a:rPr lang="en-US" sz="2000" i="1" dirty="0" err="1" smtClean="0"/>
              <a:t>Renewables</a:t>
            </a:r>
            <a:r>
              <a:rPr lang="en-US" sz="2000" dirty="0" smtClean="0"/>
              <a:t>. </a:t>
            </a:r>
            <a:r>
              <a:rPr lang="en-US" sz="2000" i="1" dirty="0" smtClean="0"/>
              <a:t>Learn360</a:t>
            </a:r>
            <a:r>
              <a:rPr lang="en-US" sz="2000" dirty="0" smtClean="0"/>
              <a:t>. Films Media Group, 2015. Web. 12 Feb. 2016.</a:t>
            </a:r>
            <a:endParaRPr lang="en-US" sz="2000" dirty="0"/>
          </a:p>
        </p:txBody>
      </p:sp>
      <p:pic>
        <p:nvPicPr>
          <p:cNvPr id="4" name="The+Pros+and+Cons+of+Wind.mp4">
            <a:hlinkClick r:id="" action="ppaction://media"/>
          </p:cNvPr>
          <p:cNvPicPr>
            <a:picLocks noRot="1" noChangeAspect="1"/>
          </p:cNvPicPr>
          <p:nvPr>
            <a:videoFile r:link="rId1"/>
          </p:nvPr>
        </p:nvPicPr>
        <p:blipFill>
          <a:blip r:embed="rId4" cstate="print"/>
          <a:stretch>
            <a:fillRect/>
          </a:stretch>
        </p:blipFill>
        <p:spPr>
          <a:xfrm>
            <a:off x="135829" y="1066801"/>
            <a:ext cx="8872339" cy="5029199"/>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vol="80000">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Power</a:t>
            </a:r>
            <a:endParaRPr lang="en-US" dirty="0"/>
          </a:p>
        </p:txBody>
      </p:sp>
      <p:sp>
        <p:nvSpPr>
          <p:cNvPr id="3" name="Content Placeholder 2"/>
          <p:cNvSpPr>
            <a:spLocks noGrp="1"/>
          </p:cNvSpPr>
          <p:nvPr>
            <p:ph idx="1"/>
          </p:nvPr>
        </p:nvSpPr>
        <p:spPr>
          <a:xfrm>
            <a:off x="914400" y="1783560"/>
            <a:ext cx="7772400" cy="4845840"/>
          </a:xfrm>
        </p:spPr>
        <p:txBody>
          <a:bodyPr>
            <a:normAutofit/>
          </a:bodyPr>
          <a:lstStyle/>
          <a:p>
            <a:r>
              <a:rPr lang="en-US" dirty="0" smtClean="0"/>
              <a:t>Dutch windmills</a:t>
            </a:r>
          </a:p>
          <a:p>
            <a:r>
              <a:rPr lang="en-US" dirty="0" smtClean="0"/>
              <a:t>Modern wind turbine farms</a:t>
            </a:r>
          </a:p>
          <a:p>
            <a:r>
              <a:rPr lang="en-US" dirty="0" smtClean="0"/>
              <a:t>Transfers kinetic energy of wind to turning electrical generators</a:t>
            </a:r>
          </a:p>
          <a:p>
            <a:endParaRPr lang="en-US" dirty="0" smtClean="0"/>
          </a:p>
          <a:p>
            <a:endParaRPr lang="en-US" dirty="0" smtClean="0"/>
          </a:p>
          <a:p>
            <a:endParaRPr lang="en-US" dirty="0" smtClean="0"/>
          </a:p>
          <a:p>
            <a:r>
              <a:rPr lang="en-US" dirty="0" smtClean="0"/>
              <a:t>Theoretical maximum assuming the wind velocity can be brought to zero</a:t>
            </a:r>
            <a:endParaRPr lang="en-US" dirty="0"/>
          </a:p>
        </p:txBody>
      </p:sp>
      <p:graphicFrame>
        <p:nvGraphicFramePr>
          <p:cNvPr id="94209" name="Object 1"/>
          <p:cNvGraphicFramePr>
            <a:graphicFrameLocks noChangeAspect="1"/>
          </p:cNvGraphicFramePr>
          <p:nvPr/>
        </p:nvGraphicFramePr>
        <p:xfrm>
          <a:off x="1828800" y="4038600"/>
          <a:ext cx="2743200" cy="1250576"/>
        </p:xfrm>
        <a:graphic>
          <a:graphicData uri="http://schemas.openxmlformats.org/presentationml/2006/ole">
            <p:oleObj spid="_x0000_s94209" name="Equation" r:id="rId3" imgW="863280" imgH="393480" progId="Equation.3">
              <p:embed/>
            </p:oleObj>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http://pac-ibphys.wikispaces.com/file/view/wind_power._jpg/56923696/640x376/wind_power._jpg"/>
          <p:cNvPicPr>
            <a:picLocks noChangeAspect="1" noChangeArrowheads="1"/>
          </p:cNvPicPr>
          <p:nvPr/>
        </p:nvPicPr>
        <p:blipFill>
          <a:blip r:embed="rId2" cstate="print"/>
          <a:srcRect/>
          <a:stretch>
            <a:fillRect/>
          </a:stretch>
        </p:blipFill>
        <p:spPr bwMode="auto">
          <a:xfrm>
            <a:off x="251379" y="990600"/>
            <a:ext cx="8684630" cy="5105400"/>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Power</a:t>
            </a:r>
            <a:endParaRPr lang="en-US" dirty="0"/>
          </a:p>
        </p:txBody>
      </p:sp>
      <p:sp>
        <p:nvSpPr>
          <p:cNvPr id="3" name="Text Placeholder 2"/>
          <p:cNvSpPr>
            <a:spLocks noGrp="1"/>
          </p:cNvSpPr>
          <p:nvPr>
            <p:ph type="body" idx="1"/>
          </p:nvPr>
        </p:nvSpPr>
        <p:spPr/>
        <p:txBody>
          <a:bodyPr/>
          <a:lstStyle/>
          <a:p>
            <a:r>
              <a:rPr lang="en-US" dirty="0" smtClean="0"/>
              <a:t>Advantages</a:t>
            </a:r>
            <a:endParaRPr lang="en-US" dirty="0"/>
          </a:p>
        </p:txBody>
      </p:sp>
      <p:sp>
        <p:nvSpPr>
          <p:cNvPr id="4" name="Text Placeholder 3"/>
          <p:cNvSpPr>
            <a:spLocks noGrp="1"/>
          </p:cNvSpPr>
          <p:nvPr>
            <p:ph type="body" sz="half" idx="3"/>
          </p:nvPr>
        </p:nvSpPr>
        <p:spPr/>
        <p:txBody>
          <a:bodyPr/>
          <a:lstStyle/>
          <a:p>
            <a:r>
              <a:rPr lang="en-US" dirty="0" smtClean="0"/>
              <a:t>Disadvantages</a:t>
            </a:r>
            <a:endParaRPr lang="en-US" dirty="0"/>
          </a:p>
        </p:txBody>
      </p:sp>
      <p:sp>
        <p:nvSpPr>
          <p:cNvPr id="5" name="Content Placeholder 4"/>
          <p:cNvSpPr>
            <a:spLocks noGrp="1"/>
          </p:cNvSpPr>
          <p:nvPr>
            <p:ph sz="quarter" idx="2"/>
          </p:nvPr>
        </p:nvSpPr>
        <p:spPr/>
        <p:txBody>
          <a:bodyPr/>
          <a:lstStyle/>
          <a:p>
            <a:r>
              <a:rPr lang="en-US" dirty="0" smtClean="0"/>
              <a:t>Free ‘fuel’</a:t>
            </a:r>
          </a:p>
          <a:p>
            <a:r>
              <a:rPr lang="en-US" dirty="0" smtClean="0"/>
              <a:t>Inexhaustible</a:t>
            </a:r>
          </a:p>
          <a:p>
            <a:r>
              <a:rPr lang="en-US" dirty="0" smtClean="0"/>
              <a:t>Clean</a:t>
            </a:r>
            <a:endParaRPr lang="en-US" dirty="0"/>
          </a:p>
        </p:txBody>
      </p:sp>
      <p:sp>
        <p:nvSpPr>
          <p:cNvPr id="6" name="Content Placeholder 5"/>
          <p:cNvSpPr>
            <a:spLocks noGrp="1"/>
          </p:cNvSpPr>
          <p:nvPr>
            <p:ph sz="quarter" idx="4"/>
          </p:nvPr>
        </p:nvSpPr>
        <p:spPr>
          <a:xfrm>
            <a:off x="4645025" y="2459036"/>
            <a:ext cx="4041775" cy="4398963"/>
          </a:xfrm>
        </p:spPr>
        <p:txBody>
          <a:bodyPr>
            <a:normAutofit/>
          </a:bodyPr>
          <a:lstStyle/>
          <a:p>
            <a:r>
              <a:rPr lang="en-US" dirty="0" smtClean="0"/>
              <a:t>Dependent on local wind conditions</a:t>
            </a:r>
          </a:p>
          <a:p>
            <a:r>
              <a:rPr lang="en-US" dirty="0" smtClean="0"/>
              <a:t>Aesthetic problems</a:t>
            </a:r>
          </a:p>
          <a:p>
            <a:r>
              <a:rPr lang="en-US" dirty="0" smtClean="0"/>
              <a:t>Noise problems</a:t>
            </a:r>
          </a:p>
          <a:p>
            <a:r>
              <a:rPr lang="en-US" dirty="0" smtClean="0"/>
              <a:t>Requires large open area</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Just to be smarter than everyone else . . . </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914400"/>
          </a:xfrm>
        </p:spPr>
        <p:txBody>
          <a:bodyPr/>
          <a:lstStyle/>
          <a:p>
            <a:r>
              <a:rPr lang="en-US" b="1" dirty="0" smtClean="0">
                <a:hlinkClick r:id="rId3" action="ppaction://hlinkfile"/>
              </a:rPr>
              <a:t>The Pros and Cons of Geothermal Power</a:t>
            </a:r>
            <a:r>
              <a:rPr lang="en-US" b="1" dirty="0" smtClean="0"/>
              <a:t/>
            </a:r>
            <a:br>
              <a:rPr lang="en-US" b="1" dirty="0" smtClean="0"/>
            </a:br>
            <a:endParaRPr lang="en-US" dirty="0"/>
          </a:p>
        </p:txBody>
      </p:sp>
      <p:sp>
        <p:nvSpPr>
          <p:cNvPr id="3" name="Content Placeholder 2"/>
          <p:cNvSpPr>
            <a:spLocks noGrp="1"/>
          </p:cNvSpPr>
          <p:nvPr>
            <p:ph idx="1"/>
          </p:nvPr>
        </p:nvSpPr>
        <p:spPr>
          <a:xfrm>
            <a:off x="685800" y="6126960"/>
            <a:ext cx="7772400" cy="731040"/>
          </a:xfrm>
        </p:spPr>
        <p:txBody>
          <a:bodyPr>
            <a:normAutofit/>
          </a:bodyPr>
          <a:lstStyle/>
          <a:p>
            <a:pPr>
              <a:buNone/>
            </a:pPr>
            <a:r>
              <a:rPr lang="en-US" sz="2000" i="1" dirty="0" smtClean="0"/>
              <a:t>Electricity Generation: </a:t>
            </a:r>
            <a:r>
              <a:rPr lang="en-US" sz="2000" i="1" dirty="0" err="1" smtClean="0"/>
              <a:t>Renewables</a:t>
            </a:r>
            <a:r>
              <a:rPr lang="en-US" sz="2000" dirty="0" smtClean="0"/>
              <a:t>. </a:t>
            </a:r>
            <a:r>
              <a:rPr lang="en-US" sz="2000" i="1" dirty="0" smtClean="0"/>
              <a:t>Learn360</a:t>
            </a:r>
            <a:r>
              <a:rPr lang="en-US" sz="2000" dirty="0" smtClean="0"/>
              <a:t>. Films Media Group, 2015. Web. 12 Feb. 2016.</a:t>
            </a:r>
            <a:endParaRPr lang="en-US" sz="2000" dirty="0"/>
          </a:p>
        </p:txBody>
      </p:sp>
      <p:pic>
        <p:nvPicPr>
          <p:cNvPr id="4" name="The+Pros+and+Cons+of+Geothermal+Power.mp4">
            <a:hlinkClick r:id="" action="ppaction://media"/>
          </p:cNvPr>
          <p:cNvPicPr>
            <a:picLocks noRot="1" noChangeAspect="1"/>
          </p:cNvPicPr>
          <p:nvPr>
            <a:videoFile r:link="rId1"/>
          </p:nvPr>
        </p:nvPicPr>
        <p:blipFill>
          <a:blip r:embed="rId4" cstate="print"/>
          <a:stretch>
            <a:fillRect/>
          </a:stretch>
        </p:blipFill>
        <p:spPr>
          <a:xfrm>
            <a:off x="533400" y="1528498"/>
            <a:ext cx="8057828" cy="456750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vol="80000">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http://web.mit.edu/renewable-iap09/www/images/geothermal1.jpg"/>
          <p:cNvPicPr>
            <a:picLocks noChangeAspect="1" noChangeArrowheads="1"/>
          </p:cNvPicPr>
          <p:nvPr/>
        </p:nvPicPr>
        <p:blipFill>
          <a:blip r:embed="rId2" cstate="print"/>
          <a:srcRect/>
          <a:stretch>
            <a:fillRect/>
          </a:stretch>
        </p:blipFill>
        <p:spPr bwMode="auto">
          <a:xfrm>
            <a:off x="304800" y="685800"/>
            <a:ext cx="8526946" cy="5410200"/>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hlinkClick r:id="rId3" action="ppaction://hlinkfile"/>
              </a:rPr>
              <a:t>Tidal Energy Pros and Cons</a:t>
            </a:r>
            <a:r>
              <a:rPr lang="en-US" b="1" dirty="0" smtClean="0"/>
              <a:t/>
            </a:r>
            <a:br>
              <a:rPr lang="en-US" b="1" dirty="0" smtClean="0"/>
            </a:br>
            <a:endParaRPr lang="en-US" dirty="0"/>
          </a:p>
        </p:txBody>
      </p:sp>
      <p:sp>
        <p:nvSpPr>
          <p:cNvPr id="3" name="Content Placeholder 2"/>
          <p:cNvSpPr>
            <a:spLocks noGrp="1"/>
          </p:cNvSpPr>
          <p:nvPr>
            <p:ph idx="1"/>
          </p:nvPr>
        </p:nvSpPr>
        <p:spPr>
          <a:xfrm>
            <a:off x="762000" y="6126960"/>
            <a:ext cx="7772400" cy="731040"/>
          </a:xfrm>
        </p:spPr>
        <p:txBody>
          <a:bodyPr>
            <a:normAutofit/>
          </a:bodyPr>
          <a:lstStyle/>
          <a:p>
            <a:pPr>
              <a:buNone/>
            </a:pPr>
            <a:r>
              <a:rPr lang="en-US" sz="2000" i="1" dirty="0" smtClean="0"/>
              <a:t>The Greening of Energy</a:t>
            </a:r>
            <a:r>
              <a:rPr lang="en-US" sz="2000" dirty="0" smtClean="0"/>
              <a:t>. </a:t>
            </a:r>
            <a:r>
              <a:rPr lang="en-US" sz="2000" i="1" dirty="0" smtClean="0"/>
              <a:t>Learn360</a:t>
            </a:r>
            <a:r>
              <a:rPr lang="en-US" sz="2000" dirty="0" smtClean="0"/>
              <a:t>. Films Media Group, 2014. Web. 12 Feb. 2016.</a:t>
            </a:r>
            <a:endParaRPr lang="en-US" sz="2000" dirty="0"/>
          </a:p>
        </p:txBody>
      </p:sp>
      <p:pic>
        <p:nvPicPr>
          <p:cNvPr id="4" name="Tidal Energy Pros and Cons.mp4">
            <a:hlinkClick r:id="" action="ppaction://media"/>
          </p:cNvPr>
          <p:cNvPicPr>
            <a:picLocks noRot="1" noChangeAspect="1"/>
          </p:cNvPicPr>
          <p:nvPr>
            <a:videoFile r:link="rId1"/>
          </p:nvPr>
        </p:nvPicPr>
        <p:blipFill>
          <a:blip r:embed="rId4" cstate="print"/>
          <a:stretch>
            <a:fillRect/>
          </a:stretch>
        </p:blipFill>
        <p:spPr>
          <a:xfrm>
            <a:off x="228600" y="1295400"/>
            <a:ext cx="8669867" cy="4876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vol="80000">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Theory Of Knowledge:</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The </a:t>
            </a:r>
            <a:r>
              <a:rPr lang="en-US" sz="3200" dirty="0" smtClean="0"/>
              <a:t>use of nuclear energy inspires a range of emotional responses from scientists and society. </a:t>
            </a:r>
          </a:p>
          <a:p>
            <a:r>
              <a:rPr lang="en-US" sz="3200" dirty="0" smtClean="0"/>
              <a:t>How can accurate scientific risk assessment be undertaken in emotionally charged areas</a:t>
            </a:r>
            <a:r>
              <a:rPr lang="en-US" sz="3200" dirty="0" smtClean="0"/>
              <a:t>?</a:t>
            </a:r>
            <a:endParaRPr lang="en-US" sz="3200" dirty="0" smtClean="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ction="ppaction://hlinkfile"/>
              </a:rPr>
              <a:t>Wave Energy</a:t>
            </a:r>
            <a:endParaRPr lang="en-US" dirty="0"/>
          </a:p>
        </p:txBody>
      </p:sp>
      <p:sp>
        <p:nvSpPr>
          <p:cNvPr id="3" name="Content Placeholder 2"/>
          <p:cNvSpPr>
            <a:spLocks noGrp="1"/>
          </p:cNvSpPr>
          <p:nvPr>
            <p:ph idx="1"/>
          </p:nvPr>
        </p:nvSpPr>
        <p:spPr>
          <a:xfrm>
            <a:off x="685800" y="6126960"/>
            <a:ext cx="7772400" cy="731040"/>
          </a:xfrm>
        </p:spPr>
        <p:txBody>
          <a:bodyPr>
            <a:normAutofit/>
          </a:bodyPr>
          <a:lstStyle/>
          <a:p>
            <a:pPr>
              <a:buNone/>
            </a:pPr>
            <a:r>
              <a:rPr lang="en-US" sz="2000" i="1" dirty="0" smtClean="0"/>
              <a:t>Waves, Tides and the Coastal Environment</a:t>
            </a:r>
            <a:r>
              <a:rPr lang="en-US" sz="2000" dirty="0" smtClean="0"/>
              <a:t>. </a:t>
            </a:r>
            <a:r>
              <a:rPr lang="en-US" sz="2000" i="1" dirty="0" smtClean="0"/>
              <a:t>Learn360</a:t>
            </a:r>
            <a:r>
              <a:rPr lang="en-US" sz="2000" dirty="0" smtClean="0"/>
              <a:t>. Films Media Group, 2009. Web. 12 Feb. 2016.</a:t>
            </a:r>
            <a:endParaRPr lang="en-US" sz="2000" dirty="0"/>
          </a:p>
        </p:txBody>
      </p:sp>
      <p:pic>
        <p:nvPicPr>
          <p:cNvPr id="4" name="Waves.mp4">
            <a:hlinkClick r:id="" action="ppaction://media"/>
          </p:cNvPr>
          <p:cNvPicPr>
            <a:picLocks noRot="1" noChangeAspect="1"/>
          </p:cNvPicPr>
          <p:nvPr>
            <a:videoFile r:link="rId1"/>
          </p:nvPr>
        </p:nvPicPr>
        <p:blipFill>
          <a:blip r:embed="rId4" cstate="print"/>
          <a:stretch>
            <a:fillRect/>
          </a:stretch>
        </p:blipFill>
        <p:spPr>
          <a:xfrm>
            <a:off x="1295400" y="1257300"/>
            <a:ext cx="6451600" cy="48387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vol="80000">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hlinkClick r:id="rId3" action="ppaction://hlinkfile"/>
              </a:rPr>
              <a:t>Hydrogen </a:t>
            </a:r>
            <a:r>
              <a:rPr lang="en-US" b="1" dirty="0" smtClean="0">
                <a:hlinkClick r:id="rId3" action="ppaction://hlinkfile"/>
              </a:rPr>
              <a:t>Power</a:t>
            </a:r>
            <a:endParaRPr lang="en-US" dirty="0"/>
          </a:p>
        </p:txBody>
      </p:sp>
      <p:sp>
        <p:nvSpPr>
          <p:cNvPr id="4" name="Content Placeholder 3"/>
          <p:cNvSpPr>
            <a:spLocks noGrp="1"/>
          </p:cNvSpPr>
          <p:nvPr>
            <p:ph idx="1"/>
          </p:nvPr>
        </p:nvSpPr>
        <p:spPr>
          <a:xfrm>
            <a:off x="685800" y="6126960"/>
            <a:ext cx="7772400" cy="731040"/>
          </a:xfrm>
        </p:spPr>
        <p:txBody>
          <a:bodyPr>
            <a:normAutofit/>
          </a:bodyPr>
          <a:lstStyle/>
          <a:p>
            <a:pPr>
              <a:buNone/>
            </a:pPr>
            <a:r>
              <a:rPr lang="en-US" sz="2000" i="1" dirty="0" smtClean="0"/>
              <a:t>Alternative Energy Sources</a:t>
            </a:r>
            <a:r>
              <a:rPr lang="en-US" sz="2000" dirty="0" smtClean="0"/>
              <a:t>. </a:t>
            </a:r>
            <a:r>
              <a:rPr lang="en-US" sz="2000" i="1" dirty="0" smtClean="0"/>
              <a:t>Learn360</a:t>
            </a:r>
            <a:r>
              <a:rPr lang="en-US" sz="2000" dirty="0" smtClean="0"/>
              <a:t>. Films Media Group, 2003. Web. 12 Feb. 2016.</a:t>
            </a:r>
            <a:endParaRPr lang="en-US" sz="2000" dirty="0"/>
          </a:p>
        </p:txBody>
      </p:sp>
      <p:pic>
        <p:nvPicPr>
          <p:cNvPr id="5" name="Hydrogen+Power.mp4">
            <a:hlinkClick r:id="" action="ppaction://media"/>
          </p:cNvPr>
          <p:cNvPicPr>
            <a:picLocks noRot="1" noChangeAspect="1"/>
          </p:cNvPicPr>
          <p:nvPr>
            <a:videoFile r:link="rId1"/>
          </p:nvPr>
        </p:nvPicPr>
        <p:blipFill>
          <a:blip r:embed="rId4" cstate="print"/>
          <a:stretch>
            <a:fillRect/>
          </a:stretch>
        </p:blipFill>
        <p:spPr>
          <a:xfrm>
            <a:off x="1371600" y="1267950"/>
            <a:ext cx="6324600" cy="484776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fullScrn="1">
              <p:cMediaNode vol="80000">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686800" cy="914400"/>
          </a:xfrm>
        </p:spPr>
        <p:txBody>
          <a:bodyPr/>
          <a:lstStyle/>
          <a:p>
            <a:r>
              <a:rPr lang="en-US" dirty="0" smtClean="0"/>
              <a:t>Study the Following On Your Own</a:t>
            </a:r>
            <a:endParaRPr lang="en-US" dirty="0"/>
          </a:p>
        </p:txBody>
      </p:sp>
      <p:sp>
        <p:nvSpPr>
          <p:cNvPr id="3" name="Content Placeholder 2"/>
          <p:cNvSpPr>
            <a:spLocks noGrp="1"/>
          </p:cNvSpPr>
          <p:nvPr>
            <p:ph idx="1"/>
          </p:nvPr>
        </p:nvSpPr>
        <p:spPr>
          <a:xfrm>
            <a:off x="914400" y="1447800"/>
            <a:ext cx="7772400" cy="4907760"/>
          </a:xfrm>
        </p:spPr>
        <p:txBody>
          <a:bodyPr>
            <a:noAutofit/>
          </a:bodyPr>
          <a:lstStyle/>
          <a:p>
            <a:pPr algn="ctr">
              <a:buNone/>
            </a:pPr>
            <a:r>
              <a:rPr lang="en-US" sz="6600" b="1" i="1" dirty="0" smtClean="0">
                <a:solidFill>
                  <a:srgbClr val="FF0000"/>
                </a:solidFill>
              </a:rPr>
              <a:t>Know The Advantages and Disadvantages of Each Type of Power Source!!!!!</a:t>
            </a:r>
            <a:endParaRPr lang="en-US" sz="6600" b="1" i="1" dirty="0">
              <a:solidFill>
                <a:srgbClr val="FF0000"/>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Understandings: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Specific </a:t>
            </a:r>
            <a:r>
              <a:rPr lang="en-US" sz="3200" dirty="0" smtClean="0"/>
              <a:t>energy and energy density of fuel sources </a:t>
            </a:r>
          </a:p>
          <a:p>
            <a:r>
              <a:rPr lang="en-US" sz="3200" dirty="0" err="1" smtClean="0"/>
              <a:t>Sankey</a:t>
            </a:r>
            <a:r>
              <a:rPr lang="en-US" sz="3200" dirty="0" smtClean="0"/>
              <a:t> diagrams </a:t>
            </a:r>
          </a:p>
          <a:p>
            <a:r>
              <a:rPr lang="en-US" sz="3200" dirty="0" smtClean="0"/>
              <a:t>Primary energy sources </a:t>
            </a:r>
          </a:p>
          <a:p>
            <a:r>
              <a:rPr lang="en-US" sz="3200" dirty="0" smtClean="0"/>
              <a:t>Electricity as a secondary and versatile form of energy </a:t>
            </a:r>
          </a:p>
          <a:p>
            <a:r>
              <a:rPr lang="en-US" sz="3200" dirty="0" smtClean="0"/>
              <a:t>Renewable and non-renewable energy </a:t>
            </a:r>
            <a:r>
              <a:rPr lang="en-US" sz="3200" dirty="0" smtClean="0"/>
              <a:t>sources</a:t>
            </a:r>
            <a:endParaRPr lang="en-US" sz="3200" dirty="0" smtClean="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Applications And Skills:</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sz="3200" dirty="0" smtClean="0"/>
              <a:t>Solving </a:t>
            </a:r>
            <a:r>
              <a:rPr lang="en-US" sz="3200" dirty="0" smtClean="0"/>
              <a:t>specific energy and energy density problems </a:t>
            </a:r>
          </a:p>
          <a:p>
            <a:r>
              <a:rPr lang="en-US" sz="3200" dirty="0" smtClean="0"/>
              <a:t>Sketching and interpreting </a:t>
            </a:r>
            <a:r>
              <a:rPr lang="en-US" sz="3200" dirty="0" err="1" smtClean="0"/>
              <a:t>Sankey</a:t>
            </a:r>
            <a:r>
              <a:rPr lang="en-US" sz="3200" dirty="0" smtClean="0"/>
              <a:t> diagrams </a:t>
            </a:r>
          </a:p>
          <a:p>
            <a:r>
              <a:rPr lang="en-US" sz="3200" dirty="0" smtClean="0"/>
              <a:t>Describing the basic features of fossil fuel power stations, nuclear power stations, wind generators, pumped storage hydroelectric systems and solar power cells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Applications And Skills: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Solving </a:t>
            </a:r>
            <a:r>
              <a:rPr lang="en-US" sz="3200" dirty="0" smtClean="0"/>
              <a:t>problems relevant to energy transformations in the context of these generating systems</a:t>
            </a:r>
          </a:p>
          <a:p>
            <a:r>
              <a:rPr lang="en-US" sz="3200" dirty="0" smtClean="0"/>
              <a:t>Discussing safety issues and risks associated with the production of nuclear power </a:t>
            </a:r>
          </a:p>
          <a:p>
            <a:r>
              <a:rPr lang="en-US" sz="3200" dirty="0" smtClean="0"/>
              <a:t>Describing the differences between photovoltaic cells and solar heating </a:t>
            </a:r>
            <a:r>
              <a:rPr lang="en-US" sz="3200" dirty="0" smtClean="0"/>
              <a:t>panels</a:t>
            </a:r>
            <a:endParaRPr lang="en-US" sz="3200" dirty="0" smtClean="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Guidance:</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Specific </a:t>
            </a:r>
            <a:r>
              <a:rPr lang="en-US" sz="3200" dirty="0" smtClean="0"/>
              <a:t>energy has units of J kg–1; energy density has units of J m–3 </a:t>
            </a:r>
          </a:p>
          <a:p>
            <a:r>
              <a:rPr lang="en-US" sz="3200" dirty="0" smtClean="0"/>
              <a:t>The description of the basic features of nuclear power stations must include the use of control rods, moderators and heat exchangers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Guidance:</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Derivation </a:t>
            </a:r>
            <a:r>
              <a:rPr lang="en-US" sz="3200" dirty="0" smtClean="0"/>
              <a:t>of the wind generator equation is not required but an awareness of relevant assumptions and limitations is required </a:t>
            </a:r>
          </a:p>
          <a:p>
            <a:r>
              <a:rPr lang="en-US" sz="3200" dirty="0" smtClean="0"/>
              <a:t>Students are expected to be aware of new and developing technologies which may become important during the life of this </a:t>
            </a:r>
            <a:r>
              <a:rPr lang="en-US" sz="3200" dirty="0" smtClean="0"/>
              <a:t>guide</a:t>
            </a:r>
            <a:endParaRPr lang="en-US" sz="3200" dirty="0" smtClean="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Data Booklet Reference:</a:t>
            </a:r>
            <a:br>
              <a:rPr lang="en-US" dirty="0" smtClean="0"/>
            </a:br>
            <a:endParaRPr lang="en-US" dirty="0"/>
          </a:p>
        </p:txBody>
      </p:sp>
      <p:graphicFrame>
        <p:nvGraphicFramePr>
          <p:cNvPr id="4" name="Content Placeholder 3"/>
          <p:cNvGraphicFramePr>
            <a:graphicFrameLocks noChangeAspect="1"/>
          </p:cNvGraphicFramePr>
          <p:nvPr>
            <p:ph idx="1"/>
          </p:nvPr>
        </p:nvGraphicFramePr>
        <p:xfrm>
          <a:off x="2165350" y="2038350"/>
          <a:ext cx="3779937" cy="2914650"/>
        </p:xfrm>
        <a:graphic>
          <a:graphicData uri="http://schemas.openxmlformats.org/presentationml/2006/ole">
            <p:oleObj spid="_x0000_s39938" name="Equation" r:id="rId3" imgW="1054080" imgH="812520" progId="Equation.3">
              <p:embed/>
            </p:oleObj>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Idea: </a:t>
            </a:r>
            <a:endParaRPr lang="en-US" dirty="0"/>
          </a:p>
        </p:txBody>
      </p:sp>
      <p:sp>
        <p:nvSpPr>
          <p:cNvPr id="3" name="Content Placeholder 2"/>
          <p:cNvSpPr>
            <a:spLocks noGrp="1"/>
          </p:cNvSpPr>
          <p:nvPr>
            <p:ph idx="1"/>
          </p:nvPr>
        </p:nvSpPr>
        <p:spPr/>
        <p:txBody>
          <a:bodyPr>
            <a:normAutofit/>
          </a:bodyPr>
          <a:lstStyle/>
          <a:p>
            <a:pPr lvl="0"/>
            <a:r>
              <a:rPr lang="en-US" sz="3200" dirty="0" smtClean="0"/>
              <a:t>The </a:t>
            </a:r>
            <a:r>
              <a:rPr lang="en-US" sz="3200" dirty="0" smtClean="0"/>
              <a:t>constant need for new energy sources implies decisions that may have a serious effect on the environment. The finite quantity of fossil fuels and their implication in global warming has led to the development of alternative sources of energy. This continues to be an area of rapidly changing technological innovation</a:t>
            </a:r>
            <a:r>
              <a:rPr lang="en-US" sz="3200" dirty="0" smtClean="0"/>
              <a:t>.</a:t>
            </a:r>
            <a:endParaRPr lang="en-US" sz="32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Understandings: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Specific </a:t>
            </a:r>
            <a:r>
              <a:rPr lang="en-US" sz="3200" dirty="0" smtClean="0"/>
              <a:t>energy and energy density of fuel sources </a:t>
            </a:r>
          </a:p>
          <a:p>
            <a:r>
              <a:rPr lang="en-US" sz="3200" dirty="0" err="1" smtClean="0"/>
              <a:t>Sankey</a:t>
            </a:r>
            <a:r>
              <a:rPr lang="en-US" sz="3200" dirty="0" smtClean="0"/>
              <a:t> diagrams </a:t>
            </a:r>
          </a:p>
          <a:p>
            <a:r>
              <a:rPr lang="en-US" sz="3200" dirty="0" smtClean="0"/>
              <a:t>Primary energy sources </a:t>
            </a:r>
          </a:p>
          <a:p>
            <a:r>
              <a:rPr lang="en-US" sz="3200" dirty="0" smtClean="0"/>
              <a:t>Electricity as a secondary and versatile form of energy </a:t>
            </a:r>
          </a:p>
          <a:p>
            <a:r>
              <a:rPr lang="en-US" sz="3200" dirty="0" smtClean="0"/>
              <a:t>Renewable and non-renewable energy </a:t>
            </a:r>
            <a:r>
              <a:rPr lang="en-US" sz="3200" dirty="0" smtClean="0"/>
              <a:t>sources</a:t>
            </a:r>
            <a:endParaRPr lang="en-US" sz="3200" dirty="0" smtClean="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latin typeface="Viner Hand ITC" pitchFamily="66" charset="0"/>
              </a:rPr>
              <a:t/>
            </a:r>
            <a:br>
              <a:rPr lang="en-US" dirty="0" smtClean="0">
                <a:latin typeface="Viner Hand ITC" pitchFamily="66" charset="0"/>
              </a:rPr>
            </a:br>
            <a:r>
              <a:rPr lang="en-US" dirty="0" smtClean="0">
                <a:latin typeface="Viner Hand ITC" pitchFamily="66" charset="0"/>
              </a:rPr>
              <a:t>Questions?</a:t>
            </a:r>
            <a:endParaRPr lang="en-US" sz="2800" dirty="0">
              <a:latin typeface="Viner Hand ITC" pitchFamily="66" charset="0"/>
            </a:endParaRPr>
          </a:p>
        </p:txBody>
      </p:sp>
      <p:sp>
        <p:nvSpPr>
          <p:cNvPr id="3" name="Subtitle 2"/>
          <p:cNvSpPr>
            <a:spLocks noGrp="1"/>
          </p:cNvSpPr>
          <p:nvPr>
            <p:ph type="subTitle" idx="1"/>
          </p:nvPr>
        </p:nvSpPr>
        <p:spPr/>
        <p:txBody>
          <a:bodyPr/>
          <a:lstStyle/>
          <a:p>
            <a:endParaRPr lang="en-US"/>
          </a:p>
        </p:txBody>
      </p:sp>
      <p:pic>
        <p:nvPicPr>
          <p:cNvPr id="4" name="Picture 3" descr="Devil%20Head.jpg"/>
          <p:cNvPicPr>
            <a:picLocks noChangeAspect="1"/>
          </p:cNvPicPr>
          <p:nvPr/>
        </p:nvPicPr>
        <p:blipFill>
          <a:blip r:embed="rId2" cstate="print"/>
          <a:stretch>
            <a:fillRect/>
          </a:stretch>
        </p:blipFill>
        <p:spPr>
          <a:xfrm>
            <a:off x="2438400" y="152400"/>
            <a:ext cx="4128596" cy="3930650"/>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19200" y="1351672"/>
            <a:ext cx="5205750" cy="977486"/>
          </a:xfrm>
        </p:spPr>
        <p:txBody>
          <a:bodyPr>
            <a:normAutofit/>
          </a:bodyPr>
          <a:lstStyle/>
          <a:p>
            <a:r>
              <a:rPr lang="en-US" sz="3200" b="1" i="1" dirty="0" smtClean="0"/>
              <a:t>#</a:t>
            </a:r>
            <a:r>
              <a:rPr lang="en-US" sz="3200" b="1" i="1" dirty="0" smtClean="0"/>
              <a:t>1-25</a:t>
            </a:r>
            <a:endParaRPr lang="en-US" sz="3200" b="1" i="1" dirty="0"/>
          </a:p>
        </p:txBody>
      </p:sp>
      <p:sp>
        <p:nvSpPr>
          <p:cNvPr id="3" name="Title 2"/>
          <p:cNvSpPr>
            <a:spLocks noGrp="1"/>
          </p:cNvSpPr>
          <p:nvPr>
            <p:ph type="title"/>
          </p:nvPr>
        </p:nvSpPr>
        <p:spPr/>
        <p:txBody>
          <a:bodyPr/>
          <a:lstStyle/>
          <a:p>
            <a:r>
              <a:rPr lang="en-US" dirty="0" smtClean="0"/>
              <a:t>Homework</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hlinkClick r:id="rId3" action="ppaction://hlinkfile"/>
              </a:rPr>
              <a:t>The Rest of the </a:t>
            </a:r>
            <a:r>
              <a:rPr lang="en-US" dirty="0" smtClean="0">
                <a:hlinkClick r:id="rId3" action="ppaction://hlinkfile"/>
              </a:rPr>
              <a:t>Nuclear Power Video </a:t>
            </a:r>
            <a:r>
              <a:rPr lang="en-US" dirty="0" smtClean="0"/>
              <a:t>(32 </a:t>
            </a:r>
            <a:r>
              <a:rPr lang="en-US" dirty="0" smtClean="0"/>
              <a:t>min total)</a:t>
            </a:r>
            <a:endParaRPr lang="en-US" dirty="0"/>
          </a:p>
        </p:txBody>
      </p:sp>
      <p:pic>
        <p:nvPicPr>
          <p:cNvPr id="6" name="Nuclear Power~32 min.wmv">
            <a:hlinkClick r:id="" action="ppaction://media"/>
          </p:cNvPr>
          <p:cNvPicPr>
            <a:picLocks noGrp="1" noRot="1" noChangeAspect="1"/>
          </p:cNvPicPr>
          <p:nvPr>
            <p:ph idx="1"/>
            <a:videoFile r:link="rId1"/>
          </p:nvPr>
        </p:nvPicPr>
        <p:blipFill>
          <a:blip r:embed="rId4" cstate="print"/>
          <a:stretch>
            <a:fillRect/>
          </a:stretch>
        </p:blipFill>
        <p:spPr>
          <a:xfrm>
            <a:off x="1371600" y="1955800"/>
            <a:ext cx="6333067" cy="4749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fullScrn="1">
              <p:cMediaNode vol="80000">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Applications And Skills:</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sz="3200" dirty="0" smtClean="0"/>
              <a:t>Solving </a:t>
            </a:r>
            <a:r>
              <a:rPr lang="en-US" sz="3200" dirty="0" smtClean="0"/>
              <a:t>specific energy and energy density problems </a:t>
            </a:r>
          </a:p>
          <a:p>
            <a:r>
              <a:rPr lang="en-US" sz="3200" dirty="0" smtClean="0"/>
              <a:t>Sketching and interpreting </a:t>
            </a:r>
            <a:r>
              <a:rPr lang="en-US" sz="3200" dirty="0" err="1" smtClean="0"/>
              <a:t>Sankey</a:t>
            </a:r>
            <a:r>
              <a:rPr lang="en-US" sz="3200" dirty="0" smtClean="0"/>
              <a:t> diagrams </a:t>
            </a:r>
          </a:p>
          <a:p>
            <a:r>
              <a:rPr lang="en-US" sz="3200" dirty="0" smtClean="0"/>
              <a:t>Describing the basic features of fossil fuel power stations, nuclear power stations, wind generators, pumped storage hydroelectric systems and solar power cells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588</TotalTime>
  <Words>1913</Words>
  <Application>Microsoft Office PowerPoint</Application>
  <PresentationFormat>On-screen Show (4:3)</PresentationFormat>
  <Paragraphs>250</Paragraphs>
  <Slides>82</Slides>
  <Notes>0</Notes>
  <HiddenSlides>0</HiddenSlides>
  <MMClips>18</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82</vt:i4>
      </vt:variant>
    </vt:vector>
  </HeadingPairs>
  <TitlesOfParts>
    <vt:vector size="85" baseType="lpstr">
      <vt:lpstr>Metro</vt:lpstr>
      <vt:lpstr>Equation</vt:lpstr>
      <vt:lpstr>Microsoft Equation 3.0</vt:lpstr>
      <vt:lpstr>Devil  physics The  baddest  class  on  campus  IB Physics</vt:lpstr>
      <vt:lpstr>Lsn 8-1: Energy Sources</vt:lpstr>
      <vt:lpstr>Questions From Reading Activity?</vt:lpstr>
      <vt:lpstr>Essential Idea: </vt:lpstr>
      <vt:lpstr>Nature Of Science: </vt:lpstr>
      <vt:lpstr>International-Mindedness: </vt:lpstr>
      <vt:lpstr>Theory Of Knowledge: </vt:lpstr>
      <vt:lpstr>Understandings: </vt:lpstr>
      <vt:lpstr>Applications And Skills: </vt:lpstr>
      <vt:lpstr>Applications And Skills: </vt:lpstr>
      <vt:lpstr>Guidance: </vt:lpstr>
      <vt:lpstr>Guidance: </vt:lpstr>
      <vt:lpstr>Data Booklet Reference: </vt:lpstr>
      <vt:lpstr>Utilization: </vt:lpstr>
      <vt:lpstr>Aims: </vt:lpstr>
      <vt:lpstr>Definitions</vt:lpstr>
      <vt:lpstr>Primary to Secondary Energy Generation</vt:lpstr>
      <vt:lpstr>Definitions</vt:lpstr>
      <vt:lpstr>Slide 19</vt:lpstr>
      <vt:lpstr>Definitions</vt:lpstr>
      <vt:lpstr>Considerations in Choice</vt:lpstr>
      <vt:lpstr>Slide 22</vt:lpstr>
      <vt:lpstr>Non-Renewable Fossil Fuels</vt:lpstr>
      <vt:lpstr>Fossil Fuels</vt:lpstr>
      <vt:lpstr>Slide 25</vt:lpstr>
      <vt:lpstr>Slide 26</vt:lpstr>
      <vt:lpstr>Slide 27</vt:lpstr>
      <vt:lpstr>The Pros and Cons of Coal and Oil</vt:lpstr>
      <vt:lpstr>The Pros and Cons of Gas</vt:lpstr>
      <vt:lpstr>Fossil Fuels</vt:lpstr>
      <vt:lpstr>The Pros and Cons of Nuclear</vt:lpstr>
      <vt:lpstr>Introduction to Nuclear Power</vt:lpstr>
      <vt:lpstr>Generating Nuclear Power</vt:lpstr>
      <vt:lpstr>Nuclear Power</vt:lpstr>
      <vt:lpstr>Nuclear Power</vt:lpstr>
      <vt:lpstr>Nuclear Power</vt:lpstr>
      <vt:lpstr>Nuclear Power</vt:lpstr>
      <vt:lpstr>Nuclear Power</vt:lpstr>
      <vt:lpstr>Slide 39</vt:lpstr>
      <vt:lpstr>Energy from Nuclear Power</vt:lpstr>
      <vt:lpstr>Slide 41</vt:lpstr>
      <vt:lpstr>Other Uses of Nuclear Power</vt:lpstr>
      <vt:lpstr>Other Uses of Nuclear Power</vt:lpstr>
      <vt:lpstr>Other Uses of Nuclear Power</vt:lpstr>
      <vt:lpstr>Slide 45</vt:lpstr>
      <vt:lpstr>Slide 46</vt:lpstr>
      <vt:lpstr>Slide 47</vt:lpstr>
      <vt:lpstr>Nuclear Power</vt:lpstr>
      <vt:lpstr>More Information</vt:lpstr>
      <vt:lpstr>From Petroleum Age to Alternative Energy Sources</vt:lpstr>
      <vt:lpstr>The Pros and Cons of Solar</vt:lpstr>
      <vt:lpstr>Solar Power</vt:lpstr>
      <vt:lpstr>Solar Power</vt:lpstr>
      <vt:lpstr>Slide 54</vt:lpstr>
      <vt:lpstr>The Pros and Cons of Hydro-Electric Power </vt:lpstr>
      <vt:lpstr>Hydroelectric Power</vt:lpstr>
      <vt:lpstr>Slide 57</vt:lpstr>
      <vt:lpstr>Hydroelectric Power</vt:lpstr>
      <vt:lpstr>Hydroelectric Power</vt:lpstr>
      <vt:lpstr>Hydroelectric Power</vt:lpstr>
      <vt:lpstr>Hydroelectric Power Rocks!</vt:lpstr>
      <vt:lpstr>The Pros and Cons of Wind </vt:lpstr>
      <vt:lpstr>Wind Power</vt:lpstr>
      <vt:lpstr>Slide 64</vt:lpstr>
      <vt:lpstr>Wind Power</vt:lpstr>
      <vt:lpstr>Just to be smarter than everyone else . . . </vt:lpstr>
      <vt:lpstr>The Pros and Cons of Geothermal Power </vt:lpstr>
      <vt:lpstr>Slide 68</vt:lpstr>
      <vt:lpstr>Tidal Energy Pros and Cons </vt:lpstr>
      <vt:lpstr>Wave Energy</vt:lpstr>
      <vt:lpstr>Hydrogen Power</vt:lpstr>
      <vt:lpstr>Study the Following On Your Own</vt:lpstr>
      <vt:lpstr>Understandings: </vt:lpstr>
      <vt:lpstr>Applications And Skills: </vt:lpstr>
      <vt:lpstr>Applications And Skills: </vt:lpstr>
      <vt:lpstr>Guidance: </vt:lpstr>
      <vt:lpstr>Guidance: </vt:lpstr>
      <vt:lpstr>Data Booklet Reference: </vt:lpstr>
      <vt:lpstr>Essential Idea: </vt:lpstr>
      <vt:lpstr> Questions?</vt:lpstr>
      <vt:lpstr>Homework</vt:lpstr>
      <vt:lpstr>The Rest of the Nuclear Power Video (32 min total)</vt:lpstr>
    </vt:vector>
  </TitlesOfParts>
  <Company>pcsb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Devil physics The baddest class on campus IB Physics Physics I Honors / Pre-IB Physics</dc:title>
  <dc:creator>Kyle Smith</dc:creator>
  <cp:lastModifiedBy>Kyle Smith</cp:lastModifiedBy>
  <cp:revision>84</cp:revision>
  <dcterms:created xsi:type="dcterms:W3CDTF">2010-12-08T08:20:03Z</dcterms:created>
  <dcterms:modified xsi:type="dcterms:W3CDTF">2016-02-12T20:37:37Z</dcterms:modified>
</cp:coreProperties>
</file>