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97" r:id="rId5"/>
    <p:sldId id="298" r:id="rId6"/>
    <p:sldId id="300" r:id="rId7"/>
    <p:sldId id="299" r:id="rId8"/>
    <p:sldId id="301" r:id="rId9"/>
    <p:sldId id="302" r:id="rId10"/>
    <p:sldId id="305" r:id="rId11"/>
    <p:sldId id="303" r:id="rId12"/>
    <p:sldId id="304" r:id="rId13"/>
    <p:sldId id="308" r:id="rId14"/>
    <p:sldId id="307" r:id="rId15"/>
    <p:sldId id="306" r:id="rId16"/>
    <p:sldId id="309" r:id="rId17"/>
    <p:sldId id="310" r:id="rId18"/>
    <p:sldId id="296" r:id="rId19"/>
    <p:sldId id="312" r:id="rId20"/>
    <p:sldId id="311" r:id="rId21"/>
    <p:sldId id="313" r:id="rId22"/>
    <p:sldId id="315" r:id="rId23"/>
    <p:sldId id="324" r:id="rId24"/>
    <p:sldId id="326" r:id="rId25"/>
    <p:sldId id="316" r:id="rId26"/>
    <p:sldId id="263" r:id="rId27"/>
    <p:sldId id="325" r:id="rId28"/>
    <p:sldId id="328" r:id="rId29"/>
    <p:sldId id="329" r:id="rId30"/>
    <p:sldId id="330" r:id="rId31"/>
    <p:sldId id="332" r:id="rId32"/>
    <p:sldId id="331" r:id="rId33"/>
    <p:sldId id="333" r:id="rId34"/>
    <p:sldId id="334" r:id="rId35"/>
    <p:sldId id="335" r:id="rId36"/>
    <p:sldId id="336" r:id="rId37"/>
    <p:sldId id="337" r:id="rId38"/>
    <p:sldId id="338" r:id="rId39"/>
    <p:sldId id="339" r:id="rId40"/>
    <p:sldId id="340" r:id="rId41"/>
    <p:sldId id="341" r:id="rId42"/>
    <p:sldId id="342" r:id="rId43"/>
    <p:sldId id="343" r:id="rId44"/>
    <p:sldId id="344" r:id="rId45"/>
    <p:sldId id="345" r:id="rId46"/>
    <p:sldId id="346" r:id="rId47"/>
    <p:sldId id="351" r:id="rId48"/>
    <p:sldId id="347" r:id="rId49"/>
    <p:sldId id="348" r:id="rId50"/>
    <p:sldId id="353" r:id="rId51"/>
    <p:sldId id="349" r:id="rId52"/>
    <p:sldId id="369" r:id="rId53"/>
    <p:sldId id="314" r:id="rId54"/>
    <p:sldId id="350" r:id="rId55"/>
    <p:sldId id="368" r:id="rId56"/>
    <p:sldId id="352" r:id="rId57"/>
    <p:sldId id="357" r:id="rId58"/>
    <p:sldId id="356" r:id="rId59"/>
    <p:sldId id="358" r:id="rId60"/>
    <p:sldId id="359" r:id="rId61"/>
    <p:sldId id="362" r:id="rId62"/>
    <p:sldId id="360" r:id="rId63"/>
    <p:sldId id="361" r:id="rId64"/>
    <p:sldId id="363" r:id="rId65"/>
    <p:sldId id="364" r:id="rId66"/>
    <p:sldId id="365" r:id="rId67"/>
    <p:sldId id="367" r:id="rId68"/>
    <p:sldId id="373" r:id="rId69"/>
    <p:sldId id="366" r:id="rId70"/>
    <p:sldId id="372" r:id="rId71"/>
    <p:sldId id="371" r:id="rId72"/>
    <p:sldId id="374" r:id="rId73"/>
    <p:sldId id="376" r:id="rId74"/>
    <p:sldId id="377" r:id="rId75"/>
    <p:sldId id="381" r:id="rId76"/>
    <p:sldId id="380" r:id="rId77"/>
    <p:sldId id="379" r:id="rId78"/>
    <p:sldId id="354" r:id="rId79"/>
    <p:sldId id="355" r:id="rId80"/>
    <p:sldId id="375" r:id="rId81"/>
    <p:sldId id="378" r:id="rId82"/>
    <p:sldId id="318" r:id="rId83"/>
    <p:sldId id="319" r:id="rId84"/>
    <p:sldId id="320" r:id="rId85"/>
    <p:sldId id="321" r:id="rId86"/>
    <p:sldId id="322" r:id="rId87"/>
    <p:sldId id="323" r:id="rId88"/>
    <p:sldId id="317" r:id="rId89"/>
    <p:sldId id="261" r:id="rId90"/>
    <p:sldId id="262"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21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FD15329E-6E04-4E8D-9AA0-27424FD5CF1F}" type="datetimeFigureOut">
              <a:rPr lang="en-US" smtClean="0"/>
              <a:pPr/>
              <a:t>12/10/2015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12/10/2015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12/10/2015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12/10/2015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12/10/2015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5329E-6E04-4E8D-9AA0-27424FD5CF1F}" type="datetimeFigureOut">
              <a:rPr lang="en-US" smtClean="0"/>
              <a:pPr/>
              <a:t>12/10/2015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D15329E-6E04-4E8D-9AA0-27424FD5CF1F}" type="datetimeFigureOut">
              <a:rPr lang="en-US" smtClean="0"/>
              <a:pPr/>
              <a:t>12/10/2015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D15329E-6E04-4E8D-9AA0-27424FD5CF1F}" type="datetimeFigureOut">
              <a:rPr lang="en-US" smtClean="0"/>
              <a:pPr/>
              <a:t>12/10/2015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D15329E-6E04-4E8D-9AA0-27424FD5CF1F}" type="datetimeFigureOut">
              <a:rPr lang="en-US" smtClean="0"/>
              <a:pPr/>
              <a:t>12/10/2015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5329E-6E04-4E8D-9AA0-27424FD5CF1F}" type="datetimeFigureOut">
              <a:rPr lang="en-US" smtClean="0"/>
              <a:pPr/>
              <a:t>12/10/2015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FD15329E-6E04-4E8D-9AA0-27424FD5CF1F}" type="datetimeFigureOut">
              <a:rPr lang="en-US" smtClean="0"/>
              <a:pPr/>
              <a:t>12/10/2015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E58F673A-CE59-4D58-8998-1918CBD17A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D15329E-6E04-4E8D-9AA0-27424FD5CF1F}" type="datetimeFigureOut">
              <a:rPr lang="en-US" smtClean="0"/>
              <a:pPr/>
              <a:t>12/10/2015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58F673A-CE59-4D58-8998-1918CBD17A8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AtomicModelsofthePastandthePartsoftheAtom.mp4" TargetMode="External"/><Relationship Id="rId2" Type="http://schemas.openxmlformats.org/officeDocument/2006/relationships/slideLayout" Target="../slideLayouts/slideLayout2.xml"/><Relationship Id="rId1" Type="http://schemas.openxmlformats.org/officeDocument/2006/relationships/video" Target="file:///F:\AAASync\IB%20Physics%20Course\Lesson%20Plans\Tsokos%20Lessons\Tsokos%20Chapter%207\Lsn%207-3\AtomicModelsofthePastandthePartsoftheAtom.mp4" TargetMode="Externa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NuclearForce.mp4" TargetMode="External"/><Relationship Id="rId2" Type="http://schemas.openxmlformats.org/officeDocument/2006/relationships/slideLayout" Target="../slideLayouts/slideLayout2.xml"/><Relationship Id="rId1" Type="http://schemas.openxmlformats.org/officeDocument/2006/relationships/video" Target="file:///F:\AAASync\IB%20Physics%20Course\Lesson%20Plans\Tsokos%20Lessons\Tsokos%20Chapter%207\Lsn%207-3\NuclearForce.mp4"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F:\AAASync\IB%20Physics%20Course\Lesson%20Plans\Tsokos%20Lessons\Tsokos%20Chapter%207\Lsn%207-3\LargeHadronCollider.mp4"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ElementaryParticlePhysics.mp4" TargetMode="External"/><Relationship Id="rId2" Type="http://schemas.openxmlformats.org/officeDocument/2006/relationships/slideLayout" Target="../slideLayouts/slideLayout2.xml"/><Relationship Id="rId1" Type="http://schemas.openxmlformats.org/officeDocument/2006/relationships/video" Target="file:///F:\AAASync\IB%20Physics%20Course\Lesson%20Plans\Tsokos%20Lessons\Tsokos%20Chapter%207\Lsn%207-3\ElementaryParticlePhysics.mp4" TargetMode="Externa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3.bin"/><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2" Type="http://schemas.openxmlformats.org/officeDocument/2006/relationships/hyperlink" Target="Reading%20Activity%20Lsn%207-3.docx"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9.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1.wmf"/><Relationship Id="rId5" Type="http://schemas.openxmlformats.org/officeDocument/2006/relationships/oleObject" Target="../embeddings/oleObject6.bin"/><Relationship Id="rId4" Type="http://schemas.openxmlformats.org/officeDocument/2006/relationships/image" Target="../media/image20.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2.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3.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3.wmf"/></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Pristina" pitchFamily="66" charset="0"/>
              </a:rPr>
              <a:t>Devil  physics</a:t>
            </a:r>
            <a:br>
              <a:rPr lang="en-US" dirty="0" smtClean="0">
                <a:latin typeface="Pristina" pitchFamily="66" charset="0"/>
              </a:rPr>
            </a:br>
            <a:r>
              <a:rPr lang="en-US" sz="3200" dirty="0" smtClean="0">
                <a:latin typeface="Pristina" pitchFamily="66" charset="0"/>
              </a:rPr>
              <a:t>The  </a:t>
            </a:r>
            <a:r>
              <a:rPr lang="en-US" sz="3200" dirty="0" err="1" smtClean="0">
                <a:latin typeface="Pristina" pitchFamily="66" charset="0"/>
              </a:rPr>
              <a:t>baddest</a:t>
            </a:r>
            <a:r>
              <a:rPr lang="en-US" sz="3200" dirty="0" smtClean="0">
                <a:latin typeface="Pristina" pitchFamily="66" charset="0"/>
              </a:rPr>
              <a:t>  class  on  campus</a:t>
            </a:r>
            <a:br>
              <a:rPr lang="en-US" sz="3200" dirty="0" smtClean="0">
                <a:latin typeface="Pristina" pitchFamily="66" charset="0"/>
              </a:rPr>
            </a:br>
            <a:r>
              <a:rPr lang="en-US" sz="3200" dirty="0" smtClean="0">
                <a:latin typeface="Pristina" pitchFamily="66" charset="0"/>
              </a:rPr>
              <a:t/>
            </a:r>
            <a:br>
              <a:rPr lang="en-US" sz="3200" dirty="0" smtClean="0">
                <a:latin typeface="Pristina" pitchFamily="66" charset="0"/>
              </a:rPr>
            </a:br>
            <a:r>
              <a:rPr lang="en-US" sz="3000" dirty="0" smtClean="0">
                <a:latin typeface="Pristina" pitchFamily="66" charset="0"/>
              </a:rPr>
              <a:t>IB Physics</a:t>
            </a:r>
            <a:endParaRPr lang="en-US" sz="3000" dirty="0">
              <a:latin typeface="Pristina" pitchFamily="66" charset="0"/>
            </a:endParaRPr>
          </a:p>
        </p:txBody>
      </p:sp>
      <p:sp>
        <p:nvSpPr>
          <p:cNvPr id="3" name="Subtitle 2"/>
          <p:cNvSpPr>
            <a:spLocks noGrp="1"/>
          </p:cNvSpPr>
          <p:nvPr>
            <p:ph type="subTitle" idx="1"/>
          </p:nvPr>
        </p:nvSpPr>
        <p:spPr/>
        <p:txBody>
          <a:bodyPr/>
          <a:lstStyle/>
          <a:p>
            <a:endParaRPr lang="en-US"/>
          </a:p>
        </p:txBody>
      </p:sp>
      <p:pic>
        <p:nvPicPr>
          <p:cNvPr id="4" name="Picture 3" descr="Devil%20Head.jpg"/>
          <p:cNvPicPr>
            <a:picLocks noChangeAspect="1"/>
          </p:cNvPicPr>
          <p:nvPr/>
        </p:nvPicPr>
        <p:blipFill>
          <a:blip r:embed="rId2" cstate="print"/>
          <a:stretch>
            <a:fillRect/>
          </a:stretch>
        </p:blipFill>
        <p:spPr>
          <a:xfrm>
            <a:off x="2438400" y="152400"/>
            <a:ext cx="4128596" cy="39306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Applications And Skills:</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sz="3200" dirty="0" smtClean="0"/>
              <a:t>Describing the Rutherford-Geiger-Marsden experiment that led to the discovery of the nucleus </a:t>
            </a:r>
          </a:p>
          <a:p>
            <a:r>
              <a:rPr lang="en-US" sz="3200" dirty="0" smtClean="0"/>
              <a:t>Applying conservation laws in particle reactions </a:t>
            </a:r>
          </a:p>
          <a:p>
            <a:r>
              <a:rPr lang="en-US" sz="3200" dirty="0" smtClean="0"/>
              <a:t>Describing protons and neutrons in terms of quarks </a:t>
            </a:r>
          </a:p>
          <a:p>
            <a:r>
              <a:rPr lang="en-US" sz="3200" dirty="0" smtClean="0"/>
              <a:t>Comparing the interaction strengths of the fundamental forces, including gravity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Applications And Skills: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Describing the mediation of the fundamental forces through exchange particles </a:t>
            </a:r>
          </a:p>
          <a:p>
            <a:r>
              <a:rPr lang="en-US" sz="3200" dirty="0" smtClean="0"/>
              <a:t>Sketching and interpreting simple Feynman diagrams</a:t>
            </a:r>
          </a:p>
          <a:p>
            <a:r>
              <a:rPr lang="en-US" sz="3200" dirty="0" smtClean="0"/>
              <a:t>Describing why free quarks are not observed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a:t>
            </a:r>
            <a:endParaRPr lang="en-US" dirty="0"/>
          </a:p>
        </p:txBody>
      </p:sp>
      <p:sp>
        <p:nvSpPr>
          <p:cNvPr id="3" name="Content Placeholder 2"/>
          <p:cNvSpPr>
            <a:spLocks noGrp="1"/>
          </p:cNvSpPr>
          <p:nvPr>
            <p:ph idx="1"/>
          </p:nvPr>
        </p:nvSpPr>
        <p:spPr/>
        <p:txBody>
          <a:bodyPr>
            <a:normAutofit/>
          </a:bodyPr>
          <a:lstStyle/>
          <a:p>
            <a:pPr lvl="0"/>
            <a:r>
              <a:rPr lang="en-US" sz="3200" dirty="0" smtClean="0"/>
              <a:t>A qualitative description of the standard model is required.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Data Booklet Reference:</a:t>
            </a:r>
          </a:p>
        </p:txBody>
      </p:sp>
      <p:sp>
        <p:nvSpPr>
          <p:cNvPr id="3" name="Content Placeholder 2"/>
          <p:cNvSpPr>
            <a:spLocks noGrp="1"/>
          </p:cNvSpPr>
          <p:nvPr>
            <p:ph idx="1"/>
          </p:nvPr>
        </p:nvSpPr>
        <p:spPr/>
        <p:txBody>
          <a:bodyPr>
            <a:normAutofit/>
          </a:bodyPr>
          <a:lstStyle/>
          <a:p>
            <a:pPr lvl="0"/>
            <a:endParaRPr lang="en-US" sz="32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600200"/>
            <a:ext cx="4980432" cy="4038600"/>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104234"/>
            <a:ext cx="3505200" cy="284876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Booklet Reference:</a:t>
            </a:r>
            <a:endParaRPr lang="en-US" dirty="0"/>
          </a:p>
        </p:txBody>
      </p:sp>
      <p:sp>
        <p:nvSpPr>
          <p:cNvPr id="3" name="Content Placeholder 2"/>
          <p:cNvSpPr>
            <a:spLocks noGrp="1"/>
          </p:cNvSpPr>
          <p:nvPr>
            <p:ph idx="1"/>
          </p:nvPr>
        </p:nvSpPr>
        <p:spPr/>
        <p:txBody>
          <a:bodyPr>
            <a:normAutofit/>
          </a:bodyPr>
          <a:lstStyle/>
          <a:p>
            <a:pPr lvl="0"/>
            <a:endParaRPr lang="en-US" sz="3200"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023" y="2133600"/>
            <a:ext cx="8743851" cy="138652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Utilization: </a:t>
            </a:r>
            <a:endParaRPr lang="en-US" dirty="0"/>
          </a:p>
        </p:txBody>
      </p:sp>
      <p:sp>
        <p:nvSpPr>
          <p:cNvPr id="3" name="Content Placeholder 2"/>
          <p:cNvSpPr>
            <a:spLocks noGrp="1"/>
          </p:cNvSpPr>
          <p:nvPr>
            <p:ph idx="1"/>
          </p:nvPr>
        </p:nvSpPr>
        <p:spPr/>
        <p:txBody>
          <a:bodyPr>
            <a:normAutofit/>
          </a:bodyPr>
          <a:lstStyle/>
          <a:p>
            <a:pPr lvl="0"/>
            <a:r>
              <a:rPr lang="en-US" sz="3200" dirty="0" smtClean="0"/>
              <a:t>An understanding of particle physics is needed to determine the final fate of the universe (see Physics option sub-topics D.3 and D.4).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Aims: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Aim 1: the research that deals with the fundamental structure of matter is international in nature and is a challenging and stimulating adventure for those who take part </a:t>
            </a:r>
          </a:p>
          <a:p>
            <a:r>
              <a:rPr lang="en-US" sz="3200" dirty="0" smtClean="0"/>
              <a:t>Aim 4: particle physics involves the analysis and evaluation of very large amounts of data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Aims:</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sz="3200" dirty="0" smtClean="0"/>
              <a:t>Aim 6: students could investigate the scattering angle of alpha particles as a function of the aiming error, or the minimum distance of approach as a function of the initial kinetic energy of the alpha particle</a:t>
            </a:r>
          </a:p>
          <a:p>
            <a:r>
              <a:rPr lang="en-US" sz="3200" dirty="0" smtClean="0"/>
              <a:t>Aim 8: scientific and government organizations are asked if the funding for particle physics research could be spent on other research or social needs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ction="ppaction://hlinkfile"/>
              </a:rPr>
              <a:t>Review: Models of the Atom</a:t>
            </a:r>
            <a:endParaRPr lang="en-US" dirty="0"/>
          </a:p>
        </p:txBody>
      </p:sp>
      <p:pic>
        <p:nvPicPr>
          <p:cNvPr id="4" name="AtomicModelsofthePastandthePartsoftheAtom.mp4">
            <a:hlinkClick r:id="" action="ppaction://media"/>
          </p:cNvPr>
          <p:cNvPicPr>
            <a:picLocks noGrp="1" noRot="1" noChangeAspect="1"/>
          </p:cNvPicPr>
          <p:nvPr>
            <p:ph idx="1"/>
            <a:videoFile r:link="rId1"/>
          </p:nvPr>
        </p:nvPicPr>
        <p:blipFill>
          <a:blip r:embed="rId4" cstate="print"/>
          <a:stretch>
            <a:fillRect/>
          </a:stretch>
        </p:blipFill>
        <p:spPr>
          <a:xfrm>
            <a:off x="1143000" y="1256013"/>
            <a:ext cx="7086600" cy="545159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ction="ppaction://hlinkfile"/>
              </a:rPr>
              <a:t>Review: Strong Nuclear Force</a:t>
            </a:r>
            <a:endParaRPr lang="en-US" dirty="0"/>
          </a:p>
        </p:txBody>
      </p:sp>
      <p:pic>
        <p:nvPicPr>
          <p:cNvPr id="4" name="NuclearForce.mp4">
            <a:hlinkClick r:id="" action="ppaction://media"/>
          </p:cNvPr>
          <p:cNvPicPr>
            <a:picLocks noGrp="1" noRot="1" noChangeAspect="1"/>
          </p:cNvPicPr>
          <p:nvPr>
            <p:ph idx="1"/>
            <a:videoFile r:link="rId1"/>
          </p:nvPr>
        </p:nvPicPr>
        <p:blipFill>
          <a:blip r:embed="rId4" cstate="print"/>
          <a:stretch>
            <a:fillRect/>
          </a:stretch>
        </p:blipFill>
        <p:spPr>
          <a:xfrm>
            <a:off x="1143000" y="1256013"/>
            <a:ext cx="7083990" cy="544958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Energy_Cabine_by_thetwiggman.jpg"/>
          <p:cNvPicPr>
            <a:picLocks noChangeAspect="1"/>
          </p:cNvPicPr>
          <p:nvPr/>
        </p:nvPicPr>
        <p:blipFill>
          <a:blip r:embed="rId2" cstate="print"/>
          <a:stretch>
            <a:fillRect/>
          </a:stretch>
        </p:blipFill>
        <p:spPr>
          <a:xfrm>
            <a:off x="285750" y="0"/>
            <a:ext cx="8572500" cy="6858000"/>
          </a:xfrm>
          <a:prstGeom prst="rect">
            <a:avLst/>
          </a:prstGeom>
        </p:spPr>
      </p:pic>
      <p:sp>
        <p:nvSpPr>
          <p:cNvPr id="2" name="Title 1"/>
          <p:cNvSpPr>
            <a:spLocks noGrp="1"/>
          </p:cNvSpPr>
          <p:nvPr>
            <p:ph type="ctrTitle"/>
          </p:nvPr>
        </p:nvSpPr>
        <p:spPr>
          <a:xfrm>
            <a:off x="381000" y="304800"/>
            <a:ext cx="8382000" cy="832104"/>
          </a:xfrm>
        </p:spPr>
        <p:txBody>
          <a:bodyPr/>
          <a:lstStyle/>
          <a:p>
            <a:r>
              <a:rPr lang="en-US" sz="3600" dirty="0" err="1" smtClean="0"/>
              <a:t>Lsn</a:t>
            </a:r>
            <a:r>
              <a:rPr lang="en-US" sz="3600" dirty="0" smtClean="0"/>
              <a:t> 7-3: The structure of matter</a:t>
            </a:r>
            <a:br>
              <a:rPr lang="en-US" sz="3600" dirty="0" smtClean="0"/>
            </a:b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Model</a:t>
            </a:r>
            <a:endParaRPr lang="en-US" dirty="0"/>
          </a:p>
        </p:txBody>
      </p:sp>
      <p:sp>
        <p:nvSpPr>
          <p:cNvPr id="3" name="Content Placeholder 2"/>
          <p:cNvSpPr>
            <a:spLocks noGrp="1"/>
          </p:cNvSpPr>
          <p:nvPr>
            <p:ph idx="1"/>
          </p:nvPr>
        </p:nvSpPr>
        <p:spPr/>
        <p:txBody>
          <a:bodyPr/>
          <a:lstStyle/>
          <a:p>
            <a:r>
              <a:rPr lang="en-US" dirty="0" smtClean="0"/>
              <a:t>Protons and neutrons in a concentrated nucleus</a:t>
            </a:r>
          </a:p>
          <a:p>
            <a:r>
              <a:rPr lang="en-US" dirty="0" smtClean="0"/>
              <a:t>Electrons in a cloud of quantized energy levels</a:t>
            </a:r>
          </a:p>
          <a:p>
            <a:r>
              <a:rPr lang="en-US" dirty="0" smtClean="0"/>
              <a:t>Photons released as electrons return from excited energy levels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Discovery</a:t>
            </a:r>
            <a:endParaRPr lang="en-US" dirty="0"/>
          </a:p>
        </p:txBody>
      </p:sp>
      <p:sp>
        <p:nvSpPr>
          <p:cNvPr id="3" name="Content Placeholder 2"/>
          <p:cNvSpPr>
            <a:spLocks noGrp="1"/>
          </p:cNvSpPr>
          <p:nvPr>
            <p:ph idx="1"/>
          </p:nvPr>
        </p:nvSpPr>
        <p:spPr/>
        <p:txBody>
          <a:bodyPr/>
          <a:lstStyle/>
          <a:p>
            <a:r>
              <a:rPr lang="en-US" dirty="0" smtClean="0"/>
              <a:t>1897 – electron</a:t>
            </a:r>
          </a:p>
          <a:p>
            <a:r>
              <a:rPr lang="en-US" dirty="0" smtClean="0"/>
              <a:t>1905 - photon</a:t>
            </a:r>
          </a:p>
          <a:p>
            <a:r>
              <a:rPr lang="en-US" dirty="0" smtClean="0"/>
              <a:t>1911 – nucleus</a:t>
            </a:r>
          </a:p>
          <a:p>
            <a:r>
              <a:rPr lang="en-US" dirty="0" smtClean="0"/>
              <a:t>1920 – proton</a:t>
            </a:r>
          </a:p>
          <a:p>
            <a:r>
              <a:rPr lang="en-US" dirty="0" smtClean="0"/>
              <a:t>1932 – neutron</a:t>
            </a:r>
          </a:p>
          <a:p>
            <a:r>
              <a:rPr lang="en-US" dirty="0" smtClean="0"/>
              <a:t>1938 – nuclear fission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Discovery</a:t>
            </a:r>
            <a:endParaRPr lang="en-US" dirty="0"/>
          </a:p>
        </p:txBody>
      </p:sp>
      <p:sp>
        <p:nvSpPr>
          <p:cNvPr id="3" name="Content Placeholder 2"/>
          <p:cNvSpPr>
            <a:spLocks noGrp="1"/>
          </p:cNvSpPr>
          <p:nvPr>
            <p:ph idx="1"/>
          </p:nvPr>
        </p:nvSpPr>
        <p:spPr>
          <a:xfrm>
            <a:off x="914400" y="1371600"/>
            <a:ext cx="7772400" cy="4983960"/>
          </a:xfrm>
        </p:spPr>
        <p:txBody>
          <a:bodyPr/>
          <a:lstStyle/>
          <a:p>
            <a:r>
              <a:rPr lang="en-US" dirty="0" smtClean="0"/>
              <a:t>With particle accelerators and bubble chambers, hundreds of new particles were discovered in the 1950’s and 1960’s</a:t>
            </a:r>
          </a:p>
          <a:p>
            <a:pPr lvl="1"/>
            <a:r>
              <a:rPr lang="en-US" dirty="0" smtClean="0"/>
              <a:t>Previously, they could not be detected due to short </a:t>
            </a:r>
            <a:r>
              <a:rPr lang="en-US" dirty="0" err="1" smtClean="0"/>
              <a:t>lifespans</a:t>
            </a:r>
            <a:r>
              <a:rPr lang="en-US" dirty="0" smtClean="0"/>
              <a:t> (unstable, rapid decay)</a:t>
            </a:r>
          </a:p>
          <a:p>
            <a:pPr lvl="1"/>
            <a:r>
              <a:rPr lang="en-US" dirty="0" smtClean="0"/>
              <a:t>Making sense of it all was the biggest problem</a:t>
            </a:r>
          </a:p>
          <a:p>
            <a:endParaRPr lang="en-US" dirty="0"/>
          </a:p>
        </p:txBody>
      </p:sp>
      <p:pic>
        <p:nvPicPr>
          <p:cNvPr id="4" name="Picture 3" descr="atomic-fusion-particle-collider.png"/>
          <p:cNvPicPr>
            <a:picLocks noChangeAspect="1"/>
          </p:cNvPicPr>
          <p:nvPr/>
        </p:nvPicPr>
        <p:blipFill>
          <a:blip r:embed="rId2" cstate="print"/>
          <a:stretch>
            <a:fillRect/>
          </a:stretch>
        </p:blipFill>
        <p:spPr>
          <a:xfrm>
            <a:off x="2057400" y="4394895"/>
            <a:ext cx="5044440" cy="246310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a:t>
            </a:r>
            <a:r>
              <a:rPr lang="en-US" dirty="0" err="1" smtClean="0"/>
              <a:t>Hadron</a:t>
            </a:r>
            <a:r>
              <a:rPr lang="en-US" dirty="0" smtClean="0"/>
              <a:t> Collider (LHC)</a:t>
            </a:r>
            <a:endParaRPr lang="en-US" dirty="0"/>
          </a:p>
        </p:txBody>
      </p:sp>
      <p:pic>
        <p:nvPicPr>
          <p:cNvPr id="4" name="LargeHadronCollider.mp4">
            <a:hlinkClick r:id="" action="ppaction://media"/>
          </p:cNvPr>
          <p:cNvPicPr>
            <a:picLocks noGrp="1" noRot="1" noChangeAspect="1"/>
          </p:cNvPicPr>
          <p:nvPr>
            <p:ph idx="1"/>
            <a:videoFile r:link="rId1"/>
          </p:nvPr>
        </p:nvPicPr>
        <p:blipFill>
          <a:blip r:embed="rId3" cstate="print"/>
          <a:stretch>
            <a:fillRect/>
          </a:stretch>
        </p:blipFill>
        <p:spPr>
          <a:xfrm>
            <a:off x="273756" y="1523999"/>
            <a:ext cx="8565444" cy="48180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914400"/>
          </a:xfrm>
        </p:spPr>
        <p:txBody>
          <a:bodyPr/>
          <a:lstStyle/>
          <a:p>
            <a:r>
              <a:rPr lang="en-US" dirty="0" smtClean="0"/>
              <a:t>Age of Discovery</a:t>
            </a:r>
            <a:endParaRPr lang="en-US" dirty="0"/>
          </a:p>
        </p:txBody>
      </p:sp>
      <p:pic>
        <p:nvPicPr>
          <p:cNvPr id="4" name="Content Placeholder 3" descr="the-standard-model-of-particle-physics-timeline_50291a03a39bb_w1500.png.jpg"/>
          <p:cNvPicPr>
            <a:picLocks noGrp="1" noChangeAspect="1"/>
          </p:cNvPicPr>
          <p:nvPr>
            <p:ph idx="1"/>
          </p:nvPr>
        </p:nvPicPr>
        <p:blipFill>
          <a:blip r:embed="rId2" cstate="print"/>
          <a:stretch>
            <a:fillRect/>
          </a:stretch>
        </p:blipFill>
        <p:spPr>
          <a:xfrm>
            <a:off x="1066800" y="978764"/>
            <a:ext cx="6934200" cy="5741518"/>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772400" cy="914400"/>
          </a:xfrm>
        </p:spPr>
        <p:txBody>
          <a:bodyPr/>
          <a:lstStyle/>
          <a:p>
            <a:r>
              <a:rPr lang="en-US" dirty="0" smtClean="0"/>
              <a:t>Elementary Particles</a:t>
            </a:r>
            <a:endParaRPr lang="en-US" dirty="0"/>
          </a:p>
        </p:txBody>
      </p:sp>
      <p:pic>
        <p:nvPicPr>
          <p:cNvPr id="4" name="Content Placeholder 3" descr="2014-09-10-StandardModel.jpg"/>
          <p:cNvPicPr>
            <a:picLocks noGrp="1" noChangeAspect="1"/>
          </p:cNvPicPr>
          <p:nvPr>
            <p:ph idx="1"/>
          </p:nvPr>
        </p:nvPicPr>
        <p:blipFill>
          <a:blip r:embed="rId2" cstate="print"/>
          <a:stretch>
            <a:fillRect/>
          </a:stretch>
        </p:blipFill>
        <p:spPr>
          <a:xfrm>
            <a:off x="1981200" y="1250950"/>
            <a:ext cx="5378450" cy="537845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914400"/>
          </a:xfrm>
        </p:spPr>
        <p:txBody>
          <a:bodyPr/>
          <a:lstStyle/>
          <a:p>
            <a:r>
              <a:rPr lang="en-US" dirty="0" smtClean="0">
                <a:hlinkClick r:id="rId3" action="ppaction://hlinkfile"/>
              </a:rPr>
              <a:t>Introductory to Elementary Particle Physics</a:t>
            </a:r>
            <a:endParaRPr lang="en-US" dirty="0"/>
          </a:p>
        </p:txBody>
      </p:sp>
      <p:pic>
        <p:nvPicPr>
          <p:cNvPr id="4" name="ElementaryParticlePhysics.mp4">
            <a:hlinkClick r:id="" action="ppaction://media"/>
          </p:cNvPr>
          <p:cNvPicPr>
            <a:picLocks noGrp="1" noRot="1" noChangeAspect="1"/>
          </p:cNvPicPr>
          <p:nvPr>
            <p:ph idx="1"/>
            <a:videoFile r:link="rId1"/>
          </p:nvPr>
        </p:nvPicPr>
        <p:blipFill>
          <a:blip r:embed="rId4" cstate="print"/>
          <a:stretch>
            <a:fillRect/>
          </a:stretch>
        </p:blipFill>
        <p:spPr>
          <a:xfrm>
            <a:off x="1447799" y="1555750"/>
            <a:ext cx="6866467" cy="51498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Quarks</a:t>
            </a:r>
            <a:endParaRPr lang="en-US" dirty="0"/>
          </a:p>
        </p:txBody>
      </p:sp>
      <p:sp>
        <p:nvSpPr>
          <p:cNvPr id="3" name="Content Placeholder 2"/>
          <p:cNvSpPr>
            <a:spLocks noGrp="1"/>
          </p:cNvSpPr>
          <p:nvPr>
            <p:ph idx="1"/>
          </p:nvPr>
        </p:nvSpPr>
        <p:spPr/>
        <p:txBody>
          <a:bodyPr/>
          <a:lstStyle/>
          <a:p>
            <a:r>
              <a:rPr lang="en-US" dirty="0" smtClean="0"/>
              <a:t>Quarks come in six different </a:t>
            </a:r>
            <a:r>
              <a:rPr lang="en-US" b="1" i="1" dirty="0" err="1" smtClean="0">
                <a:solidFill>
                  <a:srgbClr val="FFFF00"/>
                </a:solidFill>
              </a:rPr>
              <a:t>flavours</a:t>
            </a:r>
            <a:r>
              <a:rPr lang="en-US" dirty="0" smtClean="0"/>
              <a:t>:</a:t>
            </a:r>
          </a:p>
          <a:p>
            <a:pPr lvl="1"/>
            <a:r>
              <a:rPr lang="en-US" dirty="0" smtClean="0"/>
              <a:t>Those with electric charge </a:t>
            </a:r>
            <a:r>
              <a:rPr lang="en-US" dirty="0" smtClean="0">
                <a:cs typeface="Times New Roman"/>
              </a:rPr>
              <a:t>⅔e:</a:t>
            </a:r>
          </a:p>
          <a:p>
            <a:pPr lvl="2"/>
            <a:r>
              <a:rPr lang="en-US" dirty="0" smtClean="0">
                <a:cs typeface="Times New Roman"/>
              </a:rPr>
              <a:t>Up (u)</a:t>
            </a:r>
          </a:p>
          <a:p>
            <a:pPr lvl="2"/>
            <a:r>
              <a:rPr lang="en-US" dirty="0" smtClean="0">
                <a:cs typeface="Times New Roman"/>
              </a:rPr>
              <a:t>Charm (c)</a:t>
            </a:r>
          </a:p>
          <a:p>
            <a:pPr lvl="2"/>
            <a:r>
              <a:rPr lang="en-US" dirty="0" smtClean="0">
                <a:cs typeface="Times New Roman"/>
              </a:rPr>
              <a:t>Top (t) [also called Truth]</a:t>
            </a:r>
          </a:p>
          <a:p>
            <a:pPr lvl="1"/>
            <a:r>
              <a:rPr lang="en-US" dirty="0" smtClean="0">
                <a:cs typeface="Times New Roman"/>
              </a:rPr>
              <a:t>Those with electric charge –⅓e:</a:t>
            </a:r>
          </a:p>
          <a:p>
            <a:pPr lvl="2"/>
            <a:r>
              <a:rPr lang="en-US" dirty="0" smtClean="0"/>
              <a:t>Down (d)</a:t>
            </a:r>
          </a:p>
          <a:p>
            <a:pPr lvl="2"/>
            <a:r>
              <a:rPr lang="en-US" dirty="0" smtClean="0"/>
              <a:t>Strange (s)</a:t>
            </a:r>
          </a:p>
          <a:p>
            <a:pPr lvl="2"/>
            <a:r>
              <a:rPr lang="en-US" dirty="0" smtClean="0"/>
              <a:t>Bottom (b) [also called Beauty]</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Quarks</a:t>
            </a:r>
            <a:endParaRPr lang="en-US" dirty="0"/>
          </a:p>
        </p:txBody>
      </p:sp>
      <p:sp>
        <p:nvSpPr>
          <p:cNvPr id="3" name="Content Placeholder 2"/>
          <p:cNvSpPr>
            <a:spLocks noGrp="1"/>
          </p:cNvSpPr>
          <p:nvPr>
            <p:ph idx="1"/>
          </p:nvPr>
        </p:nvSpPr>
        <p:spPr/>
        <p:txBody>
          <a:bodyPr/>
          <a:lstStyle/>
          <a:p>
            <a:r>
              <a:rPr lang="en-US" b="1" i="1" dirty="0" smtClean="0">
                <a:solidFill>
                  <a:srgbClr val="FFFF00"/>
                </a:solidFill>
              </a:rPr>
              <a:t>Anti-particles</a:t>
            </a:r>
            <a:r>
              <a:rPr lang="en-US" dirty="0" smtClean="0"/>
              <a:t>:</a:t>
            </a:r>
          </a:p>
          <a:p>
            <a:pPr lvl="1"/>
            <a:r>
              <a:rPr lang="en-US" dirty="0" smtClean="0"/>
              <a:t>For every particle, there is an anti-particle</a:t>
            </a:r>
          </a:p>
          <a:p>
            <a:pPr lvl="2"/>
            <a:r>
              <a:rPr lang="en-US" dirty="0" smtClean="0"/>
              <a:t>Neutrino, anti-neutrino</a:t>
            </a:r>
          </a:p>
          <a:p>
            <a:pPr lvl="2"/>
            <a:r>
              <a:rPr lang="en-US" dirty="0" smtClean="0"/>
              <a:t>Electron, positron</a:t>
            </a:r>
          </a:p>
          <a:p>
            <a:pPr lvl="1"/>
            <a:r>
              <a:rPr lang="en-US" dirty="0" smtClean="0"/>
              <a:t>Anti-particles are denoted by a bar over the symbol</a:t>
            </a:r>
          </a:p>
          <a:p>
            <a:pPr lvl="2"/>
            <a:r>
              <a:rPr lang="en-US" dirty="0" smtClean="0"/>
              <a:t>Up </a:t>
            </a:r>
          </a:p>
          <a:p>
            <a:pPr lvl="2"/>
            <a:r>
              <a:rPr lang="en-US" dirty="0" smtClean="0"/>
              <a:t>Top</a:t>
            </a:r>
          </a:p>
          <a:p>
            <a:pPr lvl="2"/>
            <a:r>
              <a:rPr lang="en-US" dirty="0" smtClean="0"/>
              <a:t>Charm</a:t>
            </a:r>
            <a:endParaRPr lang="en-US" dirty="0"/>
          </a:p>
        </p:txBody>
      </p:sp>
      <p:graphicFrame>
        <p:nvGraphicFramePr>
          <p:cNvPr id="4" name="Object 3"/>
          <p:cNvGraphicFramePr>
            <a:graphicFrameLocks noChangeAspect="1"/>
          </p:cNvGraphicFramePr>
          <p:nvPr/>
        </p:nvGraphicFramePr>
        <p:xfrm>
          <a:off x="3657600" y="4343400"/>
          <a:ext cx="838200" cy="1995714"/>
        </p:xfrm>
        <a:graphic>
          <a:graphicData uri="http://schemas.openxmlformats.org/presentationml/2006/ole">
            <mc:AlternateContent xmlns:mc="http://schemas.openxmlformats.org/markup-compatibility/2006">
              <mc:Choice xmlns:v="urn:schemas-microsoft-com:vml" Requires="v">
                <p:oleObj spid="_x0000_s2065" name="Equation" r:id="rId3" imgW="266469" imgH="634449" progId="Equation.3">
                  <p:embed/>
                </p:oleObj>
              </mc:Choice>
              <mc:Fallback>
                <p:oleObj name="Equation" r:id="rId3" imgW="266469" imgH="634449" progId="Equation.3">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343400"/>
                        <a:ext cx="838200" cy="1995714"/>
                      </a:xfrm>
                      <a:prstGeom prst="rect">
                        <a:avLst/>
                      </a:prstGeom>
                      <a:solidFill>
                        <a:schemeClr val="tx1"/>
                      </a:solidFill>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Quarks</a:t>
            </a:r>
            <a:endParaRPr lang="en-US" dirty="0"/>
          </a:p>
        </p:txBody>
      </p:sp>
      <p:sp>
        <p:nvSpPr>
          <p:cNvPr id="3" name="Content Placeholder 2"/>
          <p:cNvSpPr>
            <a:spLocks noGrp="1"/>
          </p:cNvSpPr>
          <p:nvPr>
            <p:ph idx="1"/>
          </p:nvPr>
        </p:nvSpPr>
        <p:spPr>
          <a:xfrm>
            <a:off x="914400" y="1295400"/>
            <a:ext cx="7772400" cy="5060160"/>
          </a:xfrm>
        </p:spPr>
        <p:txBody>
          <a:bodyPr/>
          <a:lstStyle/>
          <a:p>
            <a:r>
              <a:rPr lang="en-US" dirty="0" smtClean="0"/>
              <a:t>Quarks combine in two ways to form </a:t>
            </a:r>
            <a:r>
              <a:rPr lang="en-US" b="1" i="1" dirty="0" smtClean="0">
                <a:solidFill>
                  <a:srgbClr val="FFFF00"/>
                </a:solidFill>
              </a:rPr>
              <a:t>hadrons</a:t>
            </a:r>
            <a:r>
              <a:rPr lang="en-US" dirty="0" smtClean="0"/>
              <a:t>:</a:t>
            </a:r>
          </a:p>
          <a:p>
            <a:pPr lvl="1"/>
            <a:r>
              <a:rPr lang="en-US" dirty="0" smtClean="0"/>
              <a:t>Three quarks combine to form </a:t>
            </a:r>
            <a:r>
              <a:rPr lang="en-US" b="1" i="1" dirty="0" smtClean="0">
                <a:solidFill>
                  <a:srgbClr val="FFFF00"/>
                </a:solidFill>
              </a:rPr>
              <a:t>baryons</a:t>
            </a:r>
            <a:r>
              <a:rPr lang="en-US" dirty="0" smtClean="0"/>
              <a:t>:</a:t>
            </a:r>
          </a:p>
          <a:p>
            <a:pPr lvl="2"/>
            <a:r>
              <a:rPr lang="en-US" dirty="0" smtClean="0"/>
              <a:t>Proton (</a:t>
            </a:r>
            <a:r>
              <a:rPr lang="en-US" dirty="0" err="1" smtClean="0"/>
              <a:t>uud</a:t>
            </a:r>
            <a:r>
              <a:rPr lang="en-US" dirty="0" smtClean="0"/>
              <a:t>)</a:t>
            </a:r>
          </a:p>
          <a:p>
            <a:pPr lvl="2"/>
            <a:endParaRPr lang="en-US" dirty="0" smtClean="0"/>
          </a:p>
          <a:p>
            <a:pPr lvl="2"/>
            <a:endParaRPr lang="en-US" dirty="0" smtClean="0"/>
          </a:p>
          <a:p>
            <a:pPr lvl="2"/>
            <a:r>
              <a:rPr lang="en-US" dirty="0" smtClean="0"/>
              <a:t>Neutron (</a:t>
            </a:r>
            <a:r>
              <a:rPr lang="en-US" dirty="0" err="1" smtClean="0"/>
              <a:t>udd</a:t>
            </a:r>
            <a:r>
              <a:rPr lang="en-US" dirty="0" smtClean="0"/>
              <a:t>)</a:t>
            </a:r>
            <a:endParaRPr lang="en-US" dirty="0"/>
          </a:p>
        </p:txBody>
      </p:sp>
      <p:graphicFrame>
        <p:nvGraphicFramePr>
          <p:cNvPr id="3075" name="Object 2"/>
          <p:cNvGraphicFramePr>
            <a:graphicFrameLocks noChangeAspect="1"/>
          </p:cNvGraphicFramePr>
          <p:nvPr/>
        </p:nvGraphicFramePr>
        <p:xfrm>
          <a:off x="3886200" y="2819400"/>
          <a:ext cx="4730750" cy="924523"/>
        </p:xfrm>
        <a:graphic>
          <a:graphicData uri="http://schemas.openxmlformats.org/presentationml/2006/ole">
            <mc:AlternateContent xmlns:mc="http://schemas.openxmlformats.org/markup-compatibility/2006">
              <mc:Choice xmlns:v="urn:schemas-microsoft-com:vml" Requires="v">
                <p:oleObj spid="_x0000_s3105" name="Equation" r:id="rId3" imgW="2209800" imgH="431800" progId="Equation.3">
                  <p:embed/>
                </p:oleObj>
              </mc:Choice>
              <mc:Fallback>
                <p:oleObj name="Equation" r:id="rId3" imgW="2209800" imgH="431800" progId="Equation.3">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819400"/>
                        <a:ext cx="4730750" cy="924523"/>
                      </a:xfrm>
                      <a:prstGeom prst="rect">
                        <a:avLst/>
                      </a:prstGeom>
                      <a:solidFill>
                        <a:schemeClr val="tx1"/>
                      </a:solidFill>
                    </p:spPr>
                  </p:pic>
                </p:oleObj>
              </mc:Fallback>
            </mc:AlternateContent>
          </a:graphicData>
        </a:graphic>
      </p:graphicFrame>
      <p:graphicFrame>
        <p:nvGraphicFramePr>
          <p:cNvPr id="3076" name="Object 2"/>
          <p:cNvGraphicFramePr>
            <a:graphicFrameLocks noChangeAspect="1"/>
          </p:cNvGraphicFramePr>
          <p:nvPr/>
        </p:nvGraphicFramePr>
        <p:xfrm>
          <a:off x="3975100" y="4495800"/>
          <a:ext cx="4703763" cy="923925"/>
        </p:xfrm>
        <a:graphic>
          <a:graphicData uri="http://schemas.openxmlformats.org/presentationml/2006/ole">
            <mc:AlternateContent xmlns:mc="http://schemas.openxmlformats.org/markup-compatibility/2006">
              <mc:Choice xmlns:v="urn:schemas-microsoft-com:vml" Requires="v">
                <p:oleObj spid="_x0000_s3106" name="Equation" r:id="rId5" imgW="2197100" imgH="431800" progId="Equation.3">
                  <p:embed/>
                </p:oleObj>
              </mc:Choice>
              <mc:Fallback>
                <p:oleObj name="Equation" r:id="rId5" imgW="2197100" imgH="431800" progId="Equation.3">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5100" y="4495800"/>
                        <a:ext cx="4703763" cy="923925"/>
                      </a:xfrm>
                      <a:prstGeom prst="rect">
                        <a:avLst/>
                      </a:prstGeom>
                      <a:solidFill>
                        <a:schemeClr val="tx1"/>
                      </a:solidFill>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ction="ppaction://hlinkfile"/>
              </a:rPr>
              <a:t>Questions From Reading Activity?</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772400" cy="914400"/>
          </a:xfrm>
        </p:spPr>
        <p:txBody>
          <a:bodyPr/>
          <a:lstStyle/>
          <a:p>
            <a:r>
              <a:rPr lang="en-US" dirty="0" smtClean="0"/>
              <a:t>Atomic Structure</a:t>
            </a:r>
            <a:endParaRPr lang="en-US" dirty="0"/>
          </a:p>
        </p:txBody>
      </p:sp>
      <p:pic>
        <p:nvPicPr>
          <p:cNvPr id="4" name="Content Placeholder 3" descr="atom_struc.gif"/>
          <p:cNvPicPr>
            <a:picLocks noGrp="1" noChangeAspect="1"/>
          </p:cNvPicPr>
          <p:nvPr>
            <p:ph idx="1"/>
          </p:nvPr>
        </p:nvPicPr>
        <p:blipFill>
          <a:blip r:embed="rId2" cstate="print"/>
          <a:stretch>
            <a:fillRect/>
          </a:stretch>
        </p:blipFill>
        <p:spPr>
          <a:xfrm>
            <a:off x="1676400" y="966794"/>
            <a:ext cx="5715000" cy="5677236"/>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Quarks</a:t>
            </a:r>
            <a:endParaRPr lang="en-US" dirty="0"/>
          </a:p>
        </p:txBody>
      </p:sp>
      <p:sp>
        <p:nvSpPr>
          <p:cNvPr id="3" name="Content Placeholder 2"/>
          <p:cNvSpPr>
            <a:spLocks noGrp="1"/>
          </p:cNvSpPr>
          <p:nvPr>
            <p:ph idx="1"/>
          </p:nvPr>
        </p:nvSpPr>
        <p:spPr>
          <a:xfrm>
            <a:off x="914400" y="1295400"/>
            <a:ext cx="7772400" cy="5060160"/>
          </a:xfrm>
        </p:spPr>
        <p:txBody>
          <a:bodyPr/>
          <a:lstStyle/>
          <a:p>
            <a:r>
              <a:rPr lang="en-US" dirty="0" smtClean="0"/>
              <a:t>Other baryons and their characteristics:</a:t>
            </a:r>
          </a:p>
        </p:txBody>
      </p:sp>
      <p:pic>
        <p:nvPicPr>
          <p:cNvPr id="5" name="Picture 4" descr="QCD_14-661x474.jpg"/>
          <p:cNvPicPr>
            <a:picLocks noChangeAspect="1"/>
          </p:cNvPicPr>
          <p:nvPr/>
        </p:nvPicPr>
        <p:blipFill>
          <a:blip r:embed="rId2" cstate="print"/>
          <a:stretch>
            <a:fillRect/>
          </a:stretch>
        </p:blipFill>
        <p:spPr>
          <a:xfrm>
            <a:off x="2057400" y="1981200"/>
            <a:ext cx="6629400" cy="475391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Quarks</a:t>
            </a:r>
            <a:endParaRPr lang="en-US" dirty="0"/>
          </a:p>
        </p:txBody>
      </p:sp>
      <p:sp>
        <p:nvSpPr>
          <p:cNvPr id="3" name="Content Placeholder 2"/>
          <p:cNvSpPr>
            <a:spLocks noGrp="1"/>
          </p:cNvSpPr>
          <p:nvPr>
            <p:ph idx="1"/>
          </p:nvPr>
        </p:nvSpPr>
        <p:spPr>
          <a:xfrm>
            <a:off x="914400" y="1295400"/>
            <a:ext cx="7772400" cy="5060160"/>
          </a:xfrm>
        </p:spPr>
        <p:txBody>
          <a:bodyPr/>
          <a:lstStyle/>
          <a:p>
            <a:r>
              <a:rPr lang="en-US" dirty="0" smtClean="0"/>
              <a:t>Quarks combine in two ways to form </a:t>
            </a:r>
            <a:r>
              <a:rPr lang="en-US" b="1" i="1" dirty="0" smtClean="0">
                <a:solidFill>
                  <a:srgbClr val="FFFF00"/>
                </a:solidFill>
              </a:rPr>
              <a:t>hadrons</a:t>
            </a:r>
            <a:r>
              <a:rPr lang="en-US" dirty="0" smtClean="0"/>
              <a:t>:</a:t>
            </a:r>
          </a:p>
          <a:p>
            <a:pPr lvl="1"/>
            <a:r>
              <a:rPr lang="en-US" dirty="0" smtClean="0"/>
              <a:t>A quark and anti-quark combine to form </a:t>
            </a:r>
            <a:r>
              <a:rPr lang="en-US" b="1" i="1" dirty="0" smtClean="0">
                <a:solidFill>
                  <a:srgbClr val="FFFF00"/>
                </a:solidFill>
              </a:rPr>
              <a:t>mesons</a:t>
            </a:r>
            <a:r>
              <a:rPr lang="en-US" dirty="0" smtClean="0"/>
              <a:t>:</a:t>
            </a:r>
          </a:p>
          <a:p>
            <a:pPr lvl="2"/>
            <a:r>
              <a:rPr lang="en-US" dirty="0" err="1" smtClean="0"/>
              <a:t>Pion</a:t>
            </a:r>
            <a:r>
              <a:rPr lang="en-US" dirty="0" smtClean="0"/>
              <a:t> (</a:t>
            </a:r>
            <a:r>
              <a:rPr lang="el-GR" dirty="0" smtClean="0"/>
              <a:t>π</a:t>
            </a:r>
            <a:r>
              <a:rPr lang="en-US" baseline="30000" dirty="0" smtClean="0"/>
              <a:t>+</a:t>
            </a:r>
            <a:r>
              <a:rPr lang="en-US" dirty="0" smtClean="0"/>
              <a:t> meson)</a:t>
            </a:r>
          </a:p>
          <a:p>
            <a:pPr lvl="3"/>
            <a:r>
              <a:rPr lang="en-US" dirty="0" smtClean="0"/>
              <a:t>Up + Down anti-quark</a:t>
            </a:r>
          </a:p>
        </p:txBody>
      </p:sp>
      <p:graphicFrame>
        <p:nvGraphicFramePr>
          <p:cNvPr id="3075" name="Object 2"/>
          <p:cNvGraphicFramePr>
            <a:graphicFrameLocks noChangeAspect="1"/>
          </p:cNvGraphicFramePr>
          <p:nvPr/>
        </p:nvGraphicFramePr>
        <p:xfrm>
          <a:off x="5584825" y="3036888"/>
          <a:ext cx="1333500" cy="488950"/>
        </p:xfrm>
        <a:graphic>
          <a:graphicData uri="http://schemas.openxmlformats.org/presentationml/2006/ole">
            <mc:AlternateContent xmlns:mc="http://schemas.openxmlformats.org/markup-compatibility/2006">
              <mc:Choice xmlns:v="urn:schemas-microsoft-com:vml" Requires="v">
                <p:oleObj spid="_x0000_s4113" name="Equation" r:id="rId3" imgW="622030" imgH="228501" progId="Equation.3">
                  <p:embed/>
                </p:oleObj>
              </mc:Choice>
              <mc:Fallback>
                <p:oleObj name="Equation" r:id="rId3" imgW="622030" imgH="228501" progId="Equation.3">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4825" y="3036888"/>
                        <a:ext cx="1333500" cy="488950"/>
                      </a:xfrm>
                      <a:prstGeom prst="rect">
                        <a:avLst/>
                      </a:prstGeom>
                      <a:solidFill>
                        <a:schemeClr val="tx1"/>
                      </a:solidFill>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Quarks</a:t>
            </a:r>
            <a:endParaRPr lang="en-US" dirty="0"/>
          </a:p>
        </p:txBody>
      </p:sp>
      <p:sp>
        <p:nvSpPr>
          <p:cNvPr id="3" name="Content Placeholder 2"/>
          <p:cNvSpPr>
            <a:spLocks noGrp="1"/>
          </p:cNvSpPr>
          <p:nvPr>
            <p:ph idx="1"/>
          </p:nvPr>
        </p:nvSpPr>
        <p:spPr>
          <a:xfrm>
            <a:off x="914400" y="1295400"/>
            <a:ext cx="7772400" cy="5060160"/>
          </a:xfrm>
        </p:spPr>
        <p:txBody>
          <a:bodyPr/>
          <a:lstStyle/>
          <a:p>
            <a:r>
              <a:rPr lang="en-US" dirty="0" smtClean="0"/>
              <a:t>Another characteristic of Quarks is </a:t>
            </a:r>
            <a:r>
              <a:rPr lang="en-US" b="1" i="1" dirty="0" smtClean="0">
                <a:solidFill>
                  <a:srgbClr val="FFFF00"/>
                </a:solidFill>
              </a:rPr>
              <a:t>baryon number (B)</a:t>
            </a:r>
            <a:r>
              <a:rPr lang="en-US" dirty="0" smtClean="0"/>
              <a:t>:</a:t>
            </a:r>
          </a:p>
          <a:p>
            <a:pPr lvl="1"/>
            <a:r>
              <a:rPr lang="en-US" dirty="0" smtClean="0"/>
              <a:t>Quarks have a baryon number of </a:t>
            </a:r>
            <a:r>
              <a:rPr lang="en-US" dirty="0" smtClean="0">
                <a:cs typeface="Times New Roman"/>
              </a:rPr>
              <a:t>+⅓</a:t>
            </a:r>
          </a:p>
          <a:p>
            <a:pPr lvl="1"/>
            <a:r>
              <a:rPr lang="en-US" dirty="0" smtClean="0">
                <a:cs typeface="Times New Roman"/>
              </a:rPr>
              <a:t>Anti-quarks have a baryon number of –⅓</a:t>
            </a:r>
          </a:p>
          <a:p>
            <a:pPr lvl="1"/>
            <a:r>
              <a:rPr lang="en-US" dirty="0" smtClean="0">
                <a:cs typeface="Times New Roman"/>
              </a:rPr>
              <a:t>To find the baryon number of a </a:t>
            </a:r>
            <a:r>
              <a:rPr lang="en-US" dirty="0" err="1" smtClean="0">
                <a:cs typeface="Times New Roman"/>
              </a:rPr>
              <a:t>hadron</a:t>
            </a:r>
            <a:r>
              <a:rPr lang="en-US" dirty="0" smtClean="0">
                <a:cs typeface="Times New Roman"/>
              </a:rPr>
              <a:t>, add the baryon numbers</a:t>
            </a:r>
          </a:p>
          <a:p>
            <a:pPr lvl="2"/>
            <a:r>
              <a:rPr lang="en-US" dirty="0" smtClean="0">
                <a:cs typeface="Times New Roman"/>
              </a:rPr>
              <a:t>Baryon</a:t>
            </a:r>
          </a:p>
          <a:p>
            <a:pPr lvl="2"/>
            <a:endParaRPr lang="en-US" dirty="0" smtClean="0">
              <a:cs typeface="Times New Roman"/>
            </a:endParaRPr>
          </a:p>
          <a:p>
            <a:pPr lvl="2"/>
            <a:r>
              <a:rPr lang="en-US" dirty="0" smtClean="0">
                <a:cs typeface="Times New Roman"/>
              </a:rPr>
              <a:t>Meson</a:t>
            </a:r>
            <a:endParaRPr lang="en-US" dirty="0" smtClean="0"/>
          </a:p>
        </p:txBody>
      </p:sp>
      <p:graphicFrame>
        <p:nvGraphicFramePr>
          <p:cNvPr id="6148" name="Object 2"/>
          <p:cNvGraphicFramePr>
            <a:graphicFrameLocks noChangeAspect="1"/>
          </p:cNvGraphicFramePr>
          <p:nvPr/>
        </p:nvGraphicFramePr>
        <p:xfrm>
          <a:off x="3581400" y="4191000"/>
          <a:ext cx="4376737" cy="923925"/>
        </p:xfrm>
        <a:graphic>
          <a:graphicData uri="http://schemas.openxmlformats.org/presentationml/2006/ole">
            <mc:AlternateContent xmlns:mc="http://schemas.openxmlformats.org/markup-compatibility/2006">
              <mc:Choice xmlns:v="urn:schemas-microsoft-com:vml" Requires="v">
                <p:oleObj spid="_x0000_s6178" name="Equation" r:id="rId3" imgW="2044700" imgH="431800" progId="Equation.3">
                  <p:embed/>
                </p:oleObj>
              </mc:Choice>
              <mc:Fallback>
                <p:oleObj name="Equation" r:id="rId3" imgW="2044700" imgH="431800" progId="Equation.3">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191000"/>
                        <a:ext cx="4376737" cy="923925"/>
                      </a:xfrm>
                      <a:prstGeom prst="rect">
                        <a:avLst/>
                      </a:prstGeom>
                      <a:solidFill>
                        <a:schemeClr val="tx1"/>
                      </a:solidFill>
                    </p:spPr>
                  </p:pic>
                </p:oleObj>
              </mc:Fallback>
            </mc:AlternateContent>
          </a:graphicData>
        </a:graphic>
      </p:graphicFrame>
      <p:graphicFrame>
        <p:nvGraphicFramePr>
          <p:cNvPr id="6149" name="Object 2"/>
          <p:cNvGraphicFramePr>
            <a:graphicFrameLocks noChangeAspect="1"/>
          </p:cNvGraphicFramePr>
          <p:nvPr/>
        </p:nvGraphicFramePr>
        <p:xfrm>
          <a:off x="3581400" y="5334000"/>
          <a:ext cx="3100388" cy="923925"/>
        </p:xfrm>
        <a:graphic>
          <a:graphicData uri="http://schemas.openxmlformats.org/presentationml/2006/ole">
            <mc:AlternateContent xmlns:mc="http://schemas.openxmlformats.org/markup-compatibility/2006">
              <mc:Choice xmlns:v="urn:schemas-microsoft-com:vml" Requires="v">
                <p:oleObj spid="_x0000_s6179" name="Equation" r:id="rId5" imgW="1447800" imgH="431800" progId="Equation.3">
                  <p:embed/>
                </p:oleObj>
              </mc:Choice>
              <mc:Fallback>
                <p:oleObj name="Equation" r:id="rId5" imgW="1447800" imgH="431800" progId="Equation.3">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5334000"/>
                        <a:ext cx="3100388" cy="923925"/>
                      </a:xfrm>
                      <a:prstGeom prst="rect">
                        <a:avLst/>
                      </a:prstGeom>
                      <a:solidFill>
                        <a:schemeClr val="tx1"/>
                      </a:solidFill>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Quarks</a:t>
            </a:r>
            <a:endParaRPr lang="en-US" dirty="0"/>
          </a:p>
        </p:txBody>
      </p:sp>
      <p:sp>
        <p:nvSpPr>
          <p:cNvPr id="3" name="Content Placeholder 2"/>
          <p:cNvSpPr>
            <a:spLocks noGrp="1"/>
          </p:cNvSpPr>
          <p:nvPr>
            <p:ph idx="1"/>
          </p:nvPr>
        </p:nvSpPr>
        <p:spPr>
          <a:xfrm>
            <a:off x="914400" y="1295400"/>
            <a:ext cx="7772400" cy="5060160"/>
          </a:xfrm>
        </p:spPr>
        <p:txBody>
          <a:bodyPr/>
          <a:lstStyle/>
          <a:p>
            <a:r>
              <a:rPr lang="en-US" dirty="0" smtClean="0"/>
              <a:t>Another characteristic of Quarks is </a:t>
            </a:r>
            <a:r>
              <a:rPr lang="en-US" b="1" i="1" dirty="0" smtClean="0">
                <a:solidFill>
                  <a:srgbClr val="FFFF00"/>
                </a:solidFill>
              </a:rPr>
              <a:t>baryon number</a:t>
            </a:r>
            <a:r>
              <a:rPr lang="en-US" dirty="0" smtClean="0"/>
              <a:t>:</a:t>
            </a:r>
          </a:p>
          <a:p>
            <a:pPr lvl="1"/>
            <a:r>
              <a:rPr lang="en-US" dirty="0" smtClean="0"/>
              <a:t>All baryons have a baryon number of +1</a:t>
            </a:r>
          </a:p>
          <a:p>
            <a:pPr lvl="1"/>
            <a:r>
              <a:rPr lang="en-US" dirty="0" smtClean="0"/>
              <a:t>All anti-baryons have a baryon number of -1</a:t>
            </a:r>
          </a:p>
          <a:p>
            <a:pPr lvl="1"/>
            <a:r>
              <a:rPr lang="en-US" dirty="0" smtClean="0"/>
              <a:t>All mesons have a baryon number of 0</a:t>
            </a:r>
          </a:p>
          <a:p>
            <a:pPr lvl="1"/>
            <a:r>
              <a:rPr lang="en-US" dirty="0" smtClean="0"/>
              <a:t>All other particles not made from quarks have a baryon number of 0</a:t>
            </a:r>
          </a:p>
          <a:p>
            <a:pPr lvl="1"/>
            <a:endParaRPr lang="en-US" dirty="0" smtClean="0"/>
          </a:p>
          <a:p>
            <a:pPr lvl="1"/>
            <a:endParaRPr 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Quarks</a:t>
            </a:r>
            <a:endParaRPr lang="en-US" dirty="0"/>
          </a:p>
        </p:txBody>
      </p:sp>
      <p:sp>
        <p:nvSpPr>
          <p:cNvPr id="3" name="Content Placeholder 2"/>
          <p:cNvSpPr>
            <a:spLocks noGrp="1"/>
          </p:cNvSpPr>
          <p:nvPr>
            <p:ph idx="1"/>
          </p:nvPr>
        </p:nvSpPr>
        <p:spPr>
          <a:xfrm>
            <a:off x="914400" y="1295400"/>
            <a:ext cx="7772400" cy="5060160"/>
          </a:xfrm>
        </p:spPr>
        <p:txBody>
          <a:bodyPr/>
          <a:lstStyle/>
          <a:p>
            <a:r>
              <a:rPr lang="en-US" dirty="0" smtClean="0"/>
              <a:t>Quarks interact with:</a:t>
            </a:r>
          </a:p>
          <a:p>
            <a:pPr lvl="1"/>
            <a:r>
              <a:rPr lang="en-US" dirty="0" smtClean="0"/>
              <a:t>Strong nuclear interaction</a:t>
            </a:r>
          </a:p>
          <a:p>
            <a:pPr lvl="1"/>
            <a:r>
              <a:rPr lang="en-US" dirty="0" smtClean="0"/>
              <a:t>Weak nuclear interaction</a:t>
            </a:r>
          </a:p>
          <a:p>
            <a:pPr lvl="1"/>
            <a:r>
              <a:rPr lang="en-US" dirty="0" smtClean="0"/>
              <a:t>Electromagnetic interaction</a:t>
            </a:r>
          </a:p>
          <a:p>
            <a:pPr lvl="1"/>
            <a:endParaRPr lang="en-US" dirty="0" smtClean="0"/>
          </a:p>
          <a:p>
            <a:pPr lvl="1"/>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914400"/>
          </a:xfrm>
        </p:spPr>
        <p:txBody>
          <a:bodyPr/>
          <a:lstStyle/>
          <a:p>
            <a:r>
              <a:rPr lang="en-US" dirty="0" smtClean="0"/>
              <a:t>Quarks</a:t>
            </a:r>
            <a:endParaRPr lang="en-US" dirty="0"/>
          </a:p>
        </p:txBody>
      </p:sp>
      <p:sp>
        <p:nvSpPr>
          <p:cNvPr id="3" name="Content Placeholder 2"/>
          <p:cNvSpPr>
            <a:spLocks noGrp="1"/>
          </p:cNvSpPr>
          <p:nvPr>
            <p:ph idx="1"/>
          </p:nvPr>
        </p:nvSpPr>
        <p:spPr>
          <a:xfrm>
            <a:off x="228600" y="1371600"/>
            <a:ext cx="3657600" cy="4983960"/>
          </a:xfrm>
        </p:spPr>
        <p:txBody>
          <a:bodyPr/>
          <a:lstStyle/>
          <a:p>
            <a:r>
              <a:rPr lang="en-US" dirty="0" smtClean="0"/>
              <a:t>Conservation:</a:t>
            </a:r>
          </a:p>
          <a:p>
            <a:pPr lvl="1"/>
            <a:r>
              <a:rPr lang="en-US" b="1" i="1" dirty="0" smtClean="0">
                <a:solidFill>
                  <a:srgbClr val="FFFF00"/>
                </a:solidFill>
              </a:rPr>
              <a:t>In all reactions, electric charge and baryon number are conserved</a:t>
            </a:r>
          </a:p>
          <a:p>
            <a:pPr lvl="1"/>
            <a:r>
              <a:rPr lang="en-US" b="1" i="1" dirty="0" smtClean="0">
                <a:solidFill>
                  <a:srgbClr val="FFFF00"/>
                </a:solidFill>
              </a:rPr>
              <a:t>The same values before and after the reaction</a:t>
            </a:r>
          </a:p>
          <a:p>
            <a:pPr lvl="1"/>
            <a:endParaRPr lang="en-US" dirty="0" smtClean="0"/>
          </a:p>
          <a:p>
            <a:pPr lvl="1"/>
            <a:endParaRPr lang="en-US" dirty="0" smtClean="0"/>
          </a:p>
        </p:txBody>
      </p:sp>
      <p:graphicFrame>
        <p:nvGraphicFramePr>
          <p:cNvPr id="8194" name="Object 2"/>
          <p:cNvGraphicFramePr>
            <a:graphicFrameLocks noChangeAspect="1"/>
          </p:cNvGraphicFramePr>
          <p:nvPr/>
        </p:nvGraphicFramePr>
        <p:xfrm>
          <a:off x="3954328" y="1524000"/>
          <a:ext cx="5034098" cy="4191000"/>
        </p:xfrm>
        <a:graphic>
          <a:graphicData uri="http://schemas.openxmlformats.org/presentationml/2006/ole">
            <mc:AlternateContent xmlns:mc="http://schemas.openxmlformats.org/markup-compatibility/2006">
              <mc:Choice xmlns:v="urn:schemas-microsoft-com:vml" Requires="v">
                <p:oleObj spid="_x0000_s8209" name="Equation" r:id="rId3" imgW="2133600" imgH="1778000" progId="Equation.3">
                  <p:embed/>
                </p:oleObj>
              </mc:Choice>
              <mc:Fallback>
                <p:oleObj name="Equation" r:id="rId3" imgW="2133600" imgH="1778000" progId="Equation.3">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4328" y="1524000"/>
                        <a:ext cx="5034098" cy="4191000"/>
                      </a:xfrm>
                      <a:prstGeom prst="rect">
                        <a:avLst/>
                      </a:prstGeom>
                      <a:solidFill>
                        <a:schemeClr val="tx1"/>
                      </a:solidFill>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Quarks</a:t>
            </a:r>
            <a:endParaRPr lang="en-US" dirty="0"/>
          </a:p>
        </p:txBody>
      </p:sp>
      <p:sp>
        <p:nvSpPr>
          <p:cNvPr id="3" name="Content Placeholder 2"/>
          <p:cNvSpPr>
            <a:spLocks noGrp="1"/>
          </p:cNvSpPr>
          <p:nvPr>
            <p:ph idx="1"/>
          </p:nvPr>
        </p:nvSpPr>
        <p:spPr>
          <a:xfrm>
            <a:off x="914400" y="1295400"/>
            <a:ext cx="7772400" cy="5060160"/>
          </a:xfrm>
        </p:spPr>
        <p:txBody>
          <a:bodyPr/>
          <a:lstStyle/>
          <a:p>
            <a:r>
              <a:rPr lang="en-US" dirty="0" smtClean="0"/>
              <a:t>Time factor:</a:t>
            </a:r>
          </a:p>
          <a:p>
            <a:pPr lvl="1"/>
            <a:r>
              <a:rPr lang="en-US" dirty="0" smtClean="0"/>
              <a:t>The two reactions look alike</a:t>
            </a:r>
          </a:p>
          <a:p>
            <a:pPr lvl="1"/>
            <a:r>
              <a:rPr lang="en-US" dirty="0" smtClean="0"/>
              <a:t>The first takes 10</a:t>
            </a:r>
            <a:r>
              <a:rPr lang="en-US" baseline="30000" dirty="0" smtClean="0"/>
              <a:t>-25</a:t>
            </a:r>
            <a:r>
              <a:rPr lang="en-US" dirty="0" smtClean="0"/>
              <a:t> s</a:t>
            </a:r>
          </a:p>
          <a:p>
            <a:pPr lvl="1"/>
            <a:r>
              <a:rPr lang="en-US" dirty="0" smtClean="0"/>
              <a:t>The second takes 10</a:t>
            </a:r>
            <a:r>
              <a:rPr lang="en-US" baseline="30000" dirty="0" smtClean="0"/>
              <a:t>-10</a:t>
            </a:r>
            <a:r>
              <a:rPr lang="en-US" dirty="0" smtClean="0"/>
              <a:t> s</a:t>
            </a:r>
          </a:p>
          <a:p>
            <a:r>
              <a:rPr lang="en-US" dirty="0" smtClean="0"/>
              <a:t>The shorter first decay involves a strong force interaction</a:t>
            </a:r>
          </a:p>
          <a:p>
            <a:r>
              <a:rPr lang="en-US" dirty="0" smtClean="0"/>
              <a:t>The longer second decay involves a weak force interaction</a:t>
            </a:r>
          </a:p>
          <a:p>
            <a:pPr lvl="1"/>
            <a:endParaRPr lang="en-US" dirty="0" smtClean="0"/>
          </a:p>
          <a:p>
            <a:pPr lvl="1"/>
            <a:endParaRPr lang="en-US" dirty="0" smtClean="0"/>
          </a:p>
        </p:txBody>
      </p:sp>
      <p:graphicFrame>
        <p:nvGraphicFramePr>
          <p:cNvPr id="9218" name="Object 2"/>
          <p:cNvGraphicFramePr>
            <a:graphicFrameLocks noChangeAspect="1"/>
          </p:cNvGraphicFramePr>
          <p:nvPr/>
        </p:nvGraphicFramePr>
        <p:xfrm>
          <a:off x="5867400" y="152400"/>
          <a:ext cx="2517775" cy="2155825"/>
        </p:xfrm>
        <a:graphic>
          <a:graphicData uri="http://schemas.openxmlformats.org/presentationml/2006/ole">
            <mc:AlternateContent xmlns:mc="http://schemas.openxmlformats.org/markup-compatibility/2006">
              <mc:Choice xmlns:v="urn:schemas-microsoft-com:vml" Requires="v">
                <p:oleObj spid="_x0000_s9233" name="Equation" r:id="rId3" imgW="1066800" imgH="914400" progId="Equation.3">
                  <p:embed/>
                </p:oleObj>
              </mc:Choice>
              <mc:Fallback>
                <p:oleObj name="Equation" r:id="rId3" imgW="1066800" imgH="914400" progId="Equation.3">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52400"/>
                        <a:ext cx="2517775" cy="2155825"/>
                      </a:xfrm>
                      <a:prstGeom prst="rect">
                        <a:avLst/>
                      </a:prstGeom>
                      <a:solidFill>
                        <a:schemeClr val="tx1"/>
                      </a:solidFill>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Quarks</a:t>
            </a:r>
            <a:endParaRPr lang="en-US" dirty="0"/>
          </a:p>
        </p:txBody>
      </p:sp>
      <p:sp>
        <p:nvSpPr>
          <p:cNvPr id="3" name="Content Placeholder 2"/>
          <p:cNvSpPr>
            <a:spLocks noGrp="1"/>
          </p:cNvSpPr>
          <p:nvPr>
            <p:ph idx="1"/>
          </p:nvPr>
        </p:nvSpPr>
        <p:spPr>
          <a:xfrm>
            <a:off x="914400" y="2362200"/>
            <a:ext cx="7772400" cy="3993360"/>
          </a:xfrm>
        </p:spPr>
        <p:txBody>
          <a:bodyPr/>
          <a:lstStyle/>
          <a:p>
            <a:r>
              <a:rPr lang="en-US" b="1" i="1" dirty="0" smtClean="0">
                <a:solidFill>
                  <a:srgbClr val="FFFF00"/>
                </a:solidFill>
              </a:rPr>
              <a:t>Strangeness (S)</a:t>
            </a:r>
            <a:r>
              <a:rPr lang="en-US" dirty="0" smtClean="0"/>
              <a:t>:</a:t>
            </a:r>
          </a:p>
          <a:p>
            <a:pPr lvl="1"/>
            <a:r>
              <a:rPr lang="en-US" dirty="0" smtClean="0"/>
              <a:t>Strange quarks have a strangeness of  -1</a:t>
            </a:r>
          </a:p>
          <a:p>
            <a:pPr lvl="1"/>
            <a:r>
              <a:rPr lang="en-US" dirty="0" smtClean="0"/>
              <a:t>Anti-strange quarks have a strangeness of  +1</a:t>
            </a:r>
          </a:p>
          <a:p>
            <a:pPr lvl="1"/>
            <a:r>
              <a:rPr lang="en-US" dirty="0" smtClean="0"/>
              <a:t>All other particles have a strangeness of  0</a:t>
            </a:r>
          </a:p>
          <a:p>
            <a:pPr lvl="1"/>
            <a:r>
              <a:rPr lang="en-US" dirty="0" smtClean="0"/>
              <a:t>Strangeness is conserved in strong and electromagnetic interactions, but may be violated in weak interactions</a:t>
            </a:r>
          </a:p>
        </p:txBody>
      </p:sp>
      <p:graphicFrame>
        <p:nvGraphicFramePr>
          <p:cNvPr id="9218" name="Object 2"/>
          <p:cNvGraphicFramePr>
            <a:graphicFrameLocks noChangeAspect="1"/>
          </p:cNvGraphicFramePr>
          <p:nvPr/>
        </p:nvGraphicFramePr>
        <p:xfrm>
          <a:off x="5867400" y="152400"/>
          <a:ext cx="2517775" cy="2155825"/>
        </p:xfrm>
        <a:graphic>
          <a:graphicData uri="http://schemas.openxmlformats.org/presentationml/2006/ole">
            <mc:AlternateContent xmlns:mc="http://schemas.openxmlformats.org/markup-compatibility/2006">
              <mc:Choice xmlns:v="urn:schemas-microsoft-com:vml" Requires="v">
                <p:oleObj spid="_x0000_s10257" name="Equation" r:id="rId3" imgW="1066800" imgH="914400" progId="Equation.3">
                  <p:embed/>
                </p:oleObj>
              </mc:Choice>
              <mc:Fallback>
                <p:oleObj name="Equation" r:id="rId3" imgW="1066800" imgH="914400" progId="Equation.3">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52400"/>
                        <a:ext cx="2517775" cy="2155825"/>
                      </a:xfrm>
                      <a:prstGeom prst="rect">
                        <a:avLst/>
                      </a:prstGeom>
                      <a:solidFill>
                        <a:schemeClr val="tx1"/>
                      </a:solidFill>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Quarks</a:t>
            </a:r>
            <a:endParaRPr lang="en-US" dirty="0"/>
          </a:p>
        </p:txBody>
      </p:sp>
      <p:pic>
        <p:nvPicPr>
          <p:cNvPr id="5" name="Content Placeholder 4" descr="quark properties.jpg"/>
          <p:cNvPicPr>
            <a:picLocks noGrp="1" noChangeAspect="1"/>
          </p:cNvPicPr>
          <p:nvPr>
            <p:ph idx="1"/>
          </p:nvPr>
        </p:nvPicPr>
        <p:blipFill>
          <a:blip r:embed="rId2" cstate="print"/>
          <a:srcRect b="14907"/>
          <a:stretch>
            <a:fillRect/>
          </a:stretch>
        </p:blipFill>
        <p:spPr>
          <a:xfrm>
            <a:off x="457200" y="1752600"/>
            <a:ext cx="8391119" cy="3505199"/>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Idea: </a:t>
            </a:r>
            <a:endParaRPr lang="en-US" dirty="0"/>
          </a:p>
        </p:txBody>
      </p:sp>
      <p:sp>
        <p:nvSpPr>
          <p:cNvPr id="3" name="Content Placeholder 2"/>
          <p:cNvSpPr>
            <a:spLocks noGrp="1"/>
          </p:cNvSpPr>
          <p:nvPr>
            <p:ph idx="1"/>
          </p:nvPr>
        </p:nvSpPr>
        <p:spPr/>
        <p:txBody>
          <a:bodyPr>
            <a:normAutofit lnSpcReduction="10000"/>
          </a:bodyPr>
          <a:lstStyle/>
          <a:p>
            <a:pPr lvl="0" algn="just"/>
            <a:r>
              <a:rPr lang="en-US" sz="3200" dirty="0" smtClean="0"/>
              <a:t>It is believed that all the matter around us is made up of fundamental particles called quarks and leptons. It is known that matter has a hierarchical structure with quarks making up nucleons, nucleons making up nuclei, nuclei and electrons making up atoms and atoms making up molecules. In this hierarchical structure, the smallest scale is seen for quarks and leptons (10</a:t>
            </a:r>
            <a:r>
              <a:rPr lang="en-US" sz="3200" baseline="30000" dirty="0" smtClean="0"/>
              <a:t>–18</a:t>
            </a:r>
            <a:r>
              <a:rPr lang="en-US" sz="3200" dirty="0" smtClean="0"/>
              <a:t>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914400"/>
          </a:xfrm>
        </p:spPr>
        <p:txBody>
          <a:bodyPr/>
          <a:lstStyle/>
          <a:p>
            <a:r>
              <a:rPr lang="en-US" dirty="0" smtClean="0"/>
              <a:t>Elementary Particles - Leptons</a:t>
            </a:r>
            <a:endParaRPr lang="en-US" dirty="0"/>
          </a:p>
        </p:txBody>
      </p:sp>
      <p:pic>
        <p:nvPicPr>
          <p:cNvPr id="4" name="Content Placeholder 3" descr="2014-09-10-StandardModel.jpg"/>
          <p:cNvPicPr>
            <a:picLocks noGrp="1" noChangeAspect="1"/>
          </p:cNvPicPr>
          <p:nvPr>
            <p:ph idx="1"/>
          </p:nvPr>
        </p:nvPicPr>
        <p:blipFill>
          <a:blip r:embed="rId2" cstate="print"/>
          <a:stretch>
            <a:fillRect/>
          </a:stretch>
        </p:blipFill>
        <p:spPr>
          <a:xfrm>
            <a:off x="1981200" y="1250950"/>
            <a:ext cx="5378450" cy="537845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Leptons</a:t>
            </a:r>
            <a:endParaRPr lang="en-US"/>
          </a:p>
        </p:txBody>
      </p:sp>
      <p:sp>
        <p:nvSpPr>
          <p:cNvPr id="3" name="Content Placeholder 2"/>
          <p:cNvSpPr>
            <a:spLocks noGrp="1"/>
          </p:cNvSpPr>
          <p:nvPr>
            <p:ph idx="1"/>
          </p:nvPr>
        </p:nvSpPr>
        <p:spPr/>
        <p:txBody>
          <a:bodyPr/>
          <a:lstStyle/>
          <a:p>
            <a:r>
              <a:rPr lang="en-US" dirty="0" smtClean="0"/>
              <a:t>Six types of </a:t>
            </a:r>
            <a:r>
              <a:rPr lang="en-US" b="1" i="1" dirty="0" smtClean="0">
                <a:solidFill>
                  <a:srgbClr val="FFFF00"/>
                </a:solidFill>
              </a:rPr>
              <a:t>leptons</a:t>
            </a:r>
            <a:r>
              <a:rPr lang="en-US" dirty="0" smtClean="0"/>
              <a:t>:</a:t>
            </a:r>
          </a:p>
          <a:p>
            <a:pPr lvl="1"/>
            <a:r>
              <a:rPr lang="en-US" dirty="0" smtClean="0"/>
              <a:t>Electron, e</a:t>
            </a:r>
            <a:r>
              <a:rPr lang="en-US" baseline="30000" dirty="0" smtClean="0"/>
              <a:t>-</a:t>
            </a:r>
            <a:r>
              <a:rPr lang="en-US" dirty="0" smtClean="0"/>
              <a:t> </a:t>
            </a:r>
          </a:p>
          <a:p>
            <a:pPr lvl="1"/>
            <a:r>
              <a:rPr lang="en-US" dirty="0" smtClean="0"/>
              <a:t>Electron neutrino, </a:t>
            </a:r>
            <a:r>
              <a:rPr lang="el-GR" dirty="0" smtClean="0"/>
              <a:t>υ</a:t>
            </a:r>
            <a:r>
              <a:rPr lang="en-US" baseline="-25000" dirty="0" smtClean="0"/>
              <a:t>e</a:t>
            </a:r>
            <a:r>
              <a:rPr lang="en-US" dirty="0" smtClean="0"/>
              <a:t> </a:t>
            </a:r>
          </a:p>
          <a:p>
            <a:pPr lvl="1"/>
            <a:r>
              <a:rPr lang="en-US" dirty="0" err="1" smtClean="0"/>
              <a:t>Muon</a:t>
            </a:r>
            <a:r>
              <a:rPr lang="en-US" dirty="0" smtClean="0"/>
              <a:t>, </a:t>
            </a:r>
            <a:r>
              <a:rPr lang="el-GR" dirty="0" smtClean="0"/>
              <a:t>μ</a:t>
            </a:r>
            <a:r>
              <a:rPr lang="en-US" baseline="30000" dirty="0" smtClean="0"/>
              <a:t>-</a:t>
            </a:r>
            <a:r>
              <a:rPr lang="en-US" dirty="0" smtClean="0"/>
              <a:t> </a:t>
            </a:r>
          </a:p>
          <a:p>
            <a:pPr lvl="1"/>
            <a:r>
              <a:rPr lang="en-US" dirty="0" err="1" smtClean="0"/>
              <a:t>Muon</a:t>
            </a:r>
            <a:r>
              <a:rPr lang="en-US" dirty="0" smtClean="0"/>
              <a:t> neutrino, </a:t>
            </a:r>
            <a:r>
              <a:rPr lang="el-GR" dirty="0" smtClean="0"/>
              <a:t>υ</a:t>
            </a:r>
            <a:r>
              <a:rPr lang="el-GR" baseline="-25000" dirty="0" smtClean="0"/>
              <a:t>μ</a:t>
            </a:r>
            <a:r>
              <a:rPr lang="en-US" dirty="0" smtClean="0"/>
              <a:t> </a:t>
            </a:r>
          </a:p>
          <a:p>
            <a:pPr lvl="1"/>
            <a:r>
              <a:rPr lang="en-US" dirty="0" smtClean="0"/>
              <a:t>Tau, </a:t>
            </a:r>
            <a:r>
              <a:rPr lang="el-GR" dirty="0" smtClean="0"/>
              <a:t>τ</a:t>
            </a:r>
            <a:r>
              <a:rPr lang="en-US" baseline="30000" dirty="0" smtClean="0"/>
              <a:t>-</a:t>
            </a:r>
            <a:r>
              <a:rPr lang="en-US" dirty="0" smtClean="0"/>
              <a:t> </a:t>
            </a:r>
          </a:p>
          <a:p>
            <a:pPr lvl="1"/>
            <a:r>
              <a:rPr lang="en-US" dirty="0" smtClean="0"/>
              <a:t>Tau neutrino, </a:t>
            </a:r>
            <a:r>
              <a:rPr lang="el-GR" dirty="0" smtClean="0"/>
              <a:t>υ</a:t>
            </a:r>
            <a:r>
              <a:rPr lang="el-GR" baseline="-25000" dirty="0" smtClean="0"/>
              <a:t>τ</a:t>
            </a:r>
            <a:r>
              <a:rPr lang="en-US" dirty="0" smtClean="0"/>
              <a:t> </a:t>
            </a:r>
          </a:p>
          <a:p>
            <a:r>
              <a:rPr lang="en-US" dirty="0" smtClean="0"/>
              <a:t>Each of these particles has its respective anti-particle</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Leptons</a:t>
            </a:r>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7400" y="1366589"/>
            <a:ext cx="5257800" cy="5182209"/>
          </a:xfrm>
        </p:spPr>
      </p:pic>
    </p:spTree>
    <p:extLst>
      <p:ext uri="{BB962C8B-B14F-4D97-AF65-F5344CB8AC3E}">
        <p14:creationId xmlns:p14="http://schemas.microsoft.com/office/powerpoint/2010/main" val="1072838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7772400" cy="914400"/>
          </a:xfrm>
        </p:spPr>
        <p:txBody>
          <a:bodyPr/>
          <a:lstStyle/>
          <a:p>
            <a:r>
              <a:rPr lang="en-US" dirty="0" smtClean="0"/>
              <a:t>Leptons</a:t>
            </a:r>
            <a:endParaRPr lang="en-US" dirty="0"/>
          </a:p>
        </p:txBody>
      </p:sp>
      <p:sp>
        <p:nvSpPr>
          <p:cNvPr id="3" name="Content Placeholder 2"/>
          <p:cNvSpPr>
            <a:spLocks noGrp="1"/>
          </p:cNvSpPr>
          <p:nvPr>
            <p:ph idx="1"/>
          </p:nvPr>
        </p:nvSpPr>
        <p:spPr>
          <a:xfrm>
            <a:off x="228600" y="3429000"/>
            <a:ext cx="8458200" cy="3321840"/>
          </a:xfrm>
        </p:spPr>
        <p:txBody>
          <a:bodyPr>
            <a:normAutofit/>
          </a:bodyPr>
          <a:lstStyle/>
          <a:p>
            <a:r>
              <a:rPr lang="en-US" dirty="0" smtClean="0"/>
              <a:t>Chart is representative of  size</a:t>
            </a:r>
          </a:p>
          <a:p>
            <a:r>
              <a:rPr lang="en-US" dirty="0" smtClean="0"/>
              <a:t>Neutrinos have been shown to have a very small non-zero mass</a:t>
            </a:r>
          </a:p>
          <a:p>
            <a:r>
              <a:rPr lang="en-US" dirty="0" smtClean="0"/>
              <a:t>Leptons interact with the </a:t>
            </a:r>
            <a:r>
              <a:rPr lang="en-US" i="1" dirty="0" smtClean="0"/>
              <a:t>weak nuclear force</a:t>
            </a:r>
            <a:r>
              <a:rPr lang="en-US" dirty="0" smtClean="0"/>
              <a:t> </a:t>
            </a:r>
          </a:p>
          <a:p>
            <a:r>
              <a:rPr lang="en-US" dirty="0" smtClean="0"/>
              <a:t>Those that have a </a:t>
            </a:r>
            <a:r>
              <a:rPr lang="en-US" dirty="0"/>
              <a:t>charge (e</a:t>
            </a:r>
            <a:r>
              <a:rPr lang="en-US" baseline="30000" dirty="0"/>
              <a:t>-</a:t>
            </a:r>
            <a:r>
              <a:rPr lang="en-US" dirty="0" smtClean="0"/>
              <a:t>, </a:t>
            </a:r>
            <a:r>
              <a:rPr lang="el-GR" dirty="0"/>
              <a:t>μ</a:t>
            </a:r>
            <a:r>
              <a:rPr lang="en-US" baseline="30000" dirty="0"/>
              <a:t>-</a:t>
            </a:r>
            <a:r>
              <a:rPr lang="en-US" dirty="0" smtClean="0"/>
              <a:t>, </a:t>
            </a:r>
            <a:r>
              <a:rPr lang="el-GR" dirty="0"/>
              <a:t>τ</a:t>
            </a:r>
            <a:r>
              <a:rPr lang="en-US" baseline="30000" dirty="0"/>
              <a:t>-</a:t>
            </a:r>
            <a:r>
              <a:rPr lang="en-US" dirty="0" smtClean="0"/>
              <a:t>) also interact with the </a:t>
            </a:r>
            <a:r>
              <a:rPr lang="en-US" i="1" dirty="0" smtClean="0"/>
              <a:t>electromagnetic force</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4607" y="102923"/>
            <a:ext cx="3374593" cy="3326077"/>
          </a:xfrm>
          <a:prstGeom prst="rect">
            <a:avLst/>
          </a:prstGeom>
        </p:spPr>
      </p:pic>
    </p:spTree>
    <p:extLst>
      <p:ext uri="{BB962C8B-B14F-4D97-AF65-F5344CB8AC3E}">
        <p14:creationId xmlns:p14="http://schemas.microsoft.com/office/powerpoint/2010/main" val="1443995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Leptons</a:t>
            </a:r>
            <a:endParaRPr lang="en-US"/>
          </a:p>
        </p:txBody>
      </p:sp>
      <p:sp>
        <p:nvSpPr>
          <p:cNvPr id="3" name="Content Placeholder 2"/>
          <p:cNvSpPr>
            <a:spLocks noGrp="1"/>
          </p:cNvSpPr>
          <p:nvPr>
            <p:ph idx="1"/>
          </p:nvPr>
        </p:nvSpPr>
        <p:spPr/>
        <p:txBody>
          <a:bodyPr/>
          <a:lstStyle/>
          <a:p>
            <a:r>
              <a:rPr lang="en-US" b="1" i="1" dirty="0" smtClean="0">
                <a:solidFill>
                  <a:srgbClr val="FFFF00"/>
                </a:solidFill>
              </a:rPr>
              <a:t>Family lepton number (L):</a:t>
            </a:r>
          </a:p>
          <a:p>
            <a:pPr lvl="1"/>
            <a:r>
              <a:rPr lang="en-US" dirty="0" smtClean="0"/>
              <a:t>There is a quantum number for each lepton (L</a:t>
            </a:r>
            <a:r>
              <a:rPr lang="en-US" baseline="-25000" dirty="0" smtClean="0"/>
              <a:t>e</a:t>
            </a:r>
            <a:r>
              <a:rPr lang="en-US" dirty="0" smtClean="0"/>
              <a:t>, L</a:t>
            </a:r>
            <a:r>
              <a:rPr lang="el-GR" baseline="-25000" dirty="0" smtClean="0"/>
              <a:t>μ</a:t>
            </a:r>
            <a:r>
              <a:rPr lang="en-US" dirty="0" smtClean="0"/>
              <a:t>, L</a:t>
            </a:r>
            <a:r>
              <a:rPr lang="el-GR" baseline="-25000" dirty="0" smtClean="0"/>
              <a:t>τ</a:t>
            </a:r>
            <a:r>
              <a:rPr lang="en-US" dirty="0" smtClean="0"/>
              <a:t>)</a:t>
            </a:r>
          </a:p>
          <a:p>
            <a:pPr lvl="1"/>
            <a:r>
              <a:rPr lang="en-US" dirty="0" smtClean="0"/>
              <a:t>Most of the time it is just referred to as lepton number (L)</a:t>
            </a:r>
          </a:p>
          <a:p>
            <a:pPr lvl="1"/>
            <a:r>
              <a:rPr lang="en-US" dirty="0" smtClean="0"/>
              <a:t>All leptons have L = +1</a:t>
            </a:r>
          </a:p>
          <a:p>
            <a:pPr lvl="1"/>
            <a:r>
              <a:rPr lang="en-US" dirty="0" smtClean="0"/>
              <a:t>All anti-leptons have L = -1</a:t>
            </a:r>
            <a:endParaRPr lang="en-US" dirty="0"/>
          </a:p>
        </p:txBody>
      </p:sp>
    </p:spTree>
    <p:extLst>
      <p:ext uri="{BB962C8B-B14F-4D97-AF65-F5344CB8AC3E}">
        <p14:creationId xmlns:p14="http://schemas.microsoft.com/office/powerpoint/2010/main" val="508149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Leptons</a:t>
            </a:r>
            <a:endParaRPr lang="en-US"/>
          </a:p>
        </p:txBody>
      </p:sp>
      <p:sp>
        <p:nvSpPr>
          <p:cNvPr id="3" name="Content Placeholder 2"/>
          <p:cNvSpPr>
            <a:spLocks noGrp="1"/>
          </p:cNvSpPr>
          <p:nvPr>
            <p:ph idx="1"/>
          </p:nvPr>
        </p:nvSpPr>
        <p:spPr/>
        <p:txBody>
          <a:bodyPr/>
          <a:lstStyle/>
          <a:p>
            <a:r>
              <a:rPr lang="en-US" dirty="0" smtClean="0"/>
              <a:t>Charge:</a:t>
            </a:r>
          </a:p>
          <a:p>
            <a:pPr lvl="1"/>
            <a:r>
              <a:rPr lang="en-US" dirty="0"/>
              <a:t>Electron, e</a:t>
            </a:r>
            <a:r>
              <a:rPr lang="en-US" baseline="30000" dirty="0"/>
              <a:t>-</a:t>
            </a:r>
            <a:r>
              <a:rPr lang="en-US" dirty="0"/>
              <a:t> </a:t>
            </a:r>
            <a:r>
              <a:rPr lang="en-US" dirty="0" smtClean="0"/>
              <a:t>= -e</a:t>
            </a:r>
            <a:endParaRPr lang="en-US" dirty="0"/>
          </a:p>
          <a:p>
            <a:pPr lvl="1"/>
            <a:r>
              <a:rPr lang="en-US" dirty="0"/>
              <a:t>Electron neutrino, </a:t>
            </a:r>
            <a:r>
              <a:rPr lang="el-GR" dirty="0"/>
              <a:t>υ</a:t>
            </a:r>
            <a:r>
              <a:rPr lang="en-US" baseline="-25000" dirty="0"/>
              <a:t>e</a:t>
            </a:r>
            <a:r>
              <a:rPr lang="en-US" dirty="0"/>
              <a:t> = 0</a:t>
            </a:r>
          </a:p>
          <a:p>
            <a:pPr lvl="1"/>
            <a:r>
              <a:rPr lang="en-US" dirty="0" err="1"/>
              <a:t>Muon</a:t>
            </a:r>
            <a:r>
              <a:rPr lang="en-US" dirty="0"/>
              <a:t>, </a:t>
            </a:r>
            <a:r>
              <a:rPr lang="el-GR" dirty="0"/>
              <a:t>μ</a:t>
            </a:r>
            <a:r>
              <a:rPr lang="en-US" baseline="30000" dirty="0"/>
              <a:t>-</a:t>
            </a:r>
            <a:r>
              <a:rPr lang="en-US" dirty="0"/>
              <a:t> = -e</a:t>
            </a:r>
          </a:p>
          <a:p>
            <a:pPr lvl="1"/>
            <a:r>
              <a:rPr lang="en-US" dirty="0" err="1"/>
              <a:t>Muon</a:t>
            </a:r>
            <a:r>
              <a:rPr lang="en-US" dirty="0"/>
              <a:t> neutrino, </a:t>
            </a:r>
            <a:r>
              <a:rPr lang="el-GR" dirty="0"/>
              <a:t>υ</a:t>
            </a:r>
            <a:r>
              <a:rPr lang="el-GR" baseline="-25000" dirty="0"/>
              <a:t>μ</a:t>
            </a:r>
            <a:r>
              <a:rPr lang="en-US" dirty="0"/>
              <a:t> = 0</a:t>
            </a:r>
          </a:p>
          <a:p>
            <a:pPr lvl="1"/>
            <a:r>
              <a:rPr lang="en-US" dirty="0"/>
              <a:t>Tau, </a:t>
            </a:r>
            <a:r>
              <a:rPr lang="el-GR" dirty="0"/>
              <a:t>τ</a:t>
            </a:r>
            <a:r>
              <a:rPr lang="en-US" baseline="30000" dirty="0"/>
              <a:t>-</a:t>
            </a:r>
            <a:r>
              <a:rPr lang="en-US" dirty="0"/>
              <a:t> = -e</a:t>
            </a:r>
          </a:p>
          <a:p>
            <a:pPr lvl="1"/>
            <a:r>
              <a:rPr lang="en-US" dirty="0"/>
              <a:t>Tau neutrino, </a:t>
            </a:r>
            <a:r>
              <a:rPr lang="el-GR" dirty="0"/>
              <a:t>υ</a:t>
            </a:r>
            <a:r>
              <a:rPr lang="el-GR" baseline="-25000" dirty="0"/>
              <a:t>τ</a:t>
            </a:r>
            <a:r>
              <a:rPr lang="en-US" dirty="0"/>
              <a:t> = 0</a:t>
            </a:r>
          </a:p>
        </p:txBody>
      </p:sp>
    </p:spTree>
    <p:extLst>
      <p:ext uri="{BB962C8B-B14F-4D97-AF65-F5344CB8AC3E}">
        <p14:creationId xmlns:p14="http://schemas.microsoft.com/office/powerpoint/2010/main" val="2560061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Leptons</a:t>
            </a:r>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0392" t="37067" r="10784" b="19338"/>
          <a:stretch/>
        </p:blipFill>
        <p:spPr>
          <a:xfrm>
            <a:off x="716280" y="1752600"/>
            <a:ext cx="7680960" cy="3200400"/>
          </a:xfrm>
        </p:spPr>
      </p:pic>
    </p:spTree>
    <p:extLst>
      <p:ext uri="{BB962C8B-B14F-4D97-AF65-F5344CB8AC3E}">
        <p14:creationId xmlns:p14="http://schemas.microsoft.com/office/powerpoint/2010/main" val="28194102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144000" cy="914400"/>
          </a:xfrm>
        </p:spPr>
        <p:txBody>
          <a:bodyPr/>
          <a:lstStyle/>
          <a:p>
            <a:r>
              <a:rPr lang="en-US" sz="3600" dirty="0" smtClean="0"/>
              <a:t>Elementary Particles – Exchange Particles</a:t>
            </a:r>
            <a:endParaRPr lang="en-US" sz="3600" dirty="0"/>
          </a:p>
        </p:txBody>
      </p:sp>
      <p:pic>
        <p:nvPicPr>
          <p:cNvPr id="4" name="Content Placeholder 3" descr="2014-09-10-StandardModel.jpg"/>
          <p:cNvPicPr>
            <a:picLocks noGrp="1" noChangeAspect="1"/>
          </p:cNvPicPr>
          <p:nvPr>
            <p:ph idx="1"/>
          </p:nvPr>
        </p:nvPicPr>
        <p:blipFill>
          <a:blip r:embed="rId2" cstate="print"/>
          <a:stretch>
            <a:fillRect/>
          </a:stretch>
        </p:blipFill>
        <p:spPr>
          <a:xfrm>
            <a:off x="3079750" y="990600"/>
            <a:ext cx="5378450" cy="5378450"/>
          </a:xfrm>
        </p:spPr>
      </p:pic>
    </p:spTree>
    <p:extLst>
      <p:ext uri="{BB962C8B-B14F-4D97-AF65-F5344CB8AC3E}">
        <p14:creationId xmlns:p14="http://schemas.microsoft.com/office/powerpoint/2010/main" val="27107630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Particles</a:t>
            </a:r>
            <a:endParaRPr lang="en-US" dirty="0"/>
          </a:p>
        </p:txBody>
      </p:sp>
      <p:sp>
        <p:nvSpPr>
          <p:cNvPr id="3" name="Content Placeholder 2"/>
          <p:cNvSpPr>
            <a:spLocks noGrp="1"/>
          </p:cNvSpPr>
          <p:nvPr>
            <p:ph idx="1"/>
          </p:nvPr>
        </p:nvSpPr>
        <p:spPr/>
        <p:txBody>
          <a:bodyPr/>
          <a:lstStyle/>
          <a:p>
            <a:r>
              <a:rPr lang="en-US" dirty="0" smtClean="0"/>
              <a:t>Gravitational attraction and electrical attraction/repulsion classically explained by field strength</a:t>
            </a:r>
          </a:p>
          <a:p>
            <a:r>
              <a:rPr lang="en-US" dirty="0" smtClean="0"/>
              <a:t>Particle physics explains this force as an exchange of a particle using Newton’s Laws</a:t>
            </a:r>
            <a:endParaRPr lang="en-US" dirty="0"/>
          </a:p>
        </p:txBody>
      </p:sp>
    </p:spTree>
    <p:extLst>
      <p:ext uri="{BB962C8B-B14F-4D97-AF65-F5344CB8AC3E}">
        <p14:creationId xmlns:p14="http://schemas.microsoft.com/office/powerpoint/2010/main" val="3048567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Particles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5467" y="1524000"/>
            <a:ext cx="6671733" cy="5003800"/>
          </a:xfrm>
        </p:spPr>
      </p:pic>
    </p:spTree>
    <p:extLst>
      <p:ext uri="{BB962C8B-B14F-4D97-AF65-F5344CB8AC3E}">
        <p14:creationId xmlns:p14="http://schemas.microsoft.com/office/powerpoint/2010/main" val="4027559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Nature Of Science:</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Predictions: Our present understanding of matter is called the Standard Model, consisting of six quarks and six leptons. Quarks were postulated on a completely mathematical basis in order to explain patterns in properties of particles.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Particles</a:t>
            </a:r>
            <a:endParaRPr lang="en-US" dirty="0"/>
          </a:p>
        </p:txBody>
      </p:sp>
      <p:sp>
        <p:nvSpPr>
          <p:cNvPr id="3" name="Content Placeholder 2"/>
          <p:cNvSpPr>
            <a:spLocks noGrp="1"/>
          </p:cNvSpPr>
          <p:nvPr>
            <p:ph idx="1"/>
          </p:nvPr>
        </p:nvSpPr>
        <p:spPr>
          <a:xfrm>
            <a:off x="914400" y="1426464"/>
            <a:ext cx="7772400" cy="4929096"/>
          </a:xfrm>
        </p:spPr>
        <p:txBody>
          <a:bodyPr/>
          <a:lstStyle/>
          <a:p>
            <a:r>
              <a:rPr lang="en-US" dirty="0" smtClean="0"/>
              <a:t>In the case of the electromagnetic interaction, one electron emits a photon and the other absorbs it</a:t>
            </a:r>
          </a:p>
          <a:p>
            <a:r>
              <a:rPr lang="en-US" dirty="0" smtClean="0"/>
              <a:t>The photon carries momentum so the exchange exerts a force on each electron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4051564"/>
            <a:ext cx="3835647" cy="2730236"/>
          </a:xfrm>
          <a:prstGeom prst="rect">
            <a:avLst/>
          </a:prstGeom>
        </p:spPr>
      </p:pic>
    </p:spTree>
    <p:extLst>
      <p:ext uri="{BB962C8B-B14F-4D97-AF65-F5344CB8AC3E}">
        <p14:creationId xmlns:p14="http://schemas.microsoft.com/office/powerpoint/2010/main" val="36583367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Particles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573600"/>
            <a:ext cx="6857999" cy="4681405"/>
          </a:xfrm>
        </p:spPr>
      </p:pic>
    </p:spTree>
    <p:extLst>
      <p:ext uri="{BB962C8B-B14F-4D97-AF65-F5344CB8AC3E}">
        <p14:creationId xmlns:p14="http://schemas.microsoft.com/office/powerpoint/2010/main" val="30654158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Particles Everywhere!</a:t>
            </a:r>
            <a:endParaRPr lang="en-US" dirty="0"/>
          </a:p>
        </p:txBody>
      </p:sp>
      <p:pic>
        <p:nvPicPr>
          <p:cNvPr id="4" name="Content Placeholder 3" descr="pict--elementary-particles-design-elements---nuclear-physics.png--diagram-flowchart-example.png"/>
          <p:cNvPicPr>
            <a:picLocks noGrp="1" noChangeAspect="1"/>
          </p:cNvPicPr>
          <p:nvPr>
            <p:ph idx="1"/>
          </p:nvPr>
        </p:nvPicPr>
        <p:blipFill>
          <a:blip r:embed="rId2" cstate="print"/>
          <a:stretch>
            <a:fillRect/>
          </a:stretch>
        </p:blipFill>
        <p:spPr>
          <a:xfrm>
            <a:off x="152400" y="1339533"/>
            <a:ext cx="8874328" cy="5213667"/>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Halftime!</a:t>
            </a:r>
            <a:endParaRPr lang="en-US" dirty="0"/>
          </a:p>
        </p:txBody>
      </p:sp>
      <p:sp>
        <p:nvSpPr>
          <p:cNvPr id="3" name="Content Placeholder 2"/>
          <p:cNvSpPr>
            <a:spLocks noGrp="1"/>
          </p:cNvSpPr>
          <p:nvPr>
            <p:ph idx="1"/>
          </p:nvPr>
        </p:nvSpPr>
        <p:spPr>
          <a:xfrm>
            <a:off x="914400" y="1426464"/>
            <a:ext cx="7772400" cy="5126736"/>
          </a:xfrm>
        </p:spPr>
        <p:txBody>
          <a:bodyPr>
            <a:normAutofit/>
          </a:bodyPr>
          <a:lstStyle/>
          <a:p>
            <a:r>
              <a:rPr lang="en-US" dirty="0" err="1" smtClean="0"/>
              <a:t>Lsn</a:t>
            </a:r>
            <a:r>
              <a:rPr lang="en-US" dirty="0" smtClean="0"/>
              <a:t> 7-3A</a:t>
            </a:r>
          </a:p>
          <a:p>
            <a:pPr lvl="1"/>
            <a:r>
              <a:rPr lang="en-US" dirty="0" smtClean="0"/>
              <a:t>Evolution of Standard and Particle Physics</a:t>
            </a:r>
          </a:p>
          <a:p>
            <a:pPr lvl="1"/>
            <a:r>
              <a:rPr lang="en-US" dirty="0" smtClean="0"/>
              <a:t>Elementary particles</a:t>
            </a:r>
          </a:p>
          <a:p>
            <a:pPr lvl="2"/>
            <a:r>
              <a:rPr lang="en-US" dirty="0" smtClean="0"/>
              <a:t>Quarks</a:t>
            </a:r>
          </a:p>
          <a:p>
            <a:pPr lvl="2"/>
            <a:r>
              <a:rPr lang="en-US" dirty="0" smtClean="0"/>
              <a:t>Leptons</a:t>
            </a:r>
          </a:p>
          <a:p>
            <a:pPr lvl="2"/>
            <a:r>
              <a:rPr lang="en-US" dirty="0" smtClean="0"/>
              <a:t>Exchange Particles</a:t>
            </a:r>
          </a:p>
          <a:p>
            <a:r>
              <a:rPr lang="en-US" dirty="0" err="1" smtClean="0"/>
              <a:t>Lsn</a:t>
            </a:r>
            <a:r>
              <a:rPr lang="en-US" dirty="0" smtClean="0"/>
              <a:t> 7-3B</a:t>
            </a:r>
          </a:p>
          <a:p>
            <a:pPr lvl="1"/>
            <a:r>
              <a:rPr lang="en-US" dirty="0" smtClean="0"/>
              <a:t>Feynman Diagrams</a:t>
            </a:r>
          </a:p>
          <a:p>
            <a:pPr lvl="1"/>
            <a:r>
              <a:rPr lang="en-US" dirty="0" smtClean="0"/>
              <a:t>Confinement</a:t>
            </a:r>
          </a:p>
          <a:p>
            <a:pPr lvl="1"/>
            <a:r>
              <a:rPr lang="en-US" dirty="0" smtClean="0"/>
              <a:t>Higgs Boson</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Halftime Homework</a:t>
            </a:r>
            <a:endParaRPr lang="en-US" dirty="0"/>
          </a:p>
        </p:txBody>
      </p:sp>
      <p:sp>
        <p:nvSpPr>
          <p:cNvPr id="3" name="Content Placeholder 2"/>
          <p:cNvSpPr>
            <a:spLocks noGrp="1"/>
          </p:cNvSpPr>
          <p:nvPr>
            <p:ph idx="1"/>
          </p:nvPr>
        </p:nvSpPr>
        <p:spPr>
          <a:xfrm>
            <a:off x="914400" y="1981200"/>
            <a:ext cx="7772400" cy="4572000"/>
          </a:xfrm>
        </p:spPr>
        <p:txBody>
          <a:bodyPr>
            <a:normAutofit/>
          </a:bodyPr>
          <a:lstStyle/>
          <a:p>
            <a:r>
              <a:rPr lang="en-US" dirty="0" err="1" smtClean="0"/>
              <a:t>Lsn</a:t>
            </a:r>
            <a:r>
              <a:rPr lang="en-US" dirty="0" smtClean="0"/>
              <a:t> 7-3A</a:t>
            </a:r>
          </a:p>
          <a:p>
            <a:pPr lvl="1"/>
            <a:r>
              <a:rPr lang="en-US" dirty="0" smtClean="0"/>
              <a:t>#25-38</a:t>
            </a:r>
          </a:p>
          <a:p>
            <a:endParaRPr lang="en-US" dirty="0" smtClean="0"/>
          </a:p>
          <a:p>
            <a:r>
              <a:rPr lang="en-US" dirty="0" err="1" smtClean="0"/>
              <a:t>Lsn</a:t>
            </a:r>
            <a:r>
              <a:rPr lang="en-US" dirty="0" smtClean="0"/>
              <a:t> 7-3B</a:t>
            </a:r>
          </a:p>
          <a:p>
            <a:pPr lvl="1"/>
            <a:r>
              <a:rPr lang="en-US" dirty="0" smtClean="0"/>
              <a:t>#39-44</a:t>
            </a:r>
            <a:endParaRPr lang="en-US" dirty="0"/>
          </a:p>
        </p:txBody>
      </p:sp>
    </p:spTree>
    <p:extLst>
      <p:ext uri="{BB962C8B-B14F-4D97-AF65-F5344CB8AC3E}">
        <p14:creationId xmlns:p14="http://schemas.microsoft.com/office/powerpoint/2010/main" val="9060910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Halftime Homework</a:t>
            </a:r>
            <a:endParaRPr lang="en-US" dirty="0"/>
          </a:p>
        </p:txBody>
      </p:sp>
      <p:sp>
        <p:nvSpPr>
          <p:cNvPr id="3" name="Content Placeholder 2"/>
          <p:cNvSpPr>
            <a:spLocks noGrp="1"/>
          </p:cNvSpPr>
          <p:nvPr>
            <p:ph idx="1"/>
          </p:nvPr>
        </p:nvSpPr>
        <p:spPr>
          <a:xfrm>
            <a:off x="914400" y="1981200"/>
            <a:ext cx="7772400" cy="4572000"/>
          </a:xfrm>
        </p:spPr>
        <p:txBody>
          <a:bodyPr>
            <a:normAutofit/>
          </a:bodyPr>
          <a:lstStyle/>
          <a:p>
            <a:r>
              <a:rPr lang="en-US" dirty="0" err="1" smtClean="0"/>
              <a:t>Lsn</a:t>
            </a:r>
            <a:r>
              <a:rPr lang="en-US" dirty="0" smtClean="0"/>
              <a:t> 7-3A</a:t>
            </a:r>
          </a:p>
          <a:p>
            <a:pPr lvl="1"/>
            <a:r>
              <a:rPr lang="en-US" dirty="0" smtClean="0"/>
              <a:t>#25-38</a:t>
            </a:r>
          </a:p>
          <a:p>
            <a:endParaRPr lang="en-US" dirty="0" smtClean="0"/>
          </a:p>
          <a:p>
            <a:r>
              <a:rPr lang="en-US" dirty="0" err="1" smtClean="0"/>
              <a:t>Lsn</a:t>
            </a:r>
            <a:r>
              <a:rPr lang="en-US" dirty="0" smtClean="0"/>
              <a:t> 7-3B</a:t>
            </a:r>
          </a:p>
          <a:p>
            <a:pPr lvl="1"/>
            <a:r>
              <a:rPr lang="en-US" dirty="0" smtClean="0"/>
              <a:t>#39-44</a:t>
            </a:r>
            <a:endParaRPr lang="en-US" dirty="0"/>
          </a:p>
        </p:txBody>
      </p:sp>
    </p:spTree>
    <p:extLst>
      <p:ext uri="{BB962C8B-B14F-4D97-AF65-F5344CB8AC3E}">
        <p14:creationId xmlns:p14="http://schemas.microsoft.com/office/powerpoint/2010/main" val="9060910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Feynman Diagrams</a:t>
            </a:r>
            <a:endParaRPr lang="en-US" dirty="0"/>
          </a:p>
        </p:txBody>
      </p:sp>
      <p:pic>
        <p:nvPicPr>
          <p:cNvPr id="4" name="Content Placeholder 3" descr="feynman-diagrams 2.jpg"/>
          <p:cNvPicPr>
            <a:picLocks noGrp="1" noChangeAspect="1"/>
          </p:cNvPicPr>
          <p:nvPr>
            <p:ph idx="1"/>
          </p:nvPr>
        </p:nvPicPr>
        <p:blipFill>
          <a:blip r:embed="rId2" cstate="print"/>
          <a:stretch>
            <a:fillRect/>
          </a:stretch>
        </p:blipFill>
        <p:spPr>
          <a:xfrm>
            <a:off x="259080" y="1308100"/>
            <a:ext cx="8636000" cy="5397500"/>
          </a:xfrm>
        </p:spPr>
      </p:pic>
    </p:spTree>
    <p:extLst>
      <p:ext uri="{BB962C8B-B14F-4D97-AF65-F5344CB8AC3E}">
        <p14:creationId xmlns:p14="http://schemas.microsoft.com/office/powerpoint/2010/main" val="17334341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Feynman Diagrams</a:t>
            </a:r>
            <a:endParaRPr lang="en-US" dirty="0"/>
          </a:p>
        </p:txBody>
      </p:sp>
      <p:pic>
        <p:nvPicPr>
          <p:cNvPr id="6" name="Content Placeholder 5" descr="feynman-diagrams.jpg"/>
          <p:cNvPicPr>
            <a:picLocks noGrp="1" noChangeAspect="1"/>
          </p:cNvPicPr>
          <p:nvPr>
            <p:ph idx="1"/>
          </p:nvPr>
        </p:nvPicPr>
        <p:blipFill>
          <a:blip r:embed="rId2" cstate="print"/>
          <a:stretch>
            <a:fillRect/>
          </a:stretch>
        </p:blipFill>
        <p:spPr>
          <a:xfrm>
            <a:off x="990599" y="1212850"/>
            <a:ext cx="7323667" cy="5492750"/>
          </a:xfrm>
        </p:spPr>
      </p:pic>
    </p:spTree>
    <p:extLst>
      <p:ext uri="{BB962C8B-B14F-4D97-AF65-F5344CB8AC3E}">
        <p14:creationId xmlns:p14="http://schemas.microsoft.com/office/powerpoint/2010/main" val="17334341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Feynman Diagrams</a:t>
            </a:r>
            <a:endParaRPr lang="en-US" dirty="0"/>
          </a:p>
        </p:txBody>
      </p:sp>
      <p:sp>
        <p:nvSpPr>
          <p:cNvPr id="3" name="Content Placeholder 2"/>
          <p:cNvSpPr>
            <a:spLocks noGrp="1"/>
          </p:cNvSpPr>
          <p:nvPr>
            <p:ph idx="1"/>
          </p:nvPr>
        </p:nvSpPr>
        <p:spPr/>
        <p:txBody>
          <a:bodyPr/>
          <a:lstStyle/>
          <a:p>
            <a:r>
              <a:rPr lang="en-US" dirty="0" smtClean="0"/>
              <a:t>Interactions between particles involve the exchange of particles</a:t>
            </a:r>
          </a:p>
          <a:p>
            <a:r>
              <a:rPr lang="en-US" dirty="0" smtClean="0"/>
              <a:t>Key is the interaction vertex</a:t>
            </a:r>
          </a:p>
          <a:p>
            <a:pPr lvl="1"/>
            <a:r>
              <a:rPr lang="en-US" dirty="0" smtClean="0"/>
              <a:t>Two arrows and one wavy line</a:t>
            </a:r>
          </a:p>
          <a:p>
            <a:pPr lvl="1"/>
            <a:r>
              <a:rPr lang="en-US" dirty="0" smtClean="0"/>
              <a:t>Time is along one axis, space on the other</a:t>
            </a:r>
          </a:p>
          <a:p>
            <a:pPr lvl="1"/>
            <a:r>
              <a:rPr lang="en-US" dirty="0" smtClean="0"/>
              <a:t>Particles will have arrows in the opposite direction of antiparticles</a:t>
            </a:r>
          </a:p>
          <a:p>
            <a:pPr lvl="1"/>
            <a:endParaRPr lang="en-US" dirty="0"/>
          </a:p>
        </p:txBody>
      </p:sp>
    </p:spTree>
    <p:extLst>
      <p:ext uri="{BB962C8B-B14F-4D97-AF65-F5344CB8AC3E}">
        <p14:creationId xmlns:p14="http://schemas.microsoft.com/office/powerpoint/2010/main" val="17334341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Feynman Diagrams</a:t>
            </a:r>
            <a:endParaRPr lang="en-US" dirty="0"/>
          </a:p>
        </p:txBody>
      </p:sp>
      <p:pic>
        <p:nvPicPr>
          <p:cNvPr id="4" name="Content Placeholder 3" descr="feynman-diagrams 3.png"/>
          <p:cNvPicPr>
            <a:picLocks noGrp="1" noChangeAspect="1"/>
          </p:cNvPicPr>
          <p:nvPr>
            <p:ph idx="1"/>
          </p:nvPr>
        </p:nvPicPr>
        <p:blipFill>
          <a:blip r:embed="rId2" cstate="print"/>
          <a:stretch>
            <a:fillRect/>
          </a:stretch>
        </p:blipFill>
        <p:spPr>
          <a:xfrm>
            <a:off x="348100" y="2514600"/>
            <a:ext cx="3842900" cy="3581400"/>
          </a:xfrm>
        </p:spPr>
      </p:pic>
      <p:pic>
        <p:nvPicPr>
          <p:cNvPr id="5" name="Picture 4" descr="feynman-electrical repulsion.png"/>
          <p:cNvPicPr>
            <a:picLocks noChangeAspect="1"/>
          </p:cNvPicPr>
          <p:nvPr/>
        </p:nvPicPr>
        <p:blipFill>
          <a:blip r:embed="rId3" cstate="print"/>
          <a:stretch>
            <a:fillRect/>
          </a:stretch>
        </p:blipFill>
        <p:spPr>
          <a:xfrm>
            <a:off x="4953000" y="2514600"/>
            <a:ext cx="3853861" cy="2743200"/>
          </a:xfrm>
          <a:prstGeom prst="rect">
            <a:avLst/>
          </a:prstGeom>
        </p:spPr>
      </p:pic>
    </p:spTree>
    <p:extLst>
      <p:ext uri="{BB962C8B-B14F-4D97-AF65-F5344CB8AC3E}">
        <p14:creationId xmlns:p14="http://schemas.microsoft.com/office/powerpoint/2010/main" val="1733434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Nature Of Science:</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Collaboration: It was much later that large-scale collaborative experimentation led to the discovery of the predicted fundamental particles.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Feynman Diagrams</a:t>
            </a:r>
            <a:endParaRPr lang="en-US" dirty="0"/>
          </a:p>
        </p:txBody>
      </p:sp>
      <p:pic>
        <p:nvPicPr>
          <p:cNvPr id="9" name="Content Placeholder 8" descr="feynman-diagrams 4.png"/>
          <p:cNvPicPr>
            <a:picLocks noGrp="1" noChangeAspect="1"/>
          </p:cNvPicPr>
          <p:nvPr>
            <p:ph sz="half" idx="1"/>
          </p:nvPr>
        </p:nvPicPr>
        <p:blipFill>
          <a:blip r:embed="rId2" cstate="print"/>
          <a:stretch>
            <a:fillRect/>
          </a:stretch>
        </p:blipFill>
        <p:spPr>
          <a:xfrm>
            <a:off x="152401" y="2514600"/>
            <a:ext cx="4309242" cy="3048000"/>
          </a:xfrm>
        </p:spPr>
      </p:pic>
      <p:pic>
        <p:nvPicPr>
          <p:cNvPr id="10" name="Content Placeholder 9" descr="feynman-diagrams 5.png"/>
          <p:cNvPicPr>
            <a:picLocks noGrp="1" noChangeAspect="1"/>
          </p:cNvPicPr>
          <p:nvPr>
            <p:ph sz="half" idx="2"/>
          </p:nvPr>
        </p:nvPicPr>
        <p:blipFill>
          <a:blip r:embed="rId3" cstate="print"/>
          <a:stretch>
            <a:fillRect/>
          </a:stretch>
        </p:blipFill>
        <p:spPr>
          <a:xfrm>
            <a:off x="4800600" y="2514600"/>
            <a:ext cx="4182056" cy="3048708"/>
          </a:xfrm>
        </p:spPr>
      </p:pic>
    </p:spTree>
    <p:extLst>
      <p:ext uri="{BB962C8B-B14F-4D97-AF65-F5344CB8AC3E}">
        <p14:creationId xmlns:p14="http://schemas.microsoft.com/office/powerpoint/2010/main" val="17334341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Feynman Diagrams</a:t>
            </a:r>
            <a:endParaRPr lang="en-US" dirty="0"/>
          </a:p>
        </p:txBody>
      </p:sp>
      <p:sp>
        <p:nvSpPr>
          <p:cNvPr id="3" name="Content Placeholder 2"/>
          <p:cNvSpPr>
            <a:spLocks noGrp="1"/>
          </p:cNvSpPr>
          <p:nvPr>
            <p:ph idx="1"/>
          </p:nvPr>
        </p:nvSpPr>
        <p:spPr/>
        <p:txBody>
          <a:bodyPr/>
          <a:lstStyle/>
          <a:p>
            <a:r>
              <a:rPr lang="en-US" dirty="0" smtClean="0"/>
              <a:t>Each line on the diagram corresponds to a precise mathematical expression</a:t>
            </a:r>
          </a:p>
          <a:p>
            <a:r>
              <a:rPr lang="en-US" dirty="0" smtClean="0"/>
              <a:t>Each expression contributes to the probability of the process occurring</a:t>
            </a:r>
          </a:p>
          <a:p>
            <a:r>
              <a:rPr lang="en-US" dirty="0" smtClean="0"/>
              <a:t>Precise rules for calculating probability from the diagram</a:t>
            </a:r>
          </a:p>
          <a:p>
            <a:pPr lvl="1"/>
            <a:endParaRPr lang="en-US" dirty="0"/>
          </a:p>
        </p:txBody>
      </p:sp>
    </p:spTree>
    <p:extLst>
      <p:ext uri="{BB962C8B-B14F-4D97-AF65-F5344CB8AC3E}">
        <p14:creationId xmlns:p14="http://schemas.microsoft.com/office/powerpoint/2010/main" val="17334341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772400" cy="914400"/>
          </a:xfrm>
        </p:spPr>
        <p:txBody>
          <a:bodyPr/>
          <a:lstStyle/>
          <a:p>
            <a:r>
              <a:rPr lang="en-US" dirty="0" smtClean="0"/>
              <a:t>Feynman Diagrams</a:t>
            </a:r>
            <a:endParaRPr lang="en-US" dirty="0"/>
          </a:p>
        </p:txBody>
      </p:sp>
      <p:pic>
        <p:nvPicPr>
          <p:cNvPr id="5" name="Content Placeholder 4" descr="feynman-diagrams 7.png"/>
          <p:cNvPicPr>
            <a:picLocks noGrp="1" noChangeAspect="1"/>
          </p:cNvPicPr>
          <p:nvPr>
            <p:ph idx="1"/>
          </p:nvPr>
        </p:nvPicPr>
        <p:blipFill>
          <a:blip r:embed="rId2" cstate="print"/>
          <a:stretch>
            <a:fillRect/>
          </a:stretch>
        </p:blipFill>
        <p:spPr>
          <a:xfrm>
            <a:off x="381000" y="1238463"/>
            <a:ext cx="8413396" cy="5390937"/>
          </a:xfrm>
        </p:spPr>
      </p:pic>
    </p:spTree>
    <p:extLst>
      <p:ext uri="{BB962C8B-B14F-4D97-AF65-F5344CB8AC3E}">
        <p14:creationId xmlns:p14="http://schemas.microsoft.com/office/powerpoint/2010/main" val="17334341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914400"/>
          </a:xfrm>
        </p:spPr>
        <p:txBody>
          <a:bodyPr/>
          <a:lstStyle/>
          <a:p>
            <a:r>
              <a:rPr lang="en-US" dirty="0" smtClean="0"/>
              <a:t>Feynman Diagrams</a:t>
            </a:r>
            <a:endParaRPr lang="en-US" dirty="0"/>
          </a:p>
        </p:txBody>
      </p:sp>
      <p:pic>
        <p:nvPicPr>
          <p:cNvPr id="5" name="Content Placeholder 4" descr="feynman-diagrams 6.jpg"/>
          <p:cNvPicPr>
            <a:picLocks noGrp="1" noChangeAspect="1"/>
          </p:cNvPicPr>
          <p:nvPr>
            <p:ph idx="1"/>
          </p:nvPr>
        </p:nvPicPr>
        <p:blipFill>
          <a:blip r:embed="rId2" cstate="print"/>
          <a:stretch>
            <a:fillRect/>
          </a:stretch>
        </p:blipFill>
        <p:spPr>
          <a:xfrm>
            <a:off x="1024298" y="1219200"/>
            <a:ext cx="7266648" cy="5486400"/>
          </a:xfrm>
          <a:solidFill>
            <a:schemeClr val="tx1"/>
          </a:solidFill>
        </p:spPr>
      </p:pic>
    </p:spTree>
    <p:extLst>
      <p:ext uri="{BB962C8B-B14F-4D97-AF65-F5344CB8AC3E}">
        <p14:creationId xmlns:p14="http://schemas.microsoft.com/office/powerpoint/2010/main" val="17334341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914400"/>
          </a:xfrm>
        </p:spPr>
        <p:txBody>
          <a:bodyPr/>
          <a:lstStyle/>
          <a:p>
            <a:r>
              <a:rPr lang="en-US" dirty="0" smtClean="0"/>
              <a:t>Feynman Diagrams</a:t>
            </a:r>
            <a:endParaRPr lang="en-US" dirty="0"/>
          </a:p>
        </p:txBody>
      </p:sp>
      <p:pic>
        <p:nvPicPr>
          <p:cNvPr id="6" name="Content Placeholder 5" descr="3012_elegant_fonffpart.gif"/>
          <p:cNvPicPr>
            <a:picLocks noGrp="1" noChangeAspect="1"/>
          </p:cNvPicPr>
          <p:nvPr>
            <p:ph idx="1"/>
          </p:nvPr>
        </p:nvPicPr>
        <p:blipFill>
          <a:blip r:embed="rId2" cstate="print"/>
          <a:stretch>
            <a:fillRect/>
          </a:stretch>
        </p:blipFill>
        <p:spPr>
          <a:xfrm>
            <a:off x="762000" y="1169506"/>
            <a:ext cx="7495262" cy="5383694"/>
          </a:xfrm>
        </p:spPr>
      </p:pic>
    </p:spTree>
    <p:extLst>
      <p:ext uri="{BB962C8B-B14F-4D97-AF65-F5344CB8AC3E}">
        <p14:creationId xmlns:p14="http://schemas.microsoft.com/office/powerpoint/2010/main" val="17334341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14400"/>
          </a:xfrm>
        </p:spPr>
        <p:txBody>
          <a:bodyPr/>
          <a:lstStyle/>
          <a:p>
            <a:r>
              <a:rPr lang="en-US" sz="3600" dirty="0" smtClean="0"/>
              <a:t>Feynman Diagrams – Weak Interaction</a:t>
            </a:r>
            <a:endParaRPr lang="en-US" sz="3600" dirty="0"/>
          </a:p>
        </p:txBody>
      </p:sp>
      <p:pic>
        <p:nvPicPr>
          <p:cNvPr id="5" name="Content Placeholder 4" descr="feynman weak interaction.png"/>
          <p:cNvPicPr>
            <a:picLocks noGrp="1" noChangeAspect="1"/>
          </p:cNvPicPr>
          <p:nvPr>
            <p:ph idx="1"/>
          </p:nvPr>
        </p:nvPicPr>
        <p:blipFill>
          <a:blip r:embed="rId2" cstate="print"/>
          <a:stretch>
            <a:fillRect/>
          </a:stretch>
        </p:blipFill>
        <p:spPr>
          <a:xfrm>
            <a:off x="251432" y="1219200"/>
            <a:ext cx="8389111" cy="5257799"/>
          </a:xfrm>
        </p:spPr>
      </p:pic>
    </p:spTree>
    <p:extLst>
      <p:ext uri="{BB962C8B-B14F-4D97-AF65-F5344CB8AC3E}">
        <p14:creationId xmlns:p14="http://schemas.microsoft.com/office/powerpoint/2010/main" val="17334341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14400"/>
          </a:xfrm>
        </p:spPr>
        <p:txBody>
          <a:bodyPr/>
          <a:lstStyle/>
          <a:p>
            <a:r>
              <a:rPr lang="en-US" sz="3600" dirty="0" smtClean="0"/>
              <a:t>Feynman Diagrams – Weak Interaction</a:t>
            </a:r>
            <a:endParaRPr lang="en-US" sz="3600" dirty="0"/>
          </a:p>
        </p:txBody>
      </p:sp>
      <p:pic>
        <p:nvPicPr>
          <p:cNvPr id="6" name="Content Placeholder 5" descr="feynman weak interaction 2.png"/>
          <p:cNvPicPr>
            <a:picLocks noGrp="1" noChangeAspect="1"/>
          </p:cNvPicPr>
          <p:nvPr>
            <p:ph idx="1"/>
          </p:nvPr>
        </p:nvPicPr>
        <p:blipFill>
          <a:blip r:embed="rId2" cstate="print"/>
          <a:stretch>
            <a:fillRect/>
          </a:stretch>
        </p:blipFill>
        <p:spPr>
          <a:xfrm>
            <a:off x="263230" y="1981200"/>
            <a:ext cx="8605832" cy="3962400"/>
          </a:xfrm>
        </p:spPr>
      </p:pic>
    </p:spTree>
    <p:extLst>
      <p:ext uri="{BB962C8B-B14F-4D97-AF65-F5344CB8AC3E}">
        <p14:creationId xmlns:p14="http://schemas.microsoft.com/office/powerpoint/2010/main" val="17334341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14400"/>
          </a:xfrm>
        </p:spPr>
        <p:txBody>
          <a:bodyPr/>
          <a:lstStyle/>
          <a:p>
            <a:r>
              <a:rPr lang="en-US" sz="3600" dirty="0" smtClean="0"/>
              <a:t>Feynman Diagrams – Weak Interaction</a:t>
            </a:r>
            <a:endParaRPr lang="en-US" sz="3600" dirty="0"/>
          </a:p>
        </p:txBody>
      </p:sp>
      <p:pic>
        <p:nvPicPr>
          <p:cNvPr id="5" name="Content Placeholder 4" descr="feynman weak interaction 3.gif"/>
          <p:cNvPicPr>
            <a:picLocks noGrp="1" noChangeAspect="1"/>
          </p:cNvPicPr>
          <p:nvPr>
            <p:ph idx="1"/>
          </p:nvPr>
        </p:nvPicPr>
        <p:blipFill>
          <a:blip r:embed="rId2" cstate="print"/>
          <a:stretch>
            <a:fillRect/>
          </a:stretch>
        </p:blipFill>
        <p:spPr>
          <a:xfrm>
            <a:off x="304800" y="1066800"/>
            <a:ext cx="8630287" cy="4724400"/>
          </a:xfrm>
          <a:solidFill>
            <a:schemeClr val="tx1"/>
          </a:solidFill>
        </p:spPr>
      </p:pic>
      <p:sp>
        <p:nvSpPr>
          <p:cNvPr id="4" name="TextBox 3"/>
          <p:cNvSpPr txBox="1"/>
          <p:nvPr/>
        </p:nvSpPr>
        <p:spPr>
          <a:xfrm>
            <a:off x="609600" y="5943600"/>
            <a:ext cx="8001000" cy="646331"/>
          </a:xfrm>
          <a:prstGeom prst="rect">
            <a:avLst/>
          </a:prstGeom>
          <a:noFill/>
        </p:spPr>
        <p:txBody>
          <a:bodyPr wrap="square" rtlCol="0">
            <a:spAutoFit/>
          </a:bodyPr>
          <a:lstStyle/>
          <a:p>
            <a:pPr algn="ctr"/>
            <a:r>
              <a:rPr lang="en-US" sz="3600" b="1" i="1" dirty="0" smtClean="0">
                <a:solidFill>
                  <a:srgbClr val="FFFF00"/>
                </a:solidFill>
              </a:rPr>
              <a:t>What type of decay is this?</a:t>
            </a:r>
            <a:endParaRPr lang="en-US" sz="3600" b="1" i="1" dirty="0">
              <a:solidFill>
                <a:srgbClr val="FFFF00"/>
              </a:solidFill>
            </a:endParaRPr>
          </a:p>
        </p:txBody>
      </p:sp>
    </p:spTree>
    <p:extLst>
      <p:ext uri="{BB962C8B-B14F-4D97-AF65-F5344CB8AC3E}">
        <p14:creationId xmlns:p14="http://schemas.microsoft.com/office/powerpoint/2010/main" val="17334341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14400"/>
          </a:xfrm>
        </p:spPr>
        <p:txBody>
          <a:bodyPr/>
          <a:lstStyle/>
          <a:p>
            <a:r>
              <a:rPr lang="en-US" sz="3600" dirty="0" smtClean="0"/>
              <a:t>Feynman Diagrams – Weak Interaction</a:t>
            </a:r>
            <a:endParaRPr lang="en-US" sz="3600" dirty="0"/>
          </a:p>
        </p:txBody>
      </p:sp>
      <p:pic>
        <p:nvPicPr>
          <p:cNvPr id="5" name="Content Placeholder 4" descr="feynman weak interaction 3.gif"/>
          <p:cNvPicPr>
            <a:picLocks noGrp="1" noChangeAspect="1"/>
          </p:cNvPicPr>
          <p:nvPr>
            <p:ph idx="1"/>
          </p:nvPr>
        </p:nvPicPr>
        <p:blipFill>
          <a:blip r:embed="rId2" cstate="print"/>
          <a:stretch>
            <a:fillRect/>
          </a:stretch>
        </p:blipFill>
        <p:spPr>
          <a:xfrm>
            <a:off x="304800" y="1066800"/>
            <a:ext cx="8630287" cy="4724400"/>
          </a:xfrm>
          <a:solidFill>
            <a:schemeClr val="tx1"/>
          </a:solidFill>
        </p:spPr>
      </p:pic>
      <p:sp>
        <p:nvSpPr>
          <p:cNvPr id="4" name="TextBox 3"/>
          <p:cNvSpPr txBox="1"/>
          <p:nvPr/>
        </p:nvSpPr>
        <p:spPr>
          <a:xfrm>
            <a:off x="609600" y="5943600"/>
            <a:ext cx="8001000" cy="646331"/>
          </a:xfrm>
          <a:prstGeom prst="rect">
            <a:avLst/>
          </a:prstGeom>
          <a:noFill/>
        </p:spPr>
        <p:txBody>
          <a:bodyPr wrap="square" rtlCol="0">
            <a:spAutoFit/>
          </a:bodyPr>
          <a:lstStyle/>
          <a:p>
            <a:pPr algn="ctr"/>
            <a:r>
              <a:rPr lang="en-US" sz="3600" b="1" i="1" dirty="0" smtClean="0">
                <a:solidFill>
                  <a:srgbClr val="FF0000"/>
                </a:solidFill>
              </a:rPr>
              <a:t>Beta Decay!</a:t>
            </a:r>
            <a:endParaRPr lang="en-US" sz="3600" b="1" i="1" dirty="0">
              <a:solidFill>
                <a:srgbClr val="FF0000"/>
              </a:solidFill>
            </a:endParaRPr>
          </a:p>
        </p:txBody>
      </p:sp>
    </p:spTree>
    <p:extLst>
      <p:ext uri="{BB962C8B-B14F-4D97-AF65-F5344CB8AC3E}">
        <p14:creationId xmlns:p14="http://schemas.microsoft.com/office/powerpoint/2010/main" val="17334341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14400"/>
          </a:xfrm>
        </p:spPr>
        <p:txBody>
          <a:bodyPr/>
          <a:lstStyle/>
          <a:p>
            <a:r>
              <a:rPr lang="en-US" sz="3500" dirty="0" smtClean="0"/>
              <a:t>Feynman Diagrams – Strong Interaction</a:t>
            </a:r>
            <a:endParaRPr lang="en-US" sz="3500" dirty="0"/>
          </a:p>
        </p:txBody>
      </p:sp>
      <p:pic>
        <p:nvPicPr>
          <p:cNvPr id="5" name="Content Placeholder 4" descr="feynman-diagrams 6.jpg"/>
          <p:cNvPicPr>
            <a:picLocks noGrp="1" noChangeAspect="1"/>
          </p:cNvPicPr>
          <p:nvPr>
            <p:ph idx="1"/>
          </p:nvPr>
        </p:nvPicPr>
        <p:blipFill>
          <a:blip r:embed="rId2" cstate="print"/>
          <a:stretch>
            <a:fillRect/>
          </a:stretch>
        </p:blipFill>
        <p:spPr>
          <a:xfrm>
            <a:off x="923371" y="1143000"/>
            <a:ext cx="7165723" cy="5410200"/>
          </a:xfrm>
          <a:solidFill>
            <a:schemeClr val="tx1"/>
          </a:solidFill>
        </p:spPr>
      </p:pic>
    </p:spTree>
    <p:extLst>
      <p:ext uri="{BB962C8B-B14F-4D97-AF65-F5344CB8AC3E}">
        <p14:creationId xmlns:p14="http://schemas.microsoft.com/office/powerpoint/2010/main" val="1733434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International-Mindedness: </a:t>
            </a:r>
            <a:endParaRPr lang="en-US" dirty="0"/>
          </a:p>
        </p:txBody>
      </p:sp>
      <p:sp>
        <p:nvSpPr>
          <p:cNvPr id="3" name="Content Placeholder 2"/>
          <p:cNvSpPr>
            <a:spLocks noGrp="1"/>
          </p:cNvSpPr>
          <p:nvPr>
            <p:ph idx="1"/>
          </p:nvPr>
        </p:nvSpPr>
        <p:spPr/>
        <p:txBody>
          <a:bodyPr>
            <a:normAutofit/>
          </a:bodyPr>
          <a:lstStyle/>
          <a:p>
            <a:pPr lvl="0"/>
            <a:r>
              <a:rPr lang="en-US" sz="3200" dirty="0" smtClean="0"/>
              <a:t>Research into particle physics requires ever-increasing funding, leading to debates in governments and international research organizations on the fair allocation of precious financial resources.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14400"/>
          </a:xfrm>
        </p:spPr>
        <p:txBody>
          <a:bodyPr/>
          <a:lstStyle/>
          <a:p>
            <a:r>
              <a:rPr lang="en-US" sz="3500" dirty="0" smtClean="0"/>
              <a:t>Feynman Diagrams – Strong Interaction</a:t>
            </a:r>
            <a:endParaRPr lang="en-US" sz="3500" dirty="0"/>
          </a:p>
        </p:txBody>
      </p:sp>
      <p:pic>
        <p:nvPicPr>
          <p:cNvPr id="5" name="Content Placeholder 4" descr="feynman strong interaction 4.jpg"/>
          <p:cNvPicPr>
            <a:picLocks noGrp="1" noChangeAspect="1"/>
          </p:cNvPicPr>
          <p:nvPr>
            <p:ph idx="1"/>
          </p:nvPr>
        </p:nvPicPr>
        <p:blipFill>
          <a:blip r:embed="rId2" cstate="print"/>
          <a:stretch>
            <a:fillRect/>
          </a:stretch>
        </p:blipFill>
        <p:spPr>
          <a:xfrm>
            <a:off x="281353" y="1219200"/>
            <a:ext cx="8651631" cy="3124200"/>
          </a:xfrm>
        </p:spPr>
      </p:pic>
      <p:sp>
        <p:nvSpPr>
          <p:cNvPr id="6" name="TextBox 5"/>
          <p:cNvSpPr txBox="1"/>
          <p:nvPr/>
        </p:nvSpPr>
        <p:spPr>
          <a:xfrm>
            <a:off x="228600" y="4800600"/>
            <a:ext cx="8686800" cy="1938992"/>
          </a:xfrm>
          <a:prstGeom prst="rect">
            <a:avLst/>
          </a:prstGeom>
          <a:noFill/>
        </p:spPr>
        <p:txBody>
          <a:bodyPr wrap="square" rtlCol="0">
            <a:spAutoFit/>
          </a:bodyPr>
          <a:lstStyle/>
          <a:p>
            <a:r>
              <a:rPr lang="en-US" sz="2400" b="1" i="1" dirty="0" smtClean="0"/>
              <a:t>A Feynman diagram showing an example of the kind of interaction that binds neutrons and protons together inside the nucleus. The nuclear force, a residual effect of the strong force between quarks is transmitted by the exchange of a quark-</a:t>
            </a:r>
            <a:r>
              <a:rPr lang="en-US" sz="2400" b="1" i="1" dirty="0" err="1" smtClean="0"/>
              <a:t>antiquark</a:t>
            </a:r>
            <a:r>
              <a:rPr lang="en-US" sz="2400" b="1" i="1" dirty="0" smtClean="0"/>
              <a:t> pair, known as a meson (in this case a pi zero meson). </a:t>
            </a:r>
            <a:endParaRPr lang="en-US" sz="2400" b="1" i="1" dirty="0"/>
          </a:p>
        </p:txBody>
      </p:sp>
    </p:spTree>
    <p:extLst>
      <p:ext uri="{BB962C8B-B14F-4D97-AF65-F5344CB8AC3E}">
        <p14:creationId xmlns:p14="http://schemas.microsoft.com/office/powerpoint/2010/main" val="17334341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14400"/>
          </a:xfrm>
        </p:spPr>
        <p:txBody>
          <a:bodyPr/>
          <a:lstStyle/>
          <a:p>
            <a:r>
              <a:rPr lang="en-US" sz="3500" dirty="0" smtClean="0"/>
              <a:t>Feynman Diagrams – Strong Interaction</a:t>
            </a:r>
            <a:endParaRPr lang="en-US" sz="3500" dirty="0"/>
          </a:p>
        </p:txBody>
      </p:sp>
      <p:pic>
        <p:nvPicPr>
          <p:cNvPr id="5" name="Content Placeholder 4" descr="feynman strong interaction 2.jpg"/>
          <p:cNvPicPr>
            <a:picLocks noGrp="1" noChangeAspect="1"/>
          </p:cNvPicPr>
          <p:nvPr>
            <p:ph idx="1"/>
          </p:nvPr>
        </p:nvPicPr>
        <p:blipFill>
          <a:blip r:embed="rId2" cstate="print"/>
          <a:stretch>
            <a:fillRect/>
          </a:stretch>
        </p:blipFill>
        <p:spPr>
          <a:xfrm>
            <a:off x="1676400" y="1062787"/>
            <a:ext cx="5791200" cy="5574995"/>
          </a:xfrm>
        </p:spPr>
      </p:pic>
    </p:spTree>
    <p:extLst>
      <p:ext uri="{BB962C8B-B14F-4D97-AF65-F5344CB8AC3E}">
        <p14:creationId xmlns:p14="http://schemas.microsoft.com/office/powerpoint/2010/main" val="17334341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914400"/>
          </a:xfrm>
        </p:spPr>
        <p:txBody>
          <a:bodyPr/>
          <a:lstStyle/>
          <a:p>
            <a:r>
              <a:rPr lang="en-US" dirty="0" smtClean="0"/>
              <a:t>Quark Confinement</a:t>
            </a:r>
            <a:endParaRPr lang="en-US" dirty="0"/>
          </a:p>
        </p:txBody>
      </p:sp>
      <p:sp>
        <p:nvSpPr>
          <p:cNvPr id="3" name="Content Placeholder 2"/>
          <p:cNvSpPr>
            <a:spLocks noGrp="1"/>
          </p:cNvSpPr>
          <p:nvPr>
            <p:ph idx="1"/>
          </p:nvPr>
        </p:nvSpPr>
        <p:spPr>
          <a:xfrm>
            <a:off x="152400" y="1143000"/>
            <a:ext cx="4038600" cy="5486400"/>
          </a:xfrm>
        </p:spPr>
        <p:txBody>
          <a:bodyPr>
            <a:normAutofit/>
          </a:bodyPr>
          <a:lstStyle/>
          <a:p>
            <a:r>
              <a:rPr lang="en-US" dirty="0" smtClean="0"/>
              <a:t>Different from CAS detention, but analogous</a:t>
            </a:r>
          </a:p>
          <a:p>
            <a:r>
              <a:rPr lang="en-US" b="1" i="1" dirty="0" smtClean="0">
                <a:solidFill>
                  <a:srgbClr val="FFFF00"/>
                </a:solidFill>
              </a:rPr>
              <a:t>The force between a quark-anti-quark pair is the same regardless of the separation</a:t>
            </a:r>
          </a:p>
          <a:p>
            <a:r>
              <a:rPr lang="en-US" dirty="0" smtClean="0"/>
              <a:t>It takes a continuous amount of energy to move them apart</a:t>
            </a:r>
            <a:endParaRPr lang="en-US" dirty="0"/>
          </a:p>
        </p:txBody>
      </p:sp>
      <p:pic>
        <p:nvPicPr>
          <p:cNvPr id="4" name="Picture 3" descr="Quark confinement.png"/>
          <p:cNvPicPr>
            <a:picLocks noChangeAspect="1"/>
          </p:cNvPicPr>
          <p:nvPr/>
        </p:nvPicPr>
        <p:blipFill>
          <a:blip r:embed="rId2" cstate="print"/>
          <a:stretch>
            <a:fillRect/>
          </a:stretch>
        </p:blipFill>
        <p:spPr>
          <a:xfrm>
            <a:off x="4267200" y="1219200"/>
            <a:ext cx="4741572" cy="358140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914400"/>
          </a:xfrm>
        </p:spPr>
        <p:txBody>
          <a:bodyPr/>
          <a:lstStyle/>
          <a:p>
            <a:r>
              <a:rPr lang="en-US" dirty="0" smtClean="0"/>
              <a:t>Quark Confinement</a:t>
            </a:r>
            <a:endParaRPr lang="en-US" dirty="0"/>
          </a:p>
        </p:txBody>
      </p:sp>
      <p:sp>
        <p:nvSpPr>
          <p:cNvPr id="3" name="Content Placeholder 2"/>
          <p:cNvSpPr>
            <a:spLocks noGrp="1"/>
          </p:cNvSpPr>
          <p:nvPr>
            <p:ph idx="1"/>
          </p:nvPr>
        </p:nvSpPr>
        <p:spPr>
          <a:xfrm>
            <a:off x="152400" y="1143000"/>
            <a:ext cx="4038600" cy="5212560"/>
          </a:xfrm>
        </p:spPr>
        <p:txBody>
          <a:bodyPr>
            <a:normAutofit/>
          </a:bodyPr>
          <a:lstStyle/>
          <a:p>
            <a:r>
              <a:rPr lang="en-US" dirty="0" smtClean="0"/>
              <a:t>If you were theoretically able to supply enough force to separate them, that energy would create a new pairing</a:t>
            </a:r>
          </a:p>
          <a:p>
            <a:r>
              <a:rPr lang="en-US" b="1" i="1" dirty="0" smtClean="0">
                <a:solidFill>
                  <a:srgbClr val="FFFF00"/>
                </a:solidFill>
              </a:rPr>
              <a:t>It is not possible to observe isolated quarks</a:t>
            </a:r>
            <a:endParaRPr lang="en-US" b="1" i="1" dirty="0">
              <a:solidFill>
                <a:srgbClr val="FFFF00"/>
              </a:solidFill>
            </a:endParaRPr>
          </a:p>
        </p:txBody>
      </p:sp>
      <p:pic>
        <p:nvPicPr>
          <p:cNvPr id="4" name="Picture 3" descr="Quark confinement.png"/>
          <p:cNvPicPr>
            <a:picLocks noChangeAspect="1"/>
          </p:cNvPicPr>
          <p:nvPr/>
        </p:nvPicPr>
        <p:blipFill>
          <a:blip r:embed="rId2" cstate="print"/>
          <a:stretch>
            <a:fillRect/>
          </a:stretch>
        </p:blipFill>
        <p:spPr>
          <a:xfrm>
            <a:off x="4267200" y="1219200"/>
            <a:ext cx="4741572" cy="358140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Higgs Particle</a:t>
            </a:r>
            <a:endParaRPr lang="en-US" dirty="0"/>
          </a:p>
        </p:txBody>
      </p:sp>
      <p:sp>
        <p:nvSpPr>
          <p:cNvPr id="3" name="Content Placeholder 2"/>
          <p:cNvSpPr>
            <a:spLocks noGrp="1"/>
          </p:cNvSpPr>
          <p:nvPr>
            <p:ph idx="1"/>
          </p:nvPr>
        </p:nvSpPr>
        <p:spPr/>
        <p:txBody>
          <a:bodyPr/>
          <a:lstStyle/>
          <a:p>
            <a:r>
              <a:rPr lang="en-US" dirty="0" smtClean="0"/>
              <a:t>All aspects of the Standard Model have been proved experimentally – except one</a:t>
            </a:r>
          </a:p>
          <a:p>
            <a:r>
              <a:rPr lang="en-US" dirty="0" smtClean="0"/>
              <a:t>The missing link has been the one that holds it all together – the Higgs Boson</a:t>
            </a:r>
          </a:p>
          <a:p>
            <a:r>
              <a:rPr lang="en-US" dirty="0" smtClean="0"/>
              <a:t>How do elementary particles acquire mass and why do they have the mass that they do?</a:t>
            </a:r>
          </a:p>
          <a:p>
            <a:r>
              <a:rPr lang="en-US" dirty="0" smtClean="0"/>
              <a:t>The Standard Model is based on mathematical symmetry and that symmetry did not allow for the existence of mass</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772400" cy="914400"/>
          </a:xfrm>
        </p:spPr>
        <p:txBody>
          <a:bodyPr/>
          <a:lstStyle/>
          <a:p>
            <a:r>
              <a:rPr lang="en-US" dirty="0" smtClean="0"/>
              <a:t>Higgs Particle</a:t>
            </a:r>
            <a:endParaRPr lang="en-US" dirty="0"/>
          </a:p>
        </p:txBody>
      </p:sp>
      <p:sp>
        <p:nvSpPr>
          <p:cNvPr id="3" name="Content Placeholder 2"/>
          <p:cNvSpPr>
            <a:spLocks noGrp="1"/>
          </p:cNvSpPr>
          <p:nvPr>
            <p:ph idx="1"/>
          </p:nvPr>
        </p:nvSpPr>
        <p:spPr>
          <a:xfrm>
            <a:off x="533400" y="1219200"/>
            <a:ext cx="8153400" cy="4572000"/>
          </a:xfrm>
        </p:spPr>
        <p:txBody>
          <a:bodyPr/>
          <a:lstStyle/>
          <a:p>
            <a:r>
              <a:rPr lang="en-US" dirty="0" smtClean="0"/>
              <a:t>The Higgs particle was finally discovered in 2012</a:t>
            </a:r>
          </a:p>
          <a:p>
            <a:r>
              <a:rPr lang="en-US" dirty="0" smtClean="0"/>
              <a:t>Higgs particle is the quantum (unit or packet) of the Higgs field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895600"/>
            <a:ext cx="6814396" cy="3833098"/>
          </a:xfrm>
          <a:prstGeom prst="rect">
            <a:avLst/>
          </a:prstGeom>
        </p:spPr>
      </p:pic>
    </p:spTree>
    <p:extLst>
      <p:ext uri="{BB962C8B-B14F-4D97-AF65-F5344CB8AC3E}">
        <p14:creationId xmlns:p14="http://schemas.microsoft.com/office/powerpoint/2010/main" val="33115418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Higgs Particle</a:t>
            </a:r>
            <a:endParaRPr lang="en-US" dirty="0"/>
          </a:p>
        </p:txBody>
      </p:sp>
      <p:sp>
        <p:nvSpPr>
          <p:cNvPr id="3" name="Content Placeholder 2"/>
          <p:cNvSpPr>
            <a:spLocks noGrp="1"/>
          </p:cNvSpPr>
          <p:nvPr>
            <p:ph idx="1"/>
          </p:nvPr>
        </p:nvSpPr>
        <p:spPr>
          <a:xfrm>
            <a:off x="228600" y="1783560"/>
            <a:ext cx="6629400" cy="4572000"/>
          </a:xfrm>
        </p:spPr>
        <p:txBody>
          <a:bodyPr/>
          <a:lstStyle/>
          <a:p>
            <a:r>
              <a:rPr lang="en-US" dirty="0" smtClean="0"/>
              <a:t>Illustration:</a:t>
            </a:r>
          </a:p>
          <a:p>
            <a:pPr lvl="1"/>
            <a:r>
              <a:rPr lang="en-US" dirty="0" smtClean="0"/>
              <a:t>If you apply a force to an object in space, it accelerates</a:t>
            </a:r>
          </a:p>
          <a:p>
            <a:pPr lvl="1"/>
            <a:r>
              <a:rPr lang="en-US" dirty="0" smtClean="0"/>
              <a:t>If you apply the same force to an object in water, the acceleration is less</a:t>
            </a:r>
          </a:p>
          <a:p>
            <a:pPr lvl="1"/>
            <a:r>
              <a:rPr lang="en-US" dirty="0" smtClean="0"/>
              <a:t>To get the same acceleration, you must apply more force</a:t>
            </a:r>
          </a:p>
          <a:p>
            <a:pPr lvl="1"/>
            <a:r>
              <a:rPr lang="en-US" dirty="0" smtClean="0"/>
              <a:t>This gives the appearance of greater mass, “The force produced less acceleration so the mass must be greater</a:t>
            </a:r>
          </a:p>
          <a:p>
            <a:pPr lvl="1"/>
            <a:endParaRPr lang="en-US" dirty="0"/>
          </a:p>
        </p:txBody>
      </p:sp>
      <mc:AlternateContent xmlns:mc="http://schemas.openxmlformats.org/markup-compatibility/2006">
        <mc:Choice xmlns:a14="http://schemas.microsoft.com/office/drawing/2010/main" Requires="a14">
          <p:sp>
            <p:nvSpPr>
              <p:cNvPr id="4" name="TextBox 3"/>
              <p:cNvSpPr txBox="1"/>
              <p:nvPr/>
            </p:nvSpPr>
            <p:spPr>
              <a:xfrm>
                <a:off x="7230091" y="2362200"/>
                <a:ext cx="1473930" cy="2399311"/>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3200" b="0" i="1" smtClean="0">
                          <a:solidFill>
                            <a:srgbClr val="FFFF00"/>
                          </a:solidFill>
                          <a:latin typeface="Cambria Math" panose="02040503050406030204" pitchFamily="18" charset="0"/>
                        </a:rPr>
                        <m:t>𝐹</m:t>
                      </m:r>
                      <m:r>
                        <a:rPr lang="en-US" sz="3200" b="0" i="1" smtClean="0">
                          <a:solidFill>
                            <a:srgbClr val="FFFF00"/>
                          </a:solidFill>
                          <a:latin typeface="Cambria Math" panose="02040503050406030204" pitchFamily="18" charset="0"/>
                        </a:rPr>
                        <m:t>=</m:t>
                      </m:r>
                      <m:r>
                        <a:rPr lang="en-US" sz="3200" b="0" i="1" smtClean="0">
                          <a:solidFill>
                            <a:srgbClr val="FFFF00"/>
                          </a:solidFill>
                          <a:latin typeface="Cambria Math" panose="02040503050406030204" pitchFamily="18" charset="0"/>
                        </a:rPr>
                        <m:t>𝑚𝑎</m:t>
                      </m:r>
                    </m:oMath>
                  </m:oMathPara>
                </a14:m>
                <a:endParaRPr lang="en-US" sz="3200" b="0" i="1" dirty="0" smtClean="0">
                  <a:solidFill>
                    <a:srgbClr val="FFFF00"/>
                  </a:solidFill>
                  <a:latin typeface="Cambria Math" panose="02040503050406030204" pitchFamily="18" charset="0"/>
                </a:endParaRPr>
              </a:p>
              <a:p>
                <a:pPr/>
                <a:endParaRPr lang="en-US" sz="3200" i="1" dirty="0">
                  <a:solidFill>
                    <a:srgbClr val="FFFF00"/>
                  </a:solidFill>
                  <a:latin typeface="Cambria Math" panose="02040503050406030204" pitchFamily="18" charset="0"/>
                </a:endParaRPr>
              </a:p>
              <a:p>
                <a:pPr/>
                <a:endParaRPr lang="en-US" sz="3200" b="0" i="1" dirty="0" smtClean="0">
                  <a:solidFill>
                    <a:srgbClr val="FFFF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3200" b="0" i="1" smtClean="0">
                          <a:solidFill>
                            <a:srgbClr val="FFFF00"/>
                          </a:solidFill>
                          <a:latin typeface="Cambria Math" panose="02040503050406030204" pitchFamily="18" charset="0"/>
                        </a:rPr>
                        <m:t>𝑚</m:t>
                      </m:r>
                      <m:r>
                        <a:rPr lang="en-US" sz="3200" b="0" i="1" smtClean="0">
                          <a:solidFill>
                            <a:srgbClr val="FFFF00"/>
                          </a:solidFill>
                          <a:latin typeface="Cambria Math" panose="02040503050406030204" pitchFamily="18" charset="0"/>
                        </a:rPr>
                        <m:t>=</m:t>
                      </m:r>
                      <m:f>
                        <m:fPr>
                          <m:ctrlPr>
                            <a:rPr lang="en-US" sz="3200" b="0" i="1" smtClean="0">
                              <a:solidFill>
                                <a:srgbClr val="FFFF00"/>
                              </a:solidFill>
                              <a:latin typeface="Cambria Math" panose="02040503050406030204" pitchFamily="18" charset="0"/>
                            </a:rPr>
                          </m:ctrlPr>
                        </m:fPr>
                        <m:num>
                          <m:r>
                            <a:rPr lang="en-US" sz="3200" b="0" i="1" smtClean="0">
                              <a:solidFill>
                                <a:srgbClr val="FFFF00"/>
                              </a:solidFill>
                              <a:latin typeface="Cambria Math" panose="02040503050406030204" pitchFamily="18" charset="0"/>
                            </a:rPr>
                            <m:t>𝐹</m:t>
                          </m:r>
                        </m:num>
                        <m:den>
                          <m:r>
                            <a:rPr lang="en-US" sz="3200" b="0" i="1" smtClean="0">
                              <a:solidFill>
                                <a:srgbClr val="FFFF00"/>
                              </a:solidFill>
                              <a:latin typeface="Cambria Math" panose="02040503050406030204" pitchFamily="18" charset="0"/>
                            </a:rPr>
                            <m:t>𝑎</m:t>
                          </m:r>
                        </m:den>
                      </m:f>
                    </m:oMath>
                  </m:oMathPara>
                </a14:m>
                <a:endParaRPr lang="en-US" sz="3200" dirty="0" smtClean="0">
                  <a:solidFill>
                    <a:srgbClr val="FFFF00"/>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7230091" y="2362200"/>
                <a:ext cx="1473930" cy="2399311"/>
              </a:xfrm>
              <a:prstGeom prst="rect">
                <a:avLst/>
              </a:prstGeom>
              <a:blipFill rotWithShape="0">
                <a:blip r:embed="rId2"/>
                <a:stretch>
                  <a:fillRect/>
                </a:stretch>
              </a:blipFill>
            </p:spPr>
            <p:txBody>
              <a:bodyPr/>
              <a:lstStyle/>
              <a:p>
                <a:r>
                  <a:rPr lang="en-US">
                    <a:noFill/>
                  </a:rPr>
                  <a:t> </a:t>
                </a:r>
              </a:p>
            </p:txBody>
          </p:sp>
        </mc:Fallback>
      </mc:AlternateContent>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ggs boson.jpg"/>
          <p:cNvPicPr>
            <a:picLocks noChangeAspect="1"/>
          </p:cNvPicPr>
          <p:nvPr/>
        </p:nvPicPr>
        <p:blipFill>
          <a:blip r:embed="rId2" cstate="print"/>
          <a:stretch>
            <a:fillRect/>
          </a:stretch>
        </p:blipFill>
        <p:spPr>
          <a:xfrm>
            <a:off x="1044853" y="21336"/>
            <a:ext cx="7032347" cy="6836664"/>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14400"/>
          </a:xfrm>
        </p:spPr>
        <p:txBody>
          <a:bodyPr/>
          <a:lstStyle/>
          <a:p>
            <a:r>
              <a:rPr lang="en-US" dirty="0" smtClean="0"/>
              <a:t>Standard Model and Higgs Field</a:t>
            </a:r>
            <a:endParaRPr lang="en-US" dirty="0"/>
          </a:p>
        </p:txBody>
      </p:sp>
      <p:pic>
        <p:nvPicPr>
          <p:cNvPr id="4" name="Content Placeholder 3" descr="sm_masses2.png"/>
          <p:cNvPicPr>
            <a:picLocks noGrp="1" noChangeAspect="1"/>
          </p:cNvPicPr>
          <p:nvPr>
            <p:ph idx="1"/>
          </p:nvPr>
        </p:nvPicPr>
        <p:blipFill>
          <a:blip r:embed="rId2" cstate="print"/>
          <a:stretch>
            <a:fillRect/>
          </a:stretch>
        </p:blipFill>
        <p:spPr>
          <a:xfrm>
            <a:off x="762000" y="1117453"/>
            <a:ext cx="7642761" cy="5588148"/>
          </a:xfr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And so, . . .</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Knowledge: </a:t>
            </a:r>
            <a:endParaRPr lang="en-US" dirty="0"/>
          </a:p>
        </p:txBody>
      </p:sp>
      <p:sp>
        <p:nvSpPr>
          <p:cNvPr id="3" name="Content Placeholder 2"/>
          <p:cNvSpPr>
            <a:spLocks noGrp="1"/>
          </p:cNvSpPr>
          <p:nvPr>
            <p:ph idx="1"/>
          </p:nvPr>
        </p:nvSpPr>
        <p:spPr/>
        <p:txBody>
          <a:bodyPr>
            <a:normAutofit/>
          </a:bodyPr>
          <a:lstStyle/>
          <a:p>
            <a:pPr lvl="0"/>
            <a:r>
              <a:rPr lang="en-US" sz="3200" dirty="0" smtClean="0"/>
              <a:t>Does the belief in the existence of fundamental particles mean that it is justifiable to see physics as being more important than other areas of knowledge?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rticle_chart.jpg"/>
          <p:cNvPicPr>
            <a:picLocks noGrp="1" noChangeAspect="1"/>
          </p:cNvPicPr>
          <p:nvPr>
            <p:ph idx="1"/>
          </p:nvPr>
        </p:nvPicPr>
        <p:blipFill>
          <a:blip r:embed="rId2" cstate="print"/>
          <a:stretch>
            <a:fillRect/>
          </a:stretch>
        </p:blipFill>
        <p:spPr>
          <a:xfrm>
            <a:off x="533400" y="638174"/>
            <a:ext cx="8001000" cy="6067426"/>
          </a:xfrm>
        </p:spPr>
      </p:pic>
      <p:sp>
        <p:nvSpPr>
          <p:cNvPr id="2" name="Title 1"/>
          <p:cNvSpPr>
            <a:spLocks noGrp="1"/>
          </p:cNvSpPr>
          <p:nvPr>
            <p:ph type="title"/>
          </p:nvPr>
        </p:nvSpPr>
        <p:spPr>
          <a:xfrm>
            <a:off x="152400" y="152400"/>
            <a:ext cx="7772400" cy="914400"/>
          </a:xfrm>
        </p:spPr>
        <p:txBody>
          <a:bodyPr/>
          <a:lstStyle/>
          <a:p>
            <a:r>
              <a:rPr lang="en-US" dirty="0" smtClean="0"/>
              <a:t>Summary</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atParticle3.png"/>
          <p:cNvPicPr>
            <a:picLocks noChangeAspect="1"/>
          </p:cNvPicPr>
          <p:nvPr/>
        </p:nvPicPr>
        <p:blipFill>
          <a:blip r:embed="rId2" cstate="print"/>
          <a:stretch>
            <a:fillRect/>
          </a:stretch>
        </p:blipFill>
        <p:spPr>
          <a:xfrm>
            <a:off x="572584" y="0"/>
            <a:ext cx="7998831" cy="685800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Understandings:</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sz="3200" dirty="0" smtClean="0"/>
              <a:t>Quarks, leptons and their antiparticles </a:t>
            </a:r>
          </a:p>
          <a:p>
            <a:r>
              <a:rPr lang="en-US" sz="3200" dirty="0" smtClean="0"/>
              <a:t>Hadrons, baryons and mesons </a:t>
            </a:r>
          </a:p>
          <a:p>
            <a:r>
              <a:rPr lang="en-US" sz="3200" dirty="0" smtClean="0"/>
              <a:t>The conservation laws of charge, baryon number, lepton number and strangeness </a:t>
            </a:r>
          </a:p>
          <a:p>
            <a:r>
              <a:rPr lang="en-US" sz="3200" dirty="0" smtClean="0"/>
              <a:t>The nature and range of the strong nuclear force, weak nuclear force and electromagnetic force </a:t>
            </a:r>
          </a:p>
          <a:p>
            <a:r>
              <a:rPr lang="en-US" sz="3200" dirty="0" smtClean="0"/>
              <a:t>Exchange particles </a:t>
            </a:r>
          </a:p>
          <a:p>
            <a:r>
              <a:rPr lang="en-US" sz="3200" dirty="0" smtClean="0"/>
              <a:t>Feynman diagrams </a:t>
            </a:r>
          </a:p>
          <a:p>
            <a:r>
              <a:rPr lang="en-US" sz="3200" dirty="0" smtClean="0"/>
              <a:t>Confinement </a:t>
            </a:r>
          </a:p>
          <a:p>
            <a:r>
              <a:rPr lang="en-US" sz="3200" dirty="0" smtClean="0"/>
              <a:t>The Higgs boson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Applications And Skills:</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sz="3200" dirty="0" smtClean="0"/>
              <a:t>Describing the Rutherford-Geiger-Marsden experiment that led to the discovery of the nucleus </a:t>
            </a:r>
          </a:p>
          <a:p>
            <a:r>
              <a:rPr lang="en-US" sz="3200" dirty="0" smtClean="0"/>
              <a:t>Applying conservation laws in particle reactions </a:t>
            </a:r>
          </a:p>
          <a:p>
            <a:r>
              <a:rPr lang="en-US" sz="3200" dirty="0" smtClean="0"/>
              <a:t>Describing protons and neutrons in terms of quarks </a:t>
            </a:r>
          </a:p>
          <a:p>
            <a:r>
              <a:rPr lang="en-US" sz="3200" dirty="0" smtClean="0"/>
              <a:t>Comparing the interaction strengths of the fundamental forces, including gravity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Applications And Skills: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Describing the mediation of the fundamental forces through exchange particles </a:t>
            </a:r>
          </a:p>
          <a:p>
            <a:r>
              <a:rPr lang="en-US" sz="3200" dirty="0" smtClean="0"/>
              <a:t>Sketching and interpreting simple Feynman diagrams</a:t>
            </a:r>
          </a:p>
          <a:p>
            <a:r>
              <a:rPr lang="en-US" sz="3200" dirty="0" smtClean="0"/>
              <a:t>Describing why free quarks are not observed</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Data Booklet Reference:</a:t>
            </a:r>
          </a:p>
        </p:txBody>
      </p:sp>
      <p:sp>
        <p:nvSpPr>
          <p:cNvPr id="3" name="Content Placeholder 2"/>
          <p:cNvSpPr>
            <a:spLocks noGrp="1"/>
          </p:cNvSpPr>
          <p:nvPr>
            <p:ph idx="1"/>
          </p:nvPr>
        </p:nvSpPr>
        <p:spPr/>
        <p:txBody>
          <a:bodyPr>
            <a:normAutofit/>
          </a:bodyPr>
          <a:lstStyle/>
          <a:p>
            <a:pPr lvl="0"/>
            <a:endParaRPr lang="en-US" sz="32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600200"/>
            <a:ext cx="4980432" cy="4038600"/>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104234"/>
            <a:ext cx="3505200" cy="2848766"/>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Booklet Reference:</a:t>
            </a:r>
            <a:endParaRPr lang="en-US" dirty="0"/>
          </a:p>
        </p:txBody>
      </p:sp>
      <p:sp>
        <p:nvSpPr>
          <p:cNvPr id="3" name="Content Placeholder 2"/>
          <p:cNvSpPr>
            <a:spLocks noGrp="1"/>
          </p:cNvSpPr>
          <p:nvPr>
            <p:ph idx="1"/>
          </p:nvPr>
        </p:nvSpPr>
        <p:spPr/>
        <p:txBody>
          <a:bodyPr>
            <a:normAutofit/>
          </a:bodyPr>
          <a:lstStyle/>
          <a:p>
            <a:pPr lvl="0"/>
            <a:endParaRPr lang="en-US" sz="3200"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023" y="2133600"/>
            <a:ext cx="8743851" cy="1386523"/>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Utilization: </a:t>
            </a:r>
            <a:endParaRPr lang="en-US" dirty="0"/>
          </a:p>
        </p:txBody>
      </p:sp>
      <p:sp>
        <p:nvSpPr>
          <p:cNvPr id="3" name="Content Placeholder 2"/>
          <p:cNvSpPr>
            <a:spLocks noGrp="1"/>
          </p:cNvSpPr>
          <p:nvPr>
            <p:ph idx="1"/>
          </p:nvPr>
        </p:nvSpPr>
        <p:spPr/>
        <p:txBody>
          <a:bodyPr>
            <a:normAutofit/>
          </a:bodyPr>
          <a:lstStyle/>
          <a:p>
            <a:pPr lvl="0"/>
            <a:r>
              <a:rPr lang="en-US" sz="3200" dirty="0" smtClean="0"/>
              <a:t>An understanding of particle physics is needed to determine the final fate of the universe (see Physics option sub-topics D.3 and D.4).</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Idea: </a:t>
            </a:r>
            <a:endParaRPr lang="en-US" dirty="0"/>
          </a:p>
        </p:txBody>
      </p:sp>
      <p:sp>
        <p:nvSpPr>
          <p:cNvPr id="3" name="Content Placeholder 2"/>
          <p:cNvSpPr>
            <a:spLocks noGrp="1"/>
          </p:cNvSpPr>
          <p:nvPr>
            <p:ph idx="1"/>
          </p:nvPr>
        </p:nvSpPr>
        <p:spPr/>
        <p:txBody>
          <a:bodyPr>
            <a:normAutofit lnSpcReduction="10000"/>
          </a:bodyPr>
          <a:lstStyle/>
          <a:p>
            <a:pPr lvl="0" algn="just"/>
            <a:r>
              <a:rPr lang="en-US" sz="3200" dirty="0" smtClean="0"/>
              <a:t>It is believed that all the matter around us is made up of fundamental particles called quarks and leptons. It is known that matter has a hierarchical structure with quarks making up nucleons, nucleons making up nuclei, nuclei and electrons making up atoms and atoms making up molecules. In this hierarchical structure, the smallest scale is seen for quarks and leptons (10</a:t>
            </a:r>
            <a:r>
              <a:rPr lang="en-US" sz="3200" baseline="30000" dirty="0" smtClean="0"/>
              <a:t>–18</a:t>
            </a:r>
            <a:r>
              <a:rPr lang="en-US" sz="3200" dirty="0" smtClean="0"/>
              <a:t>m).</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Viner Hand ITC" pitchFamily="66" charset="0"/>
              </a:rPr>
              <a:t/>
            </a:r>
            <a:br>
              <a:rPr lang="en-US" dirty="0" smtClean="0">
                <a:latin typeface="Viner Hand ITC" pitchFamily="66" charset="0"/>
              </a:rPr>
            </a:br>
            <a:r>
              <a:rPr lang="en-US" dirty="0" smtClean="0">
                <a:latin typeface="Pristina" pitchFamily="66" charset="0"/>
              </a:rPr>
              <a:t>Questions?</a:t>
            </a:r>
            <a:endParaRPr lang="en-US" sz="2800" dirty="0">
              <a:latin typeface="Pristina" pitchFamily="66" charset="0"/>
            </a:endParaRPr>
          </a:p>
        </p:txBody>
      </p:sp>
      <p:sp>
        <p:nvSpPr>
          <p:cNvPr id="3" name="Subtitle 2"/>
          <p:cNvSpPr>
            <a:spLocks noGrp="1"/>
          </p:cNvSpPr>
          <p:nvPr>
            <p:ph type="subTitle" idx="1"/>
          </p:nvPr>
        </p:nvSpPr>
        <p:spPr/>
        <p:txBody>
          <a:bodyPr/>
          <a:lstStyle/>
          <a:p>
            <a:endParaRPr lang="en-US"/>
          </a:p>
        </p:txBody>
      </p:sp>
      <p:pic>
        <p:nvPicPr>
          <p:cNvPr id="4" name="Picture 3" descr="Devil%20Head.jpg"/>
          <p:cNvPicPr>
            <a:picLocks noChangeAspect="1"/>
          </p:cNvPicPr>
          <p:nvPr/>
        </p:nvPicPr>
        <p:blipFill>
          <a:blip r:embed="rId2" cstate="print"/>
          <a:stretch>
            <a:fillRect/>
          </a:stretch>
        </p:blipFill>
        <p:spPr>
          <a:xfrm>
            <a:off x="2438400" y="152400"/>
            <a:ext cx="4128596" cy="39306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Understandings:</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sz="3200" dirty="0" smtClean="0"/>
              <a:t>Quarks, leptons and their antiparticles </a:t>
            </a:r>
          </a:p>
          <a:p>
            <a:r>
              <a:rPr lang="en-US" sz="3200" dirty="0" smtClean="0"/>
              <a:t>Hadrons, baryons and mesons </a:t>
            </a:r>
          </a:p>
          <a:p>
            <a:r>
              <a:rPr lang="en-US" sz="3200" dirty="0" smtClean="0"/>
              <a:t>The conservation laws of charge, baryon number, lepton number and strangeness </a:t>
            </a:r>
          </a:p>
          <a:p>
            <a:r>
              <a:rPr lang="en-US" sz="3200" dirty="0" smtClean="0"/>
              <a:t>The nature and range of the strong nuclear force, weak nuclear force and electromagnetic force </a:t>
            </a:r>
          </a:p>
          <a:p>
            <a:r>
              <a:rPr lang="en-US" sz="3200" dirty="0" smtClean="0"/>
              <a:t>Exchange particles </a:t>
            </a:r>
          </a:p>
          <a:p>
            <a:r>
              <a:rPr lang="en-US" sz="3200" dirty="0" smtClean="0"/>
              <a:t>Feynman diagrams </a:t>
            </a:r>
          </a:p>
          <a:p>
            <a:r>
              <a:rPr lang="en-US" sz="3200" dirty="0" smtClean="0"/>
              <a:t>Confinement </a:t>
            </a:r>
          </a:p>
          <a:p>
            <a:r>
              <a:rPr lang="en-US" sz="3200" dirty="0" smtClean="0"/>
              <a:t>The Higgs boson</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col.jpeg"/>
          <p:cNvPicPr>
            <a:picLocks noChangeAspect="1"/>
          </p:cNvPicPr>
          <p:nvPr/>
        </p:nvPicPr>
        <p:blipFill>
          <a:blip r:embed="rId2" cstate="print"/>
          <a:stretch>
            <a:fillRect/>
          </a:stretch>
        </p:blipFill>
        <p:spPr>
          <a:xfrm>
            <a:off x="2133600" y="228600"/>
            <a:ext cx="7010400" cy="6464300"/>
          </a:xfrm>
          <a:prstGeom prst="rect">
            <a:avLst/>
          </a:prstGeom>
        </p:spPr>
      </p:pic>
      <p:sp>
        <p:nvSpPr>
          <p:cNvPr id="2" name="Text Placeholder 1"/>
          <p:cNvSpPr>
            <a:spLocks noGrp="1"/>
          </p:cNvSpPr>
          <p:nvPr>
            <p:ph type="body" idx="1"/>
          </p:nvPr>
        </p:nvSpPr>
        <p:spPr>
          <a:xfrm>
            <a:off x="304800" y="914400"/>
            <a:ext cx="5205750" cy="977486"/>
          </a:xfrm>
        </p:spPr>
        <p:txBody>
          <a:bodyPr>
            <a:normAutofit fontScale="92500" lnSpcReduction="10000"/>
          </a:bodyPr>
          <a:lstStyle/>
          <a:p>
            <a:r>
              <a:rPr lang="en-US" sz="3200" b="1" i="1" dirty="0" smtClean="0"/>
              <a:t>7-3A - #25-38</a:t>
            </a:r>
          </a:p>
          <a:p>
            <a:r>
              <a:rPr lang="en-US" sz="3200" b="1" i="1" dirty="0" smtClean="0"/>
              <a:t>7-3B - #39-44</a:t>
            </a:r>
            <a:endParaRPr lang="en-US" sz="3200" b="1" i="1" dirty="0"/>
          </a:p>
        </p:txBody>
      </p:sp>
      <p:sp>
        <p:nvSpPr>
          <p:cNvPr id="3" name="Title 2"/>
          <p:cNvSpPr>
            <a:spLocks noGrp="1"/>
          </p:cNvSpPr>
          <p:nvPr>
            <p:ph type="title"/>
          </p:nvPr>
        </p:nvSpPr>
        <p:spPr>
          <a:xfrm>
            <a:off x="228600" y="228600"/>
            <a:ext cx="8156448" cy="777240"/>
          </a:xfrm>
        </p:spPr>
        <p:txBody>
          <a:bodyPr/>
          <a:lstStyle/>
          <a:p>
            <a:r>
              <a:rPr lang="en-US" dirty="0" smtClean="0"/>
              <a:t>Homework</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1316</TotalTime>
  <Words>1922</Words>
  <Application>Microsoft Office PowerPoint</Application>
  <PresentationFormat>On-screen Show (4:3)</PresentationFormat>
  <Paragraphs>282</Paragraphs>
  <Slides>90</Slides>
  <Notes>0</Notes>
  <HiddenSlides>0</HiddenSlides>
  <MMClips>4</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101" baseType="lpstr">
      <vt:lpstr>Cambria Math</vt:lpstr>
      <vt:lpstr>Consolas</vt:lpstr>
      <vt:lpstr>Corbel</vt:lpstr>
      <vt:lpstr>Pristina</vt:lpstr>
      <vt:lpstr>Times New Roman</vt:lpstr>
      <vt:lpstr>Viner Hand ITC</vt:lpstr>
      <vt:lpstr>Wingdings</vt:lpstr>
      <vt:lpstr>Wingdings 2</vt:lpstr>
      <vt:lpstr>Wingdings 3</vt:lpstr>
      <vt:lpstr>Metro</vt:lpstr>
      <vt:lpstr>Equation</vt:lpstr>
      <vt:lpstr>Devil  physics The  baddest  class  on  campus  IB Physics</vt:lpstr>
      <vt:lpstr>Lsn 7-3: The structure of matter </vt:lpstr>
      <vt:lpstr>Questions From Reading Activity?</vt:lpstr>
      <vt:lpstr>Essential Idea: </vt:lpstr>
      <vt:lpstr>Nature Of Science: </vt:lpstr>
      <vt:lpstr>Nature Of Science: </vt:lpstr>
      <vt:lpstr>International-Mindedness: </vt:lpstr>
      <vt:lpstr>Theory Of Knowledge: </vt:lpstr>
      <vt:lpstr>Understandings: </vt:lpstr>
      <vt:lpstr>Applications And Skills: </vt:lpstr>
      <vt:lpstr>Applications And Skills: </vt:lpstr>
      <vt:lpstr>Guidance: </vt:lpstr>
      <vt:lpstr>Data Booklet Reference:</vt:lpstr>
      <vt:lpstr>Data Booklet Reference:</vt:lpstr>
      <vt:lpstr>Utilization: </vt:lpstr>
      <vt:lpstr>Aims: </vt:lpstr>
      <vt:lpstr>Aims: </vt:lpstr>
      <vt:lpstr>Review: Models of the Atom</vt:lpstr>
      <vt:lpstr>Review: Strong Nuclear Force</vt:lpstr>
      <vt:lpstr>Standard Model</vt:lpstr>
      <vt:lpstr>History of Discovery</vt:lpstr>
      <vt:lpstr>History of Discovery</vt:lpstr>
      <vt:lpstr>Large Hadron Collider (LHC)</vt:lpstr>
      <vt:lpstr>Age of Discovery</vt:lpstr>
      <vt:lpstr>Elementary Particles</vt:lpstr>
      <vt:lpstr>Introductory to Elementary Particle Physics</vt:lpstr>
      <vt:lpstr>Quarks</vt:lpstr>
      <vt:lpstr>Quarks</vt:lpstr>
      <vt:lpstr>Quarks</vt:lpstr>
      <vt:lpstr>Atomic Structure</vt:lpstr>
      <vt:lpstr>Quarks</vt:lpstr>
      <vt:lpstr>Quarks</vt:lpstr>
      <vt:lpstr>Quarks</vt:lpstr>
      <vt:lpstr>Quarks</vt:lpstr>
      <vt:lpstr>Quarks</vt:lpstr>
      <vt:lpstr>Quarks</vt:lpstr>
      <vt:lpstr>Quarks</vt:lpstr>
      <vt:lpstr>Quarks</vt:lpstr>
      <vt:lpstr>Quarks</vt:lpstr>
      <vt:lpstr>Elementary Particles - Leptons</vt:lpstr>
      <vt:lpstr>Leptons</vt:lpstr>
      <vt:lpstr>Leptons</vt:lpstr>
      <vt:lpstr>Leptons</vt:lpstr>
      <vt:lpstr>Leptons</vt:lpstr>
      <vt:lpstr>Leptons</vt:lpstr>
      <vt:lpstr>Leptons</vt:lpstr>
      <vt:lpstr>Elementary Particles – Exchange Particles</vt:lpstr>
      <vt:lpstr>Exchange Particles</vt:lpstr>
      <vt:lpstr>Exchange Particles</vt:lpstr>
      <vt:lpstr>Exchange Particles</vt:lpstr>
      <vt:lpstr>Exchange Particles</vt:lpstr>
      <vt:lpstr>Particles Everywhere!</vt:lpstr>
      <vt:lpstr>Halftime!</vt:lpstr>
      <vt:lpstr>Halftime Homework</vt:lpstr>
      <vt:lpstr>Halftime Homework</vt:lpstr>
      <vt:lpstr>Feynman Diagrams</vt:lpstr>
      <vt:lpstr>Feynman Diagrams</vt:lpstr>
      <vt:lpstr>Feynman Diagrams</vt:lpstr>
      <vt:lpstr>Feynman Diagrams</vt:lpstr>
      <vt:lpstr>Feynman Diagrams</vt:lpstr>
      <vt:lpstr>Feynman Diagrams</vt:lpstr>
      <vt:lpstr>Feynman Diagrams</vt:lpstr>
      <vt:lpstr>Feynman Diagrams</vt:lpstr>
      <vt:lpstr>Feynman Diagrams</vt:lpstr>
      <vt:lpstr>Feynman Diagrams – Weak Interaction</vt:lpstr>
      <vt:lpstr>Feynman Diagrams – Weak Interaction</vt:lpstr>
      <vt:lpstr>Feynman Diagrams – Weak Interaction</vt:lpstr>
      <vt:lpstr>Feynman Diagrams – Weak Interaction</vt:lpstr>
      <vt:lpstr>Feynman Diagrams – Strong Interaction</vt:lpstr>
      <vt:lpstr>Feynman Diagrams – Strong Interaction</vt:lpstr>
      <vt:lpstr>Feynman Diagrams – Strong Interaction</vt:lpstr>
      <vt:lpstr>Quark Confinement</vt:lpstr>
      <vt:lpstr>Quark Confinement</vt:lpstr>
      <vt:lpstr>Higgs Particle</vt:lpstr>
      <vt:lpstr>Higgs Particle</vt:lpstr>
      <vt:lpstr>Higgs Particle</vt:lpstr>
      <vt:lpstr>PowerPoint Presentation</vt:lpstr>
      <vt:lpstr>Standard Model and Higgs Field</vt:lpstr>
      <vt:lpstr>And so, . . .</vt:lpstr>
      <vt:lpstr>Summary</vt:lpstr>
      <vt:lpstr>PowerPoint Presentation</vt:lpstr>
      <vt:lpstr>Understandings: </vt:lpstr>
      <vt:lpstr>Applications And Skills: </vt:lpstr>
      <vt:lpstr>Applications And Skills: </vt:lpstr>
      <vt:lpstr>Data Booklet Reference:</vt:lpstr>
      <vt:lpstr>Data Booklet Reference:</vt:lpstr>
      <vt:lpstr>Utilization: </vt:lpstr>
      <vt:lpstr>Essential Idea: </vt:lpstr>
      <vt:lpstr> Questions?</vt:lpstr>
      <vt:lpstr>Homework</vt:lpstr>
    </vt:vector>
  </TitlesOfParts>
  <Company>pcsb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Devil physics The baddest class on campus IB Physics Physics I Honors / Pre-IB Physics</dc:title>
  <dc:creator>Kyle Smith</dc:creator>
  <cp:lastModifiedBy>Smith Kyle</cp:lastModifiedBy>
  <cp:revision>73</cp:revision>
  <dcterms:created xsi:type="dcterms:W3CDTF">2010-12-08T08:20:03Z</dcterms:created>
  <dcterms:modified xsi:type="dcterms:W3CDTF">2015-12-10T13:25:00Z</dcterms:modified>
</cp:coreProperties>
</file>