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312" r:id="rId5"/>
    <p:sldId id="313" r:id="rId6"/>
    <p:sldId id="314" r:id="rId7"/>
    <p:sldId id="316" r:id="rId8"/>
    <p:sldId id="317" r:id="rId9"/>
    <p:sldId id="315" r:id="rId10"/>
    <p:sldId id="318" r:id="rId11"/>
    <p:sldId id="296" r:id="rId12"/>
    <p:sldId id="301" r:id="rId13"/>
    <p:sldId id="302" r:id="rId14"/>
    <p:sldId id="303" r:id="rId15"/>
    <p:sldId id="304" r:id="rId16"/>
    <p:sldId id="305" r:id="rId17"/>
    <p:sldId id="306" r:id="rId18"/>
    <p:sldId id="307" r:id="rId19"/>
    <p:sldId id="308" r:id="rId20"/>
    <p:sldId id="309" r:id="rId21"/>
    <p:sldId id="310" r:id="rId22"/>
    <p:sldId id="311" r:id="rId23"/>
    <p:sldId id="325" r:id="rId24"/>
    <p:sldId id="326" r:id="rId25"/>
    <p:sldId id="323" r:id="rId26"/>
    <p:sldId id="324" r:id="rId27"/>
    <p:sldId id="321" r:id="rId28"/>
    <p:sldId id="322" r:id="rId29"/>
    <p:sldId id="320" r:id="rId30"/>
    <p:sldId id="261" r:id="rId31"/>
    <p:sldId id="26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1/20/2016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1/20/2016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3200" dirty="0" smtClean="0">
                <a:latin typeface="Pristina" pitchFamily="66" charset="0"/>
              </a:rPr>
              <a:t/>
            </a:r>
            <a:br>
              <a:rPr lang="en-US" sz="3200" dirty="0" smtClean="0">
                <a:latin typeface="Pristina" pitchFamily="66" charset="0"/>
              </a:rPr>
            </a:br>
            <a:r>
              <a:rPr lang="en-US" sz="2800" dirty="0" smtClean="0">
                <a:latin typeface="Pristina" pitchFamily="66" charset="0"/>
              </a:rPr>
              <a:t>AP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describe and make predictions about the internal energy of systems.</a:t>
            </a:r>
          </a:p>
          <a:p>
            <a:r>
              <a:rPr lang="en-US" sz="3200" dirty="0" smtClean="0"/>
              <a:t>The student is able to calculate changes in kinetic energy and potential energy of a system, using information from representations of that system.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Forms of Energy</a:t>
            </a:r>
            <a:endParaRPr lang="en-US" dirty="0"/>
          </a:p>
        </p:txBody>
      </p:sp>
      <p:sp>
        <p:nvSpPr>
          <p:cNvPr id="5" name="Text Placeholder 4"/>
          <p:cNvSpPr>
            <a:spLocks noGrp="1"/>
          </p:cNvSpPr>
          <p:nvPr>
            <p:ph type="body" idx="1"/>
          </p:nvPr>
        </p:nvSpPr>
        <p:spPr/>
        <p:txBody>
          <a:bodyPr/>
          <a:lstStyle/>
          <a:p>
            <a:r>
              <a:rPr lang="en-US" dirty="0" smtClean="0"/>
              <a:t>Studied So Far</a:t>
            </a:r>
          </a:p>
          <a:p>
            <a:endParaRPr lang="en-US" dirty="0"/>
          </a:p>
        </p:txBody>
      </p:sp>
      <p:sp>
        <p:nvSpPr>
          <p:cNvPr id="6" name="Text Placeholder 5"/>
          <p:cNvSpPr>
            <a:spLocks noGrp="1"/>
          </p:cNvSpPr>
          <p:nvPr>
            <p:ph type="body" sz="half" idx="3"/>
          </p:nvPr>
        </p:nvSpPr>
        <p:spPr/>
        <p:txBody>
          <a:bodyPr/>
          <a:lstStyle/>
          <a:p>
            <a:r>
              <a:rPr lang="en-US" dirty="0" smtClean="0"/>
              <a:t>Other Forms</a:t>
            </a:r>
          </a:p>
          <a:p>
            <a:endParaRPr lang="en-US" dirty="0"/>
          </a:p>
        </p:txBody>
      </p:sp>
      <p:sp>
        <p:nvSpPr>
          <p:cNvPr id="3" name="Content Placeholder 2"/>
          <p:cNvSpPr>
            <a:spLocks noGrp="1"/>
          </p:cNvSpPr>
          <p:nvPr>
            <p:ph sz="quarter" idx="2"/>
          </p:nvPr>
        </p:nvSpPr>
        <p:spPr/>
        <p:txBody>
          <a:bodyPr>
            <a:normAutofit/>
          </a:bodyPr>
          <a:lstStyle/>
          <a:p>
            <a:r>
              <a:rPr lang="en-US" dirty="0" smtClean="0"/>
              <a:t>Kinetic</a:t>
            </a:r>
          </a:p>
          <a:p>
            <a:r>
              <a:rPr lang="en-US" dirty="0" smtClean="0"/>
              <a:t>Potential</a:t>
            </a:r>
          </a:p>
          <a:p>
            <a:pPr lvl="1"/>
            <a:r>
              <a:rPr lang="en-US" dirty="0" smtClean="0"/>
              <a:t>Gravitational</a:t>
            </a:r>
          </a:p>
          <a:p>
            <a:pPr lvl="1"/>
            <a:r>
              <a:rPr lang="en-US" dirty="0" smtClean="0"/>
              <a:t>Elastic</a:t>
            </a:r>
          </a:p>
          <a:p>
            <a:r>
              <a:rPr lang="en-US" dirty="0" smtClean="0"/>
              <a:t>Friction</a:t>
            </a:r>
          </a:p>
          <a:p>
            <a:r>
              <a:rPr lang="en-US" dirty="0" smtClean="0"/>
              <a:t>Normal/Contact/Reaction</a:t>
            </a:r>
          </a:p>
        </p:txBody>
      </p:sp>
      <p:sp>
        <p:nvSpPr>
          <p:cNvPr id="7" name="Content Placeholder 6"/>
          <p:cNvSpPr>
            <a:spLocks noGrp="1"/>
          </p:cNvSpPr>
          <p:nvPr>
            <p:ph sz="quarter" idx="4"/>
          </p:nvPr>
        </p:nvSpPr>
        <p:spPr/>
        <p:txBody>
          <a:bodyPr/>
          <a:lstStyle/>
          <a:p>
            <a:r>
              <a:rPr lang="en-US" dirty="0" smtClean="0"/>
              <a:t>Electric</a:t>
            </a:r>
          </a:p>
          <a:p>
            <a:r>
              <a:rPr lang="en-US" dirty="0" smtClean="0"/>
              <a:t>Nuclear</a:t>
            </a:r>
          </a:p>
          <a:p>
            <a:r>
              <a:rPr lang="en-US" dirty="0" smtClean="0"/>
              <a:t>Thermal</a:t>
            </a:r>
          </a:p>
          <a:p>
            <a:r>
              <a:rPr lang="en-US" dirty="0" smtClean="0"/>
              <a:t>Chemical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Forms of Energy</a:t>
            </a:r>
            <a:endParaRPr lang="en-US" dirty="0"/>
          </a:p>
        </p:txBody>
      </p:sp>
      <p:sp>
        <p:nvSpPr>
          <p:cNvPr id="3" name="Content Placeholder 2"/>
          <p:cNvSpPr>
            <a:spLocks noGrp="1"/>
          </p:cNvSpPr>
          <p:nvPr>
            <p:ph idx="1"/>
          </p:nvPr>
        </p:nvSpPr>
        <p:spPr/>
        <p:txBody>
          <a:bodyPr>
            <a:normAutofit/>
          </a:bodyPr>
          <a:lstStyle/>
          <a:p>
            <a:r>
              <a:rPr lang="en-US" dirty="0" smtClean="0"/>
              <a:t>Other Forms</a:t>
            </a:r>
          </a:p>
          <a:p>
            <a:pPr lvl="1"/>
            <a:r>
              <a:rPr lang="en-US" dirty="0" smtClean="0"/>
              <a:t>Electric</a:t>
            </a:r>
          </a:p>
          <a:p>
            <a:pPr lvl="1"/>
            <a:r>
              <a:rPr lang="en-US" dirty="0" smtClean="0"/>
              <a:t>Nuclear</a:t>
            </a:r>
          </a:p>
          <a:p>
            <a:pPr lvl="1"/>
            <a:r>
              <a:rPr lang="en-US" dirty="0" smtClean="0"/>
              <a:t>Thermal</a:t>
            </a:r>
          </a:p>
          <a:p>
            <a:pPr lvl="1"/>
            <a:r>
              <a:rPr lang="en-US" dirty="0" smtClean="0"/>
              <a:t>Chemical</a:t>
            </a:r>
          </a:p>
          <a:p>
            <a:r>
              <a:rPr lang="en-US" i="1" dirty="0" smtClean="0">
                <a:solidFill>
                  <a:srgbClr val="FFFF00"/>
                </a:solidFill>
              </a:rPr>
              <a:t>Can these other forms of energy be classified as potential or kinetic?</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Forms of Energy</a:t>
            </a:r>
            <a:endParaRPr lang="en-US" dirty="0"/>
          </a:p>
        </p:txBody>
      </p:sp>
      <p:sp>
        <p:nvSpPr>
          <p:cNvPr id="4" name="Text Placeholder 3"/>
          <p:cNvSpPr>
            <a:spLocks noGrp="1"/>
          </p:cNvSpPr>
          <p:nvPr>
            <p:ph type="body" idx="1"/>
          </p:nvPr>
        </p:nvSpPr>
        <p:spPr/>
        <p:txBody>
          <a:bodyPr/>
          <a:lstStyle/>
          <a:p>
            <a:r>
              <a:rPr lang="en-US" dirty="0" smtClean="0"/>
              <a:t>Potential</a:t>
            </a:r>
            <a:endParaRPr lang="en-US" dirty="0"/>
          </a:p>
        </p:txBody>
      </p:sp>
      <p:sp>
        <p:nvSpPr>
          <p:cNvPr id="5" name="Text Placeholder 4"/>
          <p:cNvSpPr>
            <a:spLocks noGrp="1"/>
          </p:cNvSpPr>
          <p:nvPr>
            <p:ph type="body" sz="half" idx="3"/>
          </p:nvPr>
        </p:nvSpPr>
        <p:spPr/>
        <p:txBody>
          <a:bodyPr/>
          <a:lstStyle/>
          <a:p>
            <a:r>
              <a:rPr lang="en-US" dirty="0" smtClean="0"/>
              <a:t>Kinetic</a:t>
            </a:r>
            <a:endParaRPr lang="en-US" dirty="0"/>
          </a:p>
        </p:txBody>
      </p:sp>
      <p:sp>
        <p:nvSpPr>
          <p:cNvPr id="3" name="Content Placeholder 2"/>
          <p:cNvSpPr>
            <a:spLocks noGrp="1"/>
          </p:cNvSpPr>
          <p:nvPr>
            <p:ph sz="quarter" idx="2"/>
          </p:nvPr>
        </p:nvSpPr>
        <p:spPr/>
        <p:txBody>
          <a:bodyPr>
            <a:normAutofit/>
          </a:bodyPr>
          <a:lstStyle/>
          <a:p>
            <a:r>
              <a:rPr lang="en-US" dirty="0" smtClean="0"/>
              <a:t>Chemical</a:t>
            </a:r>
          </a:p>
          <a:p>
            <a:endParaRPr lang="en-US" dirty="0" smtClean="0"/>
          </a:p>
          <a:p>
            <a:r>
              <a:rPr lang="en-US" dirty="0" smtClean="0"/>
              <a:t>Nuclear</a:t>
            </a:r>
          </a:p>
          <a:p>
            <a:r>
              <a:rPr lang="en-US" dirty="0" smtClean="0"/>
              <a:t>Magnetic</a:t>
            </a:r>
          </a:p>
          <a:p>
            <a:r>
              <a:rPr lang="en-US" dirty="0" smtClean="0"/>
              <a:t>Electric</a:t>
            </a:r>
          </a:p>
          <a:p>
            <a:endParaRPr lang="en-US" dirty="0"/>
          </a:p>
        </p:txBody>
      </p:sp>
      <p:sp>
        <p:nvSpPr>
          <p:cNvPr id="6" name="Content Placeholder 5"/>
          <p:cNvSpPr>
            <a:spLocks noGrp="1"/>
          </p:cNvSpPr>
          <p:nvPr>
            <p:ph sz="quarter" idx="4"/>
          </p:nvPr>
        </p:nvSpPr>
        <p:spPr/>
        <p:txBody>
          <a:bodyPr/>
          <a:lstStyle/>
          <a:p>
            <a:r>
              <a:rPr lang="en-US" dirty="0" smtClean="0"/>
              <a:t>Thermal</a:t>
            </a:r>
          </a:p>
          <a:p>
            <a:endParaRPr lang="en-US" dirty="0" smtClean="0"/>
          </a:p>
          <a:p>
            <a:r>
              <a:rPr lang="en-US" dirty="0" smtClean="0"/>
              <a:t>Nuclear</a:t>
            </a:r>
          </a:p>
          <a:p>
            <a:r>
              <a:rPr lang="en-US" dirty="0" smtClean="0"/>
              <a:t>Magnetic</a:t>
            </a:r>
          </a:p>
          <a:p>
            <a:r>
              <a:rPr lang="en-US" dirty="0" smtClean="0"/>
              <a:t>Electric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12064"/>
            <a:ext cx="8382000" cy="914400"/>
          </a:xfrm>
        </p:spPr>
        <p:txBody>
          <a:bodyPr/>
          <a:lstStyle/>
          <a:p>
            <a:r>
              <a:rPr lang="en-US" dirty="0" smtClean="0"/>
              <a:t>Law of Conservation of Energy</a:t>
            </a:r>
            <a:endParaRPr lang="en-US" dirty="0"/>
          </a:p>
        </p:txBody>
      </p:sp>
      <p:sp>
        <p:nvSpPr>
          <p:cNvPr id="8" name="Content Placeholder 7"/>
          <p:cNvSpPr>
            <a:spLocks noGrp="1"/>
          </p:cNvSpPr>
          <p:nvPr>
            <p:ph idx="1"/>
          </p:nvPr>
        </p:nvSpPr>
        <p:spPr/>
        <p:txBody>
          <a:bodyPr/>
          <a:lstStyle/>
          <a:p>
            <a:r>
              <a:rPr lang="en-US" dirty="0" smtClean="0"/>
              <a:t>Energy never created or destroyed</a:t>
            </a:r>
          </a:p>
          <a:p>
            <a:r>
              <a:rPr lang="en-US" dirty="0" smtClean="0"/>
              <a:t>Instead, it is transferred of transformed</a:t>
            </a:r>
          </a:p>
          <a:p>
            <a:r>
              <a:rPr lang="en-US" dirty="0" smtClean="0"/>
              <a:t>Energy transfer frequently involves work</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12064"/>
            <a:ext cx="8382000" cy="914400"/>
          </a:xfrm>
        </p:spPr>
        <p:txBody>
          <a:bodyPr/>
          <a:lstStyle/>
          <a:p>
            <a:r>
              <a:rPr lang="en-US" dirty="0" smtClean="0"/>
              <a:t>Law of Conservation of Energy</a:t>
            </a:r>
            <a:endParaRPr lang="en-US" dirty="0"/>
          </a:p>
        </p:txBody>
      </p:sp>
      <p:sp>
        <p:nvSpPr>
          <p:cNvPr id="8" name="Content Placeholder 7"/>
          <p:cNvSpPr>
            <a:spLocks noGrp="1"/>
          </p:cNvSpPr>
          <p:nvPr>
            <p:ph idx="1"/>
          </p:nvPr>
        </p:nvSpPr>
        <p:spPr/>
        <p:txBody>
          <a:bodyPr>
            <a:normAutofit/>
          </a:bodyPr>
          <a:lstStyle/>
          <a:p>
            <a:pPr>
              <a:buNone/>
            </a:pPr>
            <a:r>
              <a:rPr lang="en-US" sz="3600" b="1" i="1" dirty="0" smtClean="0">
                <a:solidFill>
                  <a:srgbClr val="FF0000"/>
                </a:solidFill>
              </a:rPr>
              <a:t>“The total energy is neither increased nor decreased in any process.  Energy can be transformed from one form to another, and transferred from one body to another, but the total amount of energy remains constant.”</a:t>
            </a:r>
            <a:endParaRPr lang="en-US" sz="3600" b="1" i="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12064"/>
            <a:ext cx="8382000" cy="914400"/>
          </a:xfrm>
        </p:spPr>
        <p:txBody>
          <a:bodyPr/>
          <a:lstStyle/>
          <a:p>
            <a:r>
              <a:rPr lang="en-US" dirty="0" smtClean="0"/>
              <a:t>Law of Conservation of Energy</a:t>
            </a:r>
            <a:endParaRPr lang="en-US" dirty="0"/>
          </a:p>
        </p:txBody>
      </p:sp>
      <p:sp>
        <p:nvSpPr>
          <p:cNvPr id="8" name="Content Placeholder 7"/>
          <p:cNvSpPr>
            <a:spLocks noGrp="1"/>
          </p:cNvSpPr>
          <p:nvPr>
            <p:ph idx="1"/>
          </p:nvPr>
        </p:nvSpPr>
        <p:spPr/>
        <p:txBody>
          <a:bodyPr/>
          <a:lstStyle/>
          <a:p>
            <a:r>
              <a:rPr lang="en-US" dirty="0" smtClean="0"/>
              <a:t>Laws of Newtonian Physics tend to break down at the sub-atomic level</a:t>
            </a:r>
          </a:p>
          <a:p>
            <a:pPr lvl="1"/>
            <a:r>
              <a:rPr lang="en-US" dirty="0" smtClean="0"/>
              <a:t>E = mc</a:t>
            </a:r>
            <a:r>
              <a:rPr lang="en-US" baseline="30000" dirty="0" smtClean="0"/>
              <a:t>2</a:t>
            </a:r>
            <a:r>
              <a:rPr lang="en-US" dirty="0" smtClean="0"/>
              <a:t> </a:t>
            </a:r>
          </a:p>
          <a:p>
            <a:pPr lvl="1"/>
            <a:r>
              <a:rPr lang="en-US" dirty="0" smtClean="0"/>
              <a:t>General Relativity</a:t>
            </a:r>
          </a:p>
          <a:p>
            <a:pPr lvl="1"/>
            <a:r>
              <a:rPr lang="en-US" dirty="0" smtClean="0"/>
              <a:t>Special </a:t>
            </a:r>
            <a:r>
              <a:rPr lang="en-US" dirty="0" smtClean="0"/>
              <a:t>Relativity</a:t>
            </a:r>
          </a:p>
          <a:p>
            <a:pPr lvl="1"/>
            <a:r>
              <a:rPr lang="en-US" dirty="0" smtClean="0"/>
              <a:t>Light</a:t>
            </a:r>
            <a:endParaRPr lang="en-US" dirty="0" smtClean="0"/>
          </a:p>
          <a:p>
            <a:r>
              <a:rPr lang="en-US" dirty="0" smtClean="0"/>
              <a:t>Law of Conservation of Energy has never been found to fail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12064"/>
            <a:ext cx="8382000" cy="914400"/>
          </a:xfrm>
        </p:spPr>
        <p:txBody>
          <a:bodyPr/>
          <a:lstStyle/>
          <a:p>
            <a:r>
              <a:rPr lang="en-US" dirty="0" smtClean="0"/>
              <a:t>Law of Conservation of Energy</a:t>
            </a:r>
            <a:endParaRPr lang="en-US" dirty="0"/>
          </a:p>
        </p:txBody>
      </p:sp>
      <p:sp>
        <p:nvSpPr>
          <p:cNvPr id="8" name="Content Placeholder 7"/>
          <p:cNvSpPr>
            <a:spLocks noGrp="1"/>
          </p:cNvSpPr>
          <p:nvPr>
            <p:ph idx="1"/>
          </p:nvPr>
        </p:nvSpPr>
        <p:spPr/>
        <p:txBody>
          <a:bodyPr/>
          <a:lstStyle/>
          <a:p>
            <a:r>
              <a:rPr lang="en-US" dirty="0" smtClean="0"/>
              <a:t>Non-Conservative Forces</a:t>
            </a:r>
          </a:p>
          <a:p>
            <a:r>
              <a:rPr lang="en-US" dirty="0" smtClean="0"/>
              <a:t>Dissipative Forces</a:t>
            </a:r>
          </a:p>
          <a:p>
            <a:r>
              <a:rPr lang="en-US" dirty="0" smtClean="0"/>
              <a:t>Resistance Forces</a:t>
            </a:r>
          </a:p>
          <a:p>
            <a:endParaRPr lang="en-US" dirty="0" smtClean="0"/>
          </a:p>
          <a:p>
            <a:r>
              <a:rPr lang="en-US" dirty="0" smtClean="0"/>
              <a:t>Friction and Wind Resistance</a:t>
            </a:r>
          </a:p>
          <a:p>
            <a:endParaRPr lang="en-US" dirty="0" smtClean="0"/>
          </a:p>
          <a:p>
            <a:r>
              <a:rPr lang="en-US" dirty="0" smtClean="0"/>
              <a:t>These do work to transform mechanical energy into other, less useful forms of energy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12064"/>
            <a:ext cx="8382000" cy="914400"/>
          </a:xfrm>
        </p:spPr>
        <p:txBody>
          <a:bodyPr/>
          <a:lstStyle/>
          <a:p>
            <a:r>
              <a:rPr lang="en-US" dirty="0" smtClean="0"/>
              <a:t>Law of Conservation of Energy</a:t>
            </a:r>
            <a:endParaRPr lang="en-US" dirty="0"/>
          </a:p>
        </p:txBody>
      </p:sp>
      <p:sp>
        <p:nvSpPr>
          <p:cNvPr id="8" name="Content Placeholder 7"/>
          <p:cNvSpPr>
            <a:spLocks noGrp="1"/>
          </p:cNvSpPr>
          <p:nvPr>
            <p:ph idx="1"/>
          </p:nvPr>
        </p:nvSpPr>
        <p:spPr/>
        <p:txBody>
          <a:bodyPr/>
          <a:lstStyle/>
          <a:p>
            <a:r>
              <a:rPr lang="en-US" dirty="0" smtClean="0"/>
              <a:t>Conservation of Mechanical Energy</a:t>
            </a:r>
            <a:endParaRPr lang="en-US" dirty="0"/>
          </a:p>
        </p:txBody>
      </p:sp>
      <p:graphicFrame>
        <p:nvGraphicFramePr>
          <p:cNvPr id="4" name="Object 3"/>
          <p:cNvGraphicFramePr>
            <a:graphicFrameLocks noChangeAspect="1"/>
          </p:cNvGraphicFramePr>
          <p:nvPr/>
        </p:nvGraphicFramePr>
        <p:xfrm>
          <a:off x="1524000" y="2514599"/>
          <a:ext cx="7174090" cy="3124201"/>
        </p:xfrm>
        <a:graphic>
          <a:graphicData uri="http://schemas.openxmlformats.org/presentationml/2006/ole">
            <p:oleObj spid="_x0000_s1026" name="Equation" r:id="rId3" imgW="2361960" imgH="102852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512064"/>
            <a:ext cx="8382000" cy="914400"/>
          </a:xfrm>
        </p:spPr>
        <p:txBody>
          <a:bodyPr/>
          <a:lstStyle/>
          <a:p>
            <a:r>
              <a:rPr lang="en-US" dirty="0" smtClean="0"/>
              <a:t>Law of Conservation of Energy</a:t>
            </a:r>
            <a:endParaRPr lang="en-US" dirty="0"/>
          </a:p>
        </p:txBody>
      </p:sp>
      <p:sp>
        <p:nvSpPr>
          <p:cNvPr id="8" name="Content Placeholder 7"/>
          <p:cNvSpPr>
            <a:spLocks noGrp="1"/>
          </p:cNvSpPr>
          <p:nvPr>
            <p:ph idx="1"/>
          </p:nvPr>
        </p:nvSpPr>
        <p:spPr/>
        <p:txBody>
          <a:bodyPr/>
          <a:lstStyle/>
          <a:p>
            <a:r>
              <a:rPr lang="en-US" dirty="0" smtClean="0"/>
              <a:t>Conservation of Energy</a:t>
            </a:r>
            <a:endParaRPr lang="en-US" dirty="0"/>
          </a:p>
        </p:txBody>
      </p:sp>
      <p:graphicFrame>
        <p:nvGraphicFramePr>
          <p:cNvPr id="4" name="Object 3"/>
          <p:cNvGraphicFramePr>
            <a:graphicFrameLocks noChangeAspect="1"/>
          </p:cNvGraphicFramePr>
          <p:nvPr/>
        </p:nvGraphicFramePr>
        <p:xfrm>
          <a:off x="1504950" y="2620962"/>
          <a:ext cx="7212013" cy="3856038"/>
        </p:xfrm>
        <a:graphic>
          <a:graphicData uri="http://schemas.openxmlformats.org/presentationml/2006/ole">
            <p:oleObj spid="_x0000_s2050" name="Equation" r:id="rId3" imgW="2374560" imgH="126972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30096"/>
            <a:ext cx="8382000" cy="5327904"/>
          </a:xfrm>
        </p:spPr>
        <p:txBody>
          <a:bodyPr/>
          <a:lstStyle/>
          <a:p>
            <a:r>
              <a:rPr lang="en-US" sz="3200" dirty="0" err="1" smtClean="0"/>
              <a:t>Lsn</a:t>
            </a:r>
            <a:r>
              <a:rPr lang="en-US" sz="3200" dirty="0" smtClean="0"/>
              <a:t> 6-8,  Other Forms of Energy: </a:t>
            </a:r>
            <a:br>
              <a:rPr lang="en-US" sz="3200" dirty="0" smtClean="0"/>
            </a:br>
            <a:r>
              <a:rPr lang="en-US" sz="3200" dirty="0" smtClean="0"/>
              <a:t>		  Energy transformations and </a:t>
            </a:r>
            <a:br>
              <a:rPr lang="en-US" sz="3200" dirty="0" smtClean="0"/>
            </a:br>
            <a:r>
              <a:rPr lang="en-US" sz="3200" dirty="0" smtClean="0"/>
              <a:t>		  the Law of Conservation of </a:t>
            </a:r>
            <a:br>
              <a:rPr lang="en-US" sz="3200" dirty="0" smtClean="0"/>
            </a:br>
            <a:r>
              <a:rPr lang="en-US" sz="3200" dirty="0" smtClean="0"/>
              <a:t>		  Energy</a:t>
            </a:r>
            <a:br>
              <a:rPr lang="en-US" sz="3200" dirty="0" smtClean="0"/>
            </a:br>
            <a:r>
              <a:rPr lang="en-US" sz="3200" dirty="0" smtClean="0"/>
              <a:t/>
            </a:r>
            <a:br>
              <a:rPr lang="en-US" sz="3200" dirty="0" smtClean="0"/>
            </a:br>
            <a:r>
              <a:rPr lang="en-US" sz="3200" dirty="0" err="1" smtClean="0"/>
              <a:t>lsn</a:t>
            </a:r>
            <a:r>
              <a:rPr lang="en-US" sz="3200" dirty="0" smtClean="0"/>
              <a:t> 6-9,  Energy Conservation with </a:t>
            </a:r>
            <a:br>
              <a:rPr lang="en-US" sz="3200" dirty="0" smtClean="0"/>
            </a:br>
            <a:r>
              <a:rPr lang="en-US" sz="3200" dirty="0" smtClean="0"/>
              <a:t>		  Dissipative Forces: </a:t>
            </a:r>
            <a:br>
              <a:rPr lang="en-US" sz="3200" dirty="0" smtClean="0"/>
            </a:br>
            <a:r>
              <a:rPr lang="en-US" sz="3200" dirty="0" smtClean="0"/>
              <a:t>		  Solving </a:t>
            </a:r>
            <a:r>
              <a:rPr lang="en-US" sz="3200" dirty="0" smtClean="0"/>
              <a:t>Problems</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 Process</a:t>
            </a:r>
            <a:endParaRPr lang="en-US" dirty="0"/>
          </a:p>
        </p:txBody>
      </p:sp>
      <p:sp>
        <p:nvSpPr>
          <p:cNvPr id="3" name="Content Placeholder 2"/>
          <p:cNvSpPr>
            <a:spLocks noGrp="1"/>
          </p:cNvSpPr>
          <p:nvPr>
            <p:ph idx="1"/>
          </p:nvPr>
        </p:nvSpPr>
        <p:spPr/>
        <p:txBody>
          <a:bodyPr/>
          <a:lstStyle/>
          <a:p>
            <a:pPr marL="582930" indent="-514350">
              <a:buClr>
                <a:schemeClr val="tx1"/>
              </a:buClr>
              <a:buFont typeface="+mj-lt"/>
              <a:buAutoNum type="arabicParenR"/>
            </a:pPr>
            <a:r>
              <a:rPr lang="en-US" dirty="0" smtClean="0"/>
              <a:t>Draw a picture.</a:t>
            </a:r>
          </a:p>
          <a:p>
            <a:pPr marL="582930" indent="-514350">
              <a:buClr>
                <a:schemeClr val="tx1"/>
              </a:buClr>
              <a:buFont typeface="+mj-lt"/>
              <a:buAutoNum type="arabicParenR"/>
            </a:pPr>
            <a:r>
              <a:rPr lang="en-US" dirty="0" smtClean="0"/>
              <a:t>Determine the system:  Objects involved and their environment.</a:t>
            </a:r>
          </a:p>
          <a:p>
            <a:pPr marL="582930" indent="-514350">
              <a:buClr>
                <a:schemeClr val="tx1"/>
              </a:buClr>
              <a:buFont typeface="+mj-lt"/>
              <a:buAutoNum type="arabicParenR"/>
            </a:pPr>
            <a:r>
              <a:rPr lang="en-US" dirty="0" smtClean="0"/>
              <a:t>What are you looking for:  Determine initial point (subscript </a:t>
            </a:r>
            <a:r>
              <a:rPr lang="en-US" dirty="0" smtClean="0"/>
              <a:t>1 or </a:t>
            </a:r>
            <a:r>
              <a:rPr lang="en-US" dirty="0" err="1" smtClean="0"/>
              <a:t>i</a:t>
            </a:r>
            <a:r>
              <a:rPr lang="en-US" dirty="0" smtClean="0"/>
              <a:t>) </a:t>
            </a:r>
            <a:r>
              <a:rPr lang="en-US" dirty="0" smtClean="0"/>
              <a:t>and final point     (subscript </a:t>
            </a:r>
            <a:r>
              <a:rPr lang="en-US" dirty="0" smtClean="0"/>
              <a:t>2 or f).</a:t>
            </a:r>
            <a:endParaRPr lang="en-US" dirty="0" smtClean="0"/>
          </a:p>
          <a:p>
            <a:pPr marL="582930" indent="-514350">
              <a:buClr>
                <a:schemeClr val="tx1"/>
              </a:buClr>
              <a:buFont typeface="+mj-lt"/>
              <a:buAutoNum type="arabicParenR"/>
            </a:pPr>
            <a:r>
              <a:rPr lang="en-US" dirty="0" smtClean="0"/>
              <a:t>For vertical changes, determine reference point (y = 0) and direction of positive movement or change.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 Process</a:t>
            </a:r>
            <a:endParaRPr lang="en-US" dirty="0"/>
          </a:p>
        </p:txBody>
      </p:sp>
      <p:sp>
        <p:nvSpPr>
          <p:cNvPr id="3" name="Content Placeholder 2"/>
          <p:cNvSpPr>
            <a:spLocks noGrp="1"/>
          </p:cNvSpPr>
          <p:nvPr>
            <p:ph idx="1"/>
          </p:nvPr>
        </p:nvSpPr>
        <p:spPr/>
        <p:txBody>
          <a:bodyPr/>
          <a:lstStyle/>
          <a:p>
            <a:pPr marL="582930" indent="-514350">
              <a:buClr>
                <a:schemeClr val="tx1"/>
              </a:buClr>
              <a:buFont typeface="+mj-lt"/>
              <a:buAutoNum type="arabicParenR" startAt="5"/>
            </a:pPr>
            <a:r>
              <a:rPr lang="en-US" dirty="0" smtClean="0"/>
              <a:t>For elastic objects, determine neutral point     (x, y = 0).</a:t>
            </a:r>
          </a:p>
          <a:p>
            <a:pPr marL="582930" indent="-514350">
              <a:buClr>
                <a:schemeClr val="tx1"/>
              </a:buClr>
              <a:buFont typeface="+mj-lt"/>
              <a:buAutoNum type="arabicParenR" startAt="5"/>
            </a:pPr>
            <a:r>
              <a:rPr lang="en-US" dirty="0" smtClean="0"/>
              <a:t>Determine whether to use Conservation of Mechanical Energy or Conservation of Energy depending on whether non-conservative forces are present.</a:t>
            </a:r>
          </a:p>
          <a:p>
            <a:pPr marL="582930" indent="-514350">
              <a:buClr>
                <a:schemeClr val="tx1"/>
              </a:buClr>
              <a:buFont typeface="+mj-lt"/>
              <a:buAutoNum type="arabicParenR" startAt="5"/>
            </a:pPr>
            <a:r>
              <a:rPr lang="en-US" dirty="0" smtClean="0"/>
              <a:t>Solve for the unknown quantity / quantities.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p:txBody>
          <a:bodyPr/>
          <a:lstStyle/>
          <a:p>
            <a:r>
              <a:rPr lang="en-US" dirty="0" smtClean="0"/>
              <a:t>Homework Problem #54</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student is able to calculate the total energy of a system and justify the mathematical routines used in the calculation of component types of energy within the system whose sum is the total energy.</a:t>
            </a:r>
          </a:p>
          <a:p>
            <a:r>
              <a:rPr lang="en-US" sz="3200" dirty="0" smtClean="0"/>
              <a:t>The student is able to predict changes in the total energy of a system due to changes in position and speed of objects or frictional interactions within the system.</a:t>
            </a:r>
          </a:p>
          <a:p>
            <a:endParaRPr lang="en-US" sz="32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student is able to describe and make predictions about the internal energy of systems.</a:t>
            </a:r>
          </a:p>
          <a:p>
            <a:r>
              <a:rPr lang="en-US" sz="3200" dirty="0" smtClean="0"/>
              <a:t>The student is able to calculate changes in kinetic energy and potential energy of a system, using information from representations of that system.</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internal energy of a system includes the kinetic energy of the objects that make up the system and the potential energy of the configuration of the objects that make up the system.</a:t>
            </a:r>
          </a:p>
          <a:p>
            <a:pPr lvl="1"/>
            <a:r>
              <a:rPr lang="en-US" dirty="0" smtClean="0"/>
              <a:t>Since energy is constant in a closed system, changes in a system’s potential energy can result in changes to the system’s kinetic energy.</a:t>
            </a:r>
          </a:p>
          <a:p>
            <a:pPr lvl="1"/>
            <a:r>
              <a:rPr lang="en-US" dirty="0" smtClean="0"/>
              <a:t>The changes in potential and kinetic energies in a system may be further constrained by the construction of the system.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Energy can be transferred by an external force exerted on an object or system that moves the object or system through a distance; this energy transfer is called work. Energy transfer in mechanical or electrical systems may occur at different rates. Power is defined as the rate of energy transfer into, out of, or within a system. [A piston filled with gas getting compressed or expanded is treated in Physics 2 as a part of thermodynamics.]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Interactions with other objects or systems can change the total energy of a system.</a:t>
            </a:r>
          </a:p>
          <a:p>
            <a:r>
              <a:rPr lang="en-US" sz="3200" dirty="0" smtClean="0"/>
              <a:t>Certain quantities are conserved, in the sense that the changes of those quantities in a given system are always equal to the transfer of that quantity to or from the system by all possible interactions with other systems.</a:t>
            </a:r>
          </a:p>
          <a:p>
            <a:r>
              <a:rPr lang="en-US" sz="3200" dirty="0" smtClean="0"/>
              <a:t>The energy of a system is conserved.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energy of a system includes its kinetic energy, potential energy, and microscopic internal energy. Examples should include gravitational potential energy, elastic potential energy, and kinetic energy.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Interactions between systems can result in changes in those systems.</a:t>
            </a:r>
          </a:p>
          <a:p>
            <a:r>
              <a:rPr lang="en-US" sz="3200" dirty="0" smtClean="0"/>
              <a:t>Changes that occur as a result of interactions are constrained by conservation laws.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Reading Activity?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Pristina" pitchFamily="66" charset="0"/>
              </a:rPr>
              <a:t>Questions?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977486"/>
          </a:xfrm>
        </p:spPr>
        <p:txBody>
          <a:bodyPr>
            <a:normAutofit/>
          </a:bodyPr>
          <a:lstStyle/>
          <a:p>
            <a:r>
              <a:rPr lang="en-US" sz="3200" b="1" i="1" dirty="0" smtClean="0"/>
              <a:t>#47-54</a:t>
            </a:r>
            <a:endParaRPr lang="en-US" sz="3200" b="1" i="1"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Interactions between systems can result in changes in those systems.</a:t>
            </a:r>
          </a:p>
          <a:p>
            <a:r>
              <a:rPr lang="en-US" sz="3200" dirty="0" smtClean="0"/>
              <a:t>Changes that occur as a result of interactions are constrained by conservation laws.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Interactions with other objects or systems can change the total energy of a system.</a:t>
            </a:r>
          </a:p>
          <a:p>
            <a:r>
              <a:rPr lang="en-US" sz="3200" dirty="0" smtClean="0"/>
              <a:t>Certain quantities are conserved, in the sense that the changes of those quantities in a given system are always equal to the transfer of that quantity to or from the system by all possible interactions with other systems.</a:t>
            </a:r>
          </a:p>
          <a:p>
            <a:r>
              <a:rPr lang="en-US" sz="3200" dirty="0" smtClean="0"/>
              <a:t>The energy of a system is conserved.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energy of a system includes its kinetic energy, potential energy, and microscopic internal energy. Examples should include gravitational potential energy, elastic potential energy, and kinetic energy.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internal energy of a system includes the kinetic energy of the objects that make up the system and the potential energy of the configuration of the objects that make up the system.</a:t>
            </a:r>
          </a:p>
          <a:p>
            <a:pPr lvl="1"/>
            <a:r>
              <a:rPr lang="en-US" dirty="0" smtClean="0"/>
              <a:t>Since energy is constant in a closed system, changes in a system’s potential energy can result in changes to the system’s kinetic energy.</a:t>
            </a:r>
          </a:p>
          <a:p>
            <a:pPr lvl="1"/>
            <a:r>
              <a:rPr lang="en-US" dirty="0" smtClean="0"/>
              <a:t>The changes in potential and kinetic energies in a system may be further constrained by the construction of the system.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Energy can be transferred by an external force exerted on an object or system that moves the object or system through a distance; this energy transfer is called work. Energy transfer in mechanical or electrical systems may occur at different rates. Power is defined as the rate of energy transfer into, out of, or within a system. [A piston filled with gas getting compressed or expanded is treated in Physics 2 as a part of thermodynamics.]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student is able to calculate the total energy of a system and justify the mathematical routines used in the calculation of component types of energy within the system whose sum is the total energy.</a:t>
            </a:r>
          </a:p>
          <a:p>
            <a:r>
              <a:rPr lang="en-US" sz="3200" dirty="0" smtClean="0"/>
              <a:t>The student is able to predict changes in the total energy of a system due to changes in position and speed of objects or frictional interactions within the system.</a:t>
            </a:r>
          </a:p>
          <a:p>
            <a:endParaRPr lang="en-US" sz="32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312</TotalTime>
  <Words>1162</Words>
  <Application>Microsoft Office PowerPoint</Application>
  <PresentationFormat>On-screen Show (4:3)</PresentationFormat>
  <Paragraphs>117</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Metro</vt:lpstr>
      <vt:lpstr>Equation</vt:lpstr>
      <vt:lpstr>Devil  physics The  baddest  class  on  campus  AP  Physics</vt:lpstr>
      <vt:lpstr>Lsn 6-8,  Other Forms of Energy:      Energy transformations and      the Law of Conservation of      Energy  lsn 6-9,  Energy Conservation with      Dissipative Forces:      Solving Problems</vt:lpstr>
      <vt:lpstr>Questions From Reading Activity?</vt:lpstr>
      <vt:lpstr>Big Idea(s): </vt:lpstr>
      <vt:lpstr>Enduring Understanding(s): </vt:lpstr>
      <vt:lpstr>Essential Knowledge(s): </vt:lpstr>
      <vt:lpstr>Essential Knowledge(s): </vt:lpstr>
      <vt:lpstr>Essential Knowledge(s): </vt:lpstr>
      <vt:lpstr>Learning Objective(s): </vt:lpstr>
      <vt:lpstr>Learning Objective(s): </vt:lpstr>
      <vt:lpstr>Other Forms of Energy</vt:lpstr>
      <vt:lpstr>Other Forms of Energy</vt:lpstr>
      <vt:lpstr>Other Forms of Energy</vt:lpstr>
      <vt:lpstr>Law of Conservation of Energy</vt:lpstr>
      <vt:lpstr>Law of Conservation of Energy</vt:lpstr>
      <vt:lpstr>Law of Conservation of Energy</vt:lpstr>
      <vt:lpstr>Law of Conservation of Energy</vt:lpstr>
      <vt:lpstr>Law of Conservation of Energy</vt:lpstr>
      <vt:lpstr>Law of Conservation of Energy</vt:lpstr>
      <vt:lpstr>Problem Solving Process</vt:lpstr>
      <vt:lpstr>Problem Solving Process</vt:lpstr>
      <vt:lpstr>Sample Problem</vt:lpstr>
      <vt:lpstr>Learning Objective(s): </vt:lpstr>
      <vt:lpstr>Learning Objective(s): </vt:lpstr>
      <vt:lpstr>Essential Knowledge(s): </vt:lpstr>
      <vt:lpstr>Essential Knowledge(s): </vt:lpstr>
      <vt:lpstr>Enduring Understanding(s): </vt:lpstr>
      <vt:lpstr>Essential Knowledge(s): </vt:lpstr>
      <vt:lpstr>Big Idea(s): </vt:lpstr>
      <vt:lpstr> 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43</cp:revision>
  <dcterms:created xsi:type="dcterms:W3CDTF">2010-12-08T08:20:03Z</dcterms:created>
  <dcterms:modified xsi:type="dcterms:W3CDTF">2016-01-20T09:52:38Z</dcterms:modified>
</cp:coreProperties>
</file>