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312" r:id="rId5"/>
    <p:sldId id="313" r:id="rId6"/>
    <p:sldId id="314" r:id="rId7"/>
    <p:sldId id="316" r:id="rId8"/>
    <p:sldId id="317" r:id="rId9"/>
    <p:sldId id="315" r:id="rId10"/>
    <p:sldId id="318" r:id="rId11"/>
    <p:sldId id="327" r:id="rId12"/>
    <p:sldId id="331" r:id="rId13"/>
    <p:sldId id="330" r:id="rId14"/>
    <p:sldId id="328" r:id="rId15"/>
    <p:sldId id="332" r:id="rId16"/>
    <p:sldId id="329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25" r:id="rId25"/>
    <p:sldId id="326" r:id="rId26"/>
    <p:sldId id="323" r:id="rId27"/>
    <p:sldId id="324" r:id="rId28"/>
    <p:sldId id="321" r:id="rId29"/>
    <p:sldId id="322" r:id="rId30"/>
    <p:sldId id="320" r:id="rId31"/>
    <p:sldId id="261" r:id="rId32"/>
    <p:sldId id="26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15329E-6E04-4E8D-9AA0-27424FD5CF1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ower.wmv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AAASync\AP%20Physics%201\Lesson%20Plans\Giancoli%20Lessons\Giancoli%20Chapter%206\Giancoli%20Lesson%206-10%20(new)\Power.wmv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ristina" pitchFamily="66" charset="0"/>
              </a:rPr>
              <a:t>Devil  physics</a:t>
            </a:r>
            <a:br>
              <a:rPr lang="en-US" dirty="0" smtClean="0">
                <a:latin typeface="Pristina" pitchFamily="66" charset="0"/>
              </a:rPr>
            </a:br>
            <a:r>
              <a:rPr lang="en-US" sz="3200" dirty="0" smtClean="0">
                <a:latin typeface="Pristina" pitchFamily="66" charset="0"/>
              </a:rPr>
              <a:t>The  </a:t>
            </a:r>
            <a:r>
              <a:rPr lang="en-US" sz="3200" dirty="0" err="1" smtClean="0">
                <a:latin typeface="Pristina" pitchFamily="66" charset="0"/>
              </a:rPr>
              <a:t>baddest</a:t>
            </a:r>
            <a:r>
              <a:rPr lang="en-US" sz="3200" dirty="0" smtClean="0">
                <a:latin typeface="Pristina" pitchFamily="66" charset="0"/>
              </a:rPr>
              <a:t>  class  on  campus</a:t>
            </a:r>
            <a:br>
              <a:rPr lang="en-US" sz="3200" dirty="0" smtClean="0">
                <a:latin typeface="Pristina" pitchFamily="66" charset="0"/>
              </a:rPr>
            </a:br>
            <a:r>
              <a:rPr lang="en-US" sz="3200" dirty="0" smtClean="0">
                <a:latin typeface="Pristina" pitchFamily="66" charset="0"/>
              </a:rPr>
              <a:t/>
            </a:r>
            <a:br>
              <a:rPr lang="en-US" sz="3200" dirty="0" smtClean="0">
                <a:latin typeface="Pristina" pitchFamily="66" charset="0"/>
              </a:rPr>
            </a:br>
            <a:r>
              <a:rPr lang="en-US" sz="2800" dirty="0" smtClean="0">
                <a:latin typeface="Pristina" pitchFamily="66" charset="0"/>
              </a:rPr>
              <a:t>AP  Physics</a:t>
            </a:r>
            <a:endParaRPr lang="en-US" sz="2800" dirty="0">
              <a:latin typeface="Pristin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128596" cy="3930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Learning Objective(s):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student is able to describe and make predictions about the internal energy of systems.</a:t>
            </a:r>
          </a:p>
          <a:p>
            <a:r>
              <a:rPr lang="en-US" sz="3200" dirty="0" smtClean="0"/>
              <a:t>The student is able to calculate changes in kinetic energy and potential energy of a system, using information from representations of that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Power</a:t>
            </a:r>
            <a:endParaRPr lang="en-US" dirty="0"/>
          </a:p>
        </p:txBody>
      </p:sp>
      <p:pic>
        <p:nvPicPr>
          <p:cNvPr id="6" name="Power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19199" y="1384300"/>
            <a:ext cx="6993467" cy="524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 at which work is done</a:t>
            </a:r>
          </a:p>
          <a:p>
            <a:r>
              <a:rPr lang="en-US" dirty="0" smtClean="0"/>
              <a:t>The rate at which energy is transformed</a:t>
            </a:r>
          </a:p>
          <a:p>
            <a:r>
              <a:rPr lang="en-US" dirty="0" smtClean="0"/>
              <a:t>Work – Energy Principle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799" y="3733800"/>
          <a:ext cx="5353665" cy="2514600"/>
        </p:xfrm>
        <a:graphic>
          <a:graphicData uri="http://schemas.openxmlformats.org/presentationml/2006/ole">
            <p:oleObj spid="_x0000_s29698" name="Equation" r:id="rId3" imgW="838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-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/>
          <a:lstStyle/>
          <a:p>
            <a:r>
              <a:rPr lang="en-US" dirty="0" smtClean="0"/>
              <a:t>Unit for power is the watt (W)</a:t>
            </a:r>
          </a:p>
          <a:p>
            <a:r>
              <a:rPr lang="en-US" dirty="0" smtClean="0"/>
              <a:t>What?</a:t>
            </a:r>
          </a:p>
          <a:p>
            <a:r>
              <a:rPr lang="en-US" dirty="0" smtClean="0"/>
              <a:t>1 watt = 1 joule/ 1 second</a:t>
            </a:r>
          </a:p>
          <a:p>
            <a:r>
              <a:rPr lang="en-US" dirty="0" smtClean="0"/>
              <a:t>Horsepower is an English unit for power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4145961"/>
          <a:ext cx="4119577" cy="2407239"/>
        </p:xfrm>
        <a:graphic>
          <a:graphicData uri="http://schemas.openxmlformats.org/presentationml/2006/ole">
            <p:oleObj spid="_x0000_s28674" name="Equation" r:id="rId3" imgW="113004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Power:</a:t>
            </a:r>
            <a:br>
              <a:rPr lang="en-US" dirty="0" smtClean="0"/>
            </a:br>
            <a:r>
              <a:rPr lang="en-US" dirty="0" smtClean="0"/>
              <a:t>More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44246"/>
          <a:ext cx="1981200" cy="6285154"/>
        </p:xfrm>
        <a:graphic>
          <a:graphicData uri="http://schemas.openxmlformats.org/presentationml/2006/ole">
            <p:oleObj spid="_x0000_s27650" name="Equation" r:id="rId3" imgW="520560" imgH="1650960" progId="Equation.3">
              <p:embed/>
            </p:oleObj>
          </a:graphicData>
        </a:graphic>
      </p:graphicFrame>
      <p:sp>
        <p:nvSpPr>
          <p:cNvPr id="5" name="Oval 4"/>
          <p:cNvSpPr/>
          <p:nvPr/>
        </p:nvSpPr>
        <p:spPr>
          <a:xfrm>
            <a:off x="5638800" y="228600"/>
            <a:ext cx="25908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8800" y="5791200"/>
            <a:ext cx="2590800" cy="1066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3957074" y="838200"/>
          <a:ext cx="2591364" cy="4995863"/>
        </p:xfrm>
        <a:graphic>
          <a:graphicData uri="http://schemas.openxmlformats.org/presentationml/2006/ole">
            <p:oleObj spid="_x0000_s50179" name="Equation" r:id="rId3" imgW="520560" imgH="1002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97864"/>
          </a:xfrm>
        </p:spPr>
        <p:txBody>
          <a:bodyPr/>
          <a:lstStyle/>
          <a:p>
            <a:r>
              <a:rPr lang="en-US" dirty="0" smtClean="0"/>
              <a:t>Sample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4572000" cy="53649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60-kg girl runs the 12 m from the first to the third floor of the Bell Building in 10 seconds. An 80-kg boy takes his time and makes it up in 15 seconds.</a:t>
            </a:r>
          </a:p>
          <a:p>
            <a:pPr lvl="1"/>
            <a:r>
              <a:rPr lang="en-US" dirty="0" smtClean="0"/>
              <a:t>Which one did more work?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Which one exerted more power?  How much more?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Based purely on displacement, how much kinetic energy did each one have?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97864"/>
          </a:xfrm>
        </p:spPr>
        <p:txBody>
          <a:bodyPr/>
          <a:lstStyle/>
          <a:p>
            <a:r>
              <a:rPr lang="en-US" dirty="0" smtClean="0"/>
              <a:t>Sample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4572000" cy="53649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60-kg girl runs the 12 m from the first to the third floor of the Bell Building in 10 seconds. An 80-kg boy takes his time and makes it up in 15 seconds.</a:t>
            </a:r>
          </a:p>
          <a:p>
            <a:pPr lvl="1"/>
            <a:r>
              <a:rPr lang="en-US" b="1" i="1" dirty="0" smtClean="0">
                <a:solidFill>
                  <a:srgbClr val="FFFF00"/>
                </a:solidFill>
              </a:rPr>
              <a:t>Which one did more work?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Girl 7,200 J, Boy 9,600 J</a:t>
            </a:r>
          </a:p>
          <a:p>
            <a:pPr lvl="1"/>
            <a:r>
              <a:rPr lang="en-US" dirty="0" smtClean="0"/>
              <a:t>Which one exerted more power?  How much more?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Based purely on displacement, how much kinetic energy did each one have?</a:t>
            </a:r>
          </a:p>
          <a:p>
            <a:pPr lvl="2"/>
            <a:endParaRPr lang="en-U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4760832" y="1447800"/>
          <a:ext cx="4078368" cy="5111750"/>
        </p:xfrm>
        <a:graphic>
          <a:graphicData uri="http://schemas.openxmlformats.org/presentationml/2006/ole">
            <p:oleObj spid="_x0000_s51202" name="Equation" r:id="rId3" imgW="115560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97864"/>
          </a:xfrm>
        </p:spPr>
        <p:txBody>
          <a:bodyPr/>
          <a:lstStyle/>
          <a:p>
            <a:r>
              <a:rPr lang="en-US" dirty="0" smtClean="0"/>
              <a:t>Sample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4800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60-kg girl runs the 12 m from the first to the third floor of the Bell Building in 10 seconds. An 80-kg boy takes his time and makes it up in 15 seconds.</a:t>
            </a:r>
          </a:p>
          <a:p>
            <a:pPr lvl="1"/>
            <a:r>
              <a:rPr lang="en-US" b="1" i="1" dirty="0" smtClean="0">
                <a:solidFill>
                  <a:srgbClr val="FFFF00"/>
                </a:solidFill>
              </a:rPr>
              <a:t>Which one did more work?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Girl 7,200 J, Boy 9,600 J</a:t>
            </a:r>
          </a:p>
          <a:p>
            <a:pPr lvl="1"/>
            <a:r>
              <a:rPr lang="en-US" b="1" i="1" dirty="0" smtClean="0">
                <a:solidFill>
                  <a:srgbClr val="FFFF00"/>
                </a:solidFill>
              </a:rPr>
              <a:t>Which one exerted more power?  How much more?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Girl 720 W, Boy 640 W</a:t>
            </a:r>
          </a:p>
          <a:p>
            <a:pPr lvl="1"/>
            <a:r>
              <a:rPr lang="en-US" dirty="0" smtClean="0"/>
              <a:t>Based purely on displacement, how much kinetic energy did each one have?</a:t>
            </a:r>
          </a:p>
          <a:p>
            <a:pPr lvl="2"/>
            <a:endParaRPr lang="en-U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661025" y="304800"/>
          <a:ext cx="2778125" cy="6053138"/>
        </p:xfrm>
        <a:graphic>
          <a:graphicData uri="http://schemas.openxmlformats.org/presentationml/2006/ole">
            <p:oleObj spid="_x0000_s52226" name="Equation" r:id="rId3" imgW="787320" imgH="171432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97864"/>
          </a:xfrm>
        </p:spPr>
        <p:txBody>
          <a:bodyPr/>
          <a:lstStyle/>
          <a:p>
            <a:r>
              <a:rPr lang="en-US" dirty="0" smtClean="0"/>
              <a:t>Sample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4800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60-kg girl runs the 12 m from the first to the third floor of the Bell Building in 10 seconds. An 80-kg boy takes his time and makes it up in 15 seconds.</a:t>
            </a:r>
          </a:p>
          <a:p>
            <a:pPr lvl="1"/>
            <a:r>
              <a:rPr lang="en-US" b="1" i="1" dirty="0" smtClean="0">
                <a:solidFill>
                  <a:srgbClr val="FFFF00"/>
                </a:solidFill>
              </a:rPr>
              <a:t>Which one did more work?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Girl 7,200 J, Boy 9,600 J</a:t>
            </a:r>
          </a:p>
          <a:p>
            <a:pPr lvl="1"/>
            <a:r>
              <a:rPr lang="en-US" b="1" i="1" dirty="0" smtClean="0">
                <a:solidFill>
                  <a:srgbClr val="FFFF00"/>
                </a:solidFill>
              </a:rPr>
              <a:t>Which one exerted more power?  How much more?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Girl 720 W, Boy 640 W</a:t>
            </a:r>
          </a:p>
          <a:p>
            <a:pPr lvl="1"/>
            <a:r>
              <a:rPr lang="en-US" dirty="0" smtClean="0"/>
              <a:t>Based purely on displacement, how much kinetic energy did each one have?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Girl 43.2 J, Boy 25.6 J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257800" y="152400"/>
          <a:ext cx="3429000" cy="6533026"/>
        </p:xfrm>
        <a:graphic>
          <a:graphicData uri="http://schemas.openxmlformats.org/presentationml/2006/ole">
            <p:oleObj spid="_x0000_s53250" name="Equation" r:id="rId3" imgW="1333440" imgH="253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30096"/>
            <a:ext cx="8382000" cy="5327904"/>
          </a:xfrm>
        </p:spPr>
        <p:txBody>
          <a:bodyPr/>
          <a:lstStyle/>
          <a:p>
            <a:r>
              <a:rPr lang="en-US" sz="3200" dirty="0" err="1" smtClean="0"/>
              <a:t>Lsn</a:t>
            </a:r>
            <a:r>
              <a:rPr lang="en-US" sz="3200" dirty="0" smtClean="0"/>
              <a:t> </a:t>
            </a:r>
            <a:r>
              <a:rPr lang="en-US" sz="3200" dirty="0" smtClean="0"/>
              <a:t>6-10, Power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</a:t>
            </a:r>
            <a:r>
              <a:rPr lang="en-US" dirty="0" err="1" smtClean="0"/>
              <a:t>nonconservative</a:t>
            </a:r>
            <a:r>
              <a:rPr lang="en-US" dirty="0" smtClean="0"/>
              <a:t> forces, energy / work / power is never (in real life) completely conserved</a:t>
            </a:r>
          </a:p>
          <a:p>
            <a:r>
              <a:rPr lang="en-US" dirty="0" smtClean="0"/>
              <a:t>Efficiency is the ratio of output to input</a:t>
            </a:r>
          </a:p>
          <a:p>
            <a:r>
              <a:rPr lang="en-US" dirty="0" smtClean="0"/>
              <a:t>Because of the above, it will always be some fraction less than 1</a:t>
            </a:r>
            <a:endParaRPr lang="en-US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2133600" y="4953000"/>
          <a:ext cx="3657600" cy="1439210"/>
        </p:xfrm>
        <a:graphic>
          <a:graphicData uri="http://schemas.openxmlformats.org/presentationml/2006/ole">
            <p:oleObj spid="_x0000_s60418" name="Equation" r:id="rId3" imgW="11937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 engines are only 15% (0.15) efficient</a:t>
            </a:r>
          </a:p>
          <a:p>
            <a:r>
              <a:rPr lang="en-US" dirty="0" smtClean="0"/>
              <a:t>CCDs in cameras (pixels) are roughly 85% efficient</a:t>
            </a:r>
            <a:endParaRPr lang="en-US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2514600" y="1524000"/>
          <a:ext cx="3657600" cy="1439210"/>
        </p:xfrm>
        <a:graphic>
          <a:graphicData uri="http://schemas.openxmlformats.org/presentationml/2006/ole">
            <p:oleObj spid="_x0000_s61442" name="Equation" r:id="rId3" imgW="11937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Angela doesn’t </a:t>
            </a:r>
            <a:r>
              <a:rPr lang="en-US" b="1" i="1" dirty="0" smtClean="0">
                <a:solidFill>
                  <a:srgbClr val="FFFF00"/>
                </a:solidFill>
              </a:rPr>
              <a:t>study very efficiently when she listens to techno-rap-rave music.  In two hours of “studying”, she only accomplished 25 minutes of useful learning.  What was the efficiency of her study method?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Anna doesn’t study very efficiently when she listens to techno-rap-rave music.  In two hours of “studying”, she only accomplished 25 minutes of useful learning.  What was the efficiency of her study method?</a:t>
            </a:r>
          </a:p>
          <a:p>
            <a:endParaRPr lang="en-US" b="1" i="1" dirty="0" smtClean="0">
              <a:solidFill>
                <a:srgbClr val="FFFF00"/>
              </a:solidFill>
            </a:endParaRPr>
          </a:p>
          <a:p>
            <a:endParaRPr lang="en-US" b="1" i="1" dirty="0" smtClean="0">
              <a:solidFill>
                <a:srgbClr val="FFFF00"/>
              </a:solidFill>
            </a:endParaRPr>
          </a:p>
          <a:p>
            <a:endParaRPr lang="en-US" b="1" i="1" dirty="0" smtClean="0">
              <a:solidFill>
                <a:srgbClr val="FFFF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Makes you wonder how she ever got to be the Student of the Week?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1233488" y="3886200"/>
          <a:ext cx="6691312" cy="1284287"/>
        </p:xfrm>
        <a:graphic>
          <a:graphicData uri="http://schemas.openxmlformats.org/presentationml/2006/ole">
            <p:oleObj spid="_x0000_s63490" name="Equation" r:id="rId3" imgW="21841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Learning Objective(s):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student is able to calculate the total energy of a system and justify the mathematical routines used in the calculation of component types of energy within the system whose sum is the total energy.</a:t>
            </a:r>
          </a:p>
          <a:p>
            <a:r>
              <a:rPr lang="en-US" sz="3200" dirty="0" smtClean="0"/>
              <a:t>The student is able to predict changes in the total energy of a system due to changes in position and speed of objects or frictional interactions within the system.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Learning Objective(s):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student is able to describe and make predictions about the internal energy of systems.</a:t>
            </a:r>
          </a:p>
          <a:p>
            <a:r>
              <a:rPr lang="en-US" sz="3200" dirty="0" smtClean="0"/>
              <a:t>The student is able to calculate changes in kinetic energy and potential energy of a system, using information from representations of that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Essential Knowledge(s):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internal energy of a system includes the kinetic energy of the objects that make up the system and the potential energy of the configuration of the objects that make up the system.</a:t>
            </a:r>
          </a:p>
          <a:p>
            <a:pPr lvl="1"/>
            <a:r>
              <a:rPr lang="en-US" dirty="0" smtClean="0"/>
              <a:t>Since energy is constant in a closed system, changes in a system’s potential energy can result in changes to the system’s kinetic energy.</a:t>
            </a:r>
          </a:p>
          <a:p>
            <a:pPr lvl="1"/>
            <a:r>
              <a:rPr lang="en-US" dirty="0" smtClean="0"/>
              <a:t>The changes in potential and kinetic energies in a system may be further constrained by the construction of the system.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Essential Knowledge(s):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Energy can be transferred by an external force exerted on an object or system that moves the object or system through a distance; this energy transfer is called work. </a:t>
            </a:r>
            <a:r>
              <a:rPr lang="en-US" b="1" i="1" dirty="0" smtClean="0">
                <a:solidFill>
                  <a:srgbClr val="FFFF00"/>
                </a:solidFill>
              </a:rPr>
              <a:t>Energy transfer in mechanical or electrical systems may occur at different rates. Power is defined as the rate of energy transfer into, out of, or within a system. </a:t>
            </a:r>
            <a:r>
              <a:rPr lang="en-US" dirty="0" smtClean="0"/>
              <a:t>[A piston filled with gas getting compressed or expanded is treated in Physics 2 as a part of thermodynamics.]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Enduring Understanding(s):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Interactions with other objects or systems can change the total energy of a system.</a:t>
            </a:r>
          </a:p>
          <a:p>
            <a:r>
              <a:rPr lang="en-US" sz="3200" dirty="0" smtClean="0"/>
              <a:t>Certain quantities are conserved, in the sense that the changes of those quantities in a given system are always equal to the transfer of that quantity to or from the system by all possible interactions with other systems.</a:t>
            </a:r>
          </a:p>
          <a:p>
            <a:r>
              <a:rPr lang="en-US" sz="3200" dirty="0" smtClean="0"/>
              <a:t>The energy of a system is conserved.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Essential Knowledge(s):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energy of a system includes its kinetic energy, potential energy, and microscopic internal energy. Examples should include gravitational potential energy, elastic potential energy, and kinetic energy.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Reading 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Big Idea(s):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Interactions between systems can result in changes in those systems.</a:t>
            </a:r>
          </a:p>
          <a:p>
            <a:r>
              <a:rPr lang="en-US" sz="3200" dirty="0" smtClean="0"/>
              <a:t>Changes that occur as a result of interactions are constrained by conservation laws.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Viner Hand ITC" pitchFamily="66" charset="0"/>
              </a:rPr>
              <a:t/>
            </a:r>
            <a:br>
              <a:rPr lang="en-US" dirty="0" smtClean="0">
                <a:latin typeface="Viner Hand ITC" pitchFamily="66" charset="0"/>
              </a:rPr>
            </a:br>
            <a:r>
              <a:rPr lang="en-US" dirty="0" smtClean="0">
                <a:latin typeface="Pristina" pitchFamily="66" charset="0"/>
              </a:rPr>
              <a:t>Questions?</a:t>
            </a:r>
            <a:endParaRPr lang="en-US" sz="2800" dirty="0">
              <a:latin typeface="Pristin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128596" cy="393065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19200" y="1351672"/>
            <a:ext cx="5205750" cy="977486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#58-70</a:t>
            </a:r>
            <a:endParaRPr lang="en-US" sz="32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Big Idea(s):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Interactions between systems can result in changes in those systems.</a:t>
            </a:r>
          </a:p>
          <a:p>
            <a:r>
              <a:rPr lang="en-US" sz="3200" dirty="0" smtClean="0"/>
              <a:t>Changes that occur as a result of interactions are constrained by conservation laws.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Enduring Understanding(s):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Interactions with other objects or systems can change the total energy of a system.</a:t>
            </a:r>
          </a:p>
          <a:p>
            <a:r>
              <a:rPr lang="en-US" sz="3200" dirty="0" smtClean="0"/>
              <a:t>Certain quantities are conserved, in the sense that the changes of those quantities in a given system are always equal to the transfer of that quantity to or from the system by all possible interactions with other systems.</a:t>
            </a:r>
          </a:p>
          <a:p>
            <a:r>
              <a:rPr lang="en-US" sz="3200" dirty="0" smtClean="0"/>
              <a:t>The energy of a system is conserved.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Essential Knowledge(s):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energy of a system includes its kinetic energy, potential energy, and microscopic internal energy. Examples should include gravitational potential energy, elastic potential energy, and kinetic energy.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Essential Knowledge(s):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internal energy of a system includes the kinetic energy of the objects that make up the system and the potential energy of the configuration of the objects that make up the system.</a:t>
            </a:r>
          </a:p>
          <a:p>
            <a:pPr lvl="1"/>
            <a:r>
              <a:rPr lang="en-US" dirty="0" smtClean="0"/>
              <a:t>Since energy is constant in a closed system, changes in a system’s potential energy can result in changes to the system’s kinetic energy.</a:t>
            </a:r>
          </a:p>
          <a:p>
            <a:pPr lvl="1"/>
            <a:r>
              <a:rPr lang="en-US" dirty="0" smtClean="0"/>
              <a:t>The changes in potential and kinetic energies in a system may be further constrained by the construction of the system.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Essential Knowledge(s):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Energy can be transferred by an external force exerted on an object or system that moves the object or system through a distance; this energy transfer is called work. </a:t>
            </a:r>
            <a:r>
              <a:rPr lang="en-US" b="1" i="1" dirty="0" smtClean="0">
                <a:solidFill>
                  <a:srgbClr val="FFFF00"/>
                </a:solidFill>
              </a:rPr>
              <a:t>Energy transfer in mechanical or electrical systems may occur at different rates. Power is defined as the rate of energy transfer into, out of, or within a system. </a:t>
            </a:r>
            <a:r>
              <a:rPr lang="en-US" dirty="0" smtClean="0"/>
              <a:t>[A piston filled with gas getting compressed or expanded is treated in Physics 2 as a part of thermodynamics.]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Learning Objective(s):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student is able to calculate the total energy of a system and justify the mathematical routines used in the calculation of component types of energy within the system whose sum is the total energy.</a:t>
            </a:r>
          </a:p>
          <a:p>
            <a:r>
              <a:rPr lang="en-US" sz="3200" dirty="0" smtClean="0"/>
              <a:t>The student is able to predict changes in the total energy of a system due to changes in position and speed of objects or frictional interactions within the system.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317</TotalTime>
  <Words>1369</Words>
  <Application>Microsoft Office PowerPoint</Application>
  <PresentationFormat>On-screen Show (4:3)</PresentationFormat>
  <Paragraphs>107</Paragraphs>
  <Slides>32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Metro</vt:lpstr>
      <vt:lpstr>Equation</vt:lpstr>
      <vt:lpstr>Microsoft Equation 3.0</vt:lpstr>
      <vt:lpstr>Devil  physics The  baddest  class  on  campus  AP  Physics</vt:lpstr>
      <vt:lpstr>Lsn 6-10, Power</vt:lpstr>
      <vt:lpstr>Questions From Reading Activity?</vt:lpstr>
      <vt:lpstr>Big Idea(s): </vt:lpstr>
      <vt:lpstr>Enduring Understanding(s): </vt:lpstr>
      <vt:lpstr>Essential Knowledge(s): </vt:lpstr>
      <vt:lpstr>Essential Knowledge(s): </vt:lpstr>
      <vt:lpstr>Essential Knowledge(s): </vt:lpstr>
      <vt:lpstr>Learning Objective(s): </vt:lpstr>
      <vt:lpstr>Learning Objective(s): </vt:lpstr>
      <vt:lpstr>Power</vt:lpstr>
      <vt:lpstr>Power</vt:lpstr>
      <vt:lpstr>Power - Units</vt:lpstr>
      <vt:lpstr>Power: More Equations</vt:lpstr>
      <vt:lpstr>Power</vt:lpstr>
      <vt:lpstr>Sample Problem:</vt:lpstr>
      <vt:lpstr>Sample Problem:</vt:lpstr>
      <vt:lpstr>Sample Problem:</vt:lpstr>
      <vt:lpstr>Sample Problem:</vt:lpstr>
      <vt:lpstr>Efficiency</vt:lpstr>
      <vt:lpstr>Efficiency</vt:lpstr>
      <vt:lpstr>Efficiency Sample Problem</vt:lpstr>
      <vt:lpstr>Efficiency Sample Problem</vt:lpstr>
      <vt:lpstr>Learning Objective(s): </vt:lpstr>
      <vt:lpstr>Learning Objective(s): </vt:lpstr>
      <vt:lpstr>Essential Knowledge(s): </vt:lpstr>
      <vt:lpstr>Essential Knowledge(s): </vt:lpstr>
      <vt:lpstr>Enduring Understanding(s): </vt:lpstr>
      <vt:lpstr>Essential Knowledge(s): </vt:lpstr>
      <vt:lpstr>Big Idea(s): </vt:lpstr>
      <vt:lpstr> Questions?</vt:lpstr>
      <vt:lpstr>Homework</vt:lpstr>
    </vt:vector>
  </TitlesOfParts>
  <Company>pcsb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Devil physics The baddest class on campus IB Physics Physics I Honors / Pre-IB Physics</dc:title>
  <dc:creator>Kyle Smith</dc:creator>
  <cp:lastModifiedBy>Kyle Smith</cp:lastModifiedBy>
  <cp:revision>45</cp:revision>
  <dcterms:created xsi:type="dcterms:W3CDTF">2010-12-08T08:20:03Z</dcterms:created>
  <dcterms:modified xsi:type="dcterms:W3CDTF">2016-01-21T09:41:18Z</dcterms:modified>
</cp:coreProperties>
</file>