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3" r:id="rId4"/>
    <p:sldId id="294" r:id="rId5"/>
    <p:sldId id="295" r:id="rId6"/>
    <p:sldId id="296" r:id="rId7"/>
    <p:sldId id="259" r:id="rId8"/>
    <p:sldId id="260" r:id="rId9"/>
    <p:sldId id="261" r:id="rId10"/>
    <p:sldId id="257" r:id="rId11"/>
    <p:sldId id="263" r:id="rId12"/>
    <p:sldId id="262" r:id="rId13"/>
    <p:sldId id="265" r:id="rId14"/>
    <p:sldId id="302" r:id="rId15"/>
    <p:sldId id="264" r:id="rId16"/>
    <p:sldId id="301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03" r:id="rId31"/>
    <p:sldId id="280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7" r:id="rId42"/>
    <p:sldId id="298" r:id="rId43"/>
    <p:sldId id="299" r:id="rId44"/>
    <p:sldId id="300" r:id="rId45"/>
    <p:sldId id="291" r:id="rId46"/>
    <p:sldId id="2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15329E-6E04-4E8D-9AA0-27424FD5CF1F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Understanding_Power_Supplies_Generators_AC_and_DC.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AASync\IB%20Physics%20Course\Lesson%20Plans\Tsokos%20Lessons\Old%20Tsokos%20Lessons\Tsokos%20Chapter%205\Tsokos%20Lesson%205-8\Understanding_Power_Supplies_Generators_AC_and_DC..wmv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image" Target="../media/image16.emf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image" Target="../media/image16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image" Target="../media/image16.emf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emf"/><Relationship Id="rId5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emf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ristina" pitchFamily="66" charset="0"/>
              </a:rPr>
              <a:t>Devil </a:t>
            </a:r>
            <a:r>
              <a:rPr lang="en-US" dirty="0" smtClean="0">
                <a:latin typeface="Pristina" pitchFamily="66" charset="0"/>
              </a:rPr>
              <a:t> physics</a:t>
            </a:r>
            <a:r>
              <a:rPr lang="en-US" dirty="0" smtClean="0">
                <a:latin typeface="Pristina" pitchFamily="66" charset="0"/>
              </a:rPr>
              <a:t/>
            </a:r>
            <a:br>
              <a:rPr lang="en-US" dirty="0" smtClean="0">
                <a:latin typeface="Pristina" pitchFamily="66" charset="0"/>
              </a:rPr>
            </a:br>
            <a:r>
              <a:rPr lang="en-US" sz="3200" dirty="0" smtClean="0">
                <a:latin typeface="Pristina" pitchFamily="66" charset="0"/>
              </a:rPr>
              <a:t>The </a:t>
            </a:r>
            <a:r>
              <a:rPr lang="en-US" sz="3200" dirty="0" smtClean="0">
                <a:latin typeface="Pristina" pitchFamily="66" charset="0"/>
              </a:rPr>
              <a:t> </a:t>
            </a:r>
            <a:r>
              <a:rPr lang="en-US" sz="3200" dirty="0" err="1" smtClean="0">
                <a:latin typeface="Pristina" pitchFamily="66" charset="0"/>
              </a:rPr>
              <a:t>baddest</a:t>
            </a:r>
            <a:r>
              <a:rPr lang="en-US" sz="3200" dirty="0" smtClean="0">
                <a:latin typeface="Pristina" pitchFamily="66" charset="0"/>
              </a:rPr>
              <a:t>  class  on  campus</a:t>
            </a:r>
            <a:r>
              <a:rPr lang="en-US" sz="3200" dirty="0" smtClean="0">
                <a:latin typeface="Pristina" pitchFamily="66" charset="0"/>
              </a:rPr>
              <a:t/>
            </a:r>
            <a:br>
              <a:rPr lang="en-US" sz="3200" dirty="0" smtClean="0">
                <a:latin typeface="Pristina" pitchFamily="66" charset="0"/>
              </a:rPr>
            </a:br>
            <a:r>
              <a:rPr lang="en-US" sz="2800" dirty="0" smtClean="0">
                <a:latin typeface="Pristina" pitchFamily="66" charset="0"/>
              </a:rPr>
              <a:t>IB </a:t>
            </a:r>
            <a:r>
              <a:rPr lang="en-US" sz="2800" dirty="0" smtClean="0">
                <a:latin typeface="Pristina" pitchFamily="66" charset="0"/>
              </a:rPr>
              <a:t> Physics</a:t>
            </a:r>
            <a:endParaRPr lang="en-US" sz="2800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74064"/>
          </a:xfrm>
        </p:spPr>
        <p:txBody>
          <a:bodyPr/>
          <a:lstStyle/>
          <a:p>
            <a:r>
              <a:rPr lang="en-US" dirty="0" smtClean="0"/>
              <a:t>Introductory Video</a:t>
            </a:r>
            <a:br>
              <a:rPr lang="en-US" dirty="0" smtClean="0"/>
            </a:br>
            <a:r>
              <a:rPr lang="en-US" sz="3200" dirty="0" smtClean="0">
                <a:hlinkClick r:id="rId3" action="ppaction://hlinkfile"/>
              </a:rPr>
              <a:t>Understanding AC and DC Generators</a:t>
            </a:r>
            <a:endParaRPr lang="en-US" sz="3200" dirty="0"/>
          </a:p>
        </p:txBody>
      </p:sp>
      <p:pic>
        <p:nvPicPr>
          <p:cNvPr id="5" name="Understanding_Power_Supplies_Generators_AC_and_DC.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95400" y="144145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Alternating Current (AC) is universally accepted for electrical power production and distribution</a:t>
            </a:r>
          </a:p>
          <a:p>
            <a:r>
              <a:rPr lang="en-US" dirty="0" smtClean="0"/>
              <a:t>AC generator is an electrical motor in reverse</a:t>
            </a:r>
          </a:p>
          <a:p>
            <a:pPr lvl="1"/>
            <a:r>
              <a:rPr lang="en-US" dirty="0" smtClean="0"/>
              <a:t>Instead of an electrical current passed through a magnetic field to produce a force,</a:t>
            </a:r>
          </a:p>
          <a:p>
            <a:pPr lvl="1"/>
            <a:r>
              <a:rPr lang="en-US" dirty="0" smtClean="0"/>
              <a:t>A coil is made to move in relation to a magnetic field to produce a 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Lsn</a:t>
            </a:r>
            <a:r>
              <a:rPr lang="en-US" dirty="0" smtClean="0"/>
              <a:t> 5-7</a:t>
            </a:r>
          </a:p>
          <a:p>
            <a:pPr lvl="1"/>
            <a:r>
              <a:rPr lang="en-US" dirty="0" smtClean="0"/>
              <a:t>Electrical currents generated when a loop of wire moves in relation to a magnetic field</a:t>
            </a:r>
          </a:p>
          <a:p>
            <a:pPr lvl="1"/>
            <a:r>
              <a:rPr lang="en-US" dirty="0" smtClean="0"/>
              <a:t>Back and forth movement of a magnet through a loop of wire generated a current that alternated in the direction of its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pic>
        <p:nvPicPr>
          <p:cNvPr id="7" name="Content Placeholder 6" descr="scan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2438400"/>
            <a:ext cx="3255264" cy="2619470"/>
          </a:xfrm>
        </p:spPr>
      </p:pic>
      <p:pic>
        <p:nvPicPr>
          <p:cNvPr id="5" name="Picture 4"/>
          <p:cNvPicPr/>
          <p:nvPr/>
        </p:nvPicPr>
        <p:blipFill>
          <a:blip r:embed="rId3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an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038600"/>
            <a:ext cx="5024582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838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Lenz’s Law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Faraday’s Law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743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124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 cstate="print"/>
          <a:srcRect b="22338"/>
          <a:stretch>
            <a:fillRect/>
          </a:stretch>
        </p:blipFill>
        <p:spPr bwMode="auto">
          <a:xfrm>
            <a:off x="228600" y="4038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2743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8775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2105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86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057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Current flow is from A to B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572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Current flow is from B to A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Lsn</a:t>
            </a:r>
            <a:r>
              <a:rPr lang="en-US" dirty="0" smtClean="0"/>
              <a:t> 5-7</a:t>
            </a:r>
          </a:p>
          <a:p>
            <a:pPr lvl="1"/>
            <a:r>
              <a:rPr lang="en-US" dirty="0" smtClean="0"/>
              <a:t>Equation for flux linkage is given as,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95807" lvl="2" indent="-276225"/>
            <a:r>
              <a:rPr lang="en-US" dirty="0" smtClean="0"/>
              <a:t>where </a:t>
            </a:r>
            <a:r>
              <a:rPr lang="el-GR" dirty="0" smtClean="0"/>
              <a:t>θ</a:t>
            </a:r>
            <a:r>
              <a:rPr lang="en-US" dirty="0" smtClean="0"/>
              <a:t> is the angle between the magnetic field and the normal to the coil</a:t>
            </a:r>
          </a:p>
          <a:p>
            <a:pPr marL="995807" lvl="2" indent="-276225"/>
            <a:r>
              <a:rPr lang="en-US" dirty="0" smtClean="0"/>
              <a:t>and N is the number of turns in the coil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41550" y="3014662"/>
          <a:ext cx="2178050" cy="490538"/>
        </p:xfrm>
        <a:graphic>
          <a:graphicData uri="http://schemas.openxmlformats.org/presentationml/2006/ole">
            <p:oleObj spid="_x0000_s4098" name="Equation" r:id="rId3" imgW="901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pic>
        <p:nvPicPr>
          <p:cNvPr id="7" name="Content Placeholder 6" descr="scan0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10200" y="3679912"/>
            <a:ext cx="3657600" cy="2969299"/>
          </a:xfr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791200" y="2133600"/>
          <a:ext cx="3045038" cy="685800"/>
        </p:xfrm>
        <a:graphic>
          <a:graphicData uri="http://schemas.openxmlformats.org/presentationml/2006/ole">
            <p:oleObj spid="_x0000_s49154" name="Equation" r:id="rId4" imgW="901440" imgH="203040" progId="Equation.3">
              <p:embed/>
            </p:oleObj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 b="15705"/>
          <a:stretch>
            <a:fillRect/>
          </a:stretch>
        </p:blipFill>
        <p:spPr bwMode="auto">
          <a:xfrm>
            <a:off x="304800" y="39624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19800" y="609600"/>
          <a:ext cx="2486025" cy="2574925"/>
        </p:xfrm>
        <a:graphic>
          <a:graphicData uri="http://schemas.openxmlformats.org/presentationml/2006/ole">
            <p:oleObj spid="_x0000_s6146" name="Equation" r:id="rId3" imgW="1028520" imgH="1066680" progId="Equation.3">
              <p:embed/>
            </p:oleObj>
          </a:graphicData>
        </a:graphic>
      </p:graphicFrame>
      <p:pic>
        <p:nvPicPr>
          <p:cNvPr id="5" name="Picture 4"/>
          <p:cNvPicPr/>
          <p:nvPr/>
        </p:nvPicPr>
        <p:blipFill>
          <a:blip r:embed="rId4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b="15705"/>
          <a:stretch>
            <a:fillRect/>
          </a:stretch>
        </p:blipFill>
        <p:spPr bwMode="auto">
          <a:xfrm>
            <a:off x="381000" y="39624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33400" y="38100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 descr="scan0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3679912"/>
            <a:ext cx="3657600" cy="2969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927725" y="871538"/>
          <a:ext cx="2670175" cy="2052637"/>
        </p:xfrm>
        <a:graphic>
          <a:graphicData uri="http://schemas.openxmlformats.org/presentationml/2006/ole">
            <p:oleObj spid="_x0000_s7170" name="Equation" r:id="rId3" imgW="1104840" imgH="850680" progId="Equation.3">
              <p:embed/>
            </p:oleObj>
          </a:graphicData>
        </a:graphic>
      </p:graphicFrame>
      <p:pic>
        <p:nvPicPr>
          <p:cNvPr id="5" name="Picture 4"/>
          <p:cNvPicPr/>
          <p:nvPr/>
        </p:nvPicPr>
        <p:blipFill>
          <a:blip r:embed="rId4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b="17436"/>
          <a:stretch>
            <a:fillRect/>
          </a:stretch>
        </p:blipFill>
        <p:spPr bwMode="auto">
          <a:xfrm>
            <a:off x="4495800" y="4038600"/>
            <a:ext cx="43707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4958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6" cstate="print"/>
          <a:srcRect b="15705"/>
          <a:stretch>
            <a:fillRect/>
          </a:stretch>
        </p:blipFill>
        <p:spPr bwMode="auto">
          <a:xfrm>
            <a:off x="228600" y="4038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" y="38862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867400" y="1346200"/>
          <a:ext cx="2792413" cy="1103313"/>
        </p:xfrm>
        <a:graphic>
          <a:graphicData uri="http://schemas.openxmlformats.org/presentationml/2006/ole">
            <p:oleObj spid="_x0000_s9218" name="Equation" r:id="rId3" imgW="1155600" imgH="457200" progId="Equation.3">
              <p:embed/>
            </p:oleObj>
          </a:graphicData>
        </a:graphic>
      </p:graphicFrame>
      <p:pic>
        <p:nvPicPr>
          <p:cNvPr id="5" name="Picture 4"/>
          <p:cNvPicPr/>
          <p:nvPr/>
        </p:nvPicPr>
        <p:blipFill>
          <a:blip r:embed="rId4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b="17436"/>
          <a:stretch>
            <a:fillRect/>
          </a:stretch>
        </p:blipFill>
        <p:spPr bwMode="auto">
          <a:xfrm>
            <a:off x="4495800" y="4038600"/>
            <a:ext cx="43707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4958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6" cstate="print"/>
          <a:srcRect b="15705"/>
          <a:stretch>
            <a:fillRect/>
          </a:stretch>
        </p:blipFill>
        <p:spPr bwMode="auto">
          <a:xfrm>
            <a:off x="228600" y="4038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" y="38862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Tsokos </a:t>
            </a:r>
            <a:r>
              <a:rPr lang="en-US" dirty="0" err="1" smtClean="0"/>
              <a:t>Lsn</a:t>
            </a:r>
            <a:r>
              <a:rPr lang="en-US" dirty="0" smtClean="0"/>
              <a:t> 5-8</a:t>
            </a:r>
            <a:br>
              <a:rPr lang="en-US" dirty="0" smtClean="0"/>
            </a:br>
            <a:r>
              <a:rPr lang="en-US" dirty="0" smtClean="0"/>
              <a:t>alternating current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805488" y="549275"/>
          <a:ext cx="2914650" cy="2697163"/>
        </p:xfrm>
        <a:graphic>
          <a:graphicData uri="http://schemas.openxmlformats.org/presentationml/2006/ole">
            <p:oleObj spid="_x0000_s10242" name="Equation" r:id="rId3" imgW="1206360" imgH="1117440" progId="Equation.3">
              <p:embed/>
            </p:oleObj>
          </a:graphicData>
        </a:graphic>
      </p:graphicFrame>
      <p:pic>
        <p:nvPicPr>
          <p:cNvPr id="5" name="Picture 4"/>
          <p:cNvPicPr/>
          <p:nvPr/>
        </p:nvPicPr>
        <p:blipFill>
          <a:blip r:embed="rId4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b="17436"/>
          <a:stretch>
            <a:fillRect/>
          </a:stretch>
        </p:blipFill>
        <p:spPr bwMode="auto">
          <a:xfrm>
            <a:off x="4495800" y="4038600"/>
            <a:ext cx="43707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4958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6" cstate="print"/>
          <a:srcRect b="15705"/>
          <a:stretch>
            <a:fillRect/>
          </a:stretch>
        </p:blipFill>
        <p:spPr bwMode="auto">
          <a:xfrm>
            <a:off x="228600" y="4038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" y="38862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533400"/>
            <a:ext cx="3276600" cy="3429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Emf</a:t>
            </a:r>
            <a:r>
              <a:rPr lang="en-US" dirty="0" smtClean="0"/>
              <a:t> is zero when flux is max</a:t>
            </a:r>
          </a:p>
          <a:p>
            <a:r>
              <a:rPr lang="en-US" dirty="0" err="1" smtClean="0"/>
              <a:t>Emf</a:t>
            </a:r>
            <a:r>
              <a:rPr lang="en-US" dirty="0" smtClean="0"/>
              <a:t> is max when flux is zero</a:t>
            </a:r>
          </a:p>
          <a:p>
            <a:r>
              <a:rPr lang="en-US" b="1" i="1" dirty="0" err="1" smtClean="0">
                <a:solidFill>
                  <a:srgbClr val="FFFF00"/>
                </a:solidFill>
              </a:rPr>
              <a:t>Emf</a:t>
            </a:r>
            <a:r>
              <a:rPr lang="en-US" b="1" i="1" dirty="0" smtClean="0">
                <a:solidFill>
                  <a:srgbClr val="FFFF00"/>
                </a:solidFill>
              </a:rPr>
              <a:t> based on rate of change of flux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b="17436"/>
          <a:stretch>
            <a:fillRect/>
          </a:stretch>
        </p:blipFill>
        <p:spPr bwMode="auto">
          <a:xfrm>
            <a:off x="4495800" y="4038600"/>
            <a:ext cx="43707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4958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 b="15705"/>
          <a:stretch>
            <a:fillRect/>
          </a:stretch>
        </p:blipFill>
        <p:spPr bwMode="auto">
          <a:xfrm>
            <a:off x="228600" y="4038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" y="38862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0600" y="6172200"/>
            <a:ext cx="9144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5410200"/>
            <a:ext cx="9144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4343400"/>
            <a:ext cx="914400" cy="533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7400" y="5257800"/>
            <a:ext cx="914400" cy="533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838200" y="6524325"/>
            <a:ext cx="1219200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4419600"/>
            <a:ext cx="381000" cy="213360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533400"/>
            <a:ext cx="32766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Positive and negative voltage</a:t>
            </a:r>
          </a:p>
          <a:p>
            <a:r>
              <a:rPr lang="en-US" dirty="0" smtClean="0"/>
              <a:t>Refers to current flow</a:t>
            </a:r>
          </a:p>
          <a:p>
            <a:r>
              <a:rPr lang="en-US" dirty="0" smtClean="0"/>
              <a:t>Alternating current (AC)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b="17436"/>
          <a:stretch>
            <a:fillRect/>
          </a:stretch>
        </p:blipFill>
        <p:spPr bwMode="auto">
          <a:xfrm>
            <a:off x="4495800" y="4038600"/>
            <a:ext cx="43707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4958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 b="15705"/>
          <a:stretch>
            <a:fillRect/>
          </a:stretch>
        </p:blipFill>
        <p:spPr bwMode="auto">
          <a:xfrm>
            <a:off x="228600" y="4038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" y="38862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533400"/>
            <a:ext cx="3276600" cy="3429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DC current – electrons drift in one direction</a:t>
            </a:r>
          </a:p>
          <a:p>
            <a:r>
              <a:rPr lang="en-US" dirty="0" smtClean="0"/>
              <a:t>AC current – electrons oscillate with same freq as voltage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22338"/>
          <a:stretch>
            <a:fillRect/>
          </a:stretch>
        </p:blipFill>
        <p:spPr bwMode="auto">
          <a:xfrm>
            <a:off x="228600" y="13716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b="17436"/>
          <a:stretch>
            <a:fillRect/>
          </a:stretch>
        </p:blipFill>
        <p:spPr bwMode="auto">
          <a:xfrm>
            <a:off x="4495800" y="4038600"/>
            <a:ext cx="43707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4958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 b="15705"/>
          <a:stretch>
            <a:fillRect/>
          </a:stretch>
        </p:blipFill>
        <p:spPr bwMode="auto">
          <a:xfrm>
            <a:off x="228600" y="4038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" y="38862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410200" y="1069975"/>
          <a:ext cx="2668588" cy="1655763"/>
        </p:xfrm>
        <a:graphic>
          <a:graphicData uri="http://schemas.openxmlformats.org/presentationml/2006/ole">
            <p:oleObj spid="_x0000_s12290" name="Equation" r:id="rId3" imgW="1104840" imgH="685800" progId="Equation.3">
              <p:embed/>
            </p:oleObj>
          </a:graphicData>
        </a:graphic>
      </p:graphicFrame>
      <p:pic>
        <p:nvPicPr>
          <p:cNvPr id="8" name="Picture 7"/>
          <p:cNvPicPr/>
          <p:nvPr/>
        </p:nvPicPr>
        <p:blipFill>
          <a:blip r:embed="rId4" cstate="print"/>
          <a:srcRect b="17436"/>
          <a:stretch>
            <a:fillRect/>
          </a:stretch>
        </p:blipFill>
        <p:spPr bwMode="auto">
          <a:xfrm>
            <a:off x="228600" y="4038600"/>
            <a:ext cx="43707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286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rcRect b="15705"/>
          <a:stretch>
            <a:fillRect/>
          </a:stretch>
        </p:blipFill>
        <p:spPr bwMode="auto">
          <a:xfrm>
            <a:off x="228600" y="12954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" y="11430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6" cstate="print"/>
          <a:srcRect b="25000"/>
          <a:stretch>
            <a:fillRect/>
          </a:stretch>
        </p:blipFill>
        <p:spPr bwMode="auto">
          <a:xfrm>
            <a:off x="4953000" y="4038600"/>
            <a:ext cx="3956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8006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909351" y="228600"/>
          <a:ext cx="1893212" cy="3613150"/>
        </p:xfrm>
        <a:graphic>
          <a:graphicData uri="http://schemas.openxmlformats.org/presentationml/2006/ole">
            <p:oleObj spid="_x0000_s13314" name="Equation" r:id="rId3" imgW="876240" imgH="1676160" progId="Equation.3">
              <p:embed/>
            </p:oleObj>
          </a:graphicData>
        </a:graphic>
      </p:graphicFrame>
      <p:pic>
        <p:nvPicPr>
          <p:cNvPr id="8" name="Picture 7"/>
          <p:cNvPicPr/>
          <p:nvPr/>
        </p:nvPicPr>
        <p:blipFill>
          <a:blip r:embed="rId4" cstate="print"/>
          <a:srcRect b="17436"/>
          <a:stretch>
            <a:fillRect/>
          </a:stretch>
        </p:blipFill>
        <p:spPr bwMode="auto">
          <a:xfrm>
            <a:off x="228600" y="4038600"/>
            <a:ext cx="43707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286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rcRect b="15705"/>
          <a:stretch>
            <a:fillRect/>
          </a:stretch>
        </p:blipFill>
        <p:spPr bwMode="auto">
          <a:xfrm>
            <a:off x="228600" y="12954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" y="11430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6" cstate="print"/>
          <a:srcRect b="25000"/>
          <a:stretch>
            <a:fillRect/>
          </a:stretch>
        </p:blipFill>
        <p:spPr bwMode="auto">
          <a:xfrm>
            <a:off x="4953000" y="4038600"/>
            <a:ext cx="3956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8006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AC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791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Power is a function of current and voltage (</a:t>
            </a:r>
            <a:r>
              <a:rPr lang="en-US" dirty="0" err="1" smtClean="0"/>
              <a:t>emf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constant in time</a:t>
            </a:r>
          </a:p>
          <a:p>
            <a:r>
              <a:rPr lang="en-US" dirty="0" smtClean="0"/>
              <a:t>Peak power obtained at peak current and peak voltage 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651625" y="2089150"/>
          <a:ext cx="2305050" cy="2027238"/>
        </p:xfrm>
        <a:graphic>
          <a:graphicData uri="http://schemas.openxmlformats.org/presentationml/2006/ole">
            <p:oleObj spid="_x0000_s14338" name="Equation" r:id="rId3" imgW="10666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Power in AC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b="17436"/>
          <a:stretch>
            <a:fillRect/>
          </a:stretch>
        </p:blipFill>
        <p:spPr bwMode="auto">
          <a:xfrm>
            <a:off x="304800" y="1295400"/>
            <a:ext cx="43707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" y="11430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b="25000"/>
          <a:stretch>
            <a:fillRect/>
          </a:stretch>
        </p:blipFill>
        <p:spPr bwMode="auto">
          <a:xfrm>
            <a:off x="304800" y="40386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286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5" cstate="print"/>
          <a:srcRect r="17095" b="40476"/>
          <a:stretch>
            <a:fillRect/>
          </a:stretch>
        </p:blipFill>
        <p:spPr bwMode="auto">
          <a:xfrm>
            <a:off x="4876800" y="41148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800600" y="39624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5791200" y="1066800"/>
          <a:ext cx="3124200" cy="2747661"/>
        </p:xfrm>
        <a:graphic>
          <a:graphicData uri="http://schemas.openxmlformats.org/presentationml/2006/ole">
            <p:oleObj spid="_x0000_s15363" name="Equation" r:id="rId6" imgW="1066680" imgH="939600" progId="Equation.3">
              <p:embed/>
            </p:oleObj>
          </a:graphicData>
        </a:graphic>
      </p:graphicFrame>
      <p:sp>
        <p:nvSpPr>
          <p:cNvPr id="14" name="Oval 13"/>
          <p:cNvSpPr/>
          <p:nvPr/>
        </p:nvSpPr>
        <p:spPr>
          <a:xfrm>
            <a:off x="5029200" y="63246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AC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315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Power in terms of the parameters of the rotating coil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47800" y="3048000"/>
          <a:ext cx="6019800" cy="3160712"/>
        </p:xfrm>
        <a:graphic>
          <a:graphicData uri="http://schemas.openxmlformats.org/presentationml/2006/ole">
            <p:oleObj spid="_x0000_s16386" name="Equation" r:id="rId3" imgW="1981080" imgH="1041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Mean Square (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Since current and voltage alternate between positive and negative maximums, average current and voltage are always zero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How do you find a power rating?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17436"/>
          <a:stretch>
            <a:fillRect/>
          </a:stretch>
        </p:blipFill>
        <p:spPr bwMode="auto">
          <a:xfrm>
            <a:off x="105075" y="3733800"/>
            <a:ext cx="4314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b="25000"/>
          <a:stretch>
            <a:fillRect/>
          </a:stretch>
        </p:blipFill>
        <p:spPr bwMode="auto">
          <a:xfrm>
            <a:off x="4648200" y="37338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Assessment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Topic 12.2., Alternating Current:</a:t>
            </a:r>
          </a:p>
          <a:p>
            <a:pPr marL="1487488" lvl="1" indent="-1033463">
              <a:buNone/>
            </a:pPr>
            <a:r>
              <a:rPr lang="en-US" dirty="0" smtClean="0"/>
              <a:t>12.2.1.	Describe the </a:t>
            </a:r>
            <a:r>
              <a:rPr lang="en-US" dirty="0" err="1" smtClean="0"/>
              <a:t>emf</a:t>
            </a:r>
            <a:r>
              <a:rPr lang="en-US" dirty="0" smtClean="0"/>
              <a:t> induced in a coil rotating within a uniform magnetic field.</a:t>
            </a:r>
          </a:p>
          <a:p>
            <a:pPr marL="1487488" lvl="1" indent="-1033463">
              <a:buNone/>
            </a:pPr>
            <a:r>
              <a:rPr lang="en-US" dirty="0" smtClean="0"/>
              <a:t>12.2.2.	Explain the operation of a basic alternating current (ac) generator.</a:t>
            </a:r>
          </a:p>
          <a:p>
            <a:pPr marL="1487488" lvl="1" indent="-1033463">
              <a:buNone/>
            </a:pPr>
            <a:r>
              <a:rPr lang="en-US" dirty="0" smtClean="0"/>
              <a:t>12.2.3.	Describe the effect on the induced </a:t>
            </a:r>
            <a:r>
              <a:rPr lang="en-US" dirty="0" err="1" smtClean="0"/>
              <a:t>emf</a:t>
            </a:r>
            <a:r>
              <a:rPr lang="en-US" dirty="0" smtClean="0"/>
              <a:t> of changing the generator frequency.</a:t>
            </a:r>
          </a:p>
          <a:p>
            <a:pPr marL="1487488" lvl="1" indent="-1033463">
              <a:buNone/>
            </a:pPr>
            <a:r>
              <a:rPr lang="en-US" dirty="0" smtClean="0"/>
              <a:t>12.2.4.	Discuss what is meant by the root mean squared (</a:t>
            </a:r>
            <a:r>
              <a:rPr lang="en-US" dirty="0" err="1" smtClean="0"/>
              <a:t>rms</a:t>
            </a:r>
            <a:r>
              <a:rPr lang="en-US" dirty="0" smtClean="0"/>
              <a:t>) value of an alternating current or voltage.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Mean Square (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current and voltage alternate between positive and negative maximums, average current and voltage are always zero</a:t>
            </a:r>
          </a:p>
          <a:p>
            <a:r>
              <a:rPr lang="en-US" dirty="0" smtClean="0"/>
              <a:t>Root Mean Square</a:t>
            </a:r>
          </a:p>
          <a:p>
            <a:pPr lvl="1"/>
            <a:r>
              <a:rPr lang="en-US" dirty="0" smtClean="0"/>
              <a:t>Square the values (result always positive)</a:t>
            </a:r>
          </a:p>
          <a:p>
            <a:pPr lvl="1"/>
            <a:r>
              <a:rPr lang="en-US" dirty="0" smtClean="0"/>
              <a:t>Find the average of the squares</a:t>
            </a:r>
          </a:p>
          <a:p>
            <a:pPr lvl="1"/>
            <a:r>
              <a:rPr lang="en-US" dirty="0" smtClean="0"/>
              <a:t>Take the square root of the average</a:t>
            </a:r>
          </a:p>
          <a:p>
            <a:r>
              <a:rPr lang="en-US" dirty="0" smtClean="0"/>
              <a:t>Root – Mean – Square </a:t>
            </a:r>
          </a:p>
          <a:p>
            <a:pPr lvl="1"/>
            <a:r>
              <a:rPr lang="en-US" dirty="0" smtClean="0"/>
              <a:t>Take square root of the mean of the squares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Mean Square (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3657600" cy="4572000"/>
          </a:xfrm>
        </p:spPr>
        <p:txBody>
          <a:bodyPr/>
          <a:lstStyle/>
          <a:p>
            <a:r>
              <a:rPr lang="en-US" dirty="0" smtClean="0"/>
              <a:t>Review derivations on page 362</a:t>
            </a:r>
            <a:endParaRPr 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343400" y="1447800"/>
          <a:ext cx="4400550" cy="5164137"/>
        </p:xfrm>
        <a:graphic>
          <a:graphicData uri="http://schemas.openxmlformats.org/presentationml/2006/ole">
            <p:oleObj spid="_x0000_s17410" name="Equation" r:id="rId3" imgW="1447560" imgH="1701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Slip-Ring </a:t>
            </a:r>
            <a:r>
              <a:rPr lang="en-US" dirty="0" err="1" smtClean="0"/>
              <a:t>Commutator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Wires of the loop are attached to separate rings that rotate with the loop</a:t>
            </a:r>
          </a:p>
          <a:p>
            <a:r>
              <a:rPr lang="en-US" dirty="0" smtClean="0"/>
              <a:t>Separate brushes are pressed against each ring to pick up current</a:t>
            </a:r>
            <a:endParaRPr lang="en-US" dirty="0"/>
          </a:p>
        </p:txBody>
      </p:sp>
      <p:pic>
        <p:nvPicPr>
          <p:cNvPr id="4" name="Content Placeholder 6" descr="Slip-Ring Commut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2734" y="3962400"/>
            <a:ext cx="5100066" cy="2713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</a:t>
            </a:r>
            <a:r>
              <a:rPr lang="en-US" dirty="0" err="1" smtClean="0"/>
              <a:t>emf</a:t>
            </a:r>
            <a:r>
              <a:rPr lang="en-US" dirty="0" smtClean="0"/>
              <a:t> in the DC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Magnetic field generates a force on a current-carrying loop of wire</a:t>
            </a:r>
          </a:p>
          <a:p>
            <a:r>
              <a:rPr lang="en-US" dirty="0" smtClean="0"/>
              <a:t>Since the current generates its own magnetic field, this field also creates an </a:t>
            </a:r>
            <a:r>
              <a:rPr lang="en-US" dirty="0" err="1" smtClean="0"/>
              <a:t>emf</a:t>
            </a:r>
            <a:r>
              <a:rPr lang="en-US" dirty="0" smtClean="0"/>
              <a:t> in the direction opposite to the current (Lenz’s Law)</a:t>
            </a:r>
          </a:p>
          <a:p>
            <a:r>
              <a:rPr lang="en-US" dirty="0" smtClean="0"/>
              <a:t>The back-</a:t>
            </a:r>
            <a:r>
              <a:rPr lang="en-US" dirty="0" err="1" smtClean="0"/>
              <a:t>emf</a:t>
            </a:r>
            <a:r>
              <a:rPr lang="en-US" dirty="0" smtClean="0"/>
              <a:t> is at its peak when the motor initially starts to turn, but decreases as rotation increases</a:t>
            </a:r>
          </a:p>
          <a:p>
            <a:r>
              <a:rPr lang="en-US" dirty="0" smtClean="0"/>
              <a:t>That’s why your lights dim when the refrigerator kicks 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pic>
        <p:nvPicPr>
          <p:cNvPr id="4" name="Content Placeholder 3" descr="scan0027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927659" cy="2971800"/>
          </a:xfrm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781800" y="1447800"/>
          <a:ext cx="1595438" cy="4225926"/>
        </p:xfrm>
        <a:graphic>
          <a:graphicData uri="http://schemas.openxmlformats.org/presentationml/2006/ole">
            <p:oleObj spid="_x0000_s19458" name="Equation" r:id="rId4" imgW="660240" imgH="1752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pic>
        <p:nvPicPr>
          <p:cNvPr id="4" name="Content Placeholder 3" descr="scan0027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927659" cy="2971800"/>
          </a:xfrm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705600" y="1538288"/>
          <a:ext cx="1747838" cy="4043362"/>
        </p:xfrm>
        <a:graphic>
          <a:graphicData uri="http://schemas.openxmlformats.org/presentationml/2006/ole">
            <p:oleObj spid="_x0000_s20482" name="Equation" r:id="rId4" imgW="723600" imgH="1676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pic>
        <p:nvPicPr>
          <p:cNvPr id="4" name="Content Placeholder 3" descr="scan0027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927659" cy="2971800"/>
          </a:xfrm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858000" y="2165350"/>
          <a:ext cx="1441450" cy="2787650"/>
        </p:xfrm>
        <a:graphic>
          <a:graphicData uri="http://schemas.openxmlformats.org/presentationml/2006/ole">
            <p:oleObj spid="_x0000_s21506" name="Equation" r:id="rId4" imgW="596880" imgH="11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Transformers and Power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 Demand</a:t>
            </a:r>
          </a:p>
          <a:p>
            <a:endParaRPr lang="en-US" dirty="0" smtClean="0"/>
          </a:p>
          <a:p>
            <a:r>
              <a:rPr lang="en-US" dirty="0" smtClean="0"/>
              <a:t>Power Loss</a:t>
            </a:r>
          </a:p>
          <a:p>
            <a:endParaRPr lang="en-US" dirty="0" smtClean="0"/>
          </a:p>
          <a:p>
            <a:r>
              <a:rPr lang="en-US" dirty="0" smtClean="0"/>
              <a:t>To minimize loss, minimize current</a:t>
            </a:r>
          </a:p>
          <a:p>
            <a:r>
              <a:rPr lang="en-US" dirty="0" smtClean="0"/>
              <a:t>To minimize current, maximize voltage</a:t>
            </a:r>
            <a:endParaRPr lang="en-US" dirty="0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828800" y="3429000"/>
          <a:ext cx="1565275" cy="582612"/>
        </p:xfrm>
        <a:graphic>
          <a:graphicData uri="http://schemas.openxmlformats.org/presentationml/2006/ole">
            <p:oleObj spid="_x0000_s45057" name="Equation" r:id="rId3" imgW="647640" imgH="241200" progId="Equation.3">
              <p:embed/>
            </p:oleObj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828800" y="2438400"/>
          <a:ext cx="1073150" cy="430213"/>
        </p:xfrm>
        <a:graphic>
          <a:graphicData uri="http://schemas.openxmlformats.org/presentationml/2006/ole">
            <p:oleObj spid="_x0000_s45058" name="Equation" r:id="rId4" imgW="4442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Appreciate that the induced </a:t>
            </a:r>
            <a:r>
              <a:rPr lang="en-US" sz="3200" b="1" dirty="0" err="1" smtClean="0"/>
              <a:t>emf</a:t>
            </a:r>
            <a:r>
              <a:rPr lang="en-US" sz="3200" b="1" dirty="0" smtClean="0"/>
              <a:t> in a uniformly rotating coil is sinusoidal;</a:t>
            </a:r>
            <a:endParaRPr lang="en-US" sz="2200" dirty="0" smtClean="0"/>
          </a:p>
          <a:p>
            <a:r>
              <a:rPr lang="en-US" sz="3200" b="1" dirty="0" smtClean="0"/>
              <a:t>Explain the operation and importance of the AC generator;</a:t>
            </a:r>
            <a:endParaRPr lang="en-US" sz="2200" dirty="0" smtClean="0"/>
          </a:p>
          <a:p>
            <a:r>
              <a:rPr lang="en-US" sz="3200" b="1" dirty="0" smtClean="0"/>
              <a:t>Understand the operation of the transformer;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Apply the transformer equation, </a:t>
            </a:r>
          </a:p>
          <a:p>
            <a:endParaRPr lang="en-US" sz="3200" b="1" dirty="0" smtClean="0"/>
          </a:p>
          <a:p>
            <a:pPr marL="411163" indent="-15875">
              <a:buNone/>
            </a:pPr>
            <a:endParaRPr lang="en-US" sz="3200" b="1" dirty="0" smtClean="0"/>
          </a:p>
          <a:p>
            <a:pPr marL="411163" indent="-15875">
              <a:buNone/>
            </a:pPr>
            <a:endParaRPr lang="en-US" sz="3200" b="1" dirty="0" smtClean="0"/>
          </a:p>
          <a:p>
            <a:pPr marL="411163" indent="-15875">
              <a:buNone/>
            </a:pPr>
            <a:r>
              <a:rPr lang="en-US" sz="3200" b="1" dirty="0" smtClean="0"/>
              <a:t>and explain the use of transformers in power transmission;</a:t>
            </a:r>
            <a:endParaRPr lang="en-US" sz="22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2529191"/>
          <a:ext cx="1441450" cy="1134759"/>
        </p:xfrm>
        <a:graphic>
          <a:graphicData uri="http://schemas.openxmlformats.org/presentationml/2006/ole">
            <p:oleObj spid="_x0000_s22530" name="Equation" r:id="rId3" imgW="5968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Assessment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Topic 12.2., Alternating Current:</a:t>
            </a:r>
          </a:p>
          <a:p>
            <a:pPr marL="1487488" lvl="1" indent="-1033463">
              <a:buNone/>
            </a:pPr>
            <a:r>
              <a:rPr lang="en-US" dirty="0" smtClean="0"/>
              <a:t>12.2.5.	State the relation between peak and </a:t>
            </a:r>
            <a:r>
              <a:rPr lang="en-US" dirty="0" err="1" smtClean="0"/>
              <a:t>rms</a:t>
            </a:r>
            <a:r>
              <a:rPr lang="en-US" dirty="0" smtClean="0"/>
              <a:t> values for sinusoidal currents and voltages.</a:t>
            </a:r>
          </a:p>
          <a:p>
            <a:pPr marL="1487488" lvl="1" indent="-1033463">
              <a:buNone/>
            </a:pPr>
            <a:r>
              <a:rPr lang="en-US" dirty="0" smtClean="0"/>
              <a:t>12.2.6.	Solve problems using peak and </a:t>
            </a:r>
            <a:r>
              <a:rPr lang="en-US" dirty="0" err="1" smtClean="0"/>
              <a:t>rms</a:t>
            </a:r>
            <a:r>
              <a:rPr lang="en-US" dirty="0" smtClean="0"/>
              <a:t> values.</a:t>
            </a:r>
          </a:p>
          <a:p>
            <a:pPr marL="1487488" lvl="1" indent="-1033463">
              <a:buNone/>
            </a:pPr>
            <a:r>
              <a:rPr lang="en-US" dirty="0" smtClean="0"/>
              <a:t>12.2.7.	Solve ac circuit problems for </a:t>
            </a:r>
            <a:r>
              <a:rPr lang="en-US" dirty="0" err="1" smtClean="0"/>
              <a:t>ohmic</a:t>
            </a:r>
            <a:r>
              <a:rPr lang="en-US" dirty="0" smtClean="0"/>
              <a:t> resistors.</a:t>
            </a:r>
          </a:p>
          <a:p>
            <a:pPr marL="1487488" lvl="1" indent="-1033463">
              <a:buNone/>
            </a:pPr>
            <a:r>
              <a:rPr lang="en-US" dirty="0" smtClean="0"/>
              <a:t>12.2.8.	Describe the operation of an ideal transformer.</a:t>
            </a:r>
          </a:p>
          <a:p>
            <a:pPr marL="1487488" lvl="1" indent="-1033463">
              <a:buNone/>
            </a:pPr>
            <a:r>
              <a:rPr lang="en-US" dirty="0" smtClean="0"/>
              <a:t>12.2.9.	Solve problems on the operation of ideal transformers.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Understand the terms </a:t>
            </a:r>
            <a:r>
              <a:rPr lang="en-US" sz="3200" b="1" dirty="0" err="1" smtClean="0"/>
              <a:t>rms</a:t>
            </a:r>
            <a:r>
              <a:rPr lang="en-US" sz="3200" b="1" dirty="0" smtClean="0"/>
              <a:t> and peak current</a:t>
            </a:r>
          </a:p>
          <a:p>
            <a:endParaRPr lang="en-US" sz="3200" b="1" dirty="0" smtClean="0"/>
          </a:p>
          <a:p>
            <a:pPr marL="411163" indent="-15875">
              <a:buNone/>
            </a:pPr>
            <a:r>
              <a:rPr lang="en-US" sz="3200" b="1" dirty="0" smtClean="0"/>
              <a:t>and voltage</a:t>
            </a:r>
          </a:p>
          <a:p>
            <a:pPr marL="411163" indent="-15875">
              <a:buNone/>
            </a:pPr>
            <a:endParaRPr lang="en-US" sz="3200" b="1" dirty="0" smtClean="0"/>
          </a:p>
          <a:p>
            <a:pPr marL="411163" indent="-15875">
              <a:buNone/>
            </a:pPr>
            <a:r>
              <a:rPr lang="en-US" sz="3200" b="1" dirty="0" smtClean="0"/>
              <a:t>and calculate the average power in simple AC circuits </a:t>
            </a:r>
            <a:endParaRPr lang="en-US" sz="22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82963" y="2438400"/>
          <a:ext cx="1533525" cy="1011238"/>
        </p:xfrm>
        <a:graphic>
          <a:graphicData uri="http://schemas.openxmlformats.org/presentationml/2006/ole">
            <p:oleObj spid="_x0000_s23554" name="Equation" r:id="rId3" imgW="634680" imgH="419040" progId="Equation.3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3795713" y="3581400"/>
          <a:ext cx="1563687" cy="1011238"/>
        </p:xfrm>
        <a:graphic>
          <a:graphicData uri="http://schemas.openxmlformats.org/presentationml/2006/ole">
            <p:oleObj spid="_x0000_s23555" name="Equation" r:id="rId4" imgW="647640" imgH="419040" progId="Equation.3">
              <p:embed/>
            </p:oleObj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4216400" y="5364163"/>
          <a:ext cx="3036888" cy="950912"/>
        </p:xfrm>
        <a:graphic>
          <a:graphicData uri="http://schemas.openxmlformats.org/presentationml/2006/ole">
            <p:oleObj spid="_x0000_s23556" name="Equation" r:id="rId5" imgW="1257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Assessment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Topic 12.2., Alternating Current:</a:t>
            </a:r>
          </a:p>
          <a:p>
            <a:pPr marL="1487488" lvl="1" indent="-1033463">
              <a:buNone/>
            </a:pPr>
            <a:r>
              <a:rPr lang="en-US" dirty="0" smtClean="0"/>
              <a:t>12.2.1.	Describe the </a:t>
            </a:r>
            <a:r>
              <a:rPr lang="en-US" dirty="0" err="1" smtClean="0"/>
              <a:t>emf</a:t>
            </a:r>
            <a:r>
              <a:rPr lang="en-US" dirty="0" smtClean="0"/>
              <a:t> induced in a coil rotating within a uniform magnetic field.</a:t>
            </a:r>
          </a:p>
          <a:p>
            <a:pPr marL="1487488" lvl="1" indent="-1033463">
              <a:buNone/>
            </a:pPr>
            <a:r>
              <a:rPr lang="en-US" dirty="0" smtClean="0"/>
              <a:t>12.2.2.	Explain the operation of a basic alternating current (ac) generator.</a:t>
            </a:r>
          </a:p>
          <a:p>
            <a:pPr marL="1487488" lvl="1" indent="-1033463">
              <a:buNone/>
            </a:pPr>
            <a:r>
              <a:rPr lang="en-US" dirty="0" smtClean="0"/>
              <a:t>12.2.3.	Describe the effect on the induced </a:t>
            </a:r>
            <a:r>
              <a:rPr lang="en-US" dirty="0" err="1" smtClean="0"/>
              <a:t>emf</a:t>
            </a:r>
            <a:r>
              <a:rPr lang="en-US" dirty="0" smtClean="0"/>
              <a:t> of changing the generator frequency.</a:t>
            </a:r>
          </a:p>
          <a:p>
            <a:pPr marL="1487488" lvl="1" indent="-1033463">
              <a:buNone/>
            </a:pPr>
            <a:r>
              <a:rPr lang="en-US" dirty="0" smtClean="0"/>
              <a:t>12.2.4.	Discuss what is meant by the root mean squared (</a:t>
            </a:r>
            <a:r>
              <a:rPr lang="en-US" dirty="0" err="1" smtClean="0"/>
              <a:t>rms</a:t>
            </a:r>
            <a:r>
              <a:rPr lang="en-US" dirty="0" smtClean="0"/>
              <a:t>) value of an alternating current or voltage.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Assessment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Topic 12.2., Alternating Current:</a:t>
            </a:r>
          </a:p>
          <a:p>
            <a:pPr marL="1487488" lvl="1" indent="-1033463">
              <a:buNone/>
            </a:pPr>
            <a:r>
              <a:rPr lang="en-US" dirty="0" smtClean="0"/>
              <a:t>12.2.5.	State the relation between peak and </a:t>
            </a:r>
            <a:r>
              <a:rPr lang="en-US" dirty="0" err="1" smtClean="0"/>
              <a:t>rms</a:t>
            </a:r>
            <a:r>
              <a:rPr lang="en-US" dirty="0" smtClean="0"/>
              <a:t> values for sinusoidal currents and voltages.</a:t>
            </a:r>
          </a:p>
          <a:p>
            <a:pPr marL="1487488" lvl="1" indent="-1033463">
              <a:buNone/>
            </a:pPr>
            <a:r>
              <a:rPr lang="en-US" dirty="0" smtClean="0"/>
              <a:t>12.2.6.	Solve problems using peak and </a:t>
            </a:r>
            <a:r>
              <a:rPr lang="en-US" dirty="0" err="1" smtClean="0"/>
              <a:t>rms</a:t>
            </a:r>
            <a:r>
              <a:rPr lang="en-US" dirty="0" smtClean="0"/>
              <a:t> values.</a:t>
            </a:r>
          </a:p>
          <a:p>
            <a:pPr marL="1487488" lvl="1" indent="-1033463">
              <a:buNone/>
            </a:pPr>
            <a:r>
              <a:rPr lang="en-US" dirty="0" smtClean="0"/>
              <a:t>12.2.7.	Solve ac circuit problems for </a:t>
            </a:r>
            <a:r>
              <a:rPr lang="en-US" dirty="0" err="1" smtClean="0"/>
              <a:t>ohmic</a:t>
            </a:r>
            <a:r>
              <a:rPr lang="en-US" dirty="0" smtClean="0"/>
              <a:t> resistors.</a:t>
            </a:r>
          </a:p>
          <a:p>
            <a:pPr marL="1487488" lvl="1" indent="-1033463">
              <a:buNone/>
            </a:pPr>
            <a:r>
              <a:rPr lang="en-US" dirty="0" smtClean="0"/>
              <a:t>12.2.8.	Describe the operation of an ideal transformer.</a:t>
            </a:r>
          </a:p>
          <a:p>
            <a:pPr marL="1487488" lvl="1" indent="-1033463">
              <a:buNone/>
            </a:pPr>
            <a:r>
              <a:rPr lang="en-US" dirty="0" smtClean="0"/>
              <a:t>12.2.9.	Solve problems on the operation of ideal transformers.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Assessment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Topic 12.3., Transmission of Electrical Power:</a:t>
            </a:r>
          </a:p>
          <a:p>
            <a:pPr marL="1487488" lvl="1" indent="-1033463">
              <a:buNone/>
            </a:pPr>
            <a:r>
              <a:rPr lang="en-US" dirty="0" smtClean="0"/>
              <a:t>12.3.1.	Outline the reasons for power losses in transmission lines and real transformers.</a:t>
            </a:r>
          </a:p>
          <a:p>
            <a:pPr marL="1487488" lvl="1" indent="-1033463">
              <a:buNone/>
            </a:pPr>
            <a:r>
              <a:rPr lang="en-US" dirty="0" smtClean="0"/>
              <a:t>12.3.2.	Explain the use of high-voltage step-up and step-down transformers in the transmission of electrical power.</a:t>
            </a:r>
          </a:p>
          <a:p>
            <a:pPr marL="1487488" lvl="1" indent="-1033463">
              <a:buNone/>
            </a:pPr>
            <a:r>
              <a:rPr lang="en-US" dirty="0" smtClean="0"/>
              <a:t>12.3.3.	Solve problems on the operation of real transformers and power transmission.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Assessment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Topic 12.3., Transmission of Electrical Power:</a:t>
            </a:r>
          </a:p>
          <a:p>
            <a:pPr marL="1487488" lvl="1" indent="-1033463">
              <a:buNone/>
            </a:pPr>
            <a:r>
              <a:rPr lang="en-US" dirty="0" smtClean="0"/>
              <a:t>12.3.4.	Suggest how extra-low-frequency electromagnetic fields, such as those created by electrical appliances and power lines, induce currents within a human body.</a:t>
            </a:r>
          </a:p>
          <a:p>
            <a:pPr marL="1487488" lvl="1" indent="-1033463">
              <a:buNone/>
            </a:pPr>
            <a:r>
              <a:rPr lang="en-US" dirty="0" smtClean="0"/>
              <a:t>12.3.5.	Discuss some of the possible risks involved in living and working near high-voltage power lines.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Viner Hand ITC" pitchFamily="66" charset="0"/>
              </a:rPr>
              <a:t>Questions</a:t>
            </a:r>
            <a:endParaRPr lang="en-US" sz="2800" dirty="0"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#1-8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Assessment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Topic 12.3., Transmission of Electrical Power:</a:t>
            </a:r>
          </a:p>
          <a:p>
            <a:pPr marL="1487488" lvl="1" indent="-1033463">
              <a:buNone/>
            </a:pPr>
            <a:r>
              <a:rPr lang="en-US" dirty="0" smtClean="0"/>
              <a:t>12.3.1.	Outline the reasons for power losses in transmission lines and real transformers.</a:t>
            </a:r>
          </a:p>
          <a:p>
            <a:pPr marL="1487488" lvl="1" indent="-1033463">
              <a:buNone/>
            </a:pPr>
            <a:r>
              <a:rPr lang="en-US" dirty="0" smtClean="0"/>
              <a:t>12.3.2.	Explain the use of high-voltage step-up and step-down transformers in the transmission of electrical power.</a:t>
            </a:r>
          </a:p>
          <a:p>
            <a:pPr marL="1487488" lvl="1" indent="-1033463">
              <a:buNone/>
            </a:pPr>
            <a:r>
              <a:rPr lang="en-US" dirty="0" smtClean="0"/>
              <a:t>12.3.3.	Solve problems on the operation of real transformers and power transmission.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Assessment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Topic 12.3., Transmission of Electrical Power:</a:t>
            </a:r>
          </a:p>
          <a:p>
            <a:pPr marL="1487488" lvl="1" indent="-1033463">
              <a:buNone/>
            </a:pPr>
            <a:r>
              <a:rPr lang="en-US" dirty="0" smtClean="0"/>
              <a:t>12.3.4.	Suggest how extra-low-frequency electromagnetic fields, such as those created by electrical appliances and power lines, induce currents within a human body.</a:t>
            </a:r>
          </a:p>
          <a:p>
            <a:pPr marL="1487488" lvl="1" indent="-1033463">
              <a:buNone/>
            </a:pPr>
            <a:r>
              <a:rPr lang="en-US" dirty="0" smtClean="0"/>
              <a:t>12.3.5.	Discuss some of the possible risks involved in living and working near high-voltage power lines.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Appreciate that the induced </a:t>
            </a:r>
            <a:r>
              <a:rPr lang="en-US" sz="3200" b="1" dirty="0" err="1" smtClean="0"/>
              <a:t>emf</a:t>
            </a:r>
            <a:r>
              <a:rPr lang="en-US" sz="3200" b="1" dirty="0" smtClean="0"/>
              <a:t> in a uniformly rotating coil is sinusoidal;</a:t>
            </a:r>
            <a:endParaRPr lang="en-US" sz="2200" dirty="0" smtClean="0"/>
          </a:p>
          <a:p>
            <a:r>
              <a:rPr lang="en-US" sz="3200" b="1" dirty="0" smtClean="0"/>
              <a:t>Explain the operation and importance of the AC generator;</a:t>
            </a:r>
            <a:endParaRPr lang="en-US" sz="2200" dirty="0" smtClean="0"/>
          </a:p>
          <a:p>
            <a:r>
              <a:rPr lang="en-US" sz="3200" b="1" dirty="0" smtClean="0"/>
              <a:t>Understand the operation of the transformer;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Apply the transformer equation, </a:t>
            </a:r>
          </a:p>
          <a:p>
            <a:endParaRPr lang="en-US" sz="3200" b="1" dirty="0" smtClean="0"/>
          </a:p>
          <a:p>
            <a:pPr marL="411163" indent="-15875">
              <a:buNone/>
            </a:pPr>
            <a:endParaRPr lang="en-US" sz="3200" b="1" dirty="0" smtClean="0"/>
          </a:p>
          <a:p>
            <a:pPr marL="411163" indent="-15875">
              <a:buNone/>
            </a:pPr>
            <a:endParaRPr lang="en-US" sz="3200" b="1" dirty="0" smtClean="0"/>
          </a:p>
          <a:p>
            <a:pPr marL="411163" indent="-15875">
              <a:buNone/>
            </a:pPr>
            <a:r>
              <a:rPr lang="en-US" sz="3200" b="1" dirty="0" smtClean="0"/>
              <a:t>and explain the use of transformers in power transmission;</a:t>
            </a:r>
            <a:endParaRPr lang="en-US" sz="22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2438400"/>
          <a:ext cx="2014151" cy="1585609"/>
        </p:xfrm>
        <a:graphic>
          <a:graphicData uri="http://schemas.openxmlformats.org/presentationml/2006/ole">
            <p:oleObj spid="_x0000_s1026" name="Equation" r:id="rId3" imgW="5968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Understand the terms </a:t>
            </a:r>
            <a:r>
              <a:rPr lang="en-US" sz="3200" b="1" dirty="0" err="1" smtClean="0"/>
              <a:t>rms</a:t>
            </a:r>
            <a:r>
              <a:rPr lang="en-US" sz="3200" b="1" dirty="0" smtClean="0"/>
              <a:t> and peak current</a:t>
            </a:r>
          </a:p>
          <a:p>
            <a:endParaRPr lang="en-US" sz="3200" b="1" dirty="0" smtClean="0"/>
          </a:p>
          <a:p>
            <a:pPr marL="411163" indent="-15875">
              <a:buNone/>
            </a:pPr>
            <a:r>
              <a:rPr lang="en-US" sz="3200" b="1" dirty="0" smtClean="0"/>
              <a:t>and voltage</a:t>
            </a:r>
          </a:p>
          <a:p>
            <a:pPr marL="411163" indent="-15875">
              <a:buNone/>
            </a:pPr>
            <a:endParaRPr lang="en-US" sz="3200" b="1" dirty="0" smtClean="0"/>
          </a:p>
          <a:p>
            <a:pPr marL="411163" indent="-15875">
              <a:buNone/>
            </a:pPr>
            <a:r>
              <a:rPr lang="en-US" sz="3200" b="1" dirty="0" smtClean="0"/>
              <a:t>and calculate the average power in simple AC circuits </a:t>
            </a:r>
            <a:endParaRPr lang="en-US" sz="22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82963" y="2438400"/>
          <a:ext cx="1533525" cy="1011238"/>
        </p:xfrm>
        <a:graphic>
          <a:graphicData uri="http://schemas.openxmlformats.org/presentationml/2006/ole">
            <p:oleObj spid="_x0000_s2050" name="Equation" r:id="rId3" imgW="634680" imgH="419040" progId="Equation.3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3795713" y="3581400"/>
          <a:ext cx="1563687" cy="1011238"/>
        </p:xfrm>
        <a:graphic>
          <a:graphicData uri="http://schemas.openxmlformats.org/presentationml/2006/ole">
            <p:oleObj spid="_x0000_s2051" name="Equation" r:id="rId4" imgW="647640" imgH="419040" progId="Equation.3">
              <p:embed/>
            </p:oleObj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5181600" y="5410200"/>
          <a:ext cx="3036888" cy="950912"/>
        </p:xfrm>
        <a:graphic>
          <a:graphicData uri="http://schemas.openxmlformats.org/presentationml/2006/ole">
            <p:oleObj spid="_x0000_s2052" name="Equation" r:id="rId5" imgW="1257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465</TotalTime>
  <Words>746</Words>
  <Application>Microsoft Office PowerPoint</Application>
  <PresentationFormat>On-screen Show (4:3)</PresentationFormat>
  <Paragraphs>166</Paragraphs>
  <Slides>46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Metro</vt:lpstr>
      <vt:lpstr>Equation</vt:lpstr>
      <vt:lpstr>Devil  physics The  baddest  class  on  campus IB  Physics</vt:lpstr>
      <vt:lpstr>Tsokos Lsn 5-8 alternating current</vt:lpstr>
      <vt:lpstr>IB Assessment Statements</vt:lpstr>
      <vt:lpstr>IB Assessment Statements</vt:lpstr>
      <vt:lpstr>IB Assessment Statements</vt:lpstr>
      <vt:lpstr>IB Assessment Statements</vt:lpstr>
      <vt:lpstr>Objectives</vt:lpstr>
      <vt:lpstr>Objectives</vt:lpstr>
      <vt:lpstr>Objectives</vt:lpstr>
      <vt:lpstr>Introductory Video Understanding AC and DC Generators</vt:lpstr>
      <vt:lpstr>Alternating Current</vt:lpstr>
      <vt:lpstr>AC Generator</vt:lpstr>
      <vt:lpstr>AC Generator</vt:lpstr>
      <vt:lpstr>AC Generator</vt:lpstr>
      <vt:lpstr>AC Generator</vt:lpstr>
      <vt:lpstr>AC Generator</vt:lpstr>
      <vt:lpstr>AC Generator</vt:lpstr>
      <vt:lpstr>AC Generator</vt:lpstr>
      <vt:lpstr>AC Generator</vt:lpstr>
      <vt:lpstr>AC Generator</vt:lpstr>
      <vt:lpstr>AC Generator</vt:lpstr>
      <vt:lpstr>AC Generator</vt:lpstr>
      <vt:lpstr>AC Generator</vt:lpstr>
      <vt:lpstr>AC Generator</vt:lpstr>
      <vt:lpstr>AC Generator</vt:lpstr>
      <vt:lpstr>Power in AC Circuits</vt:lpstr>
      <vt:lpstr>Power in AC Circuits</vt:lpstr>
      <vt:lpstr>Power in AC Circuits</vt:lpstr>
      <vt:lpstr>Root Mean Square (rms)</vt:lpstr>
      <vt:lpstr>Root Mean Square (rms)</vt:lpstr>
      <vt:lpstr>Root Mean Square (rms)</vt:lpstr>
      <vt:lpstr>Slip-Ring Commutator</vt:lpstr>
      <vt:lpstr>Back-emf in the DC Motor</vt:lpstr>
      <vt:lpstr>Transformers</vt:lpstr>
      <vt:lpstr>Transformers</vt:lpstr>
      <vt:lpstr>Transformers</vt:lpstr>
      <vt:lpstr>Transformers and Power Transmission</vt:lpstr>
      <vt:lpstr>Objectives</vt:lpstr>
      <vt:lpstr>Objectives</vt:lpstr>
      <vt:lpstr>Objectives</vt:lpstr>
      <vt:lpstr>IB Assessment Statements</vt:lpstr>
      <vt:lpstr>IB Assessment Statements</vt:lpstr>
      <vt:lpstr>IB Assessment Statements</vt:lpstr>
      <vt:lpstr>IB Assessment Statements</vt:lpstr>
      <vt:lpstr>Questions</vt:lpstr>
      <vt:lpstr>Homework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Devil physics The baddest class on campus IB Physics Physics I Honors / Pre-IB Physics</dc:title>
  <dc:creator>Kyle Smith</dc:creator>
  <cp:lastModifiedBy>Kyle Smith</cp:lastModifiedBy>
  <cp:revision>38</cp:revision>
  <dcterms:created xsi:type="dcterms:W3CDTF">2010-12-08T08:20:03Z</dcterms:created>
  <dcterms:modified xsi:type="dcterms:W3CDTF">2014-10-28T16:03:29Z</dcterms:modified>
</cp:coreProperties>
</file>