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97" r:id="rId5"/>
    <p:sldId id="298" r:id="rId6"/>
    <p:sldId id="299" r:id="rId7"/>
    <p:sldId id="300" r:id="rId8"/>
    <p:sldId id="301" r:id="rId9"/>
    <p:sldId id="302" r:id="rId10"/>
    <p:sldId id="304" r:id="rId11"/>
    <p:sldId id="305" r:id="rId12"/>
    <p:sldId id="303" r:id="rId13"/>
    <p:sldId id="306" r:id="rId14"/>
    <p:sldId id="308" r:id="rId15"/>
    <p:sldId id="307" r:id="rId16"/>
    <p:sldId id="310" r:id="rId17"/>
    <p:sldId id="309" r:id="rId18"/>
    <p:sldId id="311" r:id="rId19"/>
    <p:sldId id="322" r:id="rId20"/>
    <p:sldId id="323" r:id="rId21"/>
    <p:sldId id="324" r:id="rId22"/>
    <p:sldId id="325" r:id="rId23"/>
    <p:sldId id="326" r:id="rId24"/>
    <p:sldId id="327" r:id="rId25"/>
    <p:sldId id="263" r:id="rId26"/>
    <p:sldId id="296" r:id="rId27"/>
    <p:sldId id="328" r:id="rId28"/>
    <p:sldId id="332" r:id="rId29"/>
    <p:sldId id="330" r:id="rId30"/>
    <p:sldId id="331" r:id="rId31"/>
    <p:sldId id="329" r:id="rId32"/>
    <p:sldId id="333" r:id="rId33"/>
    <p:sldId id="334" r:id="rId34"/>
    <p:sldId id="336" r:id="rId35"/>
    <p:sldId id="338" r:id="rId36"/>
    <p:sldId id="339" r:id="rId37"/>
    <p:sldId id="337" r:id="rId38"/>
    <p:sldId id="341" r:id="rId39"/>
    <p:sldId id="340" r:id="rId40"/>
    <p:sldId id="342" r:id="rId41"/>
    <p:sldId id="345" r:id="rId42"/>
    <p:sldId id="346" r:id="rId43"/>
    <p:sldId id="347" r:id="rId44"/>
    <p:sldId id="348" r:id="rId45"/>
    <p:sldId id="344" r:id="rId46"/>
    <p:sldId id="343" r:id="rId47"/>
    <p:sldId id="349" r:id="rId48"/>
    <p:sldId id="350" r:id="rId49"/>
    <p:sldId id="352" r:id="rId50"/>
    <p:sldId id="353" r:id="rId51"/>
    <p:sldId id="354" r:id="rId52"/>
    <p:sldId id="351" r:id="rId53"/>
    <p:sldId id="356" r:id="rId54"/>
    <p:sldId id="364" r:id="rId55"/>
    <p:sldId id="357" r:id="rId56"/>
    <p:sldId id="358" r:id="rId57"/>
    <p:sldId id="365" r:id="rId58"/>
    <p:sldId id="355" r:id="rId59"/>
    <p:sldId id="360" r:id="rId60"/>
    <p:sldId id="361" r:id="rId61"/>
    <p:sldId id="362" r:id="rId62"/>
    <p:sldId id="363" r:id="rId63"/>
    <p:sldId id="366" r:id="rId64"/>
    <p:sldId id="368" r:id="rId65"/>
    <p:sldId id="369" r:id="rId66"/>
    <p:sldId id="370" r:id="rId67"/>
    <p:sldId id="371" r:id="rId68"/>
    <p:sldId id="372" r:id="rId69"/>
    <p:sldId id="373" r:id="rId70"/>
    <p:sldId id="374" r:id="rId71"/>
    <p:sldId id="313" r:id="rId72"/>
    <p:sldId id="314" r:id="rId73"/>
    <p:sldId id="315" r:id="rId74"/>
    <p:sldId id="316" r:id="rId75"/>
    <p:sldId id="317" r:id="rId76"/>
    <p:sldId id="318" r:id="rId77"/>
    <p:sldId id="319" r:id="rId78"/>
    <p:sldId id="320" r:id="rId79"/>
    <p:sldId id="312" r:id="rId80"/>
    <p:sldId id="261" r:id="rId81"/>
    <p:sldId id="262"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2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2/5/2016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2/5/2016</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2/5/2016</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oleObject" Target="../embeddings/oleObject3.bin"/><Relationship Id="rId4" Type="http://schemas.openxmlformats.org/officeDocument/2006/relationships/image" Target="../media/image4.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hyperlink" Target="Refraction%20Part1_1.wmv"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9.jpeg"/><Relationship Id="rId4" Type="http://schemas.openxmlformats.org/officeDocument/2006/relationships/image" Target="../media/image11.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3.wmf"/><Relationship Id="rId5" Type="http://schemas.openxmlformats.org/officeDocument/2006/relationships/oleObject" Target="../embeddings/oleObject8.bin"/><Relationship Id="rId4" Type="http://schemas.openxmlformats.org/officeDocument/2006/relationships/image" Target="../media/image12.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5.wmf"/><Relationship Id="rId5" Type="http://schemas.openxmlformats.org/officeDocument/2006/relationships/oleObject" Target="../embeddings/oleObject10.bin"/><Relationship Id="rId4" Type="http://schemas.openxmlformats.org/officeDocument/2006/relationships/image" Target="../media/image14.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7.wmf"/><Relationship Id="rId5" Type="http://schemas.openxmlformats.org/officeDocument/2006/relationships/oleObject" Target="../embeddings/oleObject12.bin"/><Relationship Id="rId4" Type="http://schemas.openxmlformats.org/officeDocument/2006/relationships/image" Target="../media/image16.wmf"/></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Interference%20of%20Light.wmv"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3.wmf"/><Relationship Id="rId4" Type="http://schemas.openxmlformats.org/officeDocument/2006/relationships/oleObject" Target="../embeddings/oleObject13.bin"/></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3.wmf"/><Relationship Id="rId4" Type="http://schemas.openxmlformats.org/officeDocument/2006/relationships/oleObject" Target="../embeddings/oleObject14.bin"/></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5.wmf"/><Relationship Id="rId4" Type="http://schemas.openxmlformats.org/officeDocument/2006/relationships/oleObject" Target="../embeddings/oleObject15.bin"/></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5.wmf"/><Relationship Id="rId4" Type="http://schemas.openxmlformats.org/officeDocument/2006/relationships/oleObject" Target="../embeddings/oleObject16.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3.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5.wmf"/><Relationship Id="rId5" Type="http://schemas.openxmlformats.org/officeDocument/2006/relationships/oleObject" Target="../embeddings/oleObject19.bin"/><Relationship Id="rId4" Type="http://schemas.openxmlformats.org/officeDocument/2006/relationships/image" Target="../media/image4.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3200" dirty="0" smtClean="0">
                <a:latin typeface="Pristina" pitchFamily="66" charset="0"/>
              </a:rPr>
              <a:t/>
            </a:r>
            <a:br>
              <a:rPr lang="en-US" sz="3200" dirty="0" smtClean="0">
                <a:latin typeface="Pristina" pitchFamily="66" charset="0"/>
              </a:rPr>
            </a:br>
            <a:r>
              <a:rPr lang="en-US" sz="3000" dirty="0" smtClean="0">
                <a:latin typeface="Pristina" pitchFamily="66" charset="0"/>
              </a:rPr>
              <a:t>IB Physics</a:t>
            </a:r>
            <a:endParaRPr lang="en-US" sz="30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Solving problems involving Snell’s law, critical angle and total internal reflection </a:t>
            </a:r>
          </a:p>
          <a:p>
            <a:r>
              <a:rPr lang="en-US" sz="3200" dirty="0" smtClean="0"/>
              <a:t>Determining refractive index experimentally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Qualitatively describing the diffraction pattern formed when plane waves are incident normally on a single-slit </a:t>
            </a:r>
          </a:p>
          <a:p>
            <a:r>
              <a:rPr lang="en-US" sz="3200" dirty="0" smtClean="0"/>
              <a:t>Quantitatively describing double-slit interference intensity patterns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Guidance:</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Quantitative descriptions of refractive index are limited to light rays passing between two or more transparent media. If more than two media, only parallel interfaces will be considered </a:t>
            </a:r>
          </a:p>
          <a:p>
            <a:r>
              <a:rPr lang="en-US" sz="3200" dirty="0" smtClean="0"/>
              <a:t>Students will not be expected to derive the double-slit equation </a:t>
            </a:r>
          </a:p>
          <a:p>
            <a:r>
              <a:rPr lang="en-US" sz="3200" dirty="0" smtClean="0"/>
              <a:t>Students should have the opportunity to observe diffraction and interference patterns arising from more than one type of wave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Data Booklet Reference:</a:t>
            </a:r>
            <a:br>
              <a:rPr lang="en-US" dirty="0" smtClean="0"/>
            </a:br>
            <a:endParaRPr lang="en-US" dirty="0"/>
          </a:p>
        </p:txBody>
      </p:sp>
      <p:sp>
        <p:nvSpPr>
          <p:cNvPr id="3" name="Content Placeholder 2"/>
          <p:cNvSpPr>
            <a:spLocks noGrp="1"/>
          </p:cNvSpPr>
          <p:nvPr>
            <p:ph idx="1"/>
          </p:nvPr>
        </p:nvSpPr>
        <p:spPr>
          <a:xfrm>
            <a:off x="685800" y="1783560"/>
            <a:ext cx="8001000" cy="4572000"/>
          </a:xfrm>
        </p:spPr>
        <p:txBody>
          <a:bodyPr>
            <a:normAutofit/>
          </a:bodyPr>
          <a:lstStyle/>
          <a:p>
            <a:endParaRPr lang="en-US" sz="3200" dirty="0" smtClean="0"/>
          </a:p>
        </p:txBody>
      </p:sp>
      <p:graphicFrame>
        <p:nvGraphicFramePr>
          <p:cNvPr id="5" name="Object 4"/>
          <p:cNvGraphicFramePr>
            <a:graphicFrameLocks noChangeAspect="1"/>
          </p:cNvGraphicFramePr>
          <p:nvPr/>
        </p:nvGraphicFramePr>
        <p:xfrm>
          <a:off x="1219200" y="1828800"/>
          <a:ext cx="3276600" cy="2670300"/>
        </p:xfrm>
        <a:graphic>
          <a:graphicData uri="http://schemas.openxmlformats.org/presentationml/2006/ole">
            <mc:AlternateContent xmlns:mc="http://schemas.openxmlformats.org/markup-compatibility/2006">
              <mc:Choice xmlns:v="urn:schemas-microsoft-com:vml" Requires="v">
                <p:oleObj spid="_x0000_s1029" name="Equation" r:id="rId3" imgW="1028520" imgH="838080" progId="Equation.3">
                  <p:embed/>
                </p:oleObj>
              </mc:Choice>
              <mc:Fallback>
                <p:oleObj name="Equation" r:id="rId3" imgW="1028520" imgH="83808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28800"/>
                        <a:ext cx="3276600" cy="2670300"/>
                      </a:xfrm>
                      <a:prstGeom prst="rect">
                        <a:avLst/>
                      </a:prstGeom>
                      <a:solidFill>
                        <a:schemeClr val="tx1"/>
                      </a:solidFill>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Data Booklet Reference:</a:t>
            </a:r>
            <a:br>
              <a:rPr lang="en-US" dirty="0" smtClean="0"/>
            </a:br>
            <a:endParaRPr lang="en-US" dirty="0"/>
          </a:p>
        </p:txBody>
      </p:sp>
      <p:sp>
        <p:nvSpPr>
          <p:cNvPr id="3" name="Content Placeholder 2"/>
          <p:cNvSpPr>
            <a:spLocks noGrp="1"/>
          </p:cNvSpPr>
          <p:nvPr>
            <p:ph idx="1"/>
          </p:nvPr>
        </p:nvSpPr>
        <p:spPr>
          <a:xfrm>
            <a:off x="685800" y="1783560"/>
            <a:ext cx="8001000" cy="4572000"/>
          </a:xfrm>
        </p:spPr>
        <p:txBody>
          <a:bodyPr>
            <a:normAutofit/>
          </a:bodyPr>
          <a:lstStyle/>
          <a:p>
            <a:r>
              <a:rPr lang="en-US" sz="3200" dirty="0" smtClean="0"/>
              <a:t>Constructive Interference:  path difference = </a:t>
            </a:r>
          </a:p>
          <a:p>
            <a:endParaRPr lang="en-US" sz="3200" dirty="0" smtClean="0"/>
          </a:p>
          <a:p>
            <a:endParaRPr lang="en-US" sz="3200" dirty="0" smtClean="0"/>
          </a:p>
          <a:p>
            <a:r>
              <a:rPr lang="en-US" sz="3200" dirty="0" smtClean="0"/>
              <a:t>Destructive Interference:  path difference = </a:t>
            </a:r>
          </a:p>
        </p:txBody>
      </p:sp>
      <p:graphicFrame>
        <p:nvGraphicFramePr>
          <p:cNvPr id="5" name="Object 4"/>
          <p:cNvGraphicFramePr>
            <a:graphicFrameLocks noChangeAspect="1"/>
          </p:cNvGraphicFramePr>
          <p:nvPr/>
        </p:nvGraphicFramePr>
        <p:xfrm>
          <a:off x="3581400" y="2514600"/>
          <a:ext cx="1143000" cy="939402"/>
        </p:xfrm>
        <a:graphic>
          <a:graphicData uri="http://schemas.openxmlformats.org/presentationml/2006/ole">
            <mc:AlternateContent xmlns:mc="http://schemas.openxmlformats.org/markup-compatibility/2006">
              <mc:Choice xmlns:v="urn:schemas-microsoft-com:vml" Requires="v">
                <p:oleObj spid="_x0000_s2054" name="Equation" r:id="rId3" imgW="215640" imgH="177480" progId="Equation.3">
                  <p:embed/>
                </p:oleObj>
              </mc:Choice>
              <mc:Fallback>
                <p:oleObj name="Equation" r:id="rId3" imgW="215640" imgH="17748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514600"/>
                        <a:ext cx="1143000" cy="939402"/>
                      </a:xfrm>
                      <a:prstGeom prst="rect">
                        <a:avLst/>
                      </a:prstGeom>
                      <a:solidFill>
                        <a:schemeClr val="tx1"/>
                      </a:solidFill>
                    </p:spPr>
                  </p:pic>
                </p:oleObj>
              </mc:Fallback>
            </mc:AlternateContent>
          </a:graphicData>
        </a:graphic>
      </p:graphicFrame>
      <p:graphicFrame>
        <p:nvGraphicFramePr>
          <p:cNvPr id="2051" name="Object 3"/>
          <p:cNvGraphicFramePr>
            <a:graphicFrameLocks noChangeAspect="1"/>
          </p:cNvGraphicFramePr>
          <p:nvPr/>
        </p:nvGraphicFramePr>
        <p:xfrm>
          <a:off x="3048000" y="4343400"/>
          <a:ext cx="2257783" cy="1600200"/>
        </p:xfrm>
        <a:graphic>
          <a:graphicData uri="http://schemas.openxmlformats.org/presentationml/2006/ole">
            <mc:AlternateContent xmlns:mc="http://schemas.openxmlformats.org/markup-compatibility/2006">
              <mc:Choice xmlns:v="urn:schemas-microsoft-com:vml" Requires="v">
                <p:oleObj spid="_x0000_s2055" name="Equation" r:id="rId5" imgW="609480" imgH="431640" progId="Equation.3">
                  <p:embed/>
                </p:oleObj>
              </mc:Choice>
              <mc:Fallback>
                <p:oleObj name="Equation" r:id="rId5" imgW="609480" imgH="4316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343400"/>
                        <a:ext cx="2257783" cy="1600200"/>
                      </a:xfrm>
                      <a:prstGeom prst="rect">
                        <a:avLst/>
                      </a:prstGeom>
                      <a:solidFill>
                        <a:schemeClr val="tx1"/>
                      </a:solidFill>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satellite footprint on Earth is governed by the diffraction at the dish on the satellite </a:t>
            </a:r>
          </a:p>
          <a:p>
            <a:r>
              <a:rPr lang="en-US" sz="3200" dirty="0" smtClean="0"/>
              <a:t>Applications of the refraction and reflection of light range from the simple plane mirror through the medical endoscope and beyond. Many of these applications have enabled us to improve and extend our sense of vision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The simple idea of the cancellation of two coherent light rays reflecting from two surfaces leads to data storage in compact discs and their successors </a:t>
            </a:r>
          </a:p>
          <a:p>
            <a:r>
              <a:rPr lang="en-US" sz="3200" dirty="0" smtClean="0"/>
              <a:t>The physical explanation of the rainbow involves refraction and total internal reflection. The bright and dark bands inside the rainbow, supernumeraries, can be explained only by the wave nature of light and diffraction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Aims: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Aim 1: the historical aspects of this topic are still relevant science and provide valuable insight into the work of earlier scientists </a:t>
            </a:r>
          </a:p>
          <a:p>
            <a:r>
              <a:rPr lang="en-US" sz="3200" dirty="0" smtClean="0"/>
              <a:t>Aim 8: the increasing use of digital data and its storage density has implications on individual privacy through the permanence of a digital footprint</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Aims: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Aim 6: experiments could include (but are not limited to): determination of refractive index and application of Snell’s law; determining conditions under which total internal reflection may occur; examination of diffraction patterns through apertures and around obstacles; investigation of the double-slit experiment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i="1" u="sng" dirty="0" smtClean="0"/>
              <a:t>Law of Reflection</a:t>
            </a:r>
            <a:r>
              <a:rPr lang="en-US" b="1" dirty="0" smtClean="0"/>
              <a:t> </a:t>
            </a:r>
            <a:r>
              <a:rPr lang="en-US" sz="2000" dirty="0" smtClean="0"/>
              <a:t/>
            </a:r>
            <a:br>
              <a:rPr lang="en-US" sz="2000" dirty="0" smtClean="0"/>
            </a:br>
            <a:endParaRPr lang="en-US" dirty="0"/>
          </a:p>
        </p:txBody>
      </p:sp>
      <p:sp>
        <p:nvSpPr>
          <p:cNvPr id="3" name="Content Placeholder 2"/>
          <p:cNvSpPr>
            <a:spLocks noGrp="1"/>
          </p:cNvSpPr>
          <p:nvPr>
            <p:ph idx="1"/>
          </p:nvPr>
        </p:nvSpPr>
        <p:spPr/>
        <p:txBody>
          <a:bodyPr/>
          <a:lstStyle/>
          <a:p>
            <a:r>
              <a:rPr lang="en-US" sz="3200" b="1" i="1" dirty="0" smtClean="0">
                <a:solidFill>
                  <a:srgbClr val="FFFF00"/>
                </a:solidFill>
              </a:rPr>
              <a:t>What happens to a pulse on a rope tied to a wall?</a:t>
            </a:r>
            <a:endParaRPr lang="en-US" i="1" dirty="0">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4343400"/>
            <a:ext cx="8382000" cy="1975104"/>
          </a:xfrm>
        </p:spPr>
        <p:txBody>
          <a:bodyPr/>
          <a:lstStyle/>
          <a:p>
            <a:r>
              <a:rPr lang="en-US" sz="3600" dirty="0" err="1" smtClean="0"/>
              <a:t>Lsn</a:t>
            </a:r>
            <a:r>
              <a:rPr lang="en-US" sz="3600" dirty="0" smtClean="0"/>
              <a:t> 4-4</a:t>
            </a:r>
            <a:br>
              <a:rPr lang="en-US" sz="3600" dirty="0" smtClean="0"/>
            </a:br>
            <a:r>
              <a:rPr lang="en-US" sz="3600" dirty="0" smtClean="0"/>
              <a:t>Wave </a:t>
            </a:r>
            <a:r>
              <a:rPr lang="en-US" sz="3600" dirty="0" err="1" smtClean="0"/>
              <a:t>Behaviour</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i="1" u="sng" dirty="0" smtClean="0"/>
              <a:t>Law of Reflection</a:t>
            </a:r>
            <a:r>
              <a:rPr lang="en-US" b="1" dirty="0" smtClean="0"/>
              <a:t> </a:t>
            </a:r>
            <a:r>
              <a:rPr lang="en-US" sz="2000" dirty="0" smtClean="0"/>
              <a:t/>
            </a:r>
            <a:br>
              <a:rPr lang="en-US" sz="2000" dirty="0" smtClean="0"/>
            </a:br>
            <a:endParaRPr lang="en-US" dirty="0"/>
          </a:p>
        </p:txBody>
      </p:sp>
      <p:sp>
        <p:nvSpPr>
          <p:cNvPr id="3" name="Content Placeholder 2"/>
          <p:cNvSpPr>
            <a:spLocks noGrp="1"/>
          </p:cNvSpPr>
          <p:nvPr>
            <p:ph idx="1"/>
          </p:nvPr>
        </p:nvSpPr>
        <p:spPr/>
        <p:txBody>
          <a:bodyPr/>
          <a:lstStyle/>
          <a:p>
            <a:r>
              <a:rPr lang="en-US" sz="3200" b="1" i="1" dirty="0" smtClean="0">
                <a:solidFill>
                  <a:srgbClr val="FFFF00"/>
                </a:solidFill>
              </a:rPr>
              <a:t>What happens to a pulse on a rope tied to a wall?</a:t>
            </a:r>
            <a:endParaRPr lang="en-US" sz="1800" i="1" dirty="0" smtClean="0">
              <a:solidFill>
                <a:srgbClr val="FFFF00"/>
              </a:solidFill>
            </a:endParaRPr>
          </a:p>
          <a:p>
            <a:r>
              <a:rPr lang="en-US" sz="3200" b="1" i="1" dirty="0" smtClean="0">
                <a:solidFill>
                  <a:srgbClr val="FF0000"/>
                </a:solidFill>
              </a:rPr>
              <a:t>The pulse reflects inverted and traveling in the opposite direction:</a:t>
            </a:r>
            <a:endParaRPr lang="en-US" sz="1600" i="1" dirty="0" smtClean="0">
              <a:solidFill>
                <a:srgbClr val="FF0000"/>
              </a:solidFill>
            </a:endParaRPr>
          </a:p>
          <a:p>
            <a:endParaRPr lang="en-US" dirty="0"/>
          </a:p>
        </p:txBody>
      </p:sp>
      <p:pic>
        <p:nvPicPr>
          <p:cNvPr id="4" name="Picture 3" descr="Reflection of rope pulse.JPG"/>
          <p:cNvPicPr/>
          <p:nvPr/>
        </p:nvPicPr>
        <p:blipFill>
          <a:blip r:embed="rId2" cstate="print"/>
          <a:srcRect l="4175" r="1884" b="18421"/>
          <a:stretch>
            <a:fillRect/>
          </a:stretch>
        </p:blipFill>
        <p:spPr>
          <a:xfrm>
            <a:off x="2438400" y="3962400"/>
            <a:ext cx="4876800" cy="27051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i="1" u="sng" dirty="0" smtClean="0"/>
              <a:t>Law of Reflection</a:t>
            </a:r>
            <a:r>
              <a:rPr lang="en-US" b="1" dirty="0" smtClean="0"/>
              <a:t> </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b="1" i="1" u="sng" dirty="0" smtClean="0"/>
              <a:t>Law of Reflection</a:t>
            </a:r>
            <a:r>
              <a:rPr lang="en-US" sz="3200" b="1" dirty="0" smtClean="0"/>
              <a:t>:  The </a:t>
            </a:r>
            <a:r>
              <a:rPr lang="en-US" sz="3200" b="1" i="1" u="sng" dirty="0" smtClean="0"/>
              <a:t>angle of incidence, </a:t>
            </a:r>
            <a:r>
              <a:rPr lang="en-US" sz="3200" b="1" i="1" u="sng" dirty="0" err="1" smtClean="0"/>
              <a:t>i</a:t>
            </a:r>
            <a:r>
              <a:rPr lang="en-US" sz="3200" b="1" dirty="0" smtClean="0"/>
              <a:t> (angle between the ray and the normal to the reflecting surface at the point of incidence) is equal to the </a:t>
            </a:r>
            <a:r>
              <a:rPr lang="en-US" sz="3200" b="1" i="1" u="sng" dirty="0" smtClean="0"/>
              <a:t>angle of reflection, r</a:t>
            </a:r>
            <a:r>
              <a:rPr lang="en-US" sz="3200" b="1" dirty="0" smtClean="0"/>
              <a:t> (angle between the normal and the reflected ray).</a:t>
            </a:r>
            <a:endParaRPr lang="en-US" sz="1800"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pPr lvl="0"/>
            <a:r>
              <a:rPr lang="en-US" b="1" i="1" u="sng" dirty="0" smtClean="0"/>
              <a:t>Law of Reflection</a:t>
            </a:r>
            <a:r>
              <a:rPr lang="en-US" b="1" dirty="0" smtClean="0"/>
              <a:t> </a:t>
            </a:r>
            <a:r>
              <a:rPr lang="en-US" sz="2000" dirty="0" smtClean="0"/>
              <a:t/>
            </a:r>
            <a:br>
              <a:rPr lang="en-US" sz="2000" dirty="0" smtClean="0"/>
            </a:br>
            <a:endParaRPr lang="en-US" dirty="0"/>
          </a:p>
        </p:txBody>
      </p:sp>
      <p:sp>
        <p:nvSpPr>
          <p:cNvPr id="3" name="Content Placeholder 2"/>
          <p:cNvSpPr>
            <a:spLocks noGrp="1"/>
          </p:cNvSpPr>
          <p:nvPr>
            <p:ph idx="1"/>
          </p:nvPr>
        </p:nvSpPr>
        <p:spPr>
          <a:xfrm>
            <a:off x="304800" y="1143000"/>
            <a:ext cx="4267200" cy="5212560"/>
          </a:xfrm>
        </p:spPr>
        <p:txBody>
          <a:bodyPr>
            <a:normAutofit fontScale="92500"/>
          </a:bodyPr>
          <a:lstStyle/>
          <a:p>
            <a:r>
              <a:rPr lang="en-US" sz="3200" b="1" i="1" u="sng" dirty="0" smtClean="0"/>
              <a:t>Law of Reflection</a:t>
            </a:r>
            <a:r>
              <a:rPr lang="en-US" sz="3200" b="1" dirty="0" smtClean="0"/>
              <a:t>:  The </a:t>
            </a:r>
            <a:r>
              <a:rPr lang="en-US" sz="3200" b="1" i="1" u="sng" dirty="0" smtClean="0"/>
              <a:t>angle of incidence, </a:t>
            </a:r>
            <a:r>
              <a:rPr lang="en-US" sz="3200" b="1" i="1" u="sng" dirty="0" err="1" smtClean="0"/>
              <a:t>i</a:t>
            </a:r>
            <a:r>
              <a:rPr lang="en-US" sz="3200" b="1" dirty="0" smtClean="0"/>
              <a:t> (</a:t>
            </a:r>
            <a:r>
              <a:rPr lang="en-US" sz="3200" b="1" i="1" dirty="0" smtClean="0">
                <a:solidFill>
                  <a:srgbClr val="FFFF00"/>
                </a:solidFill>
              </a:rPr>
              <a:t>angle between the ray and the normal to the reflecting surface </a:t>
            </a:r>
            <a:r>
              <a:rPr lang="en-US" sz="3200" b="1" dirty="0" smtClean="0"/>
              <a:t>at the point of incidence) is equal to the </a:t>
            </a:r>
            <a:r>
              <a:rPr lang="en-US" sz="3200" b="1" i="1" u="sng" dirty="0" smtClean="0"/>
              <a:t>angle of reflection, r</a:t>
            </a:r>
            <a:r>
              <a:rPr lang="en-US" sz="3200" b="1" dirty="0" smtClean="0"/>
              <a:t> (angle between the normal and the reflected ray).</a:t>
            </a:r>
            <a:endParaRPr lang="en-US" sz="1800" dirty="0" smtClean="0"/>
          </a:p>
        </p:txBody>
      </p:sp>
      <p:pic>
        <p:nvPicPr>
          <p:cNvPr id="4" name="Picture 3" descr="Law of Reflection.JPG"/>
          <p:cNvPicPr/>
          <p:nvPr/>
        </p:nvPicPr>
        <p:blipFill>
          <a:blip r:embed="rId2" cstate="print"/>
          <a:srcRect b="12162"/>
          <a:stretch>
            <a:fillRect/>
          </a:stretch>
        </p:blipFill>
        <p:spPr>
          <a:xfrm>
            <a:off x="4953000" y="990600"/>
            <a:ext cx="3962400" cy="56388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pPr lvl="0"/>
            <a:r>
              <a:rPr lang="en-US" b="1" i="1" u="sng" dirty="0" smtClean="0"/>
              <a:t>Law of Reflection</a:t>
            </a:r>
            <a:r>
              <a:rPr lang="en-US" b="1" dirty="0" smtClean="0"/>
              <a:t> </a:t>
            </a:r>
            <a:r>
              <a:rPr lang="en-US" sz="2000" dirty="0" smtClean="0"/>
              <a:t/>
            </a:r>
            <a:br>
              <a:rPr lang="en-US" sz="2000" dirty="0" smtClean="0"/>
            </a:br>
            <a:endParaRPr lang="en-US" dirty="0"/>
          </a:p>
        </p:txBody>
      </p:sp>
      <p:sp>
        <p:nvSpPr>
          <p:cNvPr id="3" name="Content Placeholder 2"/>
          <p:cNvSpPr>
            <a:spLocks noGrp="1"/>
          </p:cNvSpPr>
          <p:nvPr>
            <p:ph idx="1"/>
          </p:nvPr>
        </p:nvSpPr>
        <p:spPr>
          <a:xfrm>
            <a:off x="304800" y="1143000"/>
            <a:ext cx="4267200" cy="5212560"/>
          </a:xfrm>
        </p:spPr>
        <p:txBody>
          <a:bodyPr>
            <a:normAutofit/>
          </a:bodyPr>
          <a:lstStyle/>
          <a:p>
            <a:r>
              <a:rPr lang="en-US" sz="3200" b="1" dirty="0" smtClean="0"/>
              <a:t>The reflected and incident rays and the normal to the surface lie on the same plane, called the plane of incidence.</a:t>
            </a:r>
            <a:endParaRPr lang="en-US" sz="1600" dirty="0" smtClean="0"/>
          </a:p>
        </p:txBody>
      </p:sp>
      <p:pic>
        <p:nvPicPr>
          <p:cNvPr id="4" name="Picture 3" descr="Law of Reflection.JPG"/>
          <p:cNvPicPr/>
          <p:nvPr/>
        </p:nvPicPr>
        <p:blipFill>
          <a:blip r:embed="rId2" cstate="print"/>
          <a:srcRect b="12162"/>
          <a:stretch>
            <a:fillRect/>
          </a:stretch>
        </p:blipFill>
        <p:spPr>
          <a:xfrm>
            <a:off x="4953000" y="990600"/>
            <a:ext cx="3962400" cy="56388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pPr lvl="0"/>
            <a:r>
              <a:rPr lang="en-US" b="1" i="1" u="sng" dirty="0" smtClean="0"/>
              <a:t>Law of Reflection</a:t>
            </a:r>
            <a:r>
              <a:rPr lang="en-US" b="1" dirty="0" smtClean="0"/>
              <a:t> </a:t>
            </a:r>
            <a:r>
              <a:rPr lang="en-US" sz="2000" dirty="0" smtClean="0"/>
              <a:t/>
            </a:r>
            <a:br>
              <a:rPr lang="en-US" sz="2000" dirty="0" smtClean="0"/>
            </a:br>
            <a:endParaRPr lang="en-US" dirty="0"/>
          </a:p>
        </p:txBody>
      </p:sp>
      <p:sp>
        <p:nvSpPr>
          <p:cNvPr id="3" name="Content Placeholder 2"/>
          <p:cNvSpPr>
            <a:spLocks noGrp="1"/>
          </p:cNvSpPr>
          <p:nvPr>
            <p:ph idx="1"/>
          </p:nvPr>
        </p:nvSpPr>
        <p:spPr>
          <a:xfrm>
            <a:off x="304800" y="1143000"/>
            <a:ext cx="4267200" cy="5212560"/>
          </a:xfrm>
        </p:spPr>
        <p:txBody>
          <a:bodyPr>
            <a:normAutofit/>
          </a:bodyPr>
          <a:lstStyle/>
          <a:p>
            <a:r>
              <a:rPr lang="en-US" sz="3200" b="1" dirty="0" smtClean="0"/>
              <a:t>Reflection takes place when the reflecting surface is sufficiently smooth i.e., the wavelength of the incident wave is larger than any irregularities in the surface</a:t>
            </a:r>
            <a:endParaRPr lang="en-US" sz="1800" dirty="0"/>
          </a:p>
        </p:txBody>
      </p:sp>
      <p:pic>
        <p:nvPicPr>
          <p:cNvPr id="4" name="Picture 3" descr="Law of Reflection.JPG"/>
          <p:cNvPicPr/>
          <p:nvPr/>
        </p:nvPicPr>
        <p:blipFill>
          <a:blip r:embed="rId2" cstate="print"/>
          <a:srcRect b="12162"/>
          <a:stretch>
            <a:fillRect/>
          </a:stretch>
        </p:blipFill>
        <p:spPr>
          <a:xfrm>
            <a:off x="4953000" y="990600"/>
            <a:ext cx="3962400" cy="5638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4" action="ppaction://hlinkfile"/>
              </a:rPr>
              <a:t>Refraction</a:t>
            </a:r>
            <a:endParaRPr lang="en-US" dirty="0"/>
          </a:p>
        </p:txBody>
      </p:sp>
      <p:pic>
        <p:nvPicPr>
          <p:cNvPr id="4" name="Refraction Part1_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143000" y="1327150"/>
            <a:ext cx="7086600" cy="53149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Refraction</a:t>
            </a:r>
            <a:r>
              <a:rPr lang="en-US" sz="2000" dirty="0" smtClean="0"/>
              <a:t/>
            </a:r>
            <a:br>
              <a:rPr lang="en-US" sz="2000" dirty="0" smtClean="0"/>
            </a:br>
            <a:endParaRPr lang="en-US" dirty="0"/>
          </a:p>
        </p:txBody>
      </p:sp>
      <p:sp>
        <p:nvSpPr>
          <p:cNvPr id="3" name="Content Placeholder 2"/>
          <p:cNvSpPr>
            <a:spLocks noGrp="1"/>
          </p:cNvSpPr>
          <p:nvPr>
            <p:ph idx="1"/>
          </p:nvPr>
        </p:nvSpPr>
        <p:spPr/>
        <p:txBody>
          <a:bodyPr/>
          <a:lstStyle/>
          <a:p>
            <a:r>
              <a:rPr lang="en-US" sz="3200" b="1" dirty="0" smtClean="0"/>
              <a:t>Light travels fastest in vacuum (3x10</a:t>
            </a:r>
            <a:r>
              <a:rPr lang="en-US" sz="3200" b="1" baseline="30000" dirty="0" smtClean="0"/>
              <a:t>8</a:t>
            </a:r>
            <a:r>
              <a:rPr lang="en-US" sz="3200" b="1" dirty="0" smtClean="0"/>
              <a:t> m/s)</a:t>
            </a:r>
            <a:endParaRPr lang="en-US" sz="1800" dirty="0" smtClean="0"/>
          </a:p>
          <a:p>
            <a:r>
              <a:rPr lang="en-US" sz="3200" b="1" dirty="0" smtClean="0"/>
              <a:t>It is slower in all other media</a:t>
            </a:r>
            <a:endParaRPr lang="en-US" sz="1800" dirty="0" smtClean="0"/>
          </a:p>
          <a:p>
            <a:r>
              <a:rPr lang="en-US" sz="3200" b="1" dirty="0" smtClean="0"/>
              <a:t>The difference in speed is responsible for the phenomenon of </a:t>
            </a:r>
            <a:r>
              <a:rPr lang="en-US" sz="3200" b="1" i="1" u="sng" dirty="0" smtClean="0"/>
              <a:t>refraction</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pPr lvl="0"/>
            <a:r>
              <a:rPr lang="en-US" b="1" dirty="0" smtClean="0"/>
              <a:t>Refraction</a:t>
            </a:r>
            <a:r>
              <a:rPr lang="en-US" sz="2000" dirty="0" smtClean="0"/>
              <a:t/>
            </a:r>
            <a:br>
              <a:rPr lang="en-US" sz="2000" dirty="0" smtClean="0"/>
            </a:br>
            <a:endParaRPr lang="en-US" dirty="0"/>
          </a:p>
        </p:txBody>
      </p:sp>
      <p:sp>
        <p:nvSpPr>
          <p:cNvPr id="3" name="Content Placeholder 2"/>
          <p:cNvSpPr>
            <a:spLocks noGrp="1"/>
          </p:cNvSpPr>
          <p:nvPr>
            <p:ph idx="1"/>
          </p:nvPr>
        </p:nvSpPr>
        <p:spPr>
          <a:xfrm>
            <a:off x="152400" y="4648200"/>
            <a:ext cx="8534400" cy="2209800"/>
          </a:xfrm>
        </p:spPr>
        <p:txBody>
          <a:bodyPr/>
          <a:lstStyle/>
          <a:p>
            <a:r>
              <a:rPr lang="en-US" sz="3200" b="1" dirty="0" smtClean="0"/>
              <a:t>When a ray of light strikes an interface between two media, there is both reflection and refraction</a:t>
            </a:r>
            <a:endParaRPr lang="en-US" sz="1800" dirty="0" smtClean="0"/>
          </a:p>
          <a:p>
            <a:endParaRPr lang="en-US" dirty="0"/>
          </a:p>
        </p:txBody>
      </p:sp>
      <p:pic>
        <p:nvPicPr>
          <p:cNvPr id="4" name="Picture 3" descr="Light refraction.JPG"/>
          <p:cNvPicPr/>
          <p:nvPr/>
        </p:nvPicPr>
        <p:blipFill>
          <a:blip r:embed="rId2" cstate="print"/>
          <a:srcRect b="15364"/>
          <a:stretch>
            <a:fillRect/>
          </a:stretch>
        </p:blipFill>
        <p:spPr>
          <a:xfrm>
            <a:off x="3048000" y="914400"/>
            <a:ext cx="5828686" cy="37240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pPr lvl="0"/>
            <a:r>
              <a:rPr lang="en-US" b="1" dirty="0" smtClean="0"/>
              <a:t>Refraction</a:t>
            </a:r>
            <a:r>
              <a:rPr lang="en-US" sz="2000" dirty="0" smtClean="0"/>
              <a:t/>
            </a:r>
            <a:br>
              <a:rPr lang="en-US" sz="2000" dirty="0" smtClean="0"/>
            </a:br>
            <a:endParaRPr lang="en-US" dirty="0"/>
          </a:p>
        </p:txBody>
      </p:sp>
      <p:sp>
        <p:nvSpPr>
          <p:cNvPr id="3" name="Content Placeholder 2"/>
          <p:cNvSpPr>
            <a:spLocks noGrp="1"/>
          </p:cNvSpPr>
          <p:nvPr>
            <p:ph idx="1"/>
          </p:nvPr>
        </p:nvSpPr>
        <p:spPr>
          <a:xfrm>
            <a:off x="152400" y="4876800"/>
            <a:ext cx="8534400" cy="1981200"/>
          </a:xfrm>
        </p:spPr>
        <p:txBody>
          <a:bodyPr/>
          <a:lstStyle/>
          <a:p>
            <a:r>
              <a:rPr lang="en-US" sz="3200" b="1" dirty="0" smtClean="0"/>
              <a:t>When light travels from a medium of lower density to a medium of higher density, it slows down</a:t>
            </a:r>
            <a:endParaRPr lang="en-US" sz="1800" dirty="0" smtClean="0"/>
          </a:p>
          <a:p>
            <a:endParaRPr lang="en-US" dirty="0"/>
          </a:p>
        </p:txBody>
      </p:sp>
      <p:pic>
        <p:nvPicPr>
          <p:cNvPr id="4" name="Picture 3" descr="Light refraction.JPG"/>
          <p:cNvPicPr/>
          <p:nvPr/>
        </p:nvPicPr>
        <p:blipFill>
          <a:blip r:embed="rId2" cstate="print"/>
          <a:srcRect b="15364"/>
          <a:stretch>
            <a:fillRect/>
          </a:stretch>
        </p:blipFill>
        <p:spPr>
          <a:xfrm>
            <a:off x="3048000" y="914400"/>
            <a:ext cx="5828686" cy="37240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686800" cy="914400"/>
          </a:xfrm>
        </p:spPr>
        <p:txBody>
          <a:bodyPr/>
          <a:lstStyle/>
          <a:p>
            <a:pPr lvl="0"/>
            <a:r>
              <a:rPr lang="en-US" sz="3800" b="1" dirty="0" smtClean="0"/>
              <a:t>Index of Refraction – </a:t>
            </a:r>
            <a:r>
              <a:rPr lang="en-US" sz="3800" b="1" u="dbl" dirty="0" smtClean="0"/>
              <a:t>Light Only</a:t>
            </a:r>
            <a:r>
              <a:rPr lang="en-US" sz="2000" dirty="0" smtClean="0"/>
              <a:t/>
            </a:r>
            <a:br>
              <a:rPr lang="en-US" sz="2000" dirty="0" smtClean="0"/>
            </a:br>
            <a:endParaRPr lang="en-US" dirty="0"/>
          </a:p>
        </p:txBody>
      </p:sp>
      <p:sp>
        <p:nvSpPr>
          <p:cNvPr id="3" name="Content Placeholder 2"/>
          <p:cNvSpPr>
            <a:spLocks noGrp="1"/>
          </p:cNvSpPr>
          <p:nvPr>
            <p:ph idx="1"/>
          </p:nvPr>
        </p:nvSpPr>
        <p:spPr>
          <a:xfrm>
            <a:off x="457200" y="1783560"/>
            <a:ext cx="8229600" cy="5074440"/>
          </a:xfrm>
        </p:spPr>
        <p:txBody>
          <a:bodyPr>
            <a:normAutofit/>
          </a:bodyPr>
          <a:lstStyle/>
          <a:p>
            <a:r>
              <a:rPr lang="en-US" sz="3200" b="1" dirty="0" smtClean="0"/>
              <a:t>In the case of light only we define an </a:t>
            </a:r>
            <a:r>
              <a:rPr lang="en-US" sz="3200" b="1" i="1" u="sng" dirty="0" smtClean="0"/>
              <a:t>index of refraction</a:t>
            </a:r>
            <a:r>
              <a:rPr lang="en-US" sz="3200" b="1" dirty="0" smtClean="0"/>
              <a:t> as:</a:t>
            </a:r>
          </a:p>
          <a:p>
            <a:endParaRPr lang="en-US" sz="3200" b="1" dirty="0" smtClean="0"/>
          </a:p>
          <a:p>
            <a:endParaRPr lang="en-US" sz="1800" dirty="0" smtClean="0"/>
          </a:p>
          <a:p>
            <a:pPr lvl="1"/>
            <a:r>
              <a:rPr lang="en-US" sz="2800" b="1" dirty="0" smtClean="0"/>
              <a:t>n = index of refraction</a:t>
            </a:r>
            <a:endParaRPr lang="en-US" sz="1200" dirty="0" smtClean="0"/>
          </a:p>
          <a:p>
            <a:pPr lvl="1"/>
            <a:r>
              <a:rPr lang="en-US" sz="2800" b="1" dirty="0" smtClean="0"/>
              <a:t>c = speed of light in a vacuum</a:t>
            </a:r>
            <a:endParaRPr lang="en-US" sz="1200" dirty="0" smtClean="0"/>
          </a:p>
          <a:p>
            <a:pPr lvl="1"/>
            <a:r>
              <a:rPr lang="en-US" sz="2800" b="1" dirty="0" smtClean="0"/>
              <a:t>c</a:t>
            </a:r>
            <a:r>
              <a:rPr lang="en-US" sz="2800" b="1" baseline="-25000" dirty="0" smtClean="0"/>
              <a:t>m</a:t>
            </a:r>
            <a:r>
              <a:rPr lang="en-US" sz="2800" b="1" dirty="0" smtClean="0"/>
              <a:t> = speed of light in the given medium</a:t>
            </a:r>
            <a:endParaRPr lang="en-US" sz="1200" dirty="0" smtClean="0"/>
          </a:p>
          <a:p>
            <a:r>
              <a:rPr lang="en-US" sz="2800" b="1" dirty="0" smtClean="0"/>
              <a:t>Since the speed of light is always greatest in a vacuum, the index will always be greater than 1</a:t>
            </a:r>
            <a:endParaRPr lang="en-US" dirty="0"/>
          </a:p>
        </p:txBody>
      </p:sp>
      <p:graphicFrame>
        <p:nvGraphicFramePr>
          <p:cNvPr id="41986" name="Object 2"/>
          <p:cNvGraphicFramePr>
            <a:graphicFrameLocks noChangeAspect="1"/>
          </p:cNvGraphicFramePr>
          <p:nvPr/>
        </p:nvGraphicFramePr>
        <p:xfrm>
          <a:off x="5105400" y="2590800"/>
          <a:ext cx="1455737" cy="1374775"/>
        </p:xfrm>
        <a:graphic>
          <a:graphicData uri="http://schemas.openxmlformats.org/presentationml/2006/ole">
            <mc:AlternateContent xmlns:mc="http://schemas.openxmlformats.org/markup-compatibility/2006">
              <mc:Choice xmlns:v="urn:schemas-microsoft-com:vml" Requires="v">
                <p:oleObj spid="_x0000_s41988" name="Equation" r:id="rId3" imgW="457200" imgH="431640" progId="Equation.3">
                  <p:embed/>
                </p:oleObj>
              </mc:Choice>
              <mc:Fallback>
                <p:oleObj name="Equation" r:id="rId3" imgW="457200" imgH="431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590800"/>
                        <a:ext cx="1455737" cy="1374775"/>
                      </a:xfrm>
                      <a:prstGeom prst="rect">
                        <a:avLst/>
                      </a:prstGeom>
                      <a:solidFill>
                        <a:schemeClr val="tx1"/>
                      </a:solidFill>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From Reading Activity?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686800" cy="914400"/>
          </a:xfrm>
        </p:spPr>
        <p:txBody>
          <a:bodyPr/>
          <a:lstStyle/>
          <a:p>
            <a:pPr lvl="0"/>
            <a:r>
              <a:rPr lang="en-US" sz="3800" b="1" dirty="0" smtClean="0"/>
              <a:t>Index of Refraction – </a:t>
            </a:r>
            <a:r>
              <a:rPr lang="en-US" sz="3800" b="1" u="dbl" dirty="0" smtClean="0"/>
              <a:t>Light Only</a:t>
            </a:r>
            <a:r>
              <a:rPr lang="en-US" sz="2000" dirty="0" smtClean="0"/>
              <a:t/>
            </a:r>
            <a:br>
              <a:rPr lang="en-US" sz="2000" dirty="0" smtClean="0"/>
            </a:br>
            <a:endParaRPr lang="en-US" dirty="0"/>
          </a:p>
        </p:txBody>
      </p:sp>
      <p:sp>
        <p:nvSpPr>
          <p:cNvPr id="3" name="Content Placeholder 2"/>
          <p:cNvSpPr>
            <a:spLocks noGrp="1"/>
          </p:cNvSpPr>
          <p:nvPr>
            <p:ph idx="1"/>
          </p:nvPr>
        </p:nvSpPr>
        <p:spPr/>
        <p:txBody>
          <a:bodyPr>
            <a:normAutofit/>
          </a:bodyPr>
          <a:lstStyle/>
          <a:p>
            <a:r>
              <a:rPr lang="en-US" sz="3200" b="1" dirty="0" smtClean="0"/>
              <a:t>By definition, the index of refraction for a vacuum is equal to 1</a:t>
            </a:r>
            <a:endParaRPr lang="en-US" sz="1800" dirty="0" smtClean="0"/>
          </a:p>
          <a:p>
            <a:r>
              <a:rPr lang="en-US" sz="3200" b="1" dirty="0" smtClean="0"/>
              <a:t>Index of refraction of water is 1.33</a:t>
            </a:r>
            <a:endParaRPr lang="en-US" sz="1800" dirty="0" smtClean="0"/>
          </a:p>
          <a:p>
            <a:r>
              <a:rPr lang="en-US" sz="3200" b="1" dirty="0" smtClean="0"/>
              <a:t>Snell’s Law then can be re-written specifically for light:</a:t>
            </a:r>
            <a:endParaRPr lang="en-US" sz="1800"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pPr lvl="0"/>
            <a:r>
              <a:rPr lang="en-US" b="1" dirty="0" smtClean="0"/>
              <a:t>Snell’s Law:</a:t>
            </a:r>
            <a:r>
              <a:rPr lang="en-US" dirty="0" smtClean="0"/>
              <a:t/>
            </a:r>
            <a:br>
              <a:rPr lang="en-US" dirty="0" smtClean="0"/>
            </a:br>
            <a:endParaRPr lang="en-US" dirty="0"/>
          </a:p>
        </p:txBody>
      </p:sp>
      <p:sp>
        <p:nvSpPr>
          <p:cNvPr id="3" name="Content Placeholder 2"/>
          <p:cNvSpPr>
            <a:spLocks noGrp="1"/>
          </p:cNvSpPr>
          <p:nvPr>
            <p:ph idx="1"/>
          </p:nvPr>
        </p:nvSpPr>
        <p:spPr>
          <a:xfrm>
            <a:off x="914400" y="1981200"/>
            <a:ext cx="7772400" cy="4876800"/>
          </a:xfrm>
        </p:spPr>
        <p:txBody>
          <a:bodyPr/>
          <a:lstStyle/>
          <a:p>
            <a:endParaRPr lang="en-US" b="1" dirty="0" smtClean="0"/>
          </a:p>
          <a:p>
            <a:r>
              <a:rPr lang="en-US" b="1" dirty="0" smtClean="0"/>
              <a:t>θ</a:t>
            </a:r>
            <a:r>
              <a:rPr lang="en-US" b="1" baseline="-25000" dirty="0" smtClean="0"/>
              <a:t>1</a:t>
            </a:r>
            <a:r>
              <a:rPr lang="en-US" b="1" dirty="0" smtClean="0"/>
              <a:t> is the angle between the incident ray and the normal to the surface</a:t>
            </a:r>
            <a:endParaRPr lang="en-US" dirty="0" smtClean="0"/>
          </a:p>
          <a:p>
            <a:r>
              <a:rPr lang="en-US" b="1" dirty="0" smtClean="0"/>
              <a:t>c</a:t>
            </a:r>
            <a:r>
              <a:rPr lang="en-US" b="1" baseline="-25000" dirty="0" smtClean="0"/>
              <a:t>1</a:t>
            </a:r>
            <a:r>
              <a:rPr lang="en-US" b="1" dirty="0" smtClean="0"/>
              <a:t> is the speed of light in the first medium</a:t>
            </a:r>
            <a:endParaRPr lang="en-US" dirty="0" smtClean="0"/>
          </a:p>
          <a:p>
            <a:r>
              <a:rPr lang="en-US" b="1" dirty="0" smtClean="0"/>
              <a:t>θ</a:t>
            </a:r>
            <a:r>
              <a:rPr lang="en-US" b="1" baseline="-25000" dirty="0" smtClean="0"/>
              <a:t>2</a:t>
            </a:r>
            <a:r>
              <a:rPr lang="en-US" b="1" dirty="0" smtClean="0"/>
              <a:t> is the angle between the refracted ray and the normal to the surface</a:t>
            </a:r>
            <a:endParaRPr lang="en-US" dirty="0" smtClean="0"/>
          </a:p>
          <a:p>
            <a:r>
              <a:rPr lang="en-US" b="1" dirty="0" smtClean="0"/>
              <a:t>c</a:t>
            </a:r>
            <a:r>
              <a:rPr lang="en-US" b="1" baseline="-25000" dirty="0" smtClean="0"/>
              <a:t>2</a:t>
            </a:r>
            <a:r>
              <a:rPr lang="en-US" b="1" dirty="0" smtClean="0"/>
              <a:t> is the speed of light in the second medium</a:t>
            </a:r>
            <a:endParaRPr lang="en-US" dirty="0"/>
          </a:p>
        </p:txBody>
      </p:sp>
      <p:graphicFrame>
        <p:nvGraphicFramePr>
          <p:cNvPr id="40962" name="Object 2"/>
          <p:cNvGraphicFramePr>
            <a:graphicFrameLocks noChangeAspect="1"/>
          </p:cNvGraphicFramePr>
          <p:nvPr/>
        </p:nvGraphicFramePr>
        <p:xfrm>
          <a:off x="4724400" y="304800"/>
          <a:ext cx="3600450" cy="2103438"/>
        </p:xfrm>
        <a:graphic>
          <a:graphicData uri="http://schemas.openxmlformats.org/presentationml/2006/ole">
            <mc:AlternateContent xmlns:mc="http://schemas.openxmlformats.org/markup-compatibility/2006">
              <mc:Choice xmlns:v="urn:schemas-microsoft-com:vml" Requires="v">
                <p:oleObj spid="_x0000_s40964" name="Equation" r:id="rId3" imgW="1130040" imgH="660240" progId="Equation.3">
                  <p:embed/>
                </p:oleObj>
              </mc:Choice>
              <mc:Fallback>
                <p:oleObj name="Equation" r:id="rId3" imgW="1130040" imgH="6602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04800"/>
                        <a:ext cx="3600450" cy="2103438"/>
                      </a:xfrm>
                      <a:prstGeom prst="rect">
                        <a:avLst/>
                      </a:prstGeom>
                      <a:solidFill>
                        <a:schemeClr val="tx1"/>
                      </a:solidFill>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pPr lvl="0"/>
            <a:r>
              <a:rPr lang="en-US" b="1" dirty="0" smtClean="0"/>
              <a:t>Snell’s Law:</a:t>
            </a:r>
            <a:r>
              <a:rPr lang="en-US" dirty="0" smtClean="0"/>
              <a:t/>
            </a:r>
            <a:br>
              <a:rPr lang="en-US" dirty="0" smtClean="0"/>
            </a:br>
            <a:endParaRPr lang="en-US" dirty="0"/>
          </a:p>
        </p:txBody>
      </p:sp>
      <p:sp>
        <p:nvSpPr>
          <p:cNvPr id="3" name="Content Placeholder 2"/>
          <p:cNvSpPr>
            <a:spLocks noGrp="1"/>
          </p:cNvSpPr>
          <p:nvPr>
            <p:ph idx="1"/>
          </p:nvPr>
        </p:nvSpPr>
        <p:spPr>
          <a:xfrm>
            <a:off x="914400" y="1981200"/>
            <a:ext cx="7772400" cy="4876800"/>
          </a:xfrm>
        </p:spPr>
        <p:txBody>
          <a:bodyPr/>
          <a:lstStyle/>
          <a:p>
            <a:endParaRPr lang="en-US" b="1" dirty="0" smtClean="0"/>
          </a:p>
        </p:txBody>
      </p:sp>
      <p:graphicFrame>
        <p:nvGraphicFramePr>
          <p:cNvPr id="40962" name="Object 2"/>
          <p:cNvGraphicFramePr>
            <a:graphicFrameLocks noChangeAspect="1"/>
          </p:cNvGraphicFramePr>
          <p:nvPr/>
        </p:nvGraphicFramePr>
        <p:xfrm>
          <a:off x="4724400" y="304800"/>
          <a:ext cx="3600450" cy="2103438"/>
        </p:xfrm>
        <a:graphic>
          <a:graphicData uri="http://schemas.openxmlformats.org/presentationml/2006/ole">
            <mc:AlternateContent xmlns:mc="http://schemas.openxmlformats.org/markup-compatibility/2006">
              <mc:Choice xmlns:v="urn:schemas-microsoft-com:vml" Requires="v">
                <p:oleObj spid="_x0000_s43012" name="Equation" r:id="rId3" imgW="1130040" imgH="660240" progId="Equation.3">
                  <p:embed/>
                </p:oleObj>
              </mc:Choice>
              <mc:Fallback>
                <p:oleObj name="Equation" r:id="rId3" imgW="1130040" imgH="6602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04800"/>
                        <a:ext cx="3600450" cy="2103438"/>
                      </a:xfrm>
                      <a:prstGeom prst="rect">
                        <a:avLst/>
                      </a:prstGeom>
                      <a:solidFill>
                        <a:schemeClr val="tx1"/>
                      </a:solidFill>
                    </p:spPr>
                  </p:pic>
                </p:oleObj>
              </mc:Fallback>
            </mc:AlternateContent>
          </a:graphicData>
        </a:graphic>
      </p:graphicFrame>
      <p:pic>
        <p:nvPicPr>
          <p:cNvPr id="5" name="Picture 4" descr="Light refraction.JPG"/>
          <p:cNvPicPr/>
          <p:nvPr/>
        </p:nvPicPr>
        <p:blipFill>
          <a:blip r:embed="rId5" cstate="print"/>
          <a:srcRect b="15364"/>
          <a:stretch>
            <a:fillRect/>
          </a:stretch>
        </p:blipFill>
        <p:spPr>
          <a:xfrm>
            <a:off x="304800" y="2743200"/>
            <a:ext cx="5828686" cy="372404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Changes </a:t>
            </a:r>
            <a:endParaRPr lang="en-US" dirty="0"/>
          </a:p>
        </p:txBody>
      </p:sp>
      <p:sp>
        <p:nvSpPr>
          <p:cNvPr id="3" name="Content Placeholder 2"/>
          <p:cNvSpPr>
            <a:spLocks noGrp="1"/>
          </p:cNvSpPr>
          <p:nvPr>
            <p:ph idx="1"/>
          </p:nvPr>
        </p:nvSpPr>
        <p:spPr/>
        <p:txBody>
          <a:bodyPr/>
          <a:lstStyle/>
          <a:p>
            <a:r>
              <a:rPr lang="en-US" sz="3200" b="1" dirty="0" smtClean="0"/>
              <a:t>Velocity changes with a change in media</a:t>
            </a:r>
            <a:endParaRPr lang="en-US" sz="1800" dirty="0" smtClean="0"/>
          </a:p>
          <a:p>
            <a:r>
              <a:rPr lang="en-US" sz="3200" b="1" dirty="0" smtClean="0"/>
              <a:t>But wavelength does change</a:t>
            </a:r>
            <a:endParaRPr lang="en-US" sz="1800" dirty="0" smtClean="0"/>
          </a:p>
          <a:p>
            <a:r>
              <a:rPr lang="en-US" sz="3200" b="1" dirty="0" smtClean="0"/>
              <a:t>Frequency DOES NOT change</a:t>
            </a:r>
            <a:endParaRPr lang="en-US" sz="1800" dirty="0" smtClean="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An Example: </a:t>
            </a:r>
            <a:endParaRPr lang="en-US" dirty="0"/>
          </a:p>
        </p:txBody>
      </p:sp>
      <p:sp>
        <p:nvSpPr>
          <p:cNvPr id="5" name="Content Placeholder 4"/>
          <p:cNvSpPr>
            <a:spLocks noGrp="1"/>
          </p:cNvSpPr>
          <p:nvPr>
            <p:ph idx="1"/>
          </p:nvPr>
        </p:nvSpPr>
        <p:spPr>
          <a:xfrm>
            <a:off x="304800" y="990600"/>
            <a:ext cx="8382000" cy="5364960"/>
          </a:xfrm>
        </p:spPr>
        <p:txBody>
          <a:bodyPr/>
          <a:lstStyle/>
          <a:p>
            <a:r>
              <a:rPr lang="en-US" b="1" i="1" dirty="0" smtClean="0">
                <a:solidFill>
                  <a:srgbClr val="FFFF00"/>
                </a:solidFill>
              </a:rPr>
              <a:t>Light of wavelength 700 nm enters water at an angle of incidence of 45 degrees.  Find (a) the angle of refraction and (b) the wavelength of the light in water.</a:t>
            </a:r>
            <a:endParaRPr lang="en-US" i="1" dirty="0">
              <a:solidFill>
                <a:srgbClr val="FFFF00"/>
              </a:solidFill>
            </a:endParaRPr>
          </a:p>
        </p:txBody>
      </p:sp>
      <p:graphicFrame>
        <p:nvGraphicFramePr>
          <p:cNvPr id="45059" name="Object 2"/>
          <p:cNvGraphicFramePr>
            <a:graphicFrameLocks noChangeAspect="1"/>
          </p:cNvGraphicFramePr>
          <p:nvPr/>
        </p:nvGraphicFramePr>
        <p:xfrm>
          <a:off x="304800" y="3429000"/>
          <a:ext cx="4544244" cy="2819399"/>
        </p:xfrm>
        <a:graphic>
          <a:graphicData uri="http://schemas.openxmlformats.org/presentationml/2006/ole">
            <mc:AlternateContent xmlns:mc="http://schemas.openxmlformats.org/markup-compatibility/2006">
              <mc:Choice xmlns:v="urn:schemas-microsoft-com:vml" Requires="v">
                <p:oleObj spid="_x0000_s45063" name="Equation" r:id="rId3" imgW="1473120" imgH="914400" progId="Equation.3">
                  <p:embed/>
                </p:oleObj>
              </mc:Choice>
              <mc:Fallback>
                <p:oleObj name="Equation" r:id="rId3" imgW="1473120" imgH="9144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29000"/>
                        <a:ext cx="4544244" cy="2819399"/>
                      </a:xfrm>
                      <a:prstGeom prst="rect">
                        <a:avLst/>
                      </a:prstGeom>
                      <a:solidFill>
                        <a:schemeClr val="tx1"/>
                      </a:solidFill>
                    </p:spPr>
                  </p:pic>
                </p:oleObj>
              </mc:Fallback>
            </mc:AlternateContent>
          </a:graphicData>
        </a:graphic>
      </p:graphicFrame>
      <p:graphicFrame>
        <p:nvGraphicFramePr>
          <p:cNvPr id="45060" name="Object 2"/>
          <p:cNvGraphicFramePr>
            <a:graphicFrameLocks noChangeAspect="1"/>
          </p:cNvGraphicFramePr>
          <p:nvPr/>
        </p:nvGraphicFramePr>
        <p:xfrm>
          <a:off x="5118100" y="3429000"/>
          <a:ext cx="3721100" cy="2789238"/>
        </p:xfrm>
        <a:graphic>
          <a:graphicData uri="http://schemas.openxmlformats.org/presentationml/2006/ole">
            <mc:AlternateContent xmlns:mc="http://schemas.openxmlformats.org/markup-compatibility/2006">
              <mc:Choice xmlns:v="urn:schemas-microsoft-com:vml" Requires="v">
                <p:oleObj spid="_x0000_s45064" name="Equation" r:id="rId5" imgW="1168200" imgH="876240" progId="Equation.3">
                  <p:embed/>
                </p:oleObj>
              </mc:Choice>
              <mc:Fallback>
                <p:oleObj name="Equation" r:id="rId5" imgW="1168200" imgH="87624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8100" y="3429000"/>
                        <a:ext cx="3721100" cy="2789238"/>
                      </a:xfrm>
                      <a:prstGeom prst="rect">
                        <a:avLst/>
                      </a:prstGeom>
                      <a:solidFill>
                        <a:schemeClr val="tx1"/>
                      </a:solidFill>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An Example: </a:t>
            </a:r>
            <a:endParaRPr lang="en-US" dirty="0"/>
          </a:p>
        </p:txBody>
      </p:sp>
      <p:sp>
        <p:nvSpPr>
          <p:cNvPr id="5" name="Content Placeholder 4"/>
          <p:cNvSpPr>
            <a:spLocks noGrp="1"/>
          </p:cNvSpPr>
          <p:nvPr>
            <p:ph idx="1"/>
          </p:nvPr>
        </p:nvSpPr>
        <p:spPr>
          <a:xfrm>
            <a:off x="304800" y="990600"/>
            <a:ext cx="8382000" cy="5364960"/>
          </a:xfrm>
        </p:spPr>
        <p:txBody>
          <a:bodyPr/>
          <a:lstStyle/>
          <a:p>
            <a:r>
              <a:rPr lang="en-US" b="1" i="1" dirty="0" smtClean="0">
                <a:solidFill>
                  <a:srgbClr val="FFFF00"/>
                </a:solidFill>
              </a:rPr>
              <a:t>Light of wavelength 700 nm enters water at an angle of incidence of 45 degrees.  Find (a) the angle of refraction and (b) the wavelength of the light in water.</a:t>
            </a:r>
            <a:endParaRPr lang="en-US" i="1" dirty="0">
              <a:solidFill>
                <a:srgbClr val="FFFF00"/>
              </a:solidFill>
            </a:endParaRPr>
          </a:p>
        </p:txBody>
      </p:sp>
      <p:graphicFrame>
        <p:nvGraphicFramePr>
          <p:cNvPr id="45059" name="Object 2"/>
          <p:cNvGraphicFramePr>
            <a:graphicFrameLocks noChangeAspect="1"/>
          </p:cNvGraphicFramePr>
          <p:nvPr/>
        </p:nvGraphicFramePr>
        <p:xfrm>
          <a:off x="685800" y="3116263"/>
          <a:ext cx="3017837" cy="3446462"/>
        </p:xfrm>
        <a:graphic>
          <a:graphicData uri="http://schemas.openxmlformats.org/presentationml/2006/ole">
            <mc:AlternateContent xmlns:mc="http://schemas.openxmlformats.org/markup-compatibility/2006">
              <mc:Choice xmlns:v="urn:schemas-microsoft-com:vml" Requires="v">
                <p:oleObj spid="_x0000_s46086" name="Equation" r:id="rId3" imgW="977760" imgH="1117440" progId="Equation.3">
                  <p:embed/>
                </p:oleObj>
              </mc:Choice>
              <mc:Fallback>
                <p:oleObj name="Equation" r:id="rId3" imgW="977760" imgH="11174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116263"/>
                        <a:ext cx="3017837" cy="3446462"/>
                      </a:xfrm>
                      <a:prstGeom prst="rect">
                        <a:avLst/>
                      </a:prstGeom>
                      <a:solidFill>
                        <a:schemeClr val="tx1"/>
                      </a:solidFill>
                    </p:spPr>
                  </p:pic>
                </p:oleObj>
              </mc:Fallback>
            </mc:AlternateContent>
          </a:graphicData>
        </a:graphic>
      </p:graphicFrame>
      <p:graphicFrame>
        <p:nvGraphicFramePr>
          <p:cNvPr id="45060" name="Object 2"/>
          <p:cNvGraphicFramePr>
            <a:graphicFrameLocks noChangeAspect="1"/>
          </p:cNvGraphicFramePr>
          <p:nvPr/>
        </p:nvGraphicFramePr>
        <p:xfrm>
          <a:off x="5016500" y="3146425"/>
          <a:ext cx="3924300" cy="3355975"/>
        </p:xfrm>
        <a:graphic>
          <a:graphicData uri="http://schemas.openxmlformats.org/presentationml/2006/ole">
            <mc:AlternateContent xmlns:mc="http://schemas.openxmlformats.org/markup-compatibility/2006">
              <mc:Choice xmlns:v="urn:schemas-microsoft-com:vml" Requires="v">
                <p:oleObj spid="_x0000_s46087" name="Equation" r:id="rId5" imgW="1231560" imgH="1054080" progId="Equation.3">
                  <p:embed/>
                </p:oleObj>
              </mc:Choice>
              <mc:Fallback>
                <p:oleObj name="Equation" r:id="rId5" imgW="1231560" imgH="10540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00" y="3146425"/>
                        <a:ext cx="3924300" cy="3355975"/>
                      </a:xfrm>
                      <a:prstGeom prst="rect">
                        <a:avLst/>
                      </a:prstGeom>
                      <a:solidFill>
                        <a:schemeClr val="tx1"/>
                      </a:solidFill>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An Example: </a:t>
            </a:r>
            <a:endParaRPr lang="en-US" dirty="0"/>
          </a:p>
        </p:txBody>
      </p:sp>
      <p:sp>
        <p:nvSpPr>
          <p:cNvPr id="5" name="Content Placeholder 4"/>
          <p:cNvSpPr>
            <a:spLocks noGrp="1"/>
          </p:cNvSpPr>
          <p:nvPr>
            <p:ph idx="1"/>
          </p:nvPr>
        </p:nvSpPr>
        <p:spPr>
          <a:xfrm>
            <a:off x="304800" y="990600"/>
            <a:ext cx="8382000" cy="5364960"/>
          </a:xfrm>
        </p:spPr>
        <p:txBody>
          <a:bodyPr/>
          <a:lstStyle/>
          <a:p>
            <a:r>
              <a:rPr lang="en-US" b="1" i="1" dirty="0" smtClean="0">
                <a:solidFill>
                  <a:srgbClr val="FFFF00"/>
                </a:solidFill>
              </a:rPr>
              <a:t>Light of wavelength 700 nm enters water at an angle of incidence of 45 degrees.  Find (a) the angle of refraction and (b) the wavelength of the light in water.</a:t>
            </a:r>
            <a:endParaRPr lang="en-US" i="1" dirty="0">
              <a:solidFill>
                <a:srgbClr val="FFFF00"/>
              </a:solidFill>
            </a:endParaRPr>
          </a:p>
        </p:txBody>
      </p:sp>
      <p:graphicFrame>
        <p:nvGraphicFramePr>
          <p:cNvPr id="45059" name="Object 2"/>
          <p:cNvGraphicFramePr>
            <a:graphicFrameLocks noChangeAspect="1"/>
          </p:cNvGraphicFramePr>
          <p:nvPr/>
        </p:nvGraphicFramePr>
        <p:xfrm>
          <a:off x="412750" y="4095750"/>
          <a:ext cx="3565525" cy="1487488"/>
        </p:xfrm>
        <a:graphic>
          <a:graphicData uri="http://schemas.openxmlformats.org/presentationml/2006/ole">
            <mc:AlternateContent xmlns:mc="http://schemas.openxmlformats.org/markup-compatibility/2006">
              <mc:Choice xmlns:v="urn:schemas-microsoft-com:vml" Requires="v">
                <p:oleObj spid="_x0000_s47110" name="Equation" r:id="rId3" imgW="1155600" imgH="482400" progId="Equation.3">
                  <p:embed/>
                </p:oleObj>
              </mc:Choice>
              <mc:Fallback>
                <p:oleObj name="Equation" r:id="rId3" imgW="1155600" imgH="4824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0" y="4095750"/>
                        <a:ext cx="3565525" cy="1487488"/>
                      </a:xfrm>
                      <a:prstGeom prst="rect">
                        <a:avLst/>
                      </a:prstGeom>
                      <a:solidFill>
                        <a:schemeClr val="tx1"/>
                      </a:solidFill>
                    </p:spPr>
                  </p:pic>
                </p:oleObj>
              </mc:Fallback>
            </mc:AlternateContent>
          </a:graphicData>
        </a:graphic>
      </p:graphicFrame>
      <p:graphicFrame>
        <p:nvGraphicFramePr>
          <p:cNvPr id="45060" name="Object 2"/>
          <p:cNvGraphicFramePr>
            <a:graphicFrameLocks noChangeAspect="1"/>
          </p:cNvGraphicFramePr>
          <p:nvPr/>
        </p:nvGraphicFramePr>
        <p:xfrm>
          <a:off x="5743575" y="4137025"/>
          <a:ext cx="2468563" cy="1374775"/>
        </p:xfrm>
        <a:graphic>
          <a:graphicData uri="http://schemas.openxmlformats.org/presentationml/2006/ole">
            <mc:AlternateContent xmlns:mc="http://schemas.openxmlformats.org/markup-compatibility/2006">
              <mc:Choice xmlns:v="urn:schemas-microsoft-com:vml" Requires="v">
                <p:oleObj spid="_x0000_s47111" name="Equation" r:id="rId5" imgW="774360" imgH="431640" progId="Equation.3">
                  <p:embed/>
                </p:oleObj>
              </mc:Choice>
              <mc:Fallback>
                <p:oleObj name="Equation" r:id="rId5" imgW="774360" imgH="43164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575" y="4137025"/>
                        <a:ext cx="2468563" cy="1374775"/>
                      </a:xfrm>
                      <a:prstGeom prst="rect">
                        <a:avLst/>
                      </a:prstGeom>
                      <a:solidFill>
                        <a:schemeClr val="tx1"/>
                      </a:solidFill>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Refraction for Waves versus Rays</a:t>
            </a:r>
            <a:endParaRPr lang="en-US" dirty="0"/>
          </a:p>
        </p:txBody>
      </p:sp>
      <p:pic>
        <p:nvPicPr>
          <p:cNvPr id="4" name="Picture 3" descr="Wave Refraction 1.JPG"/>
          <p:cNvPicPr/>
          <p:nvPr/>
        </p:nvPicPr>
        <p:blipFill>
          <a:blip r:embed="rId2" cstate="print"/>
          <a:stretch>
            <a:fillRect/>
          </a:stretch>
        </p:blipFill>
        <p:spPr>
          <a:xfrm>
            <a:off x="2743201" y="1524001"/>
            <a:ext cx="6172200" cy="51054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Refraction for Waves versus Rays</a:t>
            </a:r>
            <a:endParaRPr lang="en-US" dirty="0"/>
          </a:p>
        </p:txBody>
      </p:sp>
      <p:pic>
        <p:nvPicPr>
          <p:cNvPr id="5" name="Picture 4" descr="Wave Refraction 2.JPG"/>
          <p:cNvPicPr/>
          <p:nvPr/>
        </p:nvPicPr>
        <p:blipFill>
          <a:blip r:embed="rId2" cstate="print"/>
          <a:stretch>
            <a:fillRect/>
          </a:stretch>
        </p:blipFill>
        <p:spPr>
          <a:xfrm>
            <a:off x="2438400" y="1447800"/>
            <a:ext cx="6475157" cy="518228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Refraction for other waves:</a:t>
            </a:r>
            <a:r>
              <a:rPr lang="en-US" sz="2000" dirty="0" smtClean="0"/>
              <a:t/>
            </a:r>
            <a:br>
              <a:rPr lang="en-US" sz="2000" dirty="0" smtClean="0"/>
            </a:br>
            <a:endParaRPr lang="en-US" dirty="0"/>
          </a:p>
        </p:txBody>
      </p:sp>
      <p:sp>
        <p:nvSpPr>
          <p:cNvPr id="3" name="Content Placeholder 2"/>
          <p:cNvSpPr>
            <a:spLocks noGrp="1"/>
          </p:cNvSpPr>
          <p:nvPr>
            <p:ph idx="1"/>
          </p:nvPr>
        </p:nvSpPr>
        <p:spPr/>
        <p:txBody>
          <a:bodyPr/>
          <a:lstStyle/>
          <a:p>
            <a:r>
              <a:rPr lang="en-US" sz="3200" b="1" dirty="0" smtClean="0"/>
              <a:t>Refraction applies to all waves whenever the wave changes speed when going from one medium to another</a:t>
            </a:r>
            <a:endParaRPr lang="en-US" sz="1800" dirty="0" smtClean="0"/>
          </a:p>
          <a:p>
            <a:r>
              <a:rPr lang="en-US" sz="3200" b="1" dirty="0" smtClean="0"/>
              <a:t>Due to differences in density, sound waves are slowest in air, faster in a liquid, and fastest in a solid.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Idea: </a:t>
            </a:r>
            <a:endParaRPr lang="en-US" dirty="0"/>
          </a:p>
        </p:txBody>
      </p:sp>
      <p:sp>
        <p:nvSpPr>
          <p:cNvPr id="3" name="Content Placeholder 2"/>
          <p:cNvSpPr>
            <a:spLocks noGrp="1"/>
          </p:cNvSpPr>
          <p:nvPr>
            <p:ph idx="1"/>
          </p:nvPr>
        </p:nvSpPr>
        <p:spPr/>
        <p:txBody>
          <a:bodyPr>
            <a:normAutofit/>
          </a:bodyPr>
          <a:lstStyle/>
          <a:p>
            <a:pPr lvl="0"/>
            <a:r>
              <a:rPr lang="en-US" sz="3200" dirty="0" smtClean="0"/>
              <a:t>Waves interact with media and each other in a number of ways that can be unexpected and useful.</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Refraction for other waves:</a:t>
            </a:r>
            <a:r>
              <a:rPr lang="en-US" sz="2000" dirty="0" smtClean="0"/>
              <a:t/>
            </a:r>
            <a:br>
              <a:rPr lang="en-US" sz="2000" dirty="0" smtClean="0"/>
            </a:br>
            <a:endParaRPr lang="en-US" dirty="0"/>
          </a:p>
        </p:txBody>
      </p:sp>
      <p:pic>
        <p:nvPicPr>
          <p:cNvPr id="4" name="Picture 3" descr="Speed of Sound Table.JPG"/>
          <p:cNvPicPr/>
          <p:nvPr/>
        </p:nvPicPr>
        <p:blipFill>
          <a:blip r:embed="rId2" cstate="print"/>
          <a:stretch>
            <a:fillRect/>
          </a:stretch>
        </p:blipFill>
        <p:spPr>
          <a:xfrm>
            <a:off x="1263239" y="1700981"/>
            <a:ext cx="6617522" cy="485221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Internal Reflection</a:t>
            </a:r>
            <a:endParaRPr lang="en-US" dirty="0"/>
          </a:p>
        </p:txBody>
      </p:sp>
      <p:sp>
        <p:nvSpPr>
          <p:cNvPr id="3" name="Content Placeholder 2"/>
          <p:cNvSpPr>
            <a:spLocks noGrp="1"/>
          </p:cNvSpPr>
          <p:nvPr>
            <p:ph idx="1"/>
          </p:nvPr>
        </p:nvSpPr>
        <p:spPr/>
        <p:txBody>
          <a:bodyPr/>
          <a:lstStyle/>
          <a:p>
            <a:r>
              <a:rPr lang="en-US" dirty="0" smtClean="0"/>
              <a:t>When moving from a less dense medium to a medium of higher density, the light refracts </a:t>
            </a:r>
            <a:r>
              <a:rPr lang="en-US" b="1" i="1" dirty="0" smtClean="0"/>
              <a:t>toward</a:t>
            </a:r>
            <a:r>
              <a:rPr lang="en-US" dirty="0" smtClean="0"/>
              <a:t> the normal line</a:t>
            </a:r>
          </a:p>
          <a:p>
            <a:r>
              <a:rPr lang="en-US" dirty="0" smtClean="0"/>
              <a:t>When moving from a medium of higher density to a less dense medium, the light refracts</a:t>
            </a:r>
            <a:r>
              <a:rPr lang="en-US" b="1" i="1" dirty="0" smtClean="0"/>
              <a:t> away from </a:t>
            </a:r>
            <a:r>
              <a:rPr lang="en-US" dirty="0" smtClean="0"/>
              <a:t>the normal line</a:t>
            </a:r>
          </a:p>
          <a:p>
            <a:r>
              <a:rPr lang="en-US" dirty="0" smtClean="0"/>
              <a:t>As you increase the angle of incidence, the refracted ray approaches being parallel to the surface boundary</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Internal Reflection</a:t>
            </a:r>
            <a:endParaRPr lang="en-US" dirty="0"/>
          </a:p>
        </p:txBody>
      </p:sp>
      <p:sp>
        <p:nvSpPr>
          <p:cNvPr id="3" name="Content Placeholder 2"/>
          <p:cNvSpPr>
            <a:spLocks noGrp="1"/>
          </p:cNvSpPr>
          <p:nvPr>
            <p:ph idx="1"/>
          </p:nvPr>
        </p:nvSpPr>
        <p:spPr/>
        <p:txBody>
          <a:bodyPr/>
          <a:lstStyle/>
          <a:p>
            <a:r>
              <a:rPr lang="en-US" dirty="0" smtClean="0"/>
              <a:t>At the </a:t>
            </a:r>
            <a:r>
              <a:rPr lang="en-US" b="1" i="1" dirty="0" smtClean="0"/>
              <a:t>critical angle </a:t>
            </a:r>
            <a:r>
              <a:rPr lang="en-US" dirty="0" smtClean="0"/>
              <a:t>of incidence, the light is completely reflected and none is refracted</a:t>
            </a:r>
          </a:p>
          <a:p>
            <a:endParaRPr lang="en-US" dirty="0"/>
          </a:p>
        </p:txBody>
      </p:sp>
      <p:pic>
        <p:nvPicPr>
          <p:cNvPr id="48131" name="Picture 3"/>
          <p:cNvPicPr>
            <a:picLocks noChangeAspect="1" noChangeArrowheads="1"/>
          </p:cNvPicPr>
          <p:nvPr/>
        </p:nvPicPr>
        <p:blipFill>
          <a:blip r:embed="rId2" cstate="print"/>
          <a:srcRect/>
          <a:stretch>
            <a:fillRect/>
          </a:stretch>
        </p:blipFill>
        <p:spPr bwMode="auto">
          <a:xfrm>
            <a:off x="1024360" y="3048000"/>
            <a:ext cx="7205240" cy="342900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Internal Reflection</a:t>
            </a:r>
            <a:endParaRPr lang="en-US" dirty="0"/>
          </a:p>
        </p:txBody>
      </p:sp>
      <p:sp>
        <p:nvSpPr>
          <p:cNvPr id="3" name="Content Placeholder 2"/>
          <p:cNvSpPr>
            <a:spLocks noGrp="1"/>
          </p:cNvSpPr>
          <p:nvPr>
            <p:ph idx="1"/>
          </p:nvPr>
        </p:nvSpPr>
        <p:spPr/>
        <p:txBody>
          <a:bodyPr/>
          <a:lstStyle/>
          <a:p>
            <a:r>
              <a:rPr lang="en-US" dirty="0" smtClean="0"/>
              <a:t>The critical angle can be found using Snell’s Law and using 90° for the refracted angle</a:t>
            </a:r>
          </a:p>
          <a:p>
            <a:endParaRPr lang="en-US" dirty="0"/>
          </a:p>
        </p:txBody>
      </p:sp>
      <p:pic>
        <p:nvPicPr>
          <p:cNvPr id="48131" name="Picture 3"/>
          <p:cNvPicPr>
            <a:picLocks noChangeAspect="1" noChangeArrowheads="1"/>
          </p:cNvPicPr>
          <p:nvPr/>
        </p:nvPicPr>
        <p:blipFill>
          <a:blip r:embed="rId2" cstate="print"/>
          <a:srcRect/>
          <a:stretch>
            <a:fillRect/>
          </a:stretch>
        </p:blipFill>
        <p:spPr bwMode="auto">
          <a:xfrm>
            <a:off x="1024360" y="3048000"/>
            <a:ext cx="7205240" cy="34290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Internal Reflection</a:t>
            </a:r>
            <a:endParaRPr lang="en-US" dirty="0"/>
          </a:p>
        </p:txBody>
      </p:sp>
      <p:sp>
        <p:nvSpPr>
          <p:cNvPr id="3" name="Content Placeholder 2"/>
          <p:cNvSpPr>
            <a:spLocks noGrp="1"/>
          </p:cNvSpPr>
          <p:nvPr>
            <p:ph idx="1"/>
          </p:nvPr>
        </p:nvSpPr>
        <p:spPr/>
        <p:txBody>
          <a:bodyPr/>
          <a:lstStyle/>
          <a:p>
            <a:r>
              <a:rPr lang="en-US" dirty="0" smtClean="0"/>
              <a:t>Total internal reflection is the principle used in fiber optic cables – allows for data speeds at the speed of light (in the given medium)</a:t>
            </a:r>
          </a:p>
          <a:p>
            <a:endParaRPr lang="en-US" dirty="0"/>
          </a:p>
        </p:txBody>
      </p:sp>
      <p:pic>
        <p:nvPicPr>
          <p:cNvPr id="49154" name="Picture 2"/>
          <p:cNvPicPr>
            <a:picLocks noChangeAspect="1" noChangeArrowheads="1"/>
          </p:cNvPicPr>
          <p:nvPr/>
        </p:nvPicPr>
        <p:blipFill>
          <a:blip r:embed="rId2" cstate="print"/>
          <a:srcRect/>
          <a:stretch>
            <a:fillRect/>
          </a:stretch>
        </p:blipFill>
        <p:spPr bwMode="auto">
          <a:xfrm>
            <a:off x="3657600" y="3810000"/>
            <a:ext cx="5155904" cy="2519362"/>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Diffraction</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of Light</a:t>
            </a:r>
            <a:endParaRPr lang="en-US" dirty="0"/>
          </a:p>
        </p:txBody>
      </p:sp>
      <p:pic>
        <p:nvPicPr>
          <p:cNvPr id="4" name="Diffraction__of_Light_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752600" y="1784350"/>
            <a:ext cx="6400800" cy="4800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i="1" u="sng" dirty="0" smtClean="0"/>
              <a:t>Diffraction</a:t>
            </a:r>
            <a:r>
              <a:rPr lang="en-US" b="1" dirty="0" smtClean="0"/>
              <a:t>: </a:t>
            </a:r>
            <a:endParaRPr lang="en-US" dirty="0"/>
          </a:p>
        </p:txBody>
      </p:sp>
      <p:sp>
        <p:nvSpPr>
          <p:cNvPr id="3" name="Content Placeholder 2"/>
          <p:cNvSpPr>
            <a:spLocks noGrp="1"/>
          </p:cNvSpPr>
          <p:nvPr>
            <p:ph idx="1"/>
          </p:nvPr>
        </p:nvSpPr>
        <p:spPr>
          <a:xfrm>
            <a:off x="304800" y="1143000"/>
            <a:ext cx="8382000" cy="5212560"/>
          </a:xfrm>
        </p:spPr>
        <p:txBody>
          <a:bodyPr/>
          <a:lstStyle/>
          <a:p>
            <a:pPr lvl="0"/>
            <a:r>
              <a:rPr lang="en-US" sz="3200" b="1" dirty="0" smtClean="0"/>
              <a:t>The spreading of a wave as it goes past an obstacle or through an aperture</a:t>
            </a:r>
            <a:endParaRPr lang="en-US" sz="1600" dirty="0" smtClean="0"/>
          </a:p>
          <a:p>
            <a:pPr lvl="1"/>
            <a:r>
              <a:rPr lang="en-US" sz="2800" b="1" dirty="0" smtClean="0"/>
              <a:t>Dependent on the value of the wavelength, </a:t>
            </a:r>
            <a:r>
              <a:rPr lang="en-US" sz="2800" b="1" i="1" dirty="0" smtClean="0"/>
              <a:t>λ</a:t>
            </a:r>
            <a:r>
              <a:rPr lang="en-US" sz="2800" b="1" dirty="0" smtClean="0"/>
              <a:t>, in relation to the size of the aperture, </a:t>
            </a:r>
            <a:r>
              <a:rPr lang="en-US" sz="2800" b="1" i="1" dirty="0" smtClean="0"/>
              <a:t>a</a:t>
            </a:r>
            <a:endParaRPr lang="en-US" sz="1400" i="1" dirty="0"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i="1" u="sng" dirty="0" smtClean="0"/>
              <a:t>Diffraction</a:t>
            </a:r>
            <a:r>
              <a:rPr lang="en-US" b="1" dirty="0" smtClean="0"/>
              <a:t>: </a:t>
            </a:r>
            <a:endParaRPr lang="en-US" dirty="0"/>
          </a:p>
        </p:txBody>
      </p:sp>
      <p:sp>
        <p:nvSpPr>
          <p:cNvPr id="3" name="Content Placeholder 2"/>
          <p:cNvSpPr>
            <a:spLocks noGrp="1"/>
          </p:cNvSpPr>
          <p:nvPr>
            <p:ph idx="1"/>
          </p:nvPr>
        </p:nvSpPr>
        <p:spPr>
          <a:xfrm>
            <a:off x="304800" y="1143000"/>
            <a:ext cx="8382000" cy="5212560"/>
          </a:xfrm>
        </p:spPr>
        <p:txBody>
          <a:bodyPr/>
          <a:lstStyle/>
          <a:p>
            <a:r>
              <a:rPr lang="en-US" sz="3200" b="1" dirty="0" smtClean="0"/>
              <a:t>When the wavelength is small compared to the aperture, little or no diffraction occurs</a:t>
            </a:r>
            <a:endParaRPr lang="en-US" dirty="0"/>
          </a:p>
        </p:txBody>
      </p:sp>
      <p:pic>
        <p:nvPicPr>
          <p:cNvPr id="4" name="Picture 3" descr="Diffraction 1.JPG"/>
          <p:cNvPicPr/>
          <p:nvPr/>
        </p:nvPicPr>
        <p:blipFill>
          <a:blip r:embed="rId2" cstate="print"/>
          <a:srcRect b="21588"/>
          <a:stretch>
            <a:fillRect/>
          </a:stretch>
        </p:blipFill>
        <p:spPr>
          <a:xfrm>
            <a:off x="1066800" y="2362200"/>
            <a:ext cx="7303826" cy="422922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i="1" u="sng" dirty="0" smtClean="0"/>
              <a:t>Diffraction</a:t>
            </a:r>
            <a:r>
              <a:rPr lang="en-US" b="1" dirty="0" smtClean="0"/>
              <a:t>: </a:t>
            </a:r>
            <a:endParaRPr lang="en-US" dirty="0"/>
          </a:p>
        </p:txBody>
      </p:sp>
      <p:sp>
        <p:nvSpPr>
          <p:cNvPr id="3" name="Content Placeholder 2"/>
          <p:cNvSpPr>
            <a:spLocks noGrp="1"/>
          </p:cNvSpPr>
          <p:nvPr>
            <p:ph idx="1"/>
          </p:nvPr>
        </p:nvSpPr>
        <p:spPr>
          <a:xfrm>
            <a:off x="304800" y="1143000"/>
            <a:ext cx="8382000" cy="5212560"/>
          </a:xfrm>
        </p:spPr>
        <p:txBody>
          <a:bodyPr/>
          <a:lstStyle/>
          <a:p>
            <a:r>
              <a:rPr lang="en-US" sz="3200" b="1" dirty="0" smtClean="0"/>
              <a:t>If the wavelength, λ, is comparable to or larger than the aperture, a, the </a:t>
            </a:r>
            <a:r>
              <a:rPr lang="en-US" sz="3200" b="1" dirty="0" err="1" smtClean="0"/>
              <a:t>wavefronts</a:t>
            </a:r>
            <a:r>
              <a:rPr lang="en-US" sz="3200" b="1" dirty="0" smtClean="0"/>
              <a:t> on the other side of the aperture are curved and the wave spreads out around the edges of the opening</a:t>
            </a:r>
            <a:endParaRPr lang="en-US" dirty="0"/>
          </a:p>
        </p:txBody>
      </p:sp>
      <p:pic>
        <p:nvPicPr>
          <p:cNvPr id="5" name="Picture 4" descr="Diffraction 2.JPG"/>
          <p:cNvPicPr/>
          <p:nvPr/>
        </p:nvPicPr>
        <p:blipFill>
          <a:blip r:embed="rId2" cstate="print"/>
          <a:srcRect b="24451"/>
          <a:stretch>
            <a:fillRect/>
          </a:stretch>
        </p:blipFill>
        <p:spPr>
          <a:xfrm>
            <a:off x="3898624" y="3200400"/>
            <a:ext cx="5016776" cy="34190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Nature Of Science: </a:t>
            </a:r>
            <a:endParaRPr lang="en-US" dirty="0"/>
          </a:p>
        </p:txBody>
      </p:sp>
      <p:sp>
        <p:nvSpPr>
          <p:cNvPr id="3" name="Content Placeholder 2"/>
          <p:cNvSpPr>
            <a:spLocks noGrp="1"/>
          </p:cNvSpPr>
          <p:nvPr>
            <p:ph idx="1"/>
          </p:nvPr>
        </p:nvSpPr>
        <p:spPr/>
        <p:txBody>
          <a:bodyPr>
            <a:normAutofit/>
          </a:bodyPr>
          <a:lstStyle/>
          <a:p>
            <a:pPr lvl="0"/>
            <a:r>
              <a:rPr lang="en-US" sz="3200" dirty="0" smtClean="0"/>
              <a:t>Competing theories:  The conflicting work of Huygens and Newton on their theories of light and the related debate between Fresnel, </a:t>
            </a:r>
            <a:r>
              <a:rPr lang="en-US" sz="3200" dirty="0" err="1" smtClean="0"/>
              <a:t>Arago</a:t>
            </a:r>
            <a:r>
              <a:rPr lang="en-US" sz="3200" dirty="0" smtClean="0"/>
              <a:t> and Poisson are demonstrations of two theories that were valid yet flawed and incomplete.  This is an historical example of the progress of science that led to the acceptance of the duality of the nature of light.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i="1" u="sng" dirty="0" smtClean="0"/>
              <a:t>Diffraction</a:t>
            </a:r>
            <a:r>
              <a:rPr lang="en-US" b="1" dirty="0" smtClean="0"/>
              <a:t>: </a:t>
            </a:r>
            <a:endParaRPr lang="en-US" dirty="0"/>
          </a:p>
        </p:txBody>
      </p:sp>
      <p:sp>
        <p:nvSpPr>
          <p:cNvPr id="3" name="Content Placeholder 2"/>
          <p:cNvSpPr>
            <a:spLocks noGrp="1"/>
          </p:cNvSpPr>
          <p:nvPr>
            <p:ph idx="1"/>
          </p:nvPr>
        </p:nvSpPr>
        <p:spPr>
          <a:xfrm>
            <a:off x="152400" y="1143000"/>
            <a:ext cx="3581400" cy="5212560"/>
          </a:xfrm>
        </p:spPr>
        <p:txBody>
          <a:bodyPr>
            <a:normAutofit/>
          </a:bodyPr>
          <a:lstStyle/>
          <a:p>
            <a:r>
              <a:rPr lang="en-US" b="1" dirty="0" smtClean="0"/>
              <a:t>If the wavelength is much smaller than the obstacle, no diffraction occurs and a shadow of the object is formed</a:t>
            </a:r>
            <a:endParaRPr lang="en-US" sz="2000" dirty="0" smtClean="0"/>
          </a:p>
        </p:txBody>
      </p:sp>
      <p:pic>
        <p:nvPicPr>
          <p:cNvPr id="7" name="Picture 6" descr="Diffraction 4.JPG"/>
          <p:cNvPicPr/>
          <p:nvPr/>
        </p:nvPicPr>
        <p:blipFill>
          <a:blip r:embed="rId2" cstate="print"/>
          <a:srcRect b="37027"/>
          <a:stretch>
            <a:fillRect/>
          </a:stretch>
        </p:blipFill>
        <p:spPr>
          <a:xfrm>
            <a:off x="3810000" y="1905000"/>
            <a:ext cx="5149298" cy="3200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i="1" u="sng" dirty="0" smtClean="0"/>
              <a:t>Diffraction</a:t>
            </a:r>
            <a:r>
              <a:rPr lang="en-US" b="1" dirty="0" smtClean="0"/>
              <a:t>: </a:t>
            </a:r>
            <a:endParaRPr lang="en-US" dirty="0"/>
          </a:p>
        </p:txBody>
      </p:sp>
      <p:sp>
        <p:nvSpPr>
          <p:cNvPr id="3" name="Content Placeholder 2"/>
          <p:cNvSpPr>
            <a:spLocks noGrp="1"/>
          </p:cNvSpPr>
          <p:nvPr>
            <p:ph idx="1"/>
          </p:nvPr>
        </p:nvSpPr>
        <p:spPr>
          <a:xfrm>
            <a:off x="152400" y="1143000"/>
            <a:ext cx="3581400" cy="5212560"/>
          </a:xfrm>
        </p:spPr>
        <p:txBody>
          <a:bodyPr>
            <a:normAutofit fontScale="92500"/>
          </a:bodyPr>
          <a:lstStyle/>
          <a:p>
            <a:r>
              <a:rPr lang="en-US" sz="3200" b="1" dirty="0" smtClean="0"/>
              <a:t>If the wavelength is comparable or larger than the object, diffraction takes place and the wave appears far from the object in the region where the shadow was expected</a:t>
            </a:r>
            <a:endParaRPr lang="en-US" dirty="0"/>
          </a:p>
        </p:txBody>
      </p:sp>
      <p:pic>
        <p:nvPicPr>
          <p:cNvPr id="7" name="Picture 6" descr="Diffraction 4.JPG"/>
          <p:cNvPicPr/>
          <p:nvPr/>
        </p:nvPicPr>
        <p:blipFill>
          <a:blip r:embed="rId2" cstate="print"/>
          <a:srcRect b="37027"/>
          <a:stretch>
            <a:fillRect/>
          </a:stretch>
        </p:blipFill>
        <p:spPr>
          <a:xfrm>
            <a:off x="3810000" y="1905000"/>
            <a:ext cx="5149298" cy="32004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Interference</a:t>
            </a:r>
            <a:endParaRPr lang="en-US" dirty="0"/>
          </a:p>
        </p:txBody>
      </p:sp>
      <p:sp>
        <p:nvSpPr>
          <p:cNvPr id="3" name="Content Placeholder 2"/>
          <p:cNvSpPr>
            <a:spLocks noGrp="1"/>
          </p:cNvSpPr>
          <p:nvPr>
            <p:ph idx="1"/>
          </p:nvPr>
        </p:nvSpPr>
        <p:spPr/>
        <p:txBody>
          <a:bodyPr/>
          <a:lstStyle/>
          <a:p>
            <a:r>
              <a:rPr lang="en-US" b="1" u="sng" dirty="0" smtClean="0">
                <a:hlinkClick r:id="rId2" action="ppaction://hlinkfile"/>
              </a:rPr>
              <a:t>Video:  Interference of Light</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Interference</a:t>
            </a:r>
            <a:endParaRPr lang="en-US" dirty="0"/>
          </a:p>
        </p:txBody>
      </p:sp>
      <p:sp>
        <p:nvSpPr>
          <p:cNvPr id="3" name="Content Placeholder 2"/>
          <p:cNvSpPr>
            <a:spLocks noGrp="1"/>
          </p:cNvSpPr>
          <p:nvPr>
            <p:ph idx="1"/>
          </p:nvPr>
        </p:nvSpPr>
        <p:spPr>
          <a:xfrm>
            <a:off x="228600" y="1143000"/>
            <a:ext cx="4495800" cy="5212560"/>
          </a:xfrm>
        </p:spPr>
        <p:txBody>
          <a:bodyPr>
            <a:normAutofit fontScale="92500" lnSpcReduction="10000"/>
          </a:bodyPr>
          <a:lstStyle/>
          <a:p>
            <a:r>
              <a:rPr lang="en-US" sz="3200" b="1" dirty="0" smtClean="0"/>
              <a:t>Interference is the result of the superposition of waves</a:t>
            </a:r>
            <a:endParaRPr lang="en-US" sz="1800" dirty="0" smtClean="0"/>
          </a:p>
          <a:p>
            <a:r>
              <a:rPr lang="en-US" sz="3200" b="1" dirty="0" smtClean="0"/>
              <a:t>Destructive Interference</a:t>
            </a:r>
          </a:p>
          <a:p>
            <a:r>
              <a:rPr lang="en-US" sz="3200" b="1" dirty="0" smtClean="0"/>
              <a:t>Because these waves have the same amplitude and are 180° out of phase, they will completely cancel each other</a:t>
            </a:r>
            <a:endParaRPr lang="en-US" sz="1800" dirty="0"/>
          </a:p>
        </p:txBody>
      </p:sp>
      <p:pic>
        <p:nvPicPr>
          <p:cNvPr id="4" name="Picture 3" descr="scan0001.jpg"/>
          <p:cNvPicPr/>
          <p:nvPr/>
        </p:nvPicPr>
        <p:blipFill>
          <a:blip r:embed="rId2" cstate="print"/>
          <a:stretch>
            <a:fillRect/>
          </a:stretch>
        </p:blipFill>
        <p:spPr>
          <a:xfrm>
            <a:off x="5100828" y="304800"/>
            <a:ext cx="3890772" cy="63246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Interference</a:t>
            </a:r>
            <a:endParaRPr lang="en-US" dirty="0"/>
          </a:p>
        </p:txBody>
      </p:sp>
      <p:sp>
        <p:nvSpPr>
          <p:cNvPr id="3" name="Content Placeholder 2"/>
          <p:cNvSpPr>
            <a:spLocks noGrp="1"/>
          </p:cNvSpPr>
          <p:nvPr>
            <p:ph idx="1"/>
          </p:nvPr>
        </p:nvSpPr>
        <p:spPr>
          <a:xfrm>
            <a:off x="228600" y="1143000"/>
            <a:ext cx="4495800" cy="5212560"/>
          </a:xfrm>
        </p:spPr>
        <p:txBody>
          <a:bodyPr>
            <a:normAutofit/>
          </a:bodyPr>
          <a:lstStyle/>
          <a:p>
            <a:r>
              <a:rPr lang="en-US" sz="3200" b="1" dirty="0" smtClean="0"/>
              <a:t>We can also say that destructive interference occurs when two waves are out of phase by half a wavelength</a:t>
            </a:r>
            <a:endParaRPr lang="en-US" sz="1800" dirty="0"/>
          </a:p>
        </p:txBody>
      </p:sp>
      <p:pic>
        <p:nvPicPr>
          <p:cNvPr id="4" name="Picture 3" descr="scan0001.jpg"/>
          <p:cNvPicPr/>
          <p:nvPr/>
        </p:nvPicPr>
        <p:blipFill>
          <a:blip r:embed="rId2" cstate="print"/>
          <a:stretch>
            <a:fillRect/>
          </a:stretch>
        </p:blipFill>
        <p:spPr>
          <a:xfrm>
            <a:off x="5100828" y="304800"/>
            <a:ext cx="3890772" cy="63246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Interference</a:t>
            </a:r>
            <a:endParaRPr lang="en-US" dirty="0"/>
          </a:p>
        </p:txBody>
      </p:sp>
      <p:sp>
        <p:nvSpPr>
          <p:cNvPr id="3" name="Content Placeholder 2"/>
          <p:cNvSpPr>
            <a:spLocks noGrp="1"/>
          </p:cNvSpPr>
          <p:nvPr>
            <p:ph idx="1"/>
          </p:nvPr>
        </p:nvSpPr>
        <p:spPr>
          <a:xfrm>
            <a:off x="228600" y="1143000"/>
            <a:ext cx="4495800" cy="5212560"/>
          </a:xfrm>
        </p:spPr>
        <p:txBody>
          <a:bodyPr>
            <a:normAutofit/>
          </a:bodyPr>
          <a:lstStyle/>
          <a:p>
            <a:r>
              <a:rPr lang="en-US" sz="3200" b="1" dirty="0" smtClean="0"/>
              <a:t>Constructive Interference</a:t>
            </a:r>
          </a:p>
          <a:p>
            <a:r>
              <a:rPr lang="en-US" sz="3200" b="1" dirty="0" smtClean="0"/>
              <a:t>These waves have the same amplitude and are in phase with each other</a:t>
            </a:r>
          </a:p>
        </p:txBody>
      </p:sp>
      <p:pic>
        <p:nvPicPr>
          <p:cNvPr id="5" name="Picture 4" descr="scan0002.jpg"/>
          <p:cNvPicPr/>
          <p:nvPr/>
        </p:nvPicPr>
        <p:blipFill>
          <a:blip r:embed="rId2" cstate="print"/>
          <a:stretch>
            <a:fillRect/>
          </a:stretch>
        </p:blipFill>
        <p:spPr>
          <a:xfrm>
            <a:off x="5638800" y="685800"/>
            <a:ext cx="3250692" cy="515721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Interference</a:t>
            </a:r>
            <a:endParaRPr lang="en-US" dirty="0"/>
          </a:p>
        </p:txBody>
      </p:sp>
      <p:sp>
        <p:nvSpPr>
          <p:cNvPr id="3" name="Content Placeholder 2"/>
          <p:cNvSpPr>
            <a:spLocks noGrp="1"/>
          </p:cNvSpPr>
          <p:nvPr>
            <p:ph idx="1"/>
          </p:nvPr>
        </p:nvSpPr>
        <p:spPr>
          <a:xfrm>
            <a:off x="228600" y="1143000"/>
            <a:ext cx="4953000" cy="5212560"/>
          </a:xfrm>
        </p:spPr>
        <p:txBody>
          <a:bodyPr>
            <a:normAutofit/>
          </a:bodyPr>
          <a:lstStyle/>
          <a:p>
            <a:r>
              <a:rPr lang="en-US" sz="3200" b="1" dirty="0" smtClean="0"/>
              <a:t>The result is the sum of their two amplitudes</a:t>
            </a:r>
            <a:endParaRPr lang="en-US" sz="1800" dirty="0"/>
          </a:p>
        </p:txBody>
      </p:sp>
      <p:pic>
        <p:nvPicPr>
          <p:cNvPr id="5" name="Picture 4" descr="scan0002.jpg"/>
          <p:cNvPicPr/>
          <p:nvPr/>
        </p:nvPicPr>
        <p:blipFill>
          <a:blip r:embed="rId2" cstate="print"/>
          <a:stretch>
            <a:fillRect/>
          </a:stretch>
        </p:blipFill>
        <p:spPr>
          <a:xfrm>
            <a:off x="5181600" y="685800"/>
            <a:ext cx="3707892" cy="5943600"/>
          </a:xfrm>
          <a:prstGeom prst="rect">
            <a:avLst/>
          </a:prstGeom>
        </p:spPr>
      </p:pic>
      <p:pic>
        <p:nvPicPr>
          <p:cNvPr id="6" name="Picture 5" descr="scan0003.jpg"/>
          <p:cNvPicPr/>
          <p:nvPr/>
        </p:nvPicPr>
        <p:blipFill>
          <a:blip r:embed="rId3" cstate="print"/>
          <a:stretch>
            <a:fillRect/>
          </a:stretch>
        </p:blipFill>
        <p:spPr>
          <a:xfrm>
            <a:off x="685800" y="2743200"/>
            <a:ext cx="3296412" cy="395020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Interference</a:t>
            </a:r>
            <a:endParaRPr lang="en-US" dirty="0"/>
          </a:p>
        </p:txBody>
      </p:sp>
      <p:sp>
        <p:nvSpPr>
          <p:cNvPr id="3" name="Content Placeholder 2"/>
          <p:cNvSpPr>
            <a:spLocks noGrp="1"/>
          </p:cNvSpPr>
          <p:nvPr>
            <p:ph idx="1"/>
          </p:nvPr>
        </p:nvSpPr>
        <p:spPr>
          <a:xfrm>
            <a:off x="228600" y="1143000"/>
            <a:ext cx="5257800" cy="5212560"/>
          </a:xfrm>
        </p:spPr>
        <p:txBody>
          <a:bodyPr>
            <a:normAutofit lnSpcReduction="10000"/>
          </a:bodyPr>
          <a:lstStyle/>
          <a:p>
            <a:r>
              <a:rPr lang="en-US" sz="3200" b="1" dirty="0" smtClean="0"/>
              <a:t>Constructive Interference</a:t>
            </a:r>
          </a:p>
          <a:p>
            <a:r>
              <a:rPr lang="en-US" sz="3200" b="1" dirty="0" smtClean="0"/>
              <a:t>We can also say that the waves can start at different times or travel different distances, as long as the difference is some multiple of the wavelength (n</a:t>
            </a:r>
            <a:r>
              <a:rPr lang="el-GR" sz="3200" b="1" dirty="0" smtClean="0"/>
              <a:t>λ</a:t>
            </a:r>
            <a:r>
              <a:rPr lang="en-US" sz="3200" b="1" dirty="0" smtClean="0"/>
              <a:t>), the waves will be in phase and constructive interference occurs</a:t>
            </a:r>
          </a:p>
        </p:txBody>
      </p:sp>
      <p:pic>
        <p:nvPicPr>
          <p:cNvPr id="5" name="Picture 4" descr="scan0002.jpg"/>
          <p:cNvPicPr/>
          <p:nvPr/>
        </p:nvPicPr>
        <p:blipFill>
          <a:blip r:embed="rId2" cstate="print"/>
          <a:stretch>
            <a:fillRect/>
          </a:stretch>
        </p:blipFill>
        <p:spPr>
          <a:xfrm>
            <a:off x="5638800" y="685800"/>
            <a:ext cx="3250692" cy="5157216"/>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5562600" cy="5364960"/>
          </a:xfrm>
        </p:spPr>
        <p:txBody>
          <a:bodyPr/>
          <a:lstStyle/>
          <a:p>
            <a:r>
              <a:rPr lang="en-US" dirty="0" smtClean="0"/>
              <a:t>Two speakers are playing the same sound at the same frequency and wavelength</a:t>
            </a:r>
          </a:p>
          <a:p>
            <a:r>
              <a:rPr lang="en-US" dirty="0" smtClean="0"/>
              <a:t>At point C, the observer is the same distance from each speaker</a:t>
            </a:r>
          </a:p>
          <a:p>
            <a:r>
              <a:rPr lang="en-US" dirty="0" smtClean="0"/>
              <a:t>The observer experiences the crests of both waves which creates a loud sound (constructive interference)</a:t>
            </a:r>
            <a:endParaRPr lang="en-US" dirty="0"/>
          </a:p>
        </p:txBody>
      </p:sp>
      <p:pic>
        <p:nvPicPr>
          <p:cNvPr id="50178" name="Picture 2"/>
          <p:cNvPicPr>
            <a:picLocks noChangeAspect="1" noChangeArrowheads="1"/>
          </p:cNvPicPr>
          <p:nvPr/>
        </p:nvPicPr>
        <p:blipFill>
          <a:blip r:embed="rId2" cstate="print"/>
          <a:srcRect/>
          <a:stretch>
            <a:fillRect/>
          </a:stretch>
        </p:blipFill>
        <p:spPr bwMode="auto">
          <a:xfrm>
            <a:off x="6019800" y="1260544"/>
            <a:ext cx="2914650" cy="5302182"/>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5562600" cy="5867400"/>
          </a:xfrm>
        </p:spPr>
        <p:txBody>
          <a:bodyPr>
            <a:normAutofit/>
          </a:bodyPr>
          <a:lstStyle/>
          <a:p>
            <a:r>
              <a:rPr lang="en-US" dirty="0" smtClean="0"/>
              <a:t>At point D, the observer is at differences distance from each speaker</a:t>
            </a:r>
          </a:p>
          <a:p>
            <a:r>
              <a:rPr lang="en-US" dirty="0" smtClean="0"/>
              <a:t>Because the waves have to travel different distances to get to the observer, they are out of phase</a:t>
            </a:r>
          </a:p>
          <a:p>
            <a:r>
              <a:rPr lang="en-US" dirty="0" smtClean="0"/>
              <a:t>At point D, the waves are 180° out of phase, the observer gets the crest from A and the trough from B so complete destructive interference occurs</a:t>
            </a:r>
            <a:endParaRPr lang="en-US" dirty="0"/>
          </a:p>
        </p:txBody>
      </p:sp>
      <p:pic>
        <p:nvPicPr>
          <p:cNvPr id="50178" name="Picture 2"/>
          <p:cNvPicPr>
            <a:picLocks noChangeAspect="1" noChangeArrowheads="1"/>
          </p:cNvPicPr>
          <p:nvPr/>
        </p:nvPicPr>
        <p:blipFill>
          <a:blip r:embed="rId2" cstate="print"/>
          <a:srcRect/>
          <a:stretch>
            <a:fillRect/>
          </a:stretch>
        </p:blipFill>
        <p:spPr bwMode="auto">
          <a:xfrm>
            <a:off x="6019800" y="1260544"/>
            <a:ext cx="2914650" cy="5302182"/>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International-Mindedness: </a:t>
            </a:r>
            <a:endParaRPr lang="en-US" dirty="0"/>
          </a:p>
        </p:txBody>
      </p:sp>
      <p:sp>
        <p:nvSpPr>
          <p:cNvPr id="3" name="Content Placeholder 2"/>
          <p:cNvSpPr>
            <a:spLocks noGrp="1"/>
          </p:cNvSpPr>
          <p:nvPr>
            <p:ph idx="1"/>
          </p:nvPr>
        </p:nvSpPr>
        <p:spPr/>
        <p:txBody>
          <a:bodyPr>
            <a:normAutofit/>
          </a:bodyPr>
          <a:lstStyle/>
          <a:p>
            <a:pPr lvl="0"/>
            <a:r>
              <a:rPr lang="en-US" sz="3200" dirty="0" smtClean="0"/>
              <a:t>Characteristic wave </a:t>
            </a:r>
            <a:r>
              <a:rPr lang="en-US" sz="3200" dirty="0" err="1" smtClean="0"/>
              <a:t>behaviour</a:t>
            </a:r>
            <a:r>
              <a:rPr lang="en-US" sz="3200" dirty="0" smtClean="0"/>
              <a:t> has been used in many cultures throughout human history, often tying closely to myths and legends that formed the basis for early scientific studies.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3505200" cy="5867400"/>
          </a:xfrm>
        </p:spPr>
        <p:txBody>
          <a:bodyPr>
            <a:normAutofit/>
          </a:bodyPr>
          <a:lstStyle/>
          <a:p>
            <a:endParaRPr lang="en-US" dirty="0" smtClean="0"/>
          </a:p>
          <a:p>
            <a:r>
              <a:rPr lang="en-US" dirty="0" smtClean="0"/>
              <a:t>The same effect occurs when light diffracts from two separate slits</a:t>
            </a:r>
            <a:endParaRPr lang="en-US" dirty="0"/>
          </a:p>
        </p:txBody>
      </p:sp>
      <p:pic>
        <p:nvPicPr>
          <p:cNvPr id="51202" name="Picture 2"/>
          <p:cNvPicPr>
            <a:picLocks noChangeAspect="1" noChangeArrowheads="1"/>
          </p:cNvPicPr>
          <p:nvPr/>
        </p:nvPicPr>
        <p:blipFill>
          <a:blip r:embed="rId2" cstate="print"/>
          <a:srcRect/>
          <a:stretch>
            <a:fillRect/>
          </a:stretch>
        </p:blipFill>
        <p:spPr bwMode="auto">
          <a:xfrm>
            <a:off x="4267200" y="1371600"/>
            <a:ext cx="4667250" cy="466725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8534400" cy="2971800"/>
          </a:xfrm>
        </p:spPr>
        <p:txBody>
          <a:bodyPr>
            <a:normAutofit/>
          </a:bodyPr>
          <a:lstStyle/>
          <a:p>
            <a:endParaRPr lang="en-US" dirty="0" smtClean="0"/>
          </a:p>
          <a:p>
            <a:r>
              <a:rPr lang="en-US" dirty="0" smtClean="0"/>
              <a:t>Example (a):  At a point directly in between the two slits, the distance travelled by the light wave is the same, so they are in phase, constructive interference occurs and the light is bright</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128588" y="4038600"/>
            <a:ext cx="8886825" cy="2667000"/>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8534400" cy="2971800"/>
          </a:xfrm>
        </p:spPr>
        <p:txBody>
          <a:bodyPr>
            <a:normAutofit/>
          </a:bodyPr>
          <a:lstStyle/>
          <a:p>
            <a:endParaRPr lang="en-US" dirty="0" smtClean="0"/>
          </a:p>
          <a:p>
            <a:r>
              <a:rPr lang="en-US" dirty="0" smtClean="0"/>
              <a:t>Example (c):  </a:t>
            </a:r>
          </a:p>
          <a:p>
            <a:pPr lvl="1"/>
            <a:r>
              <a:rPr lang="en-US" dirty="0" smtClean="0"/>
              <a:t>The light from the bottom source has further to travel.  When they meet, the waves are 180° out of phase, the waves cancel each other out, and there is a dark spot on the screen.</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128588" y="4038600"/>
            <a:ext cx="8886825" cy="2667000"/>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0" y="990600"/>
            <a:ext cx="2819400" cy="5562600"/>
          </a:xfrm>
        </p:spPr>
        <p:txBody>
          <a:bodyPr>
            <a:normAutofit/>
          </a:bodyPr>
          <a:lstStyle/>
          <a:p>
            <a:endParaRPr lang="en-US" dirty="0" smtClean="0"/>
          </a:p>
          <a:p>
            <a:r>
              <a:rPr lang="en-US" dirty="0" smtClean="0"/>
              <a:t>Example (c):  </a:t>
            </a:r>
          </a:p>
          <a:p>
            <a:pPr lvl="1"/>
            <a:r>
              <a:rPr lang="en-US" dirty="0" smtClean="0"/>
              <a:t>Diagram (d) shows the differences between the distances travelled</a:t>
            </a:r>
            <a:endParaRPr lang="en-US" dirty="0"/>
          </a:p>
        </p:txBody>
      </p:sp>
      <p:pic>
        <p:nvPicPr>
          <p:cNvPr id="52226" name="Picture 2"/>
          <p:cNvPicPr>
            <a:picLocks noChangeAspect="1" noChangeArrowheads="1"/>
          </p:cNvPicPr>
          <p:nvPr/>
        </p:nvPicPr>
        <p:blipFill>
          <a:blip r:embed="rId3" cstate="print"/>
          <a:srcRect l="56002"/>
          <a:stretch>
            <a:fillRect/>
          </a:stretch>
        </p:blipFill>
        <p:spPr bwMode="auto">
          <a:xfrm>
            <a:off x="2895600" y="1295400"/>
            <a:ext cx="6144306" cy="4191000"/>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304800" y="5791200"/>
          <a:ext cx="3895165" cy="838200"/>
        </p:xfrm>
        <a:graphic>
          <a:graphicData uri="http://schemas.openxmlformats.org/presentationml/2006/ole">
            <mc:AlternateContent xmlns:mc="http://schemas.openxmlformats.org/markup-compatibility/2006">
              <mc:Choice xmlns:v="urn:schemas-microsoft-com:vml" Requires="v">
                <p:oleObj spid="_x0000_s53252" name="Equation" r:id="rId4" imgW="1002960" imgH="215640" progId="Equation.3">
                  <p:embed/>
                </p:oleObj>
              </mc:Choice>
              <mc:Fallback>
                <p:oleObj name="Equation" r:id="rId4" imgW="1002960" imgH="215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791200"/>
                        <a:ext cx="3895165" cy="838200"/>
                      </a:xfrm>
                      <a:prstGeom prst="rect">
                        <a:avLst/>
                      </a:prstGeom>
                      <a:solidFill>
                        <a:schemeClr val="tx1"/>
                      </a:solidFill>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0" y="990600"/>
            <a:ext cx="4648200" cy="5562600"/>
          </a:xfrm>
        </p:spPr>
        <p:txBody>
          <a:bodyPr>
            <a:normAutofit/>
          </a:bodyPr>
          <a:lstStyle/>
          <a:p>
            <a:endParaRPr lang="en-US" dirty="0" smtClean="0"/>
          </a:p>
          <a:p>
            <a:r>
              <a:rPr lang="en-US" dirty="0" smtClean="0"/>
              <a:t>Example (c):  </a:t>
            </a:r>
          </a:p>
          <a:p>
            <a:pPr lvl="1"/>
            <a:r>
              <a:rPr lang="el-GR" dirty="0" smtClean="0"/>
              <a:t>θ</a:t>
            </a:r>
            <a:r>
              <a:rPr lang="en-US" dirty="0" smtClean="0"/>
              <a:t> is the diffraction angle</a:t>
            </a:r>
          </a:p>
          <a:p>
            <a:pPr lvl="1"/>
            <a:r>
              <a:rPr lang="en-US" dirty="0" smtClean="0"/>
              <a:t>d is the distance between the two slits</a:t>
            </a:r>
          </a:p>
          <a:p>
            <a:pPr lvl="1"/>
            <a:r>
              <a:rPr lang="en-US" dirty="0" smtClean="0"/>
              <a:t>If the path difference (d</a:t>
            </a:r>
            <a:r>
              <a:rPr lang="en-US" baseline="-25000" dirty="0" smtClean="0"/>
              <a:t>2</a:t>
            </a:r>
            <a:r>
              <a:rPr lang="en-US" dirty="0" smtClean="0"/>
              <a:t>-d</a:t>
            </a:r>
            <a:r>
              <a:rPr lang="en-US" baseline="-25000" dirty="0" smtClean="0"/>
              <a:t>1</a:t>
            </a:r>
            <a:r>
              <a:rPr lang="en-US" dirty="0" smtClean="0"/>
              <a:t> or d sin </a:t>
            </a:r>
            <a:r>
              <a:rPr lang="el-GR" dirty="0" smtClean="0"/>
              <a:t>θ</a:t>
            </a:r>
            <a:r>
              <a:rPr lang="en-US" dirty="0" smtClean="0"/>
              <a:t>) is equal to ½ wavelength [(n + 1/2)</a:t>
            </a:r>
            <a:r>
              <a:rPr lang="el-GR" dirty="0" smtClean="0"/>
              <a:t>λ</a:t>
            </a:r>
            <a:r>
              <a:rPr lang="en-US" dirty="0" smtClean="0"/>
              <a:t>], you have destructive interference</a:t>
            </a:r>
            <a:endParaRPr lang="en-US" dirty="0"/>
          </a:p>
        </p:txBody>
      </p:sp>
      <p:pic>
        <p:nvPicPr>
          <p:cNvPr id="52226" name="Picture 2"/>
          <p:cNvPicPr>
            <a:picLocks noChangeAspect="1" noChangeArrowheads="1"/>
          </p:cNvPicPr>
          <p:nvPr/>
        </p:nvPicPr>
        <p:blipFill>
          <a:blip r:embed="rId3" cstate="print"/>
          <a:srcRect l="56002"/>
          <a:stretch>
            <a:fillRect/>
          </a:stretch>
        </p:blipFill>
        <p:spPr bwMode="auto">
          <a:xfrm>
            <a:off x="4800600" y="1295400"/>
            <a:ext cx="4239306" cy="2891609"/>
          </a:xfrm>
          <a:prstGeom prst="rect">
            <a:avLst/>
          </a:prstGeom>
          <a:noFill/>
          <a:ln w="9525">
            <a:noFill/>
            <a:miter lim="800000"/>
            <a:headEnd/>
            <a:tailEnd/>
          </a:ln>
          <a:effectLst/>
        </p:spPr>
      </p:pic>
      <p:graphicFrame>
        <p:nvGraphicFramePr>
          <p:cNvPr id="5" name="Object 4"/>
          <p:cNvGraphicFramePr>
            <a:graphicFrameLocks noChangeAspect="1"/>
          </p:cNvGraphicFramePr>
          <p:nvPr/>
        </p:nvGraphicFramePr>
        <p:xfrm>
          <a:off x="304800" y="5791200"/>
          <a:ext cx="3895165" cy="838200"/>
        </p:xfrm>
        <a:graphic>
          <a:graphicData uri="http://schemas.openxmlformats.org/presentationml/2006/ole">
            <mc:AlternateContent xmlns:mc="http://schemas.openxmlformats.org/markup-compatibility/2006">
              <mc:Choice xmlns:v="urn:schemas-microsoft-com:vml" Requires="v">
                <p:oleObj spid="_x0000_s54276" name="Equation" r:id="rId4" imgW="1002960" imgH="215640" progId="Equation.3">
                  <p:embed/>
                </p:oleObj>
              </mc:Choice>
              <mc:Fallback>
                <p:oleObj name="Equation" r:id="rId4" imgW="1002960" imgH="2156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791200"/>
                        <a:ext cx="3895165" cy="838200"/>
                      </a:xfrm>
                      <a:prstGeom prst="rect">
                        <a:avLst/>
                      </a:prstGeom>
                      <a:solidFill>
                        <a:schemeClr val="tx1"/>
                      </a:solidFill>
                    </p:spPr>
                  </p:pic>
                </p:oleObj>
              </mc:Fallback>
            </mc:AlternateContent>
          </a:graphicData>
        </a:graphic>
      </p:graphicFrame>
      <p:sp>
        <p:nvSpPr>
          <p:cNvPr id="6" name="Content Placeholder 2"/>
          <p:cNvSpPr txBox="1">
            <a:spLocks/>
          </p:cNvSpPr>
          <p:nvPr/>
        </p:nvSpPr>
        <p:spPr>
          <a:xfrm>
            <a:off x="4495800" y="4267200"/>
            <a:ext cx="4495800" cy="2362200"/>
          </a:xfrm>
          <a:prstGeom prst="rect">
            <a:avLst/>
          </a:prstGeom>
        </p:spPr>
        <p:txBody>
          <a:bodyPr vert="horz">
            <a:normAutofit/>
          </a:bodyPr>
          <a:lstStyle/>
          <a:p>
            <a:pPr marL="740664" marR="0" lvl="1" indent="-285750" algn="l" defTabSz="914400" rtl="0" eaLnBrk="1" fontAlgn="auto" latinLnBrk="0" hangingPunct="1">
              <a:lnSpc>
                <a:spcPct val="100000"/>
              </a:lnSpc>
              <a:spcBef>
                <a:spcPct val="20000"/>
              </a:spcBef>
              <a:spcAft>
                <a:spcPts val="0"/>
              </a:spcAft>
              <a:buClr>
                <a:schemeClr val="accent2"/>
              </a:buClr>
              <a:buSzPct val="90000"/>
              <a:buFont typeface="Wingdings"/>
              <a:buChar char=""/>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If the path difference is equal to some multiple of the  wavelength [n</a:t>
            </a:r>
            <a:r>
              <a:rPr kumimoji="0" lang="el-GR" sz="2600" b="0" i="0" u="none" strike="noStrike" kern="1200" cap="none" spc="0" normalizeH="0" baseline="0" noProof="0" dirty="0" smtClean="0">
                <a:ln>
                  <a:noFill/>
                </a:ln>
                <a:solidFill>
                  <a:schemeClr val="tx1"/>
                </a:solidFill>
                <a:effectLst/>
                <a:uLnTx/>
                <a:uFillTx/>
                <a:latin typeface="+mn-lt"/>
                <a:ea typeface="+mn-ea"/>
                <a:cs typeface="+mn-cs"/>
              </a:rPr>
              <a:t>λ</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 you have constructive interference</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8534400" cy="2971800"/>
          </a:xfrm>
        </p:spPr>
        <p:txBody>
          <a:bodyPr>
            <a:normAutofit/>
          </a:bodyPr>
          <a:lstStyle/>
          <a:p>
            <a:endParaRPr lang="en-US" dirty="0" smtClean="0"/>
          </a:p>
          <a:p>
            <a:r>
              <a:rPr lang="en-US" dirty="0" smtClean="0"/>
              <a:t>Example (b):  </a:t>
            </a:r>
          </a:p>
          <a:p>
            <a:pPr lvl="1"/>
            <a:r>
              <a:rPr lang="en-US" dirty="0" smtClean="0"/>
              <a:t>The path difference is equal to 1 wavelength so constructive interference occurs</a:t>
            </a:r>
          </a:p>
          <a:p>
            <a:pPr lvl="1"/>
            <a:r>
              <a:rPr lang="en-US" dirty="0" smtClean="0"/>
              <a:t>The same would happen with path differences of 2</a:t>
            </a:r>
            <a:r>
              <a:rPr lang="el-GR" dirty="0" smtClean="0"/>
              <a:t>λ</a:t>
            </a:r>
            <a:r>
              <a:rPr lang="en-US" dirty="0" smtClean="0"/>
              <a:t>, 3</a:t>
            </a:r>
            <a:r>
              <a:rPr lang="el-GR" dirty="0" smtClean="0"/>
              <a:t>λ</a:t>
            </a:r>
            <a:r>
              <a:rPr lang="en-US" dirty="0" smtClean="0"/>
              <a:t>, 4</a:t>
            </a:r>
            <a:r>
              <a:rPr lang="el-GR" dirty="0" smtClean="0"/>
              <a:t>λ</a:t>
            </a:r>
            <a:r>
              <a:rPr lang="en-US" dirty="0" smtClean="0"/>
              <a:t>, . . .</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128588" y="4038600"/>
            <a:ext cx="8886825" cy="2667000"/>
          </a:xfrm>
          <a:prstGeom prst="rect">
            <a:avLst/>
          </a:prstGeom>
          <a:noFill/>
          <a:ln w="9525">
            <a:noFill/>
            <a:miter lim="800000"/>
            <a:headEnd/>
            <a:tailEnd/>
          </a:ln>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8534400" cy="2971800"/>
          </a:xfrm>
        </p:spPr>
        <p:txBody>
          <a:bodyPr>
            <a:normAutofit/>
          </a:bodyPr>
          <a:lstStyle/>
          <a:p>
            <a:endParaRPr lang="en-US" dirty="0" smtClean="0"/>
          </a:p>
          <a:p>
            <a:r>
              <a:rPr lang="en-US" dirty="0" smtClean="0"/>
              <a:t>Example (b):  </a:t>
            </a:r>
          </a:p>
          <a:p>
            <a:pPr lvl="1"/>
            <a:r>
              <a:rPr lang="en-US" dirty="0" smtClean="0"/>
              <a:t>The path difference is equal to 1 wavelength so constructive interference occurs</a:t>
            </a:r>
          </a:p>
          <a:p>
            <a:pPr lvl="1"/>
            <a:r>
              <a:rPr lang="en-US" dirty="0" smtClean="0"/>
              <a:t>The same would happen with path differences of 2</a:t>
            </a:r>
            <a:r>
              <a:rPr lang="el-GR" dirty="0" smtClean="0"/>
              <a:t>λ</a:t>
            </a:r>
            <a:r>
              <a:rPr lang="en-US" dirty="0" smtClean="0"/>
              <a:t>, 3</a:t>
            </a:r>
            <a:r>
              <a:rPr lang="el-GR" dirty="0" smtClean="0"/>
              <a:t>λ</a:t>
            </a:r>
            <a:r>
              <a:rPr lang="en-US" dirty="0" smtClean="0"/>
              <a:t>, 4</a:t>
            </a:r>
            <a:r>
              <a:rPr lang="el-GR" dirty="0" smtClean="0"/>
              <a:t>λ</a:t>
            </a:r>
            <a:r>
              <a:rPr lang="en-US" dirty="0" smtClean="0"/>
              <a:t>, . . .</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128588" y="4038600"/>
            <a:ext cx="8886825" cy="26670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8534400" cy="2971800"/>
          </a:xfrm>
        </p:spPr>
        <p:txBody>
          <a:bodyPr>
            <a:normAutofit lnSpcReduction="10000"/>
          </a:bodyPr>
          <a:lstStyle/>
          <a:p>
            <a:r>
              <a:rPr lang="en-US" dirty="0" smtClean="0"/>
              <a:t>The resulting pattern looks something like the pictures below</a:t>
            </a:r>
          </a:p>
          <a:p>
            <a:pPr lvl="1"/>
            <a:r>
              <a:rPr lang="en-US" dirty="0" smtClean="0"/>
              <a:t>(a) is what it would look like on a screen</a:t>
            </a:r>
          </a:p>
          <a:p>
            <a:pPr lvl="1"/>
            <a:r>
              <a:rPr lang="en-US" dirty="0" smtClean="0"/>
              <a:t>(b) is a graph of the intensities versus distances from the central maximum</a:t>
            </a:r>
          </a:p>
          <a:p>
            <a:pPr lvl="1"/>
            <a:r>
              <a:rPr lang="en-US" b="1" i="1" dirty="0" smtClean="0">
                <a:solidFill>
                  <a:srgbClr val="FFFF00"/>
                </a:solidFill>
              </a:rPr>
              <a:t>How can we determine the distances between the maxima?</a:t>
            </a:r>
            <a:endParaRPr lang="en-US" b="1" i="1" dirty="0">
              <a:solidFill>
                <a:srgbClr val="FFFF00"/>
              </a:solidFill>
            </a:endParaRPr>
          </a:p>
        </p:txBody>
      </p:sp>
      <p:pic>
        <p:nvPicPr>
          <p:cNvPr id="55298" name="Picture 2"/>
          <p:cNvPicPr>
            <a:picLocks noChangeAspect="1" noChangeArrowheads="1"/>
          </p:cNvPicPr>
          <p:nvPr/>
        </p:nvPicPr>
        <p:blipFill>
          <a:blip r:embed="rId2" cstate="print"/>
          <a:srcRect/>
          <a:stretch>
            <a:fillRect/>
          </a:stretch>
        </p:blipFill>
        <p:spPr bwMode="auto">
          <a:xfrm>
            <a:off x="1447800" y="4191000"/>
            <a:ext cx="6086475" cy="2390775"/>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6019800" cy="2971800"/>
          </a:xfrm>
        </p:spPr>
        <p:txBody>
          <a:bodyPr>
            <a:normAutofit/>
          </a:bodyPr>
          <a:lstStyle/>
          <a:p>
            <a:pPr lvl="1"/>
            <a:r>
              <a:rPr lang="en-US" b="1" i="1" dirty="0" smtClean="0">
                <a:solidFill>
                  <a:srgbClr val="FFFF00"/>
                </a:solidFill>
              </a:rPr>
              <a:t>s</a:t>
            </a:r>
            <a:r>
              <a:rPr lang="en-US" dirty="0" smtClean="0"/>
              <a:t> is the distance between peaks, or maxima</a:t>
            </a:r>
          </a:p>
          <a:p>
            <a:pPr lvl="1"/>
            <a:r>
              <a:rPr lang="el-GR" b="1" i="1" dirty="0" smtClean="0">
                <a:solidFill>
                  <a:srgbClr val="FFFF00"/>
                </a:solidFill>
              </a:rPr>
              <a:t>λ</a:t>
            </a:r>
            <a:r>
              <a:rPr lang="en-US" dirty="0" smtClean="0"/>
              <a:t> is the wavelength</a:t>
            </a:r>
          </a:p>
          <a:p>
            <a:pPr lvl="1"/>
            <a:r>
              <a:rPr lang="en-US" b="1" i="1" dirty="0" smtClean="0">
                <a:solidFill>
                  <a:srgbClr val="FFFF00"/>
                </a:solidFill>
              </a:rPr>
              <a:t>D</a:t>
            </a:r>
            <a:r>
              <a:rPr lang="en-US" dirty="0" smtClean="0"/>
              <a:t> is the distance from the slits to the screen</a:t>
            </a:r>
          </a:p>
          <a:p>
            <a:pPr lvl="1"/>
            <a:r>
              <a:rPr lang="en-US" b="1" i="1" dirty="0" smtClean="0">
                <a:solidFill>
                  <a:srgbClr val="FFFF00"/>
                </a:solidFill>
              </a:rPr>
              <a:t>d</a:t>
            </a:r>
            <a:r>
              <a:rPr lang="en-US" dirty="0" smtClean="0"/>
              <a:t> is the distance between the slits</a:t>
            </a:r>
          </a:p>
          <a:p>
            <a:pPr lvl="1"/>
            <a:endParaRPr lang="en-US" b="1" i="1" dirty="0">
              <a:solidFill>
                <a:srgbClr val="FFFF00"/>
              </a:solidFill>
            </a:endParaRPr>
          </a:p>
        </p:txBody>
      </p:sp>
      <p:pic>
        <p:nvPicPr>
          <p:cNvPr id="55298" name="Picture 2"/>
          <p:cNvPicPr>
            <a:picLocks noChangeAspect="1" noChangeArrowheads="1"/>
          </p:cNvPicPr>
          <p:nvPr/>
        </p:nvPicPr>
        <p:blipFill>
          <a:blip r:embed="rId3" cstate="print"/>
          <a:srcRect/>
          <a:stretch>
            <a:fillRect/>
          </a:stretch>
        </p:blipFill>
        <p:spPr bwMode="auto">
          <a:xfrm>
            <a:off x="1447800" y="4191000"/>
            <a:ext cx="6086475" cy="2390775"/>
          </a:xfrm>
          <a:prstGeom prst="rect">
            <a:avLst/>
          </a:prstGeom>
          <a:noFill/>
          <a:ln w="9525">
            <a:noFill/>
            <a:miter lim="800000"/>
            <a:headEnd/>
            <a:tailEnd/>
          </a:ln>
          <a:effectLst/>
        </p:spPr>
      </p:pic>
      <p:graphicFrame>
        <p:nvGraphicFramePr>
          <p:cNvPr id="56322" name="Object 2"/>
          <p:cNvGraphicFramePr>
            <a:graphicFrameLocks noChangeAspect="1"/>
          </p:cNvGraphicFramePr>
          <p:nvPr/>
        </p:nvGraphicFramePr>
        <p:xfrm>
          <a:off x="6553200" y="1600200"/>
          <a:ext cx="1924050" cy="1527175"/>
        </p:xfrm>
        <a:graphic>
          <a:graphicData uri="http://schemas.openxmlformats.org/presentationml/2006/ole">
            <mc:AlternateContent xmlns:mc="http://schemas.openxmlformats.org/markup-compatibility/2006">
              <mc:Choice xmlns:v="urn:schemas-microsoft-com:vml" Requires="v">
                <p:oleObj spid="_x0000_s56324" name="Equation" r:id="rId4" imgW="495000" imgH="393480" progId="Equation.3">
                  <p:embed/>
                </p:oleObj>
              </mc:Choice>
              <mc:Fallback>
                <p:oleObj name="Equation" r:id="rId4" imgW="495000" imgH="393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600200"/>
                        <a:ext cx="1924050" cy="1527175"/>
                      </a:xfrm>
                      <a:prstGeom prst="rect">
                        <a:avLst/>
                      </a:prstGeom>
                      <a:solidFill>
                        <a:schemeClr val="tx1"/>
                      </a:solidFill>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Two Source Interference</a:t>
            </a:r>
            <a:endParaRPr lang="en-US" dirty="0"/>
          </a:p>
        </p:txBody>
      </p:sp>
      <p:sp>
        <p:nvSpPr>
          <p:cNvPr id="3" name="Content Placeholder 2"/>
          <p:cNvSpPr>
            <a:spLocks noGrp="1"/>
          </p:cNvSpPr>
          <p:nvPr>
            <p:ph idx="1"/>
          </p:nvPr>
        </p:nvSpPr>
        <p:spPr>
          <a:xfrm>
            <a:off x="304800" y="990600"/>
            <a:ext cx="6019800" cy="2971800"/>
          </a:xfrm>
        </p:spPr>
        <p:txBody>
          <a:bodyPr>
            <a:normAutofit/>
          </a:bodyPr>
          <a:lstStyle/>
          <a:p>
            <a:r>
              <a:rPr lang="en-US" b="1" i="1" dirty="0" smtClean="0">
                <a:solidFill>
                  <a:srgbClr val="FFFF00"/>
                </a:solidFill>
              </a:rPr>
              <a:t>You should be able to reproduce this graph with computed distances between maxima</a:t>
            </a:r>
          </a:p>
          <a:p>
            <a:r>
              <a:rPr lang="en-US" b="1" i="1" dirty="0" smtClean="0">
                <a:solidFill>
                  <a:srgbClr val="FFFF00"/>
                </a:solidFill>
              </a:rPr>
              <a:t>The intensity and rate of decrease are arbitrary but should be representative</a:t>
            </a:r>
            <a:endParaRPr lang="en-US" b="1" i="1" dirty="0">
              <a:solidFill>
                <a:srgbClr val="FFFF00"/>
              </a:solidFill>
            </a:endParaRPr>
          </a:p>
        </p:txBody>
      </p:sp>
      <p:pic>
        <p:nvPicPr>
          <p:cNvPr id="55298" name="Picture 2"/>
          <p:cNvPicPr>
            <a:picLocks noChangeAspect="1" noChangeArrowheads="1"/>
          </p:cNvPicPr>
          <p:nvPr/>
        </p:nvPicPr>
        <p:blipFill>
          <a:blip r:embed="rId3" cstate="print"/>
          <a:srcRect/>
          <a:stretch>
            <a:fillRect/>
          </a:stretch>
        </p:blipFill>
        <p:spPr bwMode="auto">
          <a:xfrm>
            <a:off x="1447800" y="4191000"/>
            <a:ext cx="6086475" cy="2390775"/>
          </a:xfrm>
          <a:prstGeom prst="rect">
            <a:avLst/>
          </a:prstGeom>
          <a:noFill/>
          <a:ln w="9525">
            <a:noFill/>
            <a:miter lim="800000"/>
            <a:headEnd/>
            <a:tailEnd/>
          </a:ln>
          <a:effectLst/>
        </p:spPr>
      </p:pic>
      <p:graphicFrame>
        <p:nvGraphicFramePr>
          <p:cNvPr id="56322" name="Object 2"/>
          <p:cNvGraphicFramePr>
            <a:graphicFrameLocks noChangeAspect="1"/>
          </p:cNvGraphicFramePr>
          <p:nvPr/>
        </p:nvGraphicFramePr>
        <p:xfrm>
          <a:off x="6553200" y="1600200"/>
          <a:ext cx="1924050" cy="1527175"/>
        </p:xfrm>
        <a:graphic>
          <a:graphicData uri="http://schemas.openxmlformats.org/presentationml/2006/ole">
            <mc:AlternateContent xmlns:mc="http://schemas.openxmlformats.org/markup-compatibility/2006">
              <mc:Choice xmlns:v="urn:schemas-microsoft-com:vml" Requires="v">
                <p:oleObj spid="_x0000_s57348" name="Equation" r:id="rId4" imgW="495000" imgH="393480" progId="Equation.3">
                  <p:embed/>
                </p:oleObj>
              </mc:Choice>
              <mc:Fallback>
                <p:oleObj name="Equation" r:id="rId4" imgW="495000" imgH="393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600200"/>
                        <a:ext cx="1924050" cy="1527175"/>
                      </a:xfrm>
                      <a:prstGeom prst="rect">
                        <a:avLst/>
                      </a:prstGeom>
                      <a:solidFill>
                        <a:schemeClr val="tx1"/>
                      </a:solidFill>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Theory Of Knowledge: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Huygens and Newton proposed two competing theories of the </a:t>
            </a:r>
            <a:r>
              <a:rPr lang="en-US" sz="3200" dirty="0" err="1" smtClean="0"/>
              <a:t>behaviour</a:t>
            </a:r>
            <a:r>
              <a:rPr lang="en-US" sz="3200" dirty="0" smtClean="0"/>
              <a:t> of light.</a:t>
            </a:r>
          </a:p>
          <a:p>
            <a:r>
              <a:rPr lang="en-US" sz="3200" dirty="0" smtClean="0"/>
              <a:t>How does the scientific community decide between competing theories?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Piece </a:t>
            </a:r>
            <a:r>
              <a:rPr lang="en-US" smtClean="0"/>
              <a:t>a‘ Cake</a:t>
            </a:r>
            <a:r>
              <a:rPr lang="en-US" dirty="0" smtClean="0"/>
              <a:t>, Right?</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Reflection and refraction </a:t>
            </a:r>
          </a:p>
          <a:p>
            <a:r>
              <a:rPr lang="en-US" sz="3200" dirty="0" smtClean="0"/>
              <a:t>Snell’s law, critical angle and total internal reflection </a:t>
            </a:r>
          </a:p>
          <a:p>
            <a:r>
              <a:rPr lang="en-US" sz="3200" dirty="0" smtClean="0"/>
              <a:t>Diffraction through a single-slit and around objects </a:t>
            </a:r>
          </a:p>
          <a:p>
            <a:r>
              <a:rPr lang="en-US" sz="3200" dirty="0" smtClean="0"/>
              <a:t>Interference patterns </a:t>
            </a:r>
          </a:p>
          <a:p>
            <a:r>
              <a:rPr lang="en-US" sz="3200" dirty="0" smtClean="0"/>
              <a:t>Double-slit interference </a:t>
            </a:r>
          </a:p>
          <a:p>
            <a:r>
              <a:rPr lang="en-US" sz="3200" dirty="0" smtClean="0"/>
              <a:t>Path difference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Sketching and interpreting incident, reflected and transmitted waves at boundaries between media </a:t>
            </a:r>
          </a:p>
          <a:p>
            <a:r>
              <a:rPr lang="en-US" sz="3200" dirty="0" smtClean="0"/>
              <a:t>Solving problems involving reflection at a plane interface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Solving problems involving Snell’s law, critical angle and total internal reflection </a:t>
            </a:r>
          </a:p>
          <a:p>
            <a:r>
              <a:rPr lang="en-US" sz="3200" dirty="0" smtClean="0"/>
              <a:t>Determining refractive index experimentally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Qualitatively describing the diffraction pattern formed when plane waves are incident normally on a single-slit </a:t>
            </a:r>
          </a:p>
          <a:p>
            <a:r>
              <a:rPr lang="en-US" sz="3200" dirty="0" smtClean="0"/>
              <a:t>Quantitatively describing double-slit interference intensity patterns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Data Booklet Reference:</a:t>
            </a:r>
            <a:br>
              <a:rPr lang="en-US" dirty="0" smtClean="0"/>
            </a:br>
            <a:endParaRPr lang="en-US" dirty="0"/>
          </a:p>
        </p:txBody>
      </p:sp>
      <p:sp>
        <p:nvSpPr>
          <p:cNvPr id="3" name="Content Placeholder 2"/>
          <p:cNvSpPr>
            <a:spLocks noGrp="1"/>
          </p:cNvSpPr>
          <p:nvPr>
            <p:ph idx="1"/>
          </p:nvPr>
        </p:nvSpPr>
        <p:spPr>
          <a:xfrm>
            <a:off x="685800" y="1783560"/>
            <a:ext cx="8001000" cy="4572000"/>
          </a:xfrm>
        </p:spPr>
        <p:txBody>
          <a:bodyPr>
            <a:normAutofit/>
          </a:bodyPr>
          <a:lstStyle/>
          <a:p>
            <a:endParaRPr lang="en-US" sz="3200" dirty="0" smtClean="0"/>
          </a:p>
        </p:txBody>
      </p:sp>
      <p:graphicFrame>
        <p:nvGraphicFramePr>
          <p:cNvPr id="5" name="Object 4"/>
          <p:cNvGraphicFramePr>
            <a:graphicFrameLocks noChangeAspect="1"/>
          </p:cNvGraphicFramePr>
          <p:nvPr/>
        </p:nvGraphicFramePr>
        <p:xfrm>
          <a:off x="1219200" y="1828800"/>
          <a:ext cx="3276600" cy="2670300"/>
        </p:xfrm>
        <a:graphic>
          <a:graphicData uri="http://schemas.openxmlformats.org/presentationml/2006/ole">
            <mc:AlternateContent xmlns:mc="http://schemas.openxmlformats.org/markup-compatibility/2006">
              <mc:Choice xmlns:v="urn:schemas-microsoft-com:vml" Requires="v">
                <p:oleObj spid="_x0000_s3076" name="Equation" r:id="rId3" imgW="1028520" imgH="838080" progId="Equation.3">
                  <p:embed/>
                </p:oleObj>
              </mc:Choice>
              <mc:Fallback>
                <p:oleObj name="Equation" r:id="rId3" imgW="1028520" imgH="8380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828800"/>
                        <a:ext cx="3276600" cy="2670300"/>
                      </a:xfrm>
                      <a:prstGeom prst="rect">
                        <a:avLst/>
                      </a:prstGeom>
                      <a:solidFill>
                        <a:schemeClr val="tx1"/>
                      </a:solidFill>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Data Booklet Reference:</a:t>
            </a:r>
            <a:br>
              <a:rPr lang="en-US" dirty="0" smtClean="0"/>
            </a:br>
            <a:endParaRPr lang="en-US" dirty="0"/>
          </a:p>
        </p:txBody>
      </p:sp>
      <p:sp>
        <p:nvSpPr>
          <p:cNvPr id="3" name="Content Placeholder 2"/>
          <p:cNvSpPr>
            <a:spLocks noGrp="1"/>
          </p:cNvSpPr>
          <p:nvPr>
            <p:ph idx="1"/>
          </p:nvPr>
        </p:nvSpPr>
        <p:spPr>
          <a:xfrm>
            <a:off x="685800" y="1783560"/>
            <a:ext cx="8001000" cy="4572000"/>
          </a:xfrm>
        </p:spPr>
        <p:txBody>
          <a:bodyPr>
            <a:normAutofit/>
          </a:bodyPr>
          <a:lstStyle/>
          <a:p>
            <a:r>
              <a:rPr lang="en-US" sz="3200" dirty="0" smtClean="0"/>
              <a:t>Constructive Interference:  path difference = </a:t>
            </a:r>
          </a:p>
          <a:p>
            <a:endParaRPr lang="en-US" sz="3200" dirty="0" smtClean="0"/>
          </a:p>
          <a:p>
            <a:endParaRPr lang="en-US" sz="3200" dirty="0" smtClean="0"/>
          </a:p>
          <a:p>
            <a:r>
              <a:rPr lang="en-US" sz="3200" dirty="0" smtClean="0"/>
              <a:t>Destructive Interference:  path difference = </a:t>
            </a:r>
          </a:p>
        </p:txBody>
      </p:sp>
      <p:graphicFrame>
        <p:nvGraphicFramePr>
          <p:cNvPr id="5" name="Object 4"/>
          <p:cNvGraphicFramePr>
            <a:graphicFrameLocks noChangeAspect="1"/>
          </p:cNvGraphicFramePr>
          <p:nvPr/>
        </p:nvGraphicFramePr>
        <p:xfrm>
          <a:off x="3581400" y="2514600"/>
          <a:ext cx="1143000" cy="939402"/>
        </p:xfrm>
        <a:graphic>
          <a:graphicData uri="http://schemas.openxmlformats.org/presentationml/2006/ole">
            <mc:AlternateContent xmlns:mc="http://schemas.openxmlformats.org/markup-compatibility/2006">
              <mc:Choice xmlns:v="urn:schemas-microsoft-com:vml" Requires="v">
                <p:oleObj spid="_x0000_s4102" name="Equation" r:id="rId3" imgW="215640" imgH="177480" progId="Equation.3">
                  <p:embed/>
                </p:oleObj>
              </mc:Choice>
              <mc:Fallback>
                <p:oleObj name="Equation" r:id="rId3" imgW="215640" imgH="17748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514600"/>
                        <a:ext cx="1143000" cy="939402"/>
                      </a:xfrm>
                      <a:prstGeom prst="rect">
                        <a:avLst/>
                      </a:prstGeom>
                      <a:solidFill>
                        <a:schemeClr val="tx1"/>
                      </a:solidFill>
                    </p:spPr>
                  </p:pic>
                </p:oleObj>
              </mc:Fallback>
            </mc:AlternateContent>
          </a:graphicData>
        </a:graphic>
      </p:graphicFrame>
      <p:graphicFrame>
        <p:nvGraphicFramePr>
          <p:cNvPr id="2051" name="Object 3"/>
          <p:cNvGraphicFramePr>
            <a:graphicFrameLocks noChangeAspect="1"/>
          </p:cNvGraphicFramePr>
          <p:nvPr/>
        </p:nvGraphicFramePr>
        <p:xfrm>
          <a:off x="3048000" y="4343400"/>
          <a:ext cx="2257783" cy="1600200"/>
        </p:xfrm>
        <a:graphic>
          <a:graphicData uri="http://schemas.openxmlformats.org/presentationml/2006/ole">
            <mc:AlternateContent xmlns:mc="http://schemas.openxmlformats.org/markup-compatibility/2006">
              <mc:Choice xmlns:v="urn:schemas-microsoft-com:vml" Requires="v">
                <p:oleObj spid="_x0000_s4103" name="Equation" r:id="rId5" imgW="609480" imgH="431640" progId="Equation.3">
                  <p:embed/>
                </p:oleObj>
              </mc:Choice>
              <mc:Fallback>
                <p:oleObj name="Equation" r:id="rId5" imgW="609480" imgH="4316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343400"/>
                        <a:ext cx="2257783" cy="1600200"/>
                      </a:xfrm>
                      <a:prstGeom prst="rect">
                        <a:avLst/>
                      </a:prstGeom>
                      <a:solidFill>
                        <a:schemeClr val="tx1"/>
                      </a:solidFill>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satellite footprint on Earth is governed by the diffraction at the dish on the satellite </a:t>
            </a:r>
          </a:p>
          <a:p>
            <a:r>
              <a:rPr lang="en-US" sz="3200" dirty="0" smtClean="0"/>
              <a:t>Applications of the refraction and reflection of light range from the simple plane mirror through the medical endoscope and beyond. Many of these applications have enabled us to improve and extend our sense of vision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The simple idea of the cancellation of two coherent light rays reflecting from two surfaces leads to data storage in compact discs and their successors </a:t>
            </a:r>
          </a:p>
          <a:p>
            <a:r>
              <a:rPr lang="en-US" sz="3200" dirty="0" smtClean="0"/>
              <a:t>The physical explanation of the rainbow involves refraction and total internal reflection. The bright and dark bands inside the rainbow, supernumeraries, can be explained only by the wave nature of light and diffraction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Idea: </a:t>
            </a:r>
            <a:endParaRPr lang="en-US" dirty="0"/>
          </a:p>
        </p:txBody>
      </p:sp>
      <p:sp>
        <p:nvSpPr>
          <p:cNvPr id="3" name="Content Placeholder 2"/>
          <p:cNvSpPr>
            <a:spLocks noGrp="1"/>
          </p:cNvSpPr>
          <p:nvPr>
            <p:ph idx="1"/>
          </p:nvPr>
        </p:nvSpPr>
        <p:spPr/>
        <p:txBody>
          <a:bodyPr>
            <a:normAutofit/>
          </a:bodyPr>
          <a:lstStyle/>
          <a:p>
            <a:pPr lvl="0"/>
            <a:r>
              <a:rPr lang="en-US" sz="3200" dirty="0" smtClean="0"/>
              <a:t>Waves interact with media and each other in a number of ways that can be unexpected and useful.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Reflection and refraction </a:t>
            </a:r>
          </a:p>
          <a:p>
            <a:r>
              <a:rPr lang="en-US" sz="3200" dirty="0" smtClean="0"/>
              <a:t>Snell’s law, critical angle and total internal reflection </a:t>
            </a:r>
          </a:p>
          <a:p>
            <a:r>
              <a:rPr lang="en-US" sz="3200" dirty="0" smtClean="0"/>
              <a:t>Diffraction through a single-slit and around objects </a:t>
            </a:r>
          </a:p>
          <a:p>
            <a:r>
              <a:rPr lang="en-US" sz="3200" dirty="0" smtClean="0"/>
              <a:t>Interference patterns </a:t>
            </a:r>
          </a:p>
          <a:p>
            <a:r>
              <a:rPr lang="en-US" sz="3200" dirty="0" smtClean="0"/>
              <a:t>Double-slit interference </a:t>
            </a:r>
          </a:p>
          <a:p>
            <a:r>
              <a:rPr lang="en-US" sz="3200" dirty="0" smtClean="0"/>
              <a:t>Path difference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1351672"/>
            <a:ext cx="5205750" cy="977486"/>
          </a:xfrm>
        </p:spPr>
        <p:txBody>
          <a:bodyPr>
            <a:normAutofit/>
          </a:bodyPr>
          <a:lstStyle/>
          <a:p>
            <a:r>
              <a:rPr lang="en-US" sz="3200" b="1" i="1" dirty="0" smtClean="0"/>
              <a:t>#25-31</a:t>
            </a:r>
            <a:endParaRPr lang="en-US" sz="32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Sketching and interpreting incident, reflected and transmitted waves at boundaries between media </a:t>
            </a:r>
          </a:p>
          <a:p>
            <a:r>
              <a:rPr lang="en-US" sz="3200" dirty="0" smtClean="0"/>
              <a:t>Solving problems involving reflection at a plane interface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954</TotalTime>
  <Words>2334</Words>
  <Application>Microsoft Office PowerPoint</Application>
  <PresentationFormat>On-screen Show (4:3)</PresentationFormat>
  <Paragraphs>231</Paragraphs>
  <Slides>81</Slides>
  <Notes>0</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0" baseType="lpstr">
      <vt:lpstr>Consolas</vt:lpstr>
      <vt:lpstr>Corbel</vt:lpstr>
      <vt:lpstr>Pristina</vt:lpstr>
      <vt:lpstr>Viner Hand ITC</vt:lpstr>
      <vt:lpstr>Wingdings</vt:lpstr>
      <vt:lpstr>Wingdings 2</vt:lpstr>
      <vt:lpstr>Wingdings 3</vt:lpstr>
      <vt:lpstr>Metro</vt:lpstr>
      <vt:lpstr>Equation</vt:lpstr>
      <vt:lpstr>Devil  physics The  baddest  class  on  campus  IB Physics</vt:lpstr>
      <vt:lpstr>Lsn 4-4 Wave Behaviour</vt:lpstr>
      <vt:lpstr>Questions From Reading Activity?</vt:lpstr>
      <vt:lpstr>Essential Idea: </vt:lpstr>
      <vt:lpstr>Nature Of Science: </vt:lpstr>
      <vt:lpstr>International-Mindedness: </vt:lpstr>
      <vt:lpstr>Theory Of Knowledge: </vt:lpstr>
      <vt:lpstr>Understandings: </vt:lpstr>
      <vt:lpstr>Applications And Skills: </vt:lpstr>
      <vt:lpstr>Applications And Skills: </vt:lpstr>
      <vt:lpstr>Applications And Skills: </vt:lpstr>
      <vt:lpstr>Guidance: </vt:lpstr>
      <vt:lpstr>Data Booklet Reference: </vt:lpstr>
      <vt:lpstr>Data Booklet Reference: </vt:lpstr>
      <vt:lpstr>Utilization: </vt:lpstr>
      <vt:lpstr>Utilization: </vt:lpstr>
      <vt:lpstr>Aims: </vt:lpstr>
      <vt:lpstr>Aims: </vt:lpstr>
      <vt:lpstr>Law of Reflection  </vt:lpstr>
      <vt:lpstr>Law of Reflection  </vt:lpstr>
      <vt:lpstr>Law of Reflection  </vt:lpstr>
      <vt:lpstr>Law of Reflection  </vt:lpstr>
      <vt:lpstr>Law of Reflection  </vt:lpstr>
      <vt:lpstr>Law of Reflection  </vt:lpstr>
      <vt:lpstr>Refraction</vt:lpstr>
      <vt:lpstr>Refraction </vt:lpstr>
      <vt:lpstr>Refraction </vt:lpstr>
      <vt:lpstr>Refraction </vt:lpstr>
      <vt:lpstr>Index of Refraction – Light Only </vt:lpstr>
      <vt:lpstr>Index of Refraction – Light Only </vt:lpstr>
      <vt:lpstr>Snell’s Law: </vt:lpstr>
      <vt:lpstr>Snell’s Law: </vt:lpstr>
      <vt:lpstr>Other Changes </vt:lpstr>
      <vt:lpstr>An Example: </vt:lpstr>
      <vt:lpstr>An Example: </vt:lpstr>
      <vt:lpstr>An Example: </vt:lpstr>
      <vt:lpstr>Refraction for Waves versus Rays</vt:lpstr>
      <vt:lpstr>Refraction for Waves versus Rays</vt:lpstr>
      <vt:lpstr>Refraction for other waves: </vt:lpstr>
      <vt:lpstr>Refraction for other waves: </vt:lpstr>
      <vt:lpstr>Total Internal Reflection</vt:lpstr>
      <vt:lpstr>Total Internal Reflection</vt:lpstr>
      <vt:lpstr>Total Internal Reflection</vt:lpstr>
      <vt:lpstr>Total Internal Reflection</vt:lpstr>
      <vt:lpstr>Diffraction</vt:lpstr>
      <vt:lpstr>Diffraction of Light</vt:lpstr>
      <vt:lpstr>Diffraction: </vt:lpstr>
      <vt:lpstr>Diffraction: </vt:lpstr>
      <vt:lpstr>Diffraction: </vt:lpstr>
      <vt:lpstr>Diffraction: </vt:lpstr>
      <vt:lpstr>Diffraction: </vt:lpstr>
      <vt:lpstr>Interference</vt:lpstr>
      <vt:lpstr>Interference</vt:lpstr>
      <vt:lpstr>Interference</vt:lpstr>
      <vt:lpstr>Interference</vt:lpstr>
      <vt:lpstr>Interference</vt:lpstr>
      <vt:lpstr>Interference</vt:lpstr>
      <vt:lpstr>Two Source Interference</vt:lpstr>
      <vt:lpstr>Two Source Interference</vt:lpstr>
      <vt:lpstr>Two Source Interference</vt:lpstr>
      <vt:lpstr>Two Source Interference</vt:lpstr>
      <vt:lpstr>Two Source Interference</vt:lpstr>
      <vt:lpstr>Two Source Interference</vt:lpstr>
      <vt:lpstr>Two Source Interference</vt:lpstr>
      <vt:lpstr>Two Source Interference</vt:lpstr>
      <vt:lpstr>Two Source Interference</vt:lpstr>
      <vt:lpstr>Two Source Interference</vt:lpstr>
      <vt:lpstr>Two Source Interference</vt:lpstr>
      <vt:lpstr>Two Source Interference</vt:lpstr>
      <vt:lpstr>Piece a‘ Cake, Right?</vt:lpstr>
      <vt:lpstr>Understandings: </vt:lpstr>
      <vt:lpstr>Applications And Skills: </vt:lpstr>
      <vt:lpstr>Applications And Skills: </vt:lpstr>
      <vt:lpstr>Applications And Skills: </vt:lpstr>
      <vt:lpstr>Data Booklet Reference: </vt:lpstr>
      <vt:lpstr>Data Booklet Reference: </vt:lpstr>
      <vt:lpstr>Utilization: </vt:lpstr>
      <vt:lpstr>Utilization: </vt:lpstr>
      <vt:lpstr>Essential Idea: </vt:lpstr>
      <vt:lpstr> Questions?</vt:lpstr>
      <vt:lpstr>Homework</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65</cp:revision>
  <dcterms:created xsi:type="dcterms:W3CDTF">2010-12-08T08:20:03Z</dcterms:created>
  <dcterms:modified xsi:type="dcterms:W3CDTF">2016-02-05T22:48:18Z</dcterms:modified>
</cp:coreProperties>
</file>