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97" r:id="rId6"/>
    <p:sldId id="298" r:id="rId7"/>
    <p:sldId id="299" r:id="rId8"/>
    <p:sldId id="300" r:id="rId9"/>
    <p:sldId id="301" r:id="rId10"/>
    <p:sldId id="302" r:id="rId11"/>
    <p:sldId id="304" r:id="rId12"/>
    <p:sldId id="303" r:id="rId13"/>
    <p:sldId id="305" r:id="rId14"/>
    <p:sldId id="306" r:id="rId15"/>
    <p:sldId id="263" r:id="rId16"/>
    <p:sldId id="296" r:id="rId17"/>
    <p:sldId id="314" r:id="rId18"/>
    <p:sldId id="315" r:id="rId19"/>
    <p:sldId id="316" r:id="rId20"/>
    <p:sldId id="317" r:id="rId21"/>
    <p:sldId id="318" r:id="rId22"/>
    <p:sldId id="320" r:id="rId23"/>
    <p:sldId id="319" r:id="rId24"/>
    <p:sldId id="321" r:id="rId25"/>
    <p:sldId id="322" r:id="rId26"/>
    <p:sldId id="324" r:id="rId27"/>
    <p:sldId id="326" r:id="rId28"/>
    <p:sldId id="327" r:id="rId29"/>
    <p:sldId id="325" r:id="rId30"/>
    <p:sldId id="328" r:id="rId31"/>
    <p:sldId id="323" r:id="rId32"/>
    <p:sldId id="330" r:id="rId33"/>
    <p:sldId id="332" r:id="rId34"/>
    <p:sldId id="331" r:id="rId35"/>
    <p:sldId id="334" r:id="rId36"/>
    <p:sldId id="333" r:id="rId37"/>
    <p:sldId id="335" r:id="rId38"/>
    <p:sldId id="336" r:id="rId39"/>
    <p:sldId id="337" r:id="rId40"/>
    <p:sldId id="338" r:id="rId41"/>
    <p:sldId id="345" r:id="rId42"/>
    <p:sldId id="348" r:id="rId43"/>
    <p:sldId id="347" r:id="rId44"/>
    <p:sldId id="349" r:id="rId45"/>
    <p:sldId id="346" r:id="rId46"/>
    <p:sldId id="350" r:id="rId47"/>
    <p:sldId id="339" r:id="rId48"/>
    <p:sldId id="340" r:id="rId49"/>
    <p:sldId id="341" r:id="rId50"/>
    <p:sldId id="342" r:id="rId51"/>
    <p:sldId id="343" r:id="rId52"/>
    <p:sldId id="344" r:id="rId53"/>
    <p:sldId id="309" r:id="rId54"/>
    <p:sldId id="308" r:id="rId55"/>
    <p:sldId id="310" r:id="rId56"/>
    <p:sldId id="311" r:id="rId57"/>
    <p:sldId id="312" r:id="rId58"/>
    <p:sldId id="307" r:id="rId59"/>
    <p:sldId id="261" r:id="rId60"/>
    <p:sldId id="26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www.teachertube.comviewVideo.phptitle=Physics_of_Wavesvideo_id=144605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4\Tsokos%20Lesson%204-2\httpwww.teachertube.comviewVideo.phptitle=Physics_of_Wavesvideo_id=144605_1.wmv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Japan_Tsunami-Scariest_Amateur_Video-Must_See-How_the_Town_of_Miyako_Was_Wiped_Out.wmv" TargetMode="External"/><Relationship Id="rId2" Type="http://schemas.openxmlformats.org/officeDocument/2006/relationships/hyperlink" Target="Huge_Ocean_Wave_Surfing_Mike_Parsons_Billabong_Odyssey_1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roperties%20of%20Waves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ransverse_and_Longitudinal_Waves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4\Tsokos%20Lesson%204-2\Transverse_and_Longitudinal_Waves_1.wmv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ulses_and_Waves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4\Tsokos%20Lesson%204-2\Pulses_and_Waves_1.wmv" TargetMode="Externa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 physics</a:t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 class  on  campus</a:t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/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3000" dirty="0" smtClean="0">
                <a:latin typeface="Pristina" pitchFamily="66" charset="0"/>
              </a:rPr>
              <a:t>IB Physics</a:t>
            </a:r>
            <a:endParaRPr lang="en-US" sz="30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will be expected to derive </a:t>
            </a:r>
            <a:r>
              <a:rPr lang="en-US" sz="3200" i="1" dirty="0" smtClean="0"/>
              <a:t>c = f</a:t>
            </a:r>
            <a:r>
              <a:rPr lang="el-GR" sz="3200" i="1" dirty="0" smtClean="0">
                <a:latin typeface="Calibri"/>
              </a:rPr>
              <a:t>λ</a:t>
            </a:r>
            <a:endParaRPr lang="en-US" sz="3200" i="1" dirty="0" smtClean="0"/>
          </a:p>
          <a:p>
            <a:r>
              <a:rPr lang="en-US" sz="3200" dirty="0" smtClean="0"/>
              <a:t>Students should be aware of the order of magnitude of the wavelengths of radio, microwave, infra-red, visible, ultraviolet, X-ray and gamma rays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295400" y="1600200"/>
          <a:ext cx="6096000" cy="2868613"/>
        </p:xfrm>
        <a:graphic>
          <a:graphicData uri="http://schemas.openxmlformats.org/presentationml/2006/ole">
            <p:oleObj spid="_x0000_s1026" name="Equation" r:id="rId3" imgW="4316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Communication using both sound (locally) and electromagnetic waves (near and far) involve wave theory </a:t>
            </a:r>
          </a:p>
          <a:p>
            <a:r>
              <a:rPr lang="en-US" sz="3200" dirty="0" smtClean="0"/>
              <a:t>Emission spectra are </a:t>
            </a:r>
            <a:r>
              <a:rPr lang="en-US" sz="3200" dirty="0" smtClean="0"/>
              <a:t>analyzed </a:t>
            </a:r>
            <a:r>
              <a:rPr lang="en-US" sz="3200" dirty="0" smtClean="0"/>
              <a:t>by comparison to the electromagnetic wave spectrum (see Chemistry topic 2 and Physics sub-topic 12.1) </a:t>
            </a:r>
          </a:p>
          <a:p>
            <a:r>
              <a:rPr lang="en-US" sz="3200" dirty="0" smtClean="0"/>
              <a:t>Sight (see Biology sub-topic A.2)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2: there is a common body of knowledge and techniques involved in wave theory that is applicable across many areas of physics </a:t>
            </a:r>
          </a:p>
          <a:p>
            <a:r>
              <a:rPr lang="en-US" sz="3200" dirty="0" smtClean="0"/>
              <a:t>Aim 4: there are opportunities for the analysis of data to arrive at some of the models in this section from first principles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6: experiments could include (but are not limited to): speed of waves in different media; detection of electromagnetic waves from various sources; use of echo methods (or similar) for determining wave speed, wavelength, distance, or medium elasticity and/or density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r>
              <a:rPr lang="en-US" dirty="0" smtClean="0"/>
              <a:t>Transition Video:</a:t>
            </a:r>
            <a:br>
              <a:rPr lang="en-US" dirty="0" smtClean="0"/>
            </a:br>
            <a:r>
              <a:rPr lang="en-US" dirty="0" smtClean="0">
                <a:hlinkClick r:id="rId3" action="ppaction://hlinkfile"/>
              </a:rPr>
              <a:t>Physics of Waves</a:t>
            </a:r>
            <a:endParaRPr lang="en-US" dirty="0"/>
          </a:p>
        </p:txBody>
      </p:sp>
      <p:pic>
        <p:nvPicPr>
          <p:cNvPr id="4" name="httpwww.teachertube.comviewVideo.phptitle=Physics_of_Wavesvideo_id=144605_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5557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INTRODUCTORY VIDEOS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 action="ppaction://hlinkfile"/>
              </a:rPr>
              <a:t>Cool Waves </a:t>
            </a:r>
            <a:endParaRPr lang="en-US" dirty="0" smtClean="0"/>
          </a:p>
          <a:p>
            <a:r>
              <a:rPr lang="en-US" b="1" u="sng" dirty="0" smtClean="0">
                <a:hlinkClick r:id="rId3" action="ppaction://hlinkfile"/>
              </a:rPr>
              <a:t>Bad Waves</a:t>
            </a:r>
            <a:endParaRPr lang="en-US" b="1" u="sng" dirty="0" smtClean="0"/>
          </a:p>
          <a:p>
            <a:r>
              <a:rPr lang="en-US" b="1" u="sng" dirty="0" smtClean="0">
                <a:hlinkClick r:id="rId4" action="ppaction://hlinkfile"/>
              </a:rPr>
              <a:t>Properties of Waves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 wave is a way of transferring energy and momentum from one place to another, </a:t>
            </a:r>
            <a:r>
              <a:rPr lang="en-US" sz="3200" b="1" i="1" dirty="0" smtClean="0"/>
              <a:t>but without the actual large-scale motion of a material body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Examples:</a:t>
            </a:r>
            <a:endParaRPr lang="en-US" sz="1800" dirty="0" smtClean="0"/>
          </a:p>
          <a:p>
            <a:pPr lvl="1"/>
            <a:r>
              <a:rPr lang="en-US" b="1" dirty="0" smtClean="0"/>
              <a:t>Life is a beach</a:t>
            </a:r>
            <a:endParaRPr lang="en-US" sz="1600" dirty="0" smtClean="0"/>
          </a:p>
          <a:p>
            <a:pPr lvl="1"/>
            <a:r>
              <a:rPr lang="en-US" b="1" dirty="0" smtClean="0"/>
              <a:t>Light from the sun</a:t>
            </a:r>
            <a:endParaRPr lang="en-US" sz="1600" dirty="0" smtClean="0"/>
          </a:p>
          <a:p>
            <a:pPr lvl="1"/>
            <a:r>
              <a:rPr lang="en-US" b="1" dirty="0" smtClean="0"/>
              <a:t>Soprano breaking a glass</a:t>
            </a:r>
            <a:endParaRPr lang="en-US" sz="1600" dirty="0" smtClean="0"/>
          </a:p>
          <a:p>
            <a:pPr lvl="1"/>
            <a:r>
              <a:rPr lang="en-US" b="1" dirty="0" smtClean="0"/>
              <a:t>Light travels in a vacuum – no medium required – an </a:t>
            </a:r>
            <a:r>
              <a:rPr lang="en-US" b="1" i="1" u="sng" dirty="0" smtClean="0"/>
              <a:t>electromagnetic</a:t>
            </a:r>
            <a:r>
              <a:rPr lang="en-US" b="1" dirty="0" smtClean="0"/>
              <a:t> wave</a:t>
            </a:r>
            <a:endParaRPr lang="en-US" sz="1600" dirty="0" smtClean="0"/>
          </a:p>
          <a:p>
            <a:pPr lvl="1"/>
            <a:r>
              <a:rPr lang="en-US" b="1" dirty="0" smtClean="0"/>
              <a:t>Sound and water require a medium – </a:t>
            </a:r>
            <a:r>
              <a:rPr lang="en-US" b="1" i="1" u="sng" dirty="0" smtClean="0"/>
              <a:t>mechanical</a:t>
            </a:r>
            <a:r>
              <a:rPr lang="en-US" b="1" dirty="0" smtClean="0"/>
              <a:t> waves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Waves occur because something is disturbed</a:t>
            </a:r>
            <a:endParaRPr lang="en-US" sz="1800" dirty="0" smtClean="0"/>
          </a:p>
          <a:p>
            <a:r>
              <a:rPr lang="en-US" sz="3200" b="1" i="1" dirty="0" smtClean="0"/>
              <a:t>A wave is a disturbance that travels, transferring energy and momentum from one place to another, but without the actual large-scale motion of a material body.  The direction of energy transfer is the direction of propagation of the wave.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382000" cy="1975104"/>
          </a:xfrm>
        </p:spPr>
        <p:txBody>
          <a:bodyPr/>
          <a:lstStyle/>
          <a:p>
            <a:r>
              <a:rPr lang="en-US" sz="3600" dirty="0" err="1" smtClean="0"/>
              <a:t>Lsn</a:t>
            </a:r>
            <a:r>
              <a:rPr lang="en-US" sz="3600" dirty="0" smtClean="0"/>
              <a:t> 4-2: Traveling Waves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hlinkClick r:id="rId3" action="ppaction://hlinkfile"/>
              </a:rPr>
              <a:t>Video: Longitudinal and Transverse Waves</a:t>
            </a:r>
            <a:endParaRPr lang="en-US" dirty="0"/>
          </a:p>
        </p:txBody>
      </p:sp>
      <p:pic>
        <p:nvPicPr>
          <p:cNvPr id="4" name="Transverse_and_Longitudinal_Waves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5146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38100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Transverse</a:t>
            </a:r>
            <a:r>
              <a:rPr lang="en-US" sz="3200" b="1" dirty="0" smtClean="0"/>
              <a:t> – waves in which the disturbance is at right angles to the direction of energy transfer</a:t>
            </a:r>
            <a:endParaRPr lang="en-US" sz="1800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rope tricks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transverse wave.JPG"/>
          <p:cNvPicPr/>
          <p:nvPr/>
        </p:nvPicPr>
        <p:blipFill>
          <a:blip r:embed="rId2" cstate="print"/>
          <a:srcRect l="5213" t="3517" r="2324" b="3517"/>
          <a:stretch>
            <a:fillRect/>
          </a:stretch>
        </p:blipFill>
        <p:spPr bwMode="auto">
          <a:xfrm>
            <a:off x="4114800" y="15240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38100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Transverse</a:t>
            </a:r>
            <a:r>
              <a:rPr lang="en-US" sz="3200" b="1" dirty="0" smtClean="0"/>
              <a:t> – waves in which the disturbance is at right angles to the direction of energy transfer</a:t>
            </a:r>
            <a:endParaRPr lang="en-US" sz="1800" dirty="0" smtClean="0"/>
          </a:p>
          <a:p>
            <a:pPr lvl="1"/>
            <a:r>
              <a:rPr lang="en-US" b="1" dirty="0" smtClean="0"/>
              <a:t>rope tricks</a:t>
            </a:r>
            <a:endParaRPr lang="en-US" sz="1600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electromagnetic waves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electromagnetic wave vs ti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830445" cy="32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Longitudinal</a:t>
            </a:r>
            <a:r>
              <a:rPr lang="en-US" sz="3200" b="1" dirty="0" smtClean="0"/>
              <a:t> -- waves in which the disturbance is along the direction of energy transfer</a:t>
            </a:r>
            <a:endParaRPr lang="en-US" sz="1800" dirty="0" smtClean="0"/>
          </a:p>
          <a:p>
            <a:pPr lvl="1"/>
            <a:r>
              <a:rPr lang="en-US" b="1" i="1" dirty="0" smtClean="0"/>
              <a:t>dominos</a:t>
            </a:r>
            <a:endParaRPr lang="en-US" sz="1600" dirty="0" smtClean="0"/>
          </a:p>
          <a:p>
            <a:pPr lvl="1"/>
            <a:r>
              <a:rPr lang="en-US" b="1" dirty="0" smtClean="0"/>
              <a:t>sound waves</a:t>
            </a:r>
            <a:endParaRPr lang="en-US" sz="1600" dirty="0" smtClean="0"/>
          </a:p>
          <a:p>
            <a:r>
              <a:rPr lang="en-US" sz="3200" b="1" dirty="0" smtClean="0"/>
              <a:t>energy propagated through a series of </a:t>
            </a:r>
            <a:r>
              <a:rPr lang="en-US" sz="3200" b="1" i="1" u="sng" dirty="0" smtClean="0"/>
              <a:t>compressions</a:t>
            </a:r>
            <a:r>
              <a:rPr lang="en-US" sz="3200" b="1" dirty="0" smtClean="0"/>
              <a:t> (region of higher than normal density) and </a:t>
            </a:r>
            <a:r>
              <a:rPr lang="en-US" sz="3200" b="1" i="1" u="sng" dirty="0" smtClean="0"/>
              <a:t>rarefactions</a:t>
            </a:r>
            <a:r>
              <a:rPr lang="en-US" sz="3200" b="1" dirty="0" smtClean="0"/>
              <a:t> (region of lower than normal density)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5" name="Picture 4" descr="longitudinal wa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6029960" cy="513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4" name="Picture 3" descr="longitudinal~transverse wa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6858000" cy="49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5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hlinkClick r:id="rId3" action="ppaction://hlinkfile"/>
              </a:rPr>
              <a:t>Video:  Pulses and Waves</a:t>
            </a:r>
            <a:endParaRPr lang="en-US" dirty="0"/>
          </a:p>
        </p:txBody>
      </p:sp>
      <p:pic>
        <p:nvPicPr>
          <p:cNvPr id="5" name="Pulses_and_Waves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43200" y="2076450"/>
            <a:ext cx="61722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42672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Rope Tricks</a:t>
            </a:r>
          </a:p>
          <a:p>
            <a:pPr lvl="1"/>
            <a:r>
              <a:rPr lang="en-US" b="1" dirty="0" smtClean="0"/>
              <a:t>half-pulse vs. full pulse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4" name="Picture 3" descr="wave pulse.jpg"/>
          <p:cNvPicPr/>
          <p:nvPr/>
        </p:nvPicPr>
        <p:blipFill>
          <a:blip r:embed="rId2" cstate="print"/>
          <a:srcRect t="7110"/>
          <a:stretch>
            <a:fillRect/>
          </a:stretch>
        </p:blipFill>
        <p:spPr bwMode="auto">
          <a:xfrm>
            <a:off x="4724400" y="304800"/>
            <a:ext cx="4191000" cy="635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Rope Tricks</a:t>
            </a:r>
            <a:endParaRPr lang="en-US" sz="1800" dirty="0" smtClean="0"/>
          </a:p>
          <a:p>
            <a:pPr lvl="1"/>
            <a:r>
              <a:rPr lang="en-US" b="1" dirty="0" smtClean="0"/>
              <a:t>wave pulses travel with a given speed determined by the tension in the rope and mass per unit length, μ = m/L</a:t>
            </a: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38914" name="Content Placeholder 3"/>
          <p:cNvGraphicFramePr>
            <a:graphicFrameLocks noChangeAspect="1"/>
          </p:cNvGraphicFramePr>
          <p:nvPr/>
        </p:nvGraphicFramePr>
        <p:xfrm>
          <a:off x="2057400" y="3942538"/>
          <a:ext cx="3797300" cy="1848662"/>
        </p:xfrm>
        <a:graphic>
          <a:graphicData uri="http://schemas.openxmlformats.org/presentationml/2006/ole">
            <p:oleObj spid="_x0000_s40962" name="Equation" r:id="rId3" imgW="9651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Rope Tricks</a:t>
            </a:r>
            <a:endParaRPr lang="en-US" sz="1800" dirty="0" smtClean="0"/>
          </a:p>
          <a:p>
            <a:pPr lvl="1"/>
            <a:r>
              <a:rPr lang="en-US" b="1" dirty="0" smtClean="0"/>
              <a:t>the speed of the wave is determined by the properties of the medium and not by how the wave is created, </a:t>
            </a:r>
            <a:endParaRPr lang="en-US" sz="1600" dirty="0" smtClean="0"/>
          </a:p>
          <a:p>
            <a:pPr lvl="1"/>
            <a:r>
              <a:rPr lang="en-US" b="1" dirty="0" smtClean="0"/>
              <a:t>i.e. independent of shape or how fast you produced it</a:t>
            </a: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39938" name="Content Placeholder 3"/>
          <p:cNvGraphicFramePr>
            <a:graphicFrameLocks noChangeAspect="1"/>
          </p:cNvGraphicFramePr>
          <p:nvPr/>
        </p:nvGraphicFramePr>
        <p:xfrm>
          <a:off x="4953000" y="381000"/>
          <a:ext cx="3797300" cy="1849437"/>
        </p:xfrm>
        <a:graphic>
          <a:graphicData uri="http://schemas.openxmlformats.org/presentationml/2006/ole">
            <p:oleObj spid="_x0000_s39938" name="Equation" r:id="rId3" imgW="9651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Reading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Travelling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strike="sngStrike" dirty="0" smtClean="0"/>
              <a:t>those that take more than one step before dribbling (N/A NBA)</a:t>
            </a:r>
            <a:endParaRPr lang="en-US" sz="1800" dirty="0" smtClean="0"/>
          </a:p>
          <a:p>
            <a:r>
              <a:rPr lang="en-US" sz="3200" b="1" dirty="0" smtClean="0"/>
              <a:t>when pulses are repetitiously produced</a:t>
            </a:r>
            <a:endParaRPr lang="en-US" sz="1800" dirty="0" smtClean="0"/>
          </a:p>
          <a:p>
            <a:r>
              <a:rPr lang="en-US" sz="3200" b="1" dirty="0" smtClean="0"/>
              <a:t>if the wave driver demonstrates SHM, the wave produced will exhibit SHM and the wave will look like a sine wave (also called a harmonic wave)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exhibit SHM</a:t>
            </a:r>
            <a:endParaRPr lang="en-US" dirty="0"/>
          </a:p>
        </p:txBody>
      </p:sp>
      <p:pic>
        <p:nvPicPr>
          <p:cNvPr id="4" name="Picture 3" descr="wave parts.jpg"/>
          <p:cNvPicPr/>
          <p:nvPr/>
        </p:nvPicPr>
        <p:blipFill>
          <a:blip r:embed="rId2" cstate="print"/>
          <a:srcRect t="31347"/>
          <a:stretch>
            <a:fillRect/>
          </a:stretch>
        </p:blipFill>
        <p:spPr bwMode="auto">
          <a:xfrm>
            <a:off x="609600" y="26670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period (s)</a:t>
            </a:r>
            <a:r>
              <a:rPr lang="en-US" sz="3200" b="1" dirty="0" smtClean="0"/>
              <a:t> – time to complete one full wave, unit is s</a:t>
            </a:r>
            <a:endParaRPr lang="en-US" sz="1800" dirty="0" smtClean="0"/>
          </a:p>
          <a:p>
            <a:r>
              <a:rPr lang="en-US" sz="3200" b="1" i="1" u="sng" dirty="0" smtClean="0"/>
              <a:t>wavelength () </a:t>
            </a:r>
            <a:r>
              <a:rPr lang="en-US" sz="3200" b="1" dirty="0" smtClean="0"/>
              <a:t>– length of a wave (surprise!)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2578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velocity (v) </a:t>
            </a:r>
            <a:r>
              <a:rPr lang="en-US" sz="3200" b="1" dirty="0" smtClean="0"/>
              <a:t>– equal to one wavelength (m) per the period (s)</a:t>
            </a:r>
          </a:p>
          <a:p>
            <a:r>
              <a:rPr lang="en-US" sz="3200" b="1" i="1" u="sng" dirty="0" smtClean="0"/>
              <a:t>frequency </a:t>
            </a:r>
            <a:r>
              <a:rPr lang="en-US" sz="3200" b="1" i="1" u="sng" dirty="0" smtClean="0"/>
              <a:t>(f) </a:t>
            </a:r>
            <a:r>
              <a:rPr lang="en-US" sz="3200" b="1" dirty="0" smtClean="0"/>
              <a:t>– number of waves per unit time, equal to 1/T, unit is s</a:t>
            </a:r>
            <a:r>
              <a:rPr lang="en-US" sz="3200" b="1" baseline="30000" dirty="0" smtClean="0"/>
              <a:t>-1</a:t>
            </a:r>
            <a:r>
              <a:rPr lang="en-US" sz="3200" b="1" dirty="0" smtClean="0"/>
              <a:t> or Hz</a:t>
            </a:r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i="1" dirty="0" smtClean="0">
                <a:solidFill>
                  <a:srgbClr val="00B0F0"/>
                </a:solidFill>
              </a:rPr>
              <a:t>The Marvels of Algebra!!!</a:t>
            </a:r>
            <a:endParaRPr lang="en-US" i="1" dirty="0">
              <a:solidFill>
                <a:srgbClr val="00B0F0"/>
              </a:solidFill>
            </a:endParaRPr>
          </a:p>
        </p:txBody>
      </p:sp>
      <p:graphicFrame>
        <p:nvGraphicFramePr>
          <p:cNvPr id="41987" name="Content Placeholder 3"/>
          <p:cNvGraphicFramePr>
            <a:graphicFrameLocks noChangeAspect="1"/>
          </p:cNvGraphicFramePr>
          <p:nvPr/>
        </p:nvGraphicFramePr>
        <p:xfrm>
          <a:off x="6705600" y="1136073"/>
          <a:ext cx="2122488" cy="5182177"/>
        </p:xfrm>
        <a:graphic>
          <a:graphicData uri="http://schemas.openxmlformats.org/presentationml/2006/ole">
            <p:oleObj spid="_x0000_s41987" name="Equation" r:id="rId3" imgW="431640" imgH="105408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displacement (y)</a:t>
            </a:r>
            <a:r>
              <a:rPr lang="en-US" sz="3200" b="1" dirty="0" smtClean="0"/>
              <a:t> – height obtained above or below the undisturbed point due to the disturbance, it is a function of the distance (x) and time (t)</a:t>
            </a:r>
            <a:endParaRPr lang="en-US" sz="1800" dirty="0" smtClean="0"/>
          </a:p>
          <a:p>
            <a:pPr lvl="1"/>
            <a:r>
              <a:rPr lang="en-US" b="1" dirty="0" smtClean="0"/>
              <a:t>When wave movement is dependent on the medium (like for sound [compression] waves), displacement is given in terms of density: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895600" y="5257800"/>
          <a:ext cx="3619500" cy="1185863"/>
        </p:xfrm>
        <a:graphic>
          <a:graphicData uri="http://schemas.openxmlformats.org/presentationml/2006/ole">
            <p:oleObj spid="_x0000_s43010" name="Equation" r:id="rId3" imgW="7365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displacement (y)</a:t>
            </a:r>
            <a:r>
              <a:rPr lang="en-US" sz="3200" b="1" dirty="0" smtClean="0"/>
              <a:t> – height obtained above or below the undisturbed point due to the disturbance, it is a function of the distance (x) and time (t)</a:t>
            </a:r>
            <a:endParaRPr lang="en-US" sz="1800" dirty="0" smtClean="0"/>
          </a:p>
          <a:p>
            <a:pPr lvl="1"/>
            <a:r>
              <a:rPr lang="en-US" sz="2800" b="1" dirty="0" smtClean="0"/>
              <a:t>or in terms of pressure</a:t>
            </a:r>
            <a:endParaRPr lang="en-US" sz="1200" dirty="0" smtClean="0"/>
          </a:p>
          <a:p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895600" y="5257800"/>
          <a:ext cx="3619500" cy="1185863"/>
        </p:xfrm>
        <a:graphic>
          <a:graphicData uri="http://schemas.openxmlformats.org/presentationml/2006/ole">
            <p:oleObj spid="_x0000_s44034" name="Equation" r:id="rId3" imgW="7365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Harmonic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displacement is a function of distance and time for any wave regardless of whether the displacement is vertical (transverse) or horizontal (longitudinal)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Displacement Versus </a:t>
            </a:r>
            <a:r>
              <a:rPr lang="en-US" i="1" dirty="0" smtClean="0"/>
              <a:t>Position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determines </a:t>
            </a:r>
            <a:r>
              <a:rPr lang="en-US" b="1" i="1" dirty="0" smtClean="0"/>
              <a:t>wavelength</a:t>
            </a:r>
            <a:endParaRPr lang="en-US" dirty="0"/>
          </a:p>
        </p:txBody>
      </p:sp>
      <p:pic>
        <p:nvPicPr>
          <p:cNvPr id="4" name="Picture 3" descr="diplacement vs position ~ wavelength.jpg"/>
          <p:cNvPicPr/>
          <p:nvPr/>
        </p:nvPicPr>
        <p:blipFill>
          <a:blip r:embed="rId2" cstate="print"/>
          <a:srcRect b="2904"/>
          <a:stretch>
            <a:fillRect/>
          </a:stretch>
        </p:blipFill>
        <p:spPr bwMode="auto">
          <a:xfrm>
            <a:off x="1447800" y="25146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Displacement Versus </a:t>
            </a:r>
            <a:r>
              <a:rPr lang="en-US" i="1" dirty="0" smtClean="0"/>
              <a:t>Time 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determines </a:t>
            </a:r>
            <a:r>
              <a:rPr lang="en-US" b="1" i="1" dirty="0" smtClean="0"/>
              <a:t>period</a:t>
            </a:r>
            <a:endParaRPr lang="en-US" dirty="0"/>
          </a:p>
        </p:txBody>
      </p:sp>
      <p:pic>
        <p:nvPicPr>
          <p:cNvPr id="5" name="Picture 4" descr="diplacement vs time ~ peri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44750"/>
            <a:ext cx="67056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Points on the wave with maximum displacement are call </a:t>
            </a:r>
            <a:r>
              <a:rPr lang="en-US" sz="3200" b="1" i="1" u="sng" dirty="0" smtClean="0"/>
              <a:t>crests</a:t>
            </a:r>
            <a:r>
              <a:rPr lang="en-US" sz="3200" b="1" dirty="0" smtClean="0"/>
              <a:t> and those at the minimum displacement are called </a:t>
            </a:r>
            <a:r>
              <a:rPr lang="en-US" sz="3200" b="1" i="1" u="sng" dirty="0" smtClean="0"/>
              <a:t>troughs</a:t>
            </a:r>
            <a:endParaRPr lang="en-US" sz="1800" dirty="0" smtClean="0"/>
          </a:p>
        </p:txBody>
      </p:sp>
      <p:pic>
        <p:nvPicPr>
          <p:cNvPr id="4" name="Picture 3" descr="wave parts.jpg"/>
          <p:cNvPicPr/>
          <p:nvPr/>
        </p:nvPicPr>
        <p:blipFill>
          <a:blip r:embed="rId2" cstate="print"/>
          <a:srcRect t="31347"/>
          <a:stretch>
            <a:fillRect/>
          </a:stretch>
        </p:blipFill>
        <p:spPr bwMode="auto">
          <a:xfrm>
            <a:off x="1676400" y="4191000"/>
            <a:ext cx="678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There are many forms of waves available to be studied. A common characteristic of all travelling waves is that they carry energy, but generally the medium through which they travel will not be permanently disturbed.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Other Wave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648200" cy="4983960"/>
          </a:xfrm>
        </p:spPr>
        <p:txBody>
          <a:bodyPr/>
          <a:lstStyle/>
          <a:p>
            <a:r>
              <a:rPr lang="en-US" sz="3200" b="1" dirty="0" smtClean="0"/>
              <a:t>In a travelling wave, the crests will steadily move forward until the period is reached which is where the wave will look like it originally did when it was disturbed</a:t>
            </a:r>
            <a:endParaRPr lang="en-US" dirty="0"/>
          </a:p>
        </p:txBody>
      </p:sp>
      <p:pic>
        <p:nvPicPr>
          <p:cNvPr id="4" name="Picture 3" descr="traveling wave.jpg"/>
          <p:cNvPicPr/>
          <p:nvPr/>
        </p:nvPicPr>
        <p:blipFill>
          <a:blip r:embed="rId2" cstate="print"/>
          <a:srcRect b="27804"/>
          <a:stretch>
            <a:fillRect/>
          </a:stretch>
        </p:blipFill>
        <p:spPr bwMode="auto">
          <a:xfrm>
            <a:off x="5105400" y="228600"/>
            <a:ext cx="378333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A radio station emits at a frequency of 90.8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MHz.</a:t>
            </a:r>
            <a:r>
              <a:rPr lang="en-US" sz="3200" b="1" i="1" dirty="0" smtClean="0">
                <a:solidFill>
                  <a:srgbClr val="FFFF00"/>
                </a:solidFill>
              </a:rPr>
              <a:t>  What is the wavelength of the waves emitted?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00600" cy="528876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A radio station emits at a frequency of 90.8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MHz.</a:t>
            </a:r>
            <a:r>
              <a:rPr lang="en-US" sz="3200" b="1" i="1" dirty="0" smtClean="0">
                <a:solidFill>
                  <a:srgbClr val="FFFF00"/>
                </a:solidFill>
              </a:rPr>
              <a:t>  What is the wavelength of the waves emitted?</a:t>
            </a:r>
            <a:endParaRPr lang="en-US" sz="1800" i="1" dirty="0" smtClean="0">
              <a:solidFill>
                <a:srgbClr val="FFFF00"/>
              </a:solidFill>
            </a:endParaRPr>
          </a:p>
          <a:p>
            <a:pPr lvl="1"/>
            <a:r>
              <a:rPr lang="en-US" sz="2800" b="1" dirty="0" smtClean="0"/>
              <a:t>Since they are electromagnetic waves, they travel at the speed of light, 3x10</a:t>
            </a:r>
            <a:r>
              <a:rPr lang="en-US" sz="2800" b="1" baseline="30000" dirty="0" smtClean="0"/>
              <a:t>8</a:t>
            </a:r>
            <a:r>
              <a:rPr lang="en-US" sz="2800" b="1" dirty="0" smtClean="0"/>
              <a:t> m/s</a:t>
            </a:r>
            <a:endParaRPr lang="en-US" sz="1200" dirty="0" smtClean="0"/>
          </a:p>
          <a:p>
            <a:pPr lvl="1"/>
            <a:r>
              <a:rPr lang="en-US" sz="2800" b="1" dirty="0" smtClean="0"/>
              <a:t>f = 90.8x10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 s</a:t>
            </a:r>
            <a:r>
              <a:rPr lang="en-US" sz="2800" b="1" baseline="30000" dirty="0" smtClean="0"/>
              <a:t>-1</a:t>
            </a:r>
            <a:endParaRPr lang="en-US" sz="1200" dirty="0" smtClean="0"/>
          </a:p>
          <a:p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286375" y="1595438"/>
          <a:ext cx="3248025" cy="4776787"/>
        </p:xfrm>
        <a:graphic>
          <a:graphicData uri="http://schemas.openxmlformats.org/presentationml/2006/ole">
            <p:oleObj spid="_x0000_s45058" name="Equation" r:id="rId3" imgW="863280" imgH="126972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8876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A sound wave of frequency 450Hz is emitted from A and travels towards B, a distance of 150m away.  Take the speed of sound to be 341 m s</a:t>
            </a:r>
            <a:r>
              <a:rPr lang="en-US" sz="3200" b="1" i="1" baseline="30000" dirty="0" smtClean="0">
                <a:solidFill>
                  <a:srgbClr val="FFFF00"/>
                </a:solidFill>
              </a:rPr>
              <a:t>-1</a:t>
            </a:r>
            <a:r>
              <a:rPr lang="en-US" sz="3200" b="1" i="1" dirty="0" smtClean="0">
                <a:solidFill>
                  <a:srgbClr val="FFFF00"/>
                </a:solidFill>
              </a:rPr>
              <a:t> .  How many wavelengths fit in the distance from A to B?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724400" cy="5288760"/>
          </a:xfrm>
        </p:spPr>
        <p:txBody>
          <a:bodyPr>
            <a:normAutofit fontScale="92500"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A sound wave of frequency 450Hz is emitted from A and travels towards B, a distance of 150m away.  Take the speed of sound to be 341 m s</a:t>
            </a:r>
            <a:r>
              <a:rPr lang="en-US" sz="3200" b="1" i="1" baseline="30000" dirty="0" smtClean="0">
                <a:solidFill>
                  <a:srgbClr val="FFFF00"/>
                </a:solidFill>
              </a:rPr>
              <a:t>-1</a:t>
            </a:r>
            <a:r>
              <a:rPr lang="en-US" sz="3200" b="1" i="1" dirty="0" smtClean="0">
                <a:solidFill>
                  <a:srgbClr val="FFFF00"/>
                </a:solidFill>
              </a:rPr>
              <a:t> .  How many wavelengths fit in the distance from A to B?</a:t>
            </a:r>
            <a:endParaRPr lang="en-US" sz="1800" b="1" i="1" dirty="0" smtClean="0">
              <a:solidFill>
                <a:srgbClr val="FFFF00"/>
              </a:solidFill>
            </a:endParaRPr>
          </a:p>
          <a:p>
            <a:pPr lvl="1"/>
            <a:r>
              <a:rPr lang="en-US" sz="2800" b="1" dirty="0" smtClean="0"/>
              <a:t>f = 450 s</a:t>
            </a:r>
            <a:r>
              <a:rPr lang="en-US" sz="2800" b="1" baseline="30000" dirty="0" smtClean="0"/>
              <a:t>-1</a:t>
            </a:r>
            <a:endParaRPr lang="en-US" sz="1200" dirty="0" smtClean="0"/>
          </a:p>
          <a:p>
            <a:pPr lvl="1"/>
            <a:r>
              <a:rPr lang="en-US" sz="2800" b="1" dirty="0" smtClean="0"/>
              <a:t>v = 341 m s</a:t>
            </a:r>
            <a:r>
              <a:rPr lang="en-US" sz="2800" b="1" baseline="30000" dirty="0" smtClean="0"/>
              <a:t>-1</a:t>
            </a:r>
            <a:endParaRPr lang="en-US" sz="1200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075237" y="1643063"/>
          <a:ext cx="3916363" cy="4681537"/>
        </p:xfrm>
        <a:graphic>
          <a:graphicData uri="http://schemas.openxmlformats.org/presentationml/2006/ole">
            <p:oleObj spid="_x0000_s47106" name="Equation" r:id="rId3" imgW="1041120" imgH="124452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8876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The noise of thunder is heard 3 s after the flash of lightning.  How far away is the place where the lightning struck?  (Use 340 m s</a:t>
            </a:r>
            <a:r>
              <a:rPr lang="en-US" sz="3200" b="1" i="1" baseline="30000" dirty="0" smtClean="0">
                <a:solidFill>
                  <a:srgbClr val="FFFF00"/>
                </a:solidFill>
              </a:rPr>
              <a:t>-1</a:t>
            </a:r>
            <a:r>
              <a:rPr lang="en-US" sz="3200" b="1" i="1" dirty="0" smtClean="0">
                <a:solidFill>
                  <a:srgbClr val="FFFF00"/>
                </a:solidFill>
              </a:rPr>
              <a:t> for the speed of sound)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Example Questions: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8876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The noise of thunder is heard 3 s after the flash of lightning.  How far away is the place where the lightning struck?  (Use 340 m s</a:t>
            </a:r>
            <a:r>
              <a:rPr lang="en-US" sz="3200" b="1" i="1" baseline="30000" dirty="0" smtClean="0">
                <a:solidFill>
                  <a:srgbClr val="FFFF00"/>
                </a:solidFill>
              </a:rPr>
              <a:t>-1</a:t>
            </a:r>
            <a:r>
              <a:rPr lang="en-US" sz="3200" b="1" i="1" dirty="0" smtClean="0">
                <a:solidFill>
                  <a:srgbClr val="FFFF00"/>
                </a:solidFill>
              </a:rPr>
              <a:t> for the speed of sound)</a:t>
            </a:r>
            <a:endParaRPr lang="en-US" sz="1800" i="1" dirty="0" smtClean="0">
              <a:solidFill>
                <a:srgbClr val="FFFF00"/>
              </a:solidFill>
            </a:endParaRPr>
          </a:p>
          <a:p>
            <a:pPr lvl="1"/>
            <a:r>
              <a:rPr lang="en-US" sz="2800" b="1" dirty="0" smtClean="0"/>
              <a:t>Since light travels so fast, you can assume you saw it instantaneously.</a:t>
            </a:r>
            <a:endParaRPr lang="en-US" sz="1200" dirty="0" smtClean="0"/>
          </a:p>
          <a:p>
            <a:pPr lvl="1"/>
            <a:r>
              <a:rPr lang="en-US" sz="2800" b="1" dirty="0" smtClean="0"/>
              <a:t>v x t = d</a:t>
            </a:r>
            <a:endParaRPr lang="en-US" sz="1200" dirty="0" smtClean="0"/>
          </a:p>
          <a:p>
            <a:pPr lvl="1"/>
            <a:r>
              <a:rPr lang="en-US" sz="2800" b="1" dirty="0" smtClean="0"/>
              <a:t>(340 m s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)(3 s) = 1020 m</a:t>
            </a:r>
          </a:p>
          <a:p>
            <a:pPr lvl="1"/>
            <a:r>
              <a:rPr lang="en-US" sz="2800" b="1" dirty="0" smtClean="0"/>
              <a:t>1609 m = 1 mi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If you consider a wave to be moving horizontally, a </a:t>
            </a:r>
            <a:r>
              <a:rPr lang="en-US" sz="3200" b="1" i="1" u="sng" dirty="0" err="1" smtClean="0"/>
              <a:t>wavefront</a:t>
            </a:r>
            <a:r>
              <a:rPr lang="en-US" sz="3200" b="1" dirty="0" smtClean="0"/>
              <a:t> is a plane perpendicular to the wave and perpendicular to the direction the wave is travelling</a:t>
            </a:r>
            <a:endParaRPr lang="en-US" dirty="0"/>
          </a:p>
        </p:txBody>
      </p:sp>
      <p:pic>
        <p:nvPicPr>
          <p:cNvPr id="4" name="Picture 3" descr="two dimensional wave.jpg"/>
          <p:cNvPicPr/>
          <p:nvPr/>
        </p:nvPicPr>
        <p:blipFill>
          <a:blip r:embed="rId2" cstate="print"/>
          <a:srcRect l="1767" t="3285" b="9007"/>
          <a:stretch>
            <a:fillRect/>
          </a:stretch>
        </p:blipFill>
        <p:spPr bwMode="auto">
          <a:xfrm>
            <a:off x="1676400" y="43434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Rays are a pretty good baseball team</a:t>
            </a:r>
            <a:endParaRPr lang="en-US" sz="1800" dirty="0" smtClean="0"/>
          </a:p>
          <a:p>
            <a:r>
              <a:rPr lang="en-US" sz="3200" b="1" dirty="0" smtClean="0"/>
              <a:t>They are also lines perpendicular to the </a:t>
            </a:r>
            <a:r>
              <a:rPr lang="en-US" sz="3200" b="1" dirty="0" err="1" smtClean="0"/>
              <a:t>wavefronts</a:t>
            </a:r>
            <a:r>
              <a:rPr lang="en-US" sz="3200" b="1" dirty="0" smtClean="0"/>
              <a:t> in the direction the wave is travelling</a:t>
            </a:r>
            <a:endParaRPr lang="en-US" dirty="0"/>
          </a:p>
        </p:txBody>
      </p:sp>
      <p:pic>
        <p:nvPicPr>
          <p:cNvPr id="4" name="Picture 3" descr="wavefront~wavelength~ray.jpg"/>
          <p:cNvPicPr/>
          <p:nvPr/>
        </p:nvPicPr>
        <p:blipFill>
          <a:blip r:embed="rId2" cstate="print"/>
          <a:srcRect l="1958"/>
          <a:stretch>
            <a:fillRect/>
          </a:stretch>
        </p:blipFill>
        <p:spPr bwMode="auto">
          <a:xfrm>
            <a:off x="1828800" y="4191000"/>
            <a:ext cx="5519420" cy="219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Examples:</a:t>
            </a:r>
            <a:endParaRPr lang="en-US" sz="1800" dirty="0" smtClean="0"/>
          </a:p>
          <a:p>
            <a:pPr lvl="1"/>
            <a:r>
              <a:rPr lang="en-US" b="1" dirty="0" smtClean="0"/>
              <a:t>The waves on the beach would have a rectangular </a:t>
            </a:r>
            <a:r>
              <a:rPr lang="en-US" b="1" dirty="0" err="1" smtClean="0"/>
              <a:t>wavefront</a:t>
            </a:r>
            <a:endParaRPr lang="en-US" sz="1600" dirty="0" smtClean="0"/>
          </a:p>
          <a:p>
            <a:pPr lvl="1"/>
            <a:r>
              <a:rPr lang="en-US" b="1" dirty="0" smtClean="0"/>
              <a:t>If you drop a stone in the water, the </a:t>
            </a:r>
            <a:r>
              <a:rPr lang="en-US" b="1" dirty="0" err="1" smtClean="0"/>
              <a:t>wavefront</a:t>
            </a:r>
            <a:r>
              <a:rPr lang="en-US" b="1" dirty="0" smtClean="0"/>
              <a:t> would be cylindrical</a:t>
            </a:r>
            <a:endParaRPr lang="en-US" sz="1600" dirty="0" smtClean="0"/>
          </a:p>
          <a:p>
            <a:pPr lvl="1"/>
            <a:r>
              <a:rPr lang="en-US" b="1" dirty="0" smtClean="0"/>
              <a:t>Light waves from a point source would have spherical </a:t>
            </a:r>
            <a:r>
              <a:rPr lang="en-US" b="1" dirty="0" err="1" smtClean="0"/>
              <a:t>wavefronts</a:t>
            </a:r>
            <a:r>
              <a:rPr lang="en-US" b="1" dirty="0" smtClean="0"/>
              <a:t> 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Patterns, trends and discrepancies: Scientists have discovered common features of wave motion through careful observations of the natural world, looking for patterns, trends and discrepancies and asking further questions based on these findings.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212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 Question:  Why do waves from a rock thrown into a lake eventually die out?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example ques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3975"/>
            <a:ext cx="67818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212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 Question:  Why do waves from a rock thrown into a lake eventually die out?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" name="Picture 4" descr="cylindrical wavefronts.jpg"/>
          <p:cNvPicPr/>
          <p:nvPr/>
        </p:nvPicPr>
        <p:blipFill>
          <a:blip r:embed="rId2" cstate="print"/>
          <a:srcRect l="1957" r="26753" b="22781"/>
          <a:stretch>
            <a:fillRect/>
          </a:stretch>
        </p:blipFill>
        <p:spPr bwMode="auto">
          <a:xfrm>
            <a:off x="2438400" y="23622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197864"/>
          </a:xfrm>
        </p:spPr>
        <p:txBody>
          <a:bodyPr/>
          <a:lstStyle/>
          <a:p>
            <a:pPr lvl="0"/>
            <a:r>
              <a:rPr lang="en-US" b="1" dirty="0" err="1" smtClean="0"/>
              <a:t>Wavefronts</a:t>
            </a:r>
            <a:r>
              <a:rPr lang="en-US" b="1" dirty="0" smtClean="0"/>
              <a:t> and Rays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038600" cy="4526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 Question:  Why do waves from a rock thrown into a lake eventually die out?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6" name="Picture 5" descr="example question answer.jpg"/>
          <p:cNvPicPr/>
          <p:nvPr/>
        </p:nvPicPr>
        <p:blipFill>
          <a:blip r:embed="rId2" cstate="print"/>
          <a:srcRect l="2649" b="2217"/>
          <a:stretch>
            <a:fillRect/>
          </a:stretch>
        </p:blipFill>
        <p:spPr bwMode="auto">
          <a:xfrm>
            <a:off x="4343400" y="152400"/>
            <a:ext cx="4645025" cy="640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Explaining the motion of particles of a medium when a wave passes through it for both transverse and longitudinal cases </a:t>
            </a:r>
          </a:p>
          <a:p>
            <a:r>
              <a:rPr lang="en-US" sz="3200" dirty="0" smtClean="0"/>
              <a:t>Sketching and interpreting displacement–distance graphs and displacement– time graphs for transverse and longitudinal waves </a:t>
            </a:r>
          </a:p>
          <a:p>
            <a:r>
              <a:rPr lang="en-US" sz="3200" dirty="0" smtClean="0"/>
              <a:t>Solving problems involving wave speed, frequency and wavelength </a:t>
            </a:r>
          </a:p>
          <a:p>
            <a:r>
              <a:rPr lang="en-US" sz="3200" dirty="0" smtClean="0"/>
              <a:t>Investigating the speed of sound experimentally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Travelling waves </a:t>
            </a:r>
          </a:p>
          <a:p>
            <a:r>
              <a:rPr lang="en-US" sz="3200" dirty="0" smtClean="0"/>
              <a:t>Wavelength, frequency, period and wave speed </a:t>
            </a:r>
          </a:p>
          <a:p>
            <a:r>
              <a:rPr lang="en-US" sz="3200" dirty="0" smtClean="0"/>
              <a:t>Transverse and longitudinal waves </a:t>
            </a:r>
          </a:p>
          <a:p>
            <a:r>
              <a:rPr lang="en-US" sz="3200" dirty="0" smtClean="0"/>
              <a:t>The nature of electromagnetic waves </a:t>
            </a:r>
          </a:p>
          <a:p>
            <a:r>
              <a:rPr lang="en-US" sz="3200" dirty="0" smtClean="0"/>
              <a:t>The nature of sound waves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Communication using both sound (locally) and electromagnetic waves (near and far) involve wave theory </a:t>
            </a:r>
          </a:p>
          <a:p>
            <a:r>
              <a:rPr lang="en-US" sz="3200" dirty="0" smtClean="0"/>
              <a:t>Emission spectra are </a:t>
            </a:r>
            <a:r>
              <a:rPr lang="en-US" sz="3200" dirty="0" err="1" smtClean="0"/>
              <a:t>analysed</a:t>
            </a:r>
            <a:r>
              <a:rPr lang="en-US" sz="3200" dirty="0" smtClean="0"/>
              <a:t> by comparison to the electromagnetic wave spectrum (see Chemistry topic 2 and Physics sub-topic 12.1) </a:t>
            </a:r>
          </a:p>
          <a:p>
            <a:r>
              <a:rPr lang="en-US" sz="3200" dirty="0" smtClean="0"/>
              <a:t>Sight (see Biology sub-topic A.2)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2: there is a common body of knowledge and techniques involved in wave theory that is applicable across many areas of physics </a:t>
            </a:r>
          </a:p>
          <a:p>
            <a:r>
              <a:rPr lang="en-US" sz="3200" dirty="0" smtClean="0"/>
              <a:t>Aim 4: there are opportunities for the analysis of data to arrive at some of the models in this section from first principles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6: experiments could include (but are not limited to): speed of waves in different media; detection of electromagnetic waves from various sources; use of echo methods (or similar) for determining wave speed, wavelength, distance, or medium elasticity and/or density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There are many forms of waves available to be studied. A common characteristic of all travelling waves is that they carry energy, but generally the medium through which they travel will not be permanently disturbed.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/>
            </a:r>
            <a:br>
              <a:rPr lang="en-US" dirty="0" smtClean="0">
                <a:latin typeface="Viner Hand ITC" pitchFamily="66" charset="0"/>
              </a:rPr>
            </a:br>
            <a:r>
              <a:rPr lang="en-US" dirty="0" smtClean="0">
                <a:latin typeface="Viner Hand ITC" pitchFamily="66" charset="0"/>
              </a:rPr>
              <a:t>Questions?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804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International-Mindedness: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Electromagnetic waves are used extensively for national and international communication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1351672"/>
            <a:ext cx="5205750" cy="97748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#6-14</a:t>
            </a:r>
            <a:endParaRPr lang="en-US" sz="3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Scientists often transfer their perception of tangible and visible concepts to explain similar non-visible concepts, such as in wave theory. </a:t>
            </a:r>
          </a:p>
          <a:p>
            <a:r>
              <a:rPr lang="en-US" sz="3200" dirty="0" smtClean="0"/>
              <a:t>How do scientists explain concepts that have no tangible or visible quality?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Travelling waves </a:t>
            </a:r>
          </a:p>
          <a:p>
            <a:r>
              <a:rPr lang="en-US" sz="3200" dirty="0" smtClean="0"/>
              <a:t>Wavelength, frequency, period and wave speed </a:t>
            </a:r>
          </a:p>
          <a:p>
            <a:r>
              <a:rPr lang="en-US" sz="3200" dirty="0" smtClean="0"/>
              <a:t>Transverse and longitudinal waves </a:t>
            </a:r>
          </a:p>
          <a:p>
            <a:r>
              <a:rPr lang="en-US" sz="3200" dirty="0" smtClean="0"/>
              <a:t>The nature of electromagnetic waves </a:t>
            </a:r>
          </a:p>
          <a:p>
            <a:r>
              <a:rPr lang="en-US" sz="3200" dirty="0" smtClean="0"/>
              <a:t>The nature of sound waves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Explaining the motion of particles of a medium when a wave passes through it for both transverse and longitudinal cases </a:t>
            </a:r>
          </a:p>
          <a:p>
            <a:r>
              <a:rPr lang="en-US" sz="3200" dirty="0" smtClean="0"/>
              <a:t>Sketching and interpreting displacement–distance graphs and </a:t>
            </a:r>
            <a:r>
              <a:rPr lang="en-US" sz="3200" dirty="0" smtClean="0"/>
              <a:t>displacement–time </a:t>
            </a:r>
            <a:r>
              <a:rPr lang="en-US" sz="3200" dirty="0" smtClean="0"/>
              <a:t>graphs for transverse and longitudinal waves </a:t>
            </a:r>
          </a:p>
          <a:p>
            <a:r>
              <a:rPr lang="en-US" sz="3200" dirty="0" smtClean="0"/>
              <a:t>Solving problems involving wave speed, frequency and wavelength </a:t>
            </a:r>
          </a:p>
          <a:p>
            <a:r>
              <a:rPr lang="en-US" sz="3200" dirty="0" smtClean="0"/>
              <a:t>Investigating the speed of sound experimentally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252</TotalTime>
  <Words>1780</Words>
  <Application>Microsoft Office PowerPoint</Application>
  <PresentationFormat>On-screen Show (4:3)</PresentationFormat>
  <Paragraphs>172</Paragraphs>
  <Slides>60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Metro</vt:lpstr>
      <vt:lpstr>Equation</vt:lpstr>
      <vt:lpstr>Devil  physics The  baddest  class  on  campus  IB Physics</vt:lpstr>
      <vt:lpstr>Lsn 4-2: Traveling Waves</vt:lpstr>
      <vt:lpstr>Questions From Reading Activity?</vt:lpstr>
      <vt:lpstr>Essential Idea: </vt:lpstr>
      <vt:lpstr>Nature Of Science: </vt:lpstr>
      <vt:lpstr>International-Mindedness: </vt:lpstr>
      <vt:lpstr>Theory Of Knowledge: </vt:lpstr>
      <vt:lpstr>Understandings: </vt:lpstr>
      <vt:lpstr>Applications And Skills: </vt:lpstr>
      <vt:lpstr>Guidance: </vt:lpstr>
      <vt:lpstr>Data Booklet Reference: </vt:lpstr>
      <vt:lpstr>Utilization: </vt:lpstr>
      <vt:lpstr>Aims: </vt:lpstr>
      <vt:lpstr>Aims: </vt:lpstr>
      <vt:lpstr>Transition Video: Physics of Waves</vt:lpstr>
      <vt:lpstr>INTRODUCTORY VIDEOS </vt:lpstr>
      <vt:lpstr>What is a wave? </vt:lpstr>
      <vt:lpstr>What is a wave? </vt:lpstr>
      <vt:lpstr>What is a wave? </vt:lpstr>
      <vt:lpstr>Transverse and Longitudinal Waves </vt:lpstr>
      <vt:lpstr>Transverse and Longitudinal Waves </vt:lpstr>
      <vt:lpstr>Transverse and Longitudinal Waves </vt:lpstr>
      <vt:lpstr>Transverse and Longitudinal Waves </vt:lpstr>
      <vt:lpstr>Transverse and Longitudinal Waves </vt:lpstr>
      <vt:lpstr>Transverse and Longitudinal Waves </vt:lpstr>
      <vt:lpstr>Wave pulses </vt:lpstr>
      <vt:lpstr>Wave pulses </vt:lpstr>
      <vt:lpstr>Wave pulses </vt:lpstr>
      <vt:lpstr>Wave Pulses </vt:lpstr>
      <vt:lpstr>Travelling Waves </vt:lpstr>
      <vt:lpstr>Harmonic waves </vt:lpstr>
      <vt:lpstr>Harmonic waves </vt:lpstr>
      <vt:lpstr>Harmonic waves </vt:lpstr>
      <vt:lpstr>Harmonic waves </vt:lpstr>
      <vt:lpstr>Harmonic waves </vt:lpstr>
      <vt:lpstr>Harmonic waves </vt:lpstr>
      <vt:lpstr>Displacement Versus Position Graph</vt:lpstr>
      <vt:lpstr>Displacement Versus Time  Graph</vt:lpstr>
      <vt:lpstr>Other Wave Stuff</vt:lpstr>
      <vt:lpstr>Other Wave Stuff</vt:lpstr>
      <vt:lpstr>Example Questions: </vt:lpstr>
      <vt:lpstr>Example Questions: </vt:lpstr>
      <vt:lpstr>Example Questions: </vt:lpstr>
      <vt:lpstr>Example Questions: </vt:lpstr>
      <vt:lpstr>Example Questions: </vt:lpstr>
      <vt:lpstr>Example Questions: </vt:lpstr>
      <vt:lpstr>Wavefronts and Rays </vt:lpstr>
      <vt:lpstr>Wavefronts and Rays </vt:lpstr>
      <vt:lpstr>Wavefronts and Rays </vt:lpstr>
      <vt:lpstr>Wavefronts and Rays </vt:lpstr>
      <vt:lpstr>Wavefronts and Rays </vt:lpstr>
      <vt:lpstr>Wavefronts and Rays </vt:lpstr>
      <vt:lpstr>Applications And Skills: </vt:lpstr>
      <vt:lpstr>Understandings: </vt:lpstr>
      <vt:lpstr>Utilization: </vt:lpstr>
      <vt:lpstr>Aims: </vt:lpstr>
      <vt:lpstr>Aims: </vt:lpstr>
      <vt:lpstr>Essential Idea: </vt:lpstr>
      <vt:lpstr> Questions?</vt:lpstr>
      <vt:lpstr>Homework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46</cp:revision>
  <dcterms:created xsi:type="dcterms:W3CDTF">2010-12-08T08:20:03Z</dcterms:created>
  <dcterms:modified xsi:type="dcterms:W3CDTF">2016-02-02T08:50:58Z</dcterms:modified>
</cp:coreProperties>
</file>