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0" r:id="rId4"/>
    <p:sldId id="284" r:id="rId5"/>
    <p:sldId id="285" r:id="rId6"/>
    <p:sldId id="287" r:id="rId7"/>
    <p:sldId id="286" r:id="rId8"/>
    <p:sldId id="288" r:id="rId9"/>
    <p:sldId id="289" r:id="rId10"/>
    <p:sldId id="291" r:id="rId11"/>
    <p:sldId id="290" r:id="rId12"/>
    <p:sldId id="293" r:id="rId13"/>
    <p:sldId id="292" r:id="rId14"/>
    <p:sldId id="294" r:id="rId15"/>
    <p:sldId id="295" r:id="rId16"/>
    <p:sldId id="296" r:id="rId17"/>
    <p:sldId id="257" r:id="rId18"/>
    <p:sldId id="263" r:id="rId19"/>
    <p:sldId id="268" r:id="rId20"/>
    <p:sldId id="269" r:id="rId21"/>
    <p:sldId id="270" r:id="rId22"/>
    <p:sldId id="271" r:id="rId23"/>
    <p:sldId id="272" r:id="rId24"/>
    <p:sldId id="273" r:id="rId25"/>
    <p:sldId id="274" r:id="rId26"/>
    <p:sldId id="275" r:id="rId27"/>
    <p:sldId id="276" r:id="rId28"/>
    <p:sldId id="277" r:id="rId29"/>
    <p:sldId id="280" r:id="rId30"/>
    <p:sldId id="281" r:id="rId31"/>
    <p:sldId id="298" r:id="rId32"/>
    <p:sldId id="303" r:id="rId33"/>
    <p:sldId id="301" r:id="rId34"/>
    <p:sldId id="302" r:id="rId35"/>
    <p:sldId id="299" r:id="rId36"/>
    <p:sldId id="300" r:id="rId37"/>
    <p:sldId id="297" r:id="rId38"/>
    <p:sldId id="261" r:id="rId39"/>
    <p:sldId id="262"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098"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FD15329E-6E04-4E8D-9AA0-27424FD5CF1F}" type="datetimeFigureOut">
              <a:rPr lang="en-US" smtClean="0"/>
              <a:pPr/>
              <a:t>10/14/2015</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10/14/2015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10/14/2015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10/14/2015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10/14/2015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10/14/2015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D15329E-6E04-4E8D-9AA0-27424FD5CF1F}" type="datetimeFigureOut">
              <a:rPr lang="en-US" smtClean="0"/>
              <a:pPr/>
              <a:t>10/14/2015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D15329E-6E04-4E8D-9AA0-27424FD5CF1F}" type="datetimeFigureOut">
              <a:rPr lang="en-US" smtClean="0"/>
              <a:pPr/>
              <a:t>10/14/2015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D15329E-6E04-4E8D-9AA0-27424FD5CF1F}" type="datetimeFigureOut">
              <a:rPr lang="en-US" smtClean="0"/>
              <a:pPr/>
              <a:t>10/14/2015</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10/14/2015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FD15329E-6E04-4E8D-9AA0-27424FD5CF1F}" type="datetimeFigureOut">
              <a:rPr lang="en-US" smtClean="0"/>
              <a:pPr/>
              <a:t>10/14/2015</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E58F673A-CE59-4D58-8998-1918CBD17A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FD15329E-6E04-4E8D-9AA0-27424FD5CF1F}" type="datetimeFigureOut">
              <a:rPr lang="en-US" smtClean="0"/>
              <a:pPr/>
              <a:t>10/14/2015</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E58F673A-CE59-4D58-8998-1918CBD17A8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hyperlink" Target="Newton's%20Second%20Law%20of%20Motion.wmv" TargetMode="Externa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wmf"/><Relationship Id="rId5" Type="http://schemas.openxmlformats.org/officeDocument/2006/relationships/oleObject" Target="../embeddings/oleObject4.bin"/><Relationship Id="rId4" Type="http://schemas.openxmlformats.org/officeDocument/2006/relationships/image" Target="../media/image5.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5.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5.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5.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5.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7.wmf"/><Relationship Id="rId4" Type="http://schemas.openxmlformats.org/officeDocument/2006/relationships/image" Target="../media/image5.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7.wmf"/><Relationship Id="rId4" Type="http://schemas.openxmlformats.org/officeDocument/2006/relationships/image" Target="../media/image5.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8.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9.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10.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3.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Pristina" pitchFamily="66" charset="0"/>
              </a:rPr>
              <a:t>Devil  physics</a:t>
            </a:r>
            <a:br>
              <a:rPr lang="en-US" dirty="0" smtClean="0">
                <a:latin typeface="Pristina" pitchFamily="66" charset="0"/>
              </a:rPr>
            </a:br>
            <a:r>
              <a:rPr lang="en-US" sz="3200" dirty="0" smtClean="0">
                <a:latin typeface="Pristina" pitchFamily="66" charset="0"/>
              </a:rPr>
              <a:t>The  </a:t>
            </a:r>
            <a:r>
              <a:rPr lang="en-US" sz="3200" dirty="0" err="1" smtClean="0">
                <a:latin typeface="Pristina" pitchFamily="66" charset="0"/>
              </a:rPr>
              <a:t>baddest</a:t>
            </a:r>
            <a:r>
              <a:rPr lang="en-US" sz="3200" dirty="0" smtClean="0">
                <a:latin typeface="Pristina" pitchFamily="66" charset="0"/>
              </a:rPr>
              <a:t>  class  on  campus</a:t>
            </a:r>
            <a:br>
              <a:rPr lang="en-US" sz="3200" dirty="0" smtClean="0">
                <a:latin typeface="Pristina" pitchFamily="66" charset="0"/>
              </a:rPr>
            </a:br>
            <a:r>
              <a:rPr lang="en-US" sz="2800" dirty="0" smtClean="0">
                <a:latin typeface="Pristina" pitchFamily="66" charset="0"/>
              </a:rPr>
              <a:t>IB  Physics</a:t>
            </a:r>
            <a:endParaRPr lang="en-US" sz="2800" dirty="0">
              <a:latin typeface="Pristina"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2" cstate="print"/>
          <a:stretch>
            <a:fillRect/>
          </a:stretch>
        </p:blipFill>
        <p:spPr>
          <a:xfrm>
            <a:off x="2438400" y="152400"/>
            <a:ext cx="4128596" cy="39306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Applications And Skills: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Identifying force pairs in the context of Newton’s third law </a:t>
            </a:r>
          </a:p>
          <a:p>
            <a:r>
              <a:rPr lang="en-US" sz="3200" dirty="0" smtClean="0"/>
              <a:t>Solving problems involving forces and determining resultant force </a:t>
            </a:r>
          </a:p>
          <a:p>
            <a:r>
              <a:rPr lang="en-US" sz="3200" dirty="0" smtClean="0"/>
              <a:t>Describing solid friction (static and dynamic) by coefficients of friction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Guidance:</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Students should label forces using commonly accepted names or symbols (for example: weight or force of gravity or mg) </a:t>
            </a:r>
          </a:p>
          <a:p>
            <a:r>
              <a:rPr lang="en-US" sz="3200" dirty="0" smtClean="0"/>
              <a:t>Free-body diagrams should show scaled vector lengths acting from the point of application </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Guidance:</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Examples and questions will be limited to constant mass </a:t>
            </a:r>
          </a:p>
          <a:p>
            <a:r>
              <a:rPr lang="en-US" sz="3200" dirty="0" smtClean="0"/>
              <a:t>mg should be identified as weight </a:t>
            </a:r>
          </a:p>
          <a:p>
            <a:r>
              <a:rPr lang="en-US" sz="3200" dirty="0" smtClean="0"/>
              <a:t>Calculations relating to the determination of resultant forces will be restricted to one- and two-dimensional situations</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Booklet Reference:</a:t>
            </a:r>
            <a:endParaRPr lang="en-US" dirty="0"/>
          </a:p>
        </p:txBody>
      </p:sp>
      <p:sp>
        <p:nvSpPr>
          <p:cNvPr id="3" name="Content Placeholder 2"/>
          <p:cNvSpPr>
            <a:spLocks noGrp="1"/>
          </p:cNvSpPr>
          <p:nvPr>
            <p:ph idx="1"/>
          </p:nvPr>
        </p:nvSpPr>
        <p:spPr/>
        <p:txBody>
          <a:bodyPr>
            <a:normAutofit/>
          </a:bodyPr>
          <a:lstStyle/>
          <a:p>
            <a:endParaRPr lang="en-US" dirty="0"/>
          </a:p>
        </p:txBody>
      </p:sp>
      <p:graphicFrame>
        <p:nvGraphicFramePr>
          <p:cNvPr id="32770" name="Object 2"/>
          <p:cNvGraphicFramePr>
            <a:graphicFrameLocks noChangeAspect="1"/>
          </p:cNvGraphicFramePr>
          <p:nvPr/>
        </p:nvGraphicFramePr>
        <p:xfrm>
          <a:off x="1600200" y="1905000"/>
          <a:ext cx="2644775" cy="2968625"/>
        </p:xfrm>
        <a:graphic>
          <a:graphicData uri="http://schemas.openxmlformats.org/presentationml/2006/ole">
            <mc:AlternateContent xmlns:mc="http://schemas.openxmlformats.org/markup-compatibility/2006">
              <mc:Choice xmlns:v="urn:schemas-microsoft-com:vml" Requires="v">
                <p:oleObj spid="_x0000_s32773" name="Equation" r:id="rId3" imgW="622080" imgH="698400" progId="Equation.3">
                  <p:embed/>
                </p:oleObj>
              </mc:Choice>
              <mc:Fallback>
                <p:oleObj name="Equation" r:id="rId3" imgW="622080" imgH="6984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905000"/>
                        <a:ext cx="2644775" cy="2968625"/>
                      </a:xfrm>
                      <a:prstGeom prst="rect">
                        <a:avLst/>
                      </a:prstGeom>
                      <a:solidFill>
                        <a:schemeClr val="tx1"/>
                      </a:solidFill>
                    </p:spPr>
                  </p:pic>
                </p:oleObj>
              </mc:Fallback>
            </mc:AlternateContent>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Utilization:</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Motion of charged particles in fields (see Physics sub-topics 5.4, 6.1, 11.1, 12.2) </a:t>
            </a:r>
          </a:p>
          <a:p>
            <a:r>
              <a:rPr lang="en-US" sz="3200" dirty="0" smtClean="0"/>
              <a:t>Application of friction in circular motion (see Physics sub-topic 6.1) </a:t>
            </a:r>
          </a:p>
          <a:p>
            <a:r>
              <a:rPr lang="en-US" sz="3200" dirty="0" smtClean="0"/>
              <a:t>Construction (considering ancient and modern approaches to safety, longevity and consideration of local weather and geological influences) </a:t>
            </a:r>
          </a:p>
          <a:p>
            <a:r>
              <a:rPr lang="en-US" sz="3200" dirty="0" smtClean="0"/>
              <a:t>Biomechanics (see Sports, exercise and health science SL sub-topic 4.3)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Aims:</a:t>
            </a:r>
            <a:br>
              <a:rPr lang="en-US" dirty="0" smtClean="0"/>
            </a:br>
            <a:endParaRPr lang="en-US" dirty="0"/>
          </a:p>
        </p:txBody>
      </p:sp>
      <p:sp>
        <p:nvSpPr>
          <p:cNvPr id="3" name="Content Placeholder 2"/>
          <p:cNvSpPr>
            <a:spLocks noGrp="1"/>
          </p:cNvSpPr>
          <p:nvPr>
            <p:ph idx="1"/>
          </p:nvPr>
        </p:nvSpPr>
        <p:spPr/>
        <p:txBody>
          <a:bodyPr>
            <a:normAutofit fontScale="85000" lnSpcReduction="10000"/>
          </a:bodyPr>
          <a:lstStyle/>
          <a:p>
            <a:r>
              <a:rPr lang="en-US" sz="3200" b="1" dirty="0" smtClean="0"/>
              <a:t>Aims 2 and 3:  </a:t>
            </a:r>
            <a:r>
              <a:rPr lang="en-US" sz="3200" dirty="0" smtClean="0"/>
              <a:t>Newton’s work is often described by the quote from a letter he wrote to his rival, Robert Hooke, 11 years before the publication of </a:t>
            </a:r>
            <a:r>
              <a:rPr lang="en-US" sz="3200" i="1" dirty="0" err="1" smtClean="0"/>
              <a:t>Philosophiæ</a:t>
            </a:r>
            <a:r>
              <a:rPr lang="en-US" sz="3200" i="1" dirty="0" smtClean="0"/>
              <a:t> </a:t>
            </a:r>
            <a:r>
              <a:rPr lang="en-US" sz="3200" i="1" dirty="0" err="1" smtClean="0"/>
              <a:t>Naturalis</a:t>
            </a:r>
            <a:r>
              <a:rPr lang="en-US" sz="3200" i="1" dirty="0" smtClean="0"/>
              <a:t> Principia </a:t>
            </a:r>
            <a:r>
              <a:rPr lang="en-US" sz="3200" i="1" dirty="0" err="1" smtClean="0"/>
              <a:t>Mathematica</a:t>
            </a:r>
            <a:r>
              <a:rPr lang="en-US" sz="3200" i="1" dirty="0" smtClean="0"/>
              <a:t>, </a:t>
            </a:r>
            <a:r>
              <a:rPr lang="en-US" sz="3200" dirty="0" smtClean="0"/>
              <a:t>which states: “</a:t>
            </a:r>
            <a:r>
              <a:rPr lang="en-US" sz="3200" i="1" dirty="0" smtClean="0"/>
              <a:t>What Descartes did was a good step. You have added much several ways, and especially in taking the </a:t>
            </a:r>
            <a:r>
              <a:rPr lang="en-US" sz="3200" i="1" dirty="0" err="1" smtClean="0"/>
              <a:t>colours</a:t>
            </a:r>
            <a:r>
              <a:rPr lang="en-US" sz="3200" i="1" dirty="0" smtClean="0"/>
              <a:t> of thin plates into philosophical consideration. If I have seen a little further it is by standing on the shoulders of Giants.</a:t>
            </a:r>
            <a:r>
              <a:rPr lang="en-US" sz="3200" dirty="0" smtClean="0"/>
              <a:t>” It should be remembered that this quote is also inspired, this time by writers who had been using versions of it for at least 500 years before Newton’s time.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Aims: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b="1" dirty="0" smtClean="0"/>
              <a:t>Aim 6:  </a:t>
            </a:r>
            <a:r>
              <a:rPr lang="en-US" sz="3200" dirty="0" smtClean="0"/>
              <a:t>experiments could include (but are not limited to): verification of Newton’s second law; investigating forces in equilibrium; determination of the effects of friction</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4" action="ppaction://hlinkfile"/>
              </a:rPr>
              <a:t>Video: Newton’s Second Law of Motion</a:t>
            </a:r>
            <a:endParaRPr lang="en-US" dirty="0"/>
          </a:p>
        </p:txBody>
      </p:sp>
      <p:pic>
        <p:nvPicPr>
          <p:cNvPr id="4" name="Newton's Second Law of Mo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52600" y="1905000"/>
            <a:ext cx="6477000" cy="485775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Newton’s Second Law</a:t>
            </a:r>
            <a:endParaRPr lang="en-US" dirty="0"/>
          </a:p>
        </p:txBody>
      </p:sp>
      <p:sp>
        <p:nvSpPr>
          <p:cNvPr id="3" name="Content Placeholder 2"/>
          <p:cNvSpPr>
            <a:spLocks noGrp="1"/>
          </p:cNvSpPr>
          <p:nvPr>
            <p:ph idx="1"/>
          </p:nvPr>
        </p:nvSpPr>
        <p:spPr/>
        <p:txBody>
          <a:bodyPr/>
          <a:lstStyle/>
          <a:p>
            <a:r>
              <a:rPr lang="en-US" dirty="0" smtClean="0"/>
              <a:t>The </a:t>
            </a:r>
            <a:r>
              <a:rPr lang="en-US" b="1" i="1" dirty="0" smtClean="0"/>
              <a:t>net</a:t>
            </a:r>
            <a:r>
              <a:rPr lang="en-US" dirty="0" smtClean="0"/>
              <a:t> force on a body is proportional to that body’s acceleration and is in the </a:t>
            </a:r>
            <a:r>
              <a:rPr lang="en-US" b="1" i="1" dirty="0" smtClean="0"/>
              <a:t>same</a:t>
            </a:r>
            <a:r>
              <a:rPr lang="en-US" dirty="0" smtClean="0"/>
              <a:t> </a:t>
            </a:r>
            <a:r>
              <a:rPr lang="en-US" b="1" i="1" dirty="0" smtClean="0"/>
              <a:t>direction</a:t>
            </a:r>
            <a:r>
              <a:rPr lang="en-US" dirty="0" smtClean="0"/>
              <a:t> as the acceleration</a:t>
            </a:r>
          </a:p>
          <a:p>
            <a:endParaRPr lang="en-US" dirty="0" smtClean="0"/>
          </a:p>
          <a:p>
            <a:endParaRPr lang="en-US" dirty="0" smtClean="0"/>
          </a:p>
          <a:p>
            <a:pPr marL="411163" indent="-12700">
              <a:buNone/>
            </a:pPr>
            <a:r>
              <a:rPr lang="en-US" dirty="0" smtClean="0"/>
              <a:t>where </a:t>
            </a:r>
            <a:r>
              <a:rPr lang="en-US" i="1" dirty="0" smtClean="0"/>
              <a:t>m</a:t>
            </a:r>
            <a:r>
              <a:rPr lang="en-US" dirty="0" smtClean="0"/>
              <a:t> is mass, the constant of proportionality</a:t>
            </a:r>
            <a:endParaRPr lang="en-US" dirty="0"/>
          </a:p>
        </p:txBody>
      </p:sp>
      <p:graphicFrame>
        <p:nvGraphicFramePr>
          <p:cNvPr id="4" name="Object 3"/>
          <p:cNvGraphicFramePr>
            <a:graphicFrameLocks noChangeAspect="1"/>
          </p:cNvGraphicFramePr>
          <p:nvPr/>
        </p:nvGraphicFramePr>
        <p:xfrm>
          <a:off x="2286000" y="3352800"/>
          <a:ext cx="2159000" cy="917575"/>
        </p:xfrm>
        <a:graphic>
          <a:graphicData uri="http://schemas.openxmlformats.org/presentationml/2006/ole">
            <mc:AlternateContent xmlns:mc="http://schemas.openxmlformats.org/markup-compatibility/2006">
              <mc:Choice xmlns:v="urn:schemas-microsoft-com:vml" Requires="v">
                <p:oleObj spid="_x0000_s1029" name="Equation" r:id="rId3" imgW="507960" imgH="215640" progId="Equation.3">
                  <p:embed/>
                </p:oleObj>
              </mc:Choice>
              <mc:Fallback>
                <p:oleObj name="Equation" r:id="rId3" imgW="507960" imgH="2156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352800"/>
                        <a:ext cx="2159000" cy="91757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Newton’s Second Law</a:t>
            </a:r>
            <a:endParaRPr lang="en-US" dirty="0"/>
          </a:p>
        </p:txBody>
      </p:sp>
      <p:sp>
        <p:nvSpPr>
          <p:cNvPr id="3" name="Content Placeholder 2"/>
          <p:cNvSpPr>
            <a:spLocks noGrp="1"/>
          </p:cNvSpPr>
          <p:nvPr>
            <p:ph idx="1"/>
          </p:nvPr>
        </p:nvSpPr>
        <p:spPr/>
        <p:txBody>
          <a:bodyPr/>
          <a:lstStyle/>
          <a:p>
            <a:r>
              <a:rPr lang="en-US" dirty="0" smtClean="0"/>
              <a:t>The unit of force is the Newton (N)</a:t>
            </a:r>
          </a:p>
          <a:p>
            <a:pPr lvl="1"/>
            <a:r>
              <a:rPr lang="en-US" dirty="0" smtClean="0"/>
              <a:t>1N = 1kg•m/s</a:t>
            </a:r>
            <a:r>
              <a:rPr lang="en-US" baseline="30000" dirty="0" smtClean="0"/>
              <a:t>2</a:t>
            </a:r>
            <a:r>
              <a:rPr lang="en-US" dirty="0" smtClean="0"/>
              <a:t> </a:t>
            </a:r>
          </a:p>
          <a:p>
            <a:pPr lvl="1"/>
            <a:r>
              <a:rPr lang="en-US" dirty="0" smtClean="0"/>
              <a:t>ma = (kg)(m/s</a:t>
            </a:r>
            <a:r>
              <a:rPr lang="en-US" baseline="30000" dirty="0" smtClean="0"/>
              <a:t>2</a:t>
            </a:r>
            <a:r>
              <a:rPr lang="en-US" dirty="0" smtClean="0"/>
              <a:t>)</a:t>
            </a:r>
          </a:p>
          <a:p>
            <a:r>
              <a:rPr lang="en-US" dirty="0" smtClean="0"/>
              <a:t>Weight is a force caused by gravitational attraction</a:t>
            </a:r>
            <a:endParaRPr lang="en-US" dirty="0"/>
          </a:p>
        </p:txBody>
      </p:sp>
      <p:graphicFrame>
        <p:nvGraphicFramePr>
          <p:cNvPr id="4" name="Object 3"/>
          <p:cNvGraphicFramePr>
            <a:graphicFrameLocks noChangeAspect="1"/>
          </p:cNvGraphicFramePr>
          <p:nvPr/>
        </p:nvGraphicFramePr>
        <p:xfrm>
          <a:off x="6324600" y="609600"/>
          <a:ext cx="2159000" cy="917575"/>
        </p:xfrm>
        <a:graphic>
          <a:graphicData uri="http://schemas.openxmlformats.org/presentationml/2006/ole">
            <mc:AlternateContent xmlns:mc="http://schemas.openxmlformats.org/markup-compatibility/2006">
              <mc:Choice xmlns:v="urn:schemas-microsoft-com:vml" Requires="v">
                <p:oleObj spid="_x0000_s2056" name="Equation" r:id="rId3" imgW="507960" imgH="215640" progId="Equation.3">
                  <p:embed/>
                </p:oleObj>
              </mc:Choice>
              <mc:Fallback>
                <p:oleObj name="Equation" r:id="rId3" imgW="507960" imgH="2156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609600"/>
                        <a:ext cx="2159000" cy="917575"/>
                      </a:xfrm>
                      <a:prstGeom prst="rect">
                        <a:avLst/>
                      </a:prstGeom>
                      <a:solidFill>
                        <a:schemeClr val="tx1"/>
                      </a:solidFill>
                    </p:spPr>
                  </p:pic>
                </p:oleObj>
              </mc:Fallback>
            </mc:AlternateContent>
          </a:graphicData>
        </a:graphic>
      </p:graphicFrame>
      <p:graphicFrame>
        <p:nvGraphicFramePr>
          <p:cNvPr id="2051" name="Object 2"/>
          <p:cNvGraphicFramePr>
            <a:graphicFrameLocks noChangeAspect="1"/>
          </p:cNvGraphicFramePr>
          <p:nvPr/>
        </p:nvGraphicFramePr>
        <p:xfrm>
          <a:off x="4876800" y="4267200"/>
          <a:ext cx="3670300" cy="1943100"/>
        </p:xfrm>
        <a:graphic>
          <a:graphicData uri="http://schemas.openxmlformats.org/presentationml/2006/ole">
            <mc:AlternateContent xmlns:mc="http://schemas.openxmlformats.org/markup-compatibility/2006">
              <mc:Choice xmlns:v="urn:schemas-microsoft-com:vml" Requires="v">
                <p:oleObj spid="_x0000_s2057" name="Equation" r:id="rId5" imgW="863280" imgH="457200" progId="Equation.3">
                  <p:embed/>
                </p:oleObj>
              </mc:Choice>
              <mc:Fallback>
                <p:oleObj name="Equation" r:id="rId5" imgW="863280" imgH="4572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4267200"/>
                        <a:ext cx="3670300" cy="194310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Tsokos Lesson 2-2B</a:t>
            </a:r>
            <a:br>
              <a:rPr lang="en-US" dirty="0" smtClean="0"/>
            </a:br>
            <a:r>
              <a:rPr lang="en-US" dirty="0" smtClean="0"/>
              <a:t>Newton’s second law</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Newton’s Second Law</a:t>
            </a:r>
            <a:endParaRPr lang="en-US" dirty="0"/>
          </a:p>
        </p:txBody>
      </p:sp>
      <p:sp>
        <p:nvSpPr>
          <p:cNvPr id="3" name="Content Placeholder 2"/>
          <p:cNvSpPr>
            <a:spLocks noGrp="1"/>
          </p:cNvSpPr>
          <p:nvPr>
            <p:ph idx="1"/>
          </p:nvPr>
        </p:nvSpPr>
        <p:spPr/>
        <p:txBody>
          <a:bodyPr/>
          <a:lstStyle/>
          <a:p>
            <a:r>
              <a:rPr lang="en-US" b="1" i="1" dirty="0" smtClean="0">
                <a:solidFill>
                  <a:srgbClr val="FFFF00"/>
                </a:solidFill>
              </a:rPr>
              <a:t>When you jump from the emergency exit after the fire alarm goes off because of Mr. </a:t>
            </a:r>
            <a:r>
              <a:rPr lang="en-US" b="1" i="1" dirty="0" err="1" smtClean="0">
                <a:solidFill>
                  <a:srgbClr val="FFFF00"/>
                </a:solidFill>
              </a:rPr>
              <a:t>Lawhead’s</a:t>
            </a:r>
            <a:r>
              <a:rPr lang="en-US" b="1" i="1" dirty="0" smtClean="0">
                <a:solidFill>
                  <a:srgbClr val="FFFF00"/>
                </a:solidFill>
              </a:rPr>
              <a:t> smoke machine, how do you minimize the bone-crushing force on your body?</a:t>
            </a:r>
            <a:endParaRPr lang="en-US" b="1" i="1" dirty="0">
              <a:solidFill>
                <a:srgbClr val="FFFF00"/>
              </a:solidFill>
            </a:endParaRPr>
          </a:p>
        </p:txBody>
      </p:sp>
      <p:graphicFrame>
        <p:nvGraphicFramePr>
          <p:cNvPr id="4" name="Object 3"/>
          <p:cNvGraphicFramePr>
            <a:graphicFrameLocks noChangeAspect="1"/>
          </p:cNvGraphicFramePr>
          <p:nvPr/>
        </p:nvGraphicFramePr>
        <p:xfrm>
          <a:off x="6324600" y="609600"/>
          <a:ext cx="2159000" cy="917575"/>
        </p:xfrm>
        <a:graphic>
          <a:graphicData uri="http://schemas.openxmlformats.org/presentationml/2006/ole">
            <mc:AlternateContent xmlns:mc="http://schemas.openxmlformats.org/markup-compatibility/2006">
              <mc:Choice xmlns:v="urn:schemas-microsoft-com:vml" Requires="v">
                <p:oleObj spid="_x0000_s3077" name="Equation" r:id="rId3" imgW="507960" imgH="215640" progId="Equation.3">
                  <p:embed/>
                </p:oleObj>
              </mc:Choice>
              <mc:Fallback>
                <p:oleObj name="Equation" r:id="rId3" imgW="507960" imgH="2156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609600"/>
                        <a:ext cx="2159000" cy="91757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Newton’s Second Law</a:t>
            </a:r>
            <a:endParaRPr lang="en-US" dirty="0"/>
          </a:p>
        </p:txBody>
      </p:sp>
      <p:sp>
        <p:nvSpPr>
          <p:cNvPr id="3" name="Content Placeholder 2"/>
          <p:cNvSpPr>
            <a:spLocks noGrp="1"/>
          </p:cNvSpPr>
          <p:nvPr>
            <p:ph idx="1"/>
          </p:nvPr>
        </p:nvSpPr>
        <p:spPr/>
        <p:txBody>
          <a:bodyPr/>
          <a:lstStyle/>
          <a:p>
            <a:r>
              <a:rPr lang="en-US" b="1" i="1" dirty="0" smtClean="0">
                <a:solidFill>
                  <a:srgbClr val="FFFF00"/>
                </a:solidFill>
              </a:rPr>
              <a:t>When you jump from the emergency exit after the fire alarm goes off because of Mr. </a:t>
            </a:r>
            <a:r>
              <a:rPr lang="en-US" b="1" i="1" dirty="0" err="1" smtClean="0">
                <a:solidFill>
                  <a:srgbClr val="FFFF00"/>
                </a:solidFill>
              </a:rPr>
              <a:t>Lawhead’s</a:t>
            </a:r>
            <a:r>
              <a:rPr lang="en-US" b="1" i="1" dirty="0" smtClean="0">
                <a:solidFill>
                  <a:srgbClr val="FFFF00"/>
                </a:solidFill>
              </a:rPr>
              <a:t> smoke machine, how do you minimize the bone-crushing force on your body?</a:t>
            </a:r>
          </a:p>
          <a:p>
            <a:r>
              <a:rPr lang="en-US" b="1" i="1" dirty="0" smtClean="0">
                <a:solidFill>
                  <a:srgbClr val="FF0000"/>
                </a:solidFill>
              </a:rPr>
              <a:t>You bend your knees to decrease the deceleration and execute a parachute landing fall to translate vertical acceleration into rotational acceleration.</a:t>
            </a:r>
            <a:endParaRPr lang="en-US" b="1" i="1" dirty="0">
              <a:solidFill>
                <a:srgbClr val="FF0000"/>
              </a:solidFill>
            </a:endParaRPr>
          </a:p>
        </p:txBody>
      </p:sp>
      <p:graphicFrame>
        <p:nvGraphicFramePr>
          <p:cNvPr id="4" name="Object 3"/>
          <p:cNvGraphicFramePr>
            <a:graphicFrameLocks noChangeAspect="1"/>
          </p:cNvGraphicFramePr>
          <p:nvPr/>
        </p:nvGraphicFramePr>
        <p:xfrm>
          <a:off x="6324600" y="609600"/>
          <a:ext cx="2159000" cy="917575"/>
        </p:xfrm>
        <a:graphic>
          <a:graphicData uri="http://schemas.openxmlformats.org/presentationml/2006/ole">
            <mc:AlternateContent xmlns:mc="http://schemas.openxmlformats.org/markup-compatibility/2006">
              <mc:Choice xmlns:v="urn:schemas-microsoft-com:vml" Requires="v">
                <p:oleObj spid="_x0000_s4101" name="Equation" r:id="rId3" imgW="507960" imgH="215640" progId="Equation.3">
                  <p:embed/>
                </p:oleObj>
              </mc:Choice>
              <mc:Fallback>
                <p:oleObj name="Equation" r:id="rId3" imgW="507960" imgH="2156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609600"/>
                        <a:ext cx="2159000" cy="91757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Newton’s Second Law</a:t>
            </a:r>
            <a:endParaRPr lang="en-US" dirty="0"/>
          </a:p>
        </p:txBody>
      </p:sp>
      <p:sp>
        <p:nvSpPr>
          <p:cNvPr id="3" name="Content Placeholder 2"/>
          <p:cNvSpPr>
            <a:spLocks noGrp="1"/>
          </p:cNvSpPr>
          <p:nvPr>
            <p:ph idx="1"/>
          </p:nvPr>
        </p:nvSpPr>
        <p:spPr/>
        <p:txBody>
          <a:bodyPr/>
          <a:lstStyle/>
          <a:p>
            <a:r>
              <a:rPr lang="en-US" b="1" i="1" dirty="0" smtClean="0">
                <a:solidFill>
                  <a:srgbClr val="FFFF00"/>
                </a:solidFill>
              </a:rPr>
              <a:t>How do car manufacturers try to minimize the forces absorbed by passengers during a collision?</a:t>
            </a:r>
          </a:p>
        </p:txBody>
      </p:sp>
      <p:graphicFrame>
        <p:nvGraphicFramePr>
          <p:cNvPr id="4" name="Object 3"/>
          <p:cNvGraphicFramePr>
            <a:graphicFrameLocks noChangeAspect="1"/>
          </p:cNvGraphicFramePr>
          <p:nvPr/>
        </p:nvGraphicFramePr>
        <p:xfrm>
          <a:off x="6324600" y="609600"/>
          <a:ext cx="2159000" cy="917575"/>
        </p:xfrm>
        <a:graphic>
          <a:graphicData uri="http://schemas.openxmlformats.org/presentationml/2006/ole">
            <mc:AlternateContent xmlns:mc="http://schemas.openxmlformats.org/markup-compatibility/2006">
              <mc:Choice xmlns:v="urn:schemas-microsoft-com:vml" Requires="v">
                <p:oleObj spid="_x0000_s5125" name="Equation" r:id="rId3" imgW="507960" imgH="215640" progId="Equation.3">
                  <p:embed/>
                </p:oleObj>
              </mc:Choice>
              <mc:Fallback>
                <p:oleObj name="Equation" r:id="rId3" imgW="507960" imgH="2156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609600"/>
                        <a:ext cx="2159000" cy="91757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Newton’s Second Law</a:t>
            </a:r>
            <a:endParaRPr lang="en-US" dirty="0"/>
          </a:p>
        </p:txBody>
      </p:sp>
      <p:sp>
        <p:nvSpPr>
          <p:cNvPr id="3" name="Content Placeholder 2"/>
          <p:cNvSpPr>
            <a:spLocks noGrp="1"/>
          </p:cNvSpPr>
          <p:nvPr>
            <p:ph idx="1"/>
          </p:nvPr>
        </p:nvSpPr>
        <p:spPr/>
        <p:txBody>
          <a:bodyPr/>
          <a:lstStyle/>
          <a:p>
            <a:r>
              <a:rPr lang="en-US" b="1" i="1" dirty="0" smtClean="0">
                <a:solidFill>
                  <a:srgbClr val="FFFF00"/>
                </a:solidFill>
              </a:rPr>
              <a:t>How do car manufacturers try to minimize the forces absorbed by passengers during a collision?</a:t>
            </a:r>
          </a:p>
          <a:p>
            <a:r>
              <a:rPr lang="en-US" b="1" i="1" dirty="0" smtClean="0">
                <a:solidFill>
                  <a:srgbClr val="FF0000"/>
                </a:solidFill>
              </a:rPr>
              <a:t>Air bags and crumple zones.</a:t>
            </a:r>
            <a:endParaRPr lang="en-US" b="1" i="1" dirty="0">
              <a:solidFill>
                <a:srgbClr val="FF0000"/>
              </a:solidFill>
            </a:endParaRPr>
          </a:p>
        </p:txBody>
      </p:sp>
      <p:graphicFrame>
        <p:nvGraphicFramePr>
          <p:cNvPr id="4" name="Object 3"/>
          <p:cNvGraphicFramePr>
            <a:graphicFrameLocks noChangeAspect="1"/>
          </p:cNvGraphicFramePr>
          <p:nvPr/>
        </p:nvGraphicFramePr>
        <p:xfrm>
          <a:off x="6324600" y="609600"/>
          <a:ext cx="2159000" cy="917575"/>
        </p:xfrm>
        <a:graphic>
          <a:graphicData uri="http://schemas.openxmlformats.org/presentationml/2006/ole">
            <mc:AlternateContent xmlns:mc="http://schemas.openxmlformats.org/markup-compatibility/2006">
              <mc:Choice xmlns:v="urn:schemas-microsoft-com:vml" Requires="v">
                <p:oleObj spid="_x0000_s6149" name="Equation" r:id="rId3" imgW="507960" imgH="215640" progId="Equation.3">
                  <p:embed/>
                </p:oleObj>
              </mc:Choice>
              <mc:Fallback>
                <p:oleObj name="Equation" r:id="rId3" imgW="507960" imgH="2156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609600"/>
                        <a:ext cx="2159000" cy="91757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Newton’s Second Law</a:t>
            </a:r>
            <a:br>
              <a:rPr lang="en-US" dirty="0" smtClean="0"/>
            </a:br>
            <a:r>
              <a:rPr lang="en-US" dirty="0" smtClean="0"/>
              <a:t>Sample Problem</a:t>
            </a:r>
            <a:endParaRPr lang="en-US" dirty="0"/>
          </a:p>
        </p:txBody>
      </p:sp>
      <p:sp>
        <p:nvSpPr>
          <p:cNvPr id="3" name="Content Placeholder 2"/>
          <p:cNvSpPr>
            <a:spLocks noGrp="1"/>
          </p:cNvSpPr>
          <p:nvPr>
            <p:ph idx="1"/>
          </p:nvPr>
        </p:nvSpPr>
        <p:spPr>
          <a:xfrm>
            <a:off x="304800" y="1981200"/>
            <a:ext cx="5181600" cy="4374360"/>
          </a:xfrm>
        </p:spPr>
        <p:txBody>
          <a:bodyPr/>
          <a:lstStyle/>
          <a:p>
            <a:r>
              <a:rPr lang="en-US" b="1" i="1" dirty="0" smtClean="0">
                <a:solidFill>
                  <a:srgbClr val="FFFF00"/>
                </a:solidFill>
              </a:rPr>
              <a:t>A 200-kg hot air balloon is held to the ground by two wires that make a 60-degree angle to the ground.  When the wires are released, the balloon accelerates upward at 3 m/s</a:t>
            </a:r>
            <a:r>
              <a:rPr lang="en-US" b="1" i="1" baseline="30000" dirty="0" smtClean="0">
                <a:solidFill>
                  <a:srgbClr val="FFFF00"/>
                </a:solidFill>
              </a:rPr>
              <a:t>2</a:t>
            </a:r>
            <a:r>
              <a:rPr lang="en-US" b="1" i="1" dirty="0" smtClean="0">
                <a:solidFill>
                  <a:srgbClr val="FFFF00"/>
                </a:solidFill>
              </a:rPr>
              <a:t>.  What is the tension in each cable?</a:t>
            </a:r>
          </a:p>
        </p:txBody>
      </p:sp>
      <p:graphicFrame>
        <p:nvGraphicFramePr>
          <p:cNvPr id="4" name="Object 3"/>
          <p:cNvGraphicFramePr>
            <a:graphicFrameLocks noChangeAspect="1"/>
          </p:cNvGraphicFramePr>
          <p:nvPr/>
        </p:nvGraphicFramePr>
        <p:xfrm>
          <a:off x="6324600" y="609600"/>
          <a:ext cx="2159000" cy="917575"/>
        </p:xfrm>
        <a:graphic>
          <a:graphicData uri="http://schemas.openxmlformats.org/presentationml/2006/ole">
            <mc:AlternateContent xmlns:mc="http://schemas.openxmlformats.org/markup-compatibility/2006">
              <mc:Choice xmlns:v="urn:schemas-microsoft-com:vml" Requires="v">
                <p:oleObj spid="_x0000_s7173" name="Equation" r:id="rId3" imgW="507960" imgH="215640" progId="Equation.3">
                  <p:embed/>
                </p:oleObj>
              </mc:Choice>
              <mc:Fallback>
                <p:oleObj name="Equation" r:id="rId3" imgW="507960" imgH="2156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609600"/>
                        <a:ext cx="2159000" cy="917575"/>
                      </a:xfrm>
                      <a:prstGeom prst="rect">
                        <a:avLst/>
                      </a:prstGeom>
                      <a:solidFill>
                        <a:schemeClr val="tx1"/>
                      </a:solidFill>
                    </p:spPr>
                  </p:pic>
                </p:oleObj>
              </mc:Fallback>
            </mc:AlternateContent>
          </a:graphicData>
        </a:graphic>
      </p:graphicFrame>
      <p:pic>
        <p:nvPicPr>
          <p:cNvPr id="7172" name="Picture 4" descr="C:\Documents and Settings\smithky\Local Settings\Temporary Internet Files\Content.IE5\BRGNMMNW\MC900237267[1].wmf"/>
          <p:cNvPicPr>
            <a:picLocks noChangeAspect="1" noChangeArrowheads="1"/>
          </p:cNvPicPr>
          <p:nvPr/>
        </p:nvPicPr>
        <p:blipFill>
          <a:blip r:embed="rId5" cstate="print"/>
          <a:srcRect/>
          <a:stretch>
            <a:fillRect/>
          </a:stretch>
        </p:blipFill>
        <p:spPr bwMode="auto">
          <a:xfrm>
            <a:off x="6761252" y="2022296"/>
            <a:ext cx="1656784" cy="2397659"/>
          </a:xfrm>
          <a:prstGeom prst="rect">
            <a:avLst/>
          </a:prstGeom>
          <a:noFill/>
        </p:spPr>
      </p:pic>
      <p:cxnSp>
        <p:nvCxnSpPr>
          <p:cNvPr id="8" name="Straight Connector 7"/>
          <p:cNvCxnSpPr/>
          <p:nvPr/>
        </p:nvCxnSpPr>
        <p:spPr>
          <a:xfrm rot="5400000">
            <a:off x="6226122" y="4975633"/>
            <a:ext cx="2021941" cy="8283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flipH="1">
            <a:off x="7105417" y="4965826"/>
            <a:ext cx="2021943" cy="8480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Newton’s Second Law</a:t>
            </a:r>
            <a:br>
              <a:rPr lang="en-US" dirty="0" smtClean="0"/>
            </a:br>
            <a:r>
              <a:rPr lang="en-US" dirty="0" smtClean="0"/>
              <a:t>Sample Problem</a:t>
            </a:r>
            <a:endParaRPr lang="en-US" dirty="0"/>
          </a:p>
        </p:txBody>
      </p:sp>
      <p:sp>
        <p:nvSpPr>
          <p:cNvPr id="3" name="Content Placeholder 2"/>
          <p:cNvSpPr>
            <a:spLocks noGrp="1"/>
          </p:cNvSpPr>
          <p:nvPr>
            <p:ph idx="1"/>
          </p:nvPr>
        </p:nvSpPr>
        <p:spPr>
          <a:xfrm>
            <a:off x="304800" y="1981200"/>
            <a:ext cx="5181600" cy="4374360"/>
          </a:xfrm>
        </p:spPr>
        <p:txBody>
          <a:bodyPr/>
          <a:lstStyle/>
          <a:p>
            <a:r>
              <a:rPr lang="en-US" b="1" i="1" dirty="0" smtClean="0">
                <a:solidFill>
                  <a:srgbClr val="FFFF00"/>
                </a:solidFill>
              </a:rPr>
              <a:t>A 200-kg hot air balloon is held to the ground by two wires that make a 60-degree angle to the ground.  When the wires are released, the balloon accelerates upward at 3 m/s</a:t>
            </a:r>
            <a:r>
              <a:rPr lang="en-US" b="1" i="1" baseline="30000" dirty="0" smtClean="0">
                <a:solidFill>
                  <a:srgbClr val="FFFF00"/>
                </a:solidFill>
              </a:rPr>
              <a:t>2</a:t>
            </a:r>
            <a:r>
              <a:rPr lang="en-US" b="1" i="1" dirty="0" smtClean="0">
                <a:solidFill>
                  <a:srgbClr val="FFFF00"/>
                </a:solidFill>
              </a:rPr>
              <a:t>.  What is the tension in each cable?</a:t>
            </a:r>
          </a:p>
        </p:txBody>
      </p:sp>
      <p:graphicFrame>
        <p:nvGraphicFramePr>
          <p:cNvPr id="4" name="Object 3"/>
          <p:cNvGraphicFramePr>
            <a:graphicFrameLocks noChangeAspect="1"/>
          </p:cNvGraphicFramePr>
          <p:nvPr/>
        </p:nvGraphicFramePr>
        <p:xfrm>
          <a:off x="6324600" y="609600"/>
          <a:ext cx="2159000" cy="917575"/>
        </p:xfrm>
        <a:graphic>
          <a:graphicData uri="http://schemas.openxmlformats.org/presentationml/2006/ole">
            <mc:AlternateContent xmlns:mc="http://schemas.openxmlformats.org/markup-compatibility/2006">
              <mc:Choice xmlns:v="urn:schemas-microsoft-com:vml" Requires="v">
                <p:oleObj spid="_x0000_s8197" name="Equation" r:id="rId3" imgW="507960" imgH="215640" progId="Equation.3">
                  <p:embed/>
                </p:oleObj>
              </mc:Choice>
              <mc:Fallback>
                <p:oleObj name="Equation" r:id="rId3" imgW="507960" imgH="2156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609600"/>
                        <a:ext cx="2159000" cy="917575"/>
                      </a:xfrm>
                      <a:prstGeom prst="rect">
                        <a:avLst/>
                      </a:prstGeom>
                      <a:solidFill>
                        <a:schemeClr val="tx1"/>
                      </a:solidFill>
                    </p:spPr>
                  </p:pic>
                </p:oleObj>
              </mc:Fallback>
            </mc:AlternateContent>
          </a:graphicData>
        </a:graphic>
      </p:graphicFrame>
      <p:pic>
        <p:nvPicPr>
          <p:cNvPr id="7172" name="Picture 4" descr="C:\Documents and Settings\smithky\Local Settings\Temporary Internet Files\Content.IE5\BRGNMMNW\MC900237267[1].wmf"/>
          <p:cNvPicPr>
            <a:picLocks noChangeAspect="1" noChangeArrowheads="1"/>
          </p:cNvPicPr>
          <p:nvPr/>
        </p:nvPicPr>
        <p:blipFill>
          <a:blip r:embed="rId5" cstate="print"/>
          <a:srcRect/>
          <a:stretch>
            <a:fillRect/>
          </a:stretch>
        </p:blipFill>
        <p:spPr bwMode="auto">
          <a:xfrm>
            <a:off x="6705600" y="3276600"/>
            <a:ext cx="1656784" cy="2397659"/>
          </a:xfrm>
          <a:prstGeom prst="rect">
            <a:avLst/>
          </a:prstGeom>
          <a:noFill/>
        </p:spPr>
      </p:pic>
      <p:cxnSp>
        <p:nvCxnSpPr>
          <p:cNvPr id="8" name="Straight Connector 7"/>
          <p:cNvCxnSpPr/>
          <p:nvPr/>
        </p:nvCxnSpPr>
        <p:spPr>
          <a:xfrm rot="16200000" flipH="1">
            <a:off x="7015303" y="2738297"/>
            <a:ext cx="1066802" cy="9808"/>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H="1" flipV="1">
            <a:off x="6939103" y="6091097"/>
            <a:ext cx="1066802" cy="9808"/>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7167703" y="6091097"/>
            <a:ext cx="1066802" cy="9808"/>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848600" y="2514600"/>
            <a:ext cx="762000" cy="584775"/>
          </a:xfrm>
          <a:prstGeom prst="rect">
            <a:avLst/>
          </a:prstGeom>
          <a:noFill/>
        </p:spPr>
        <p:txBody>
          <a:bodyPr wrap="square" rtlCol="0">
            <a:spAutoFit/>
          </a:bodyPr>
          <a:lstStyle/>
          <a:p>
            <a:r>
              <a:rPr lang="en-US" sz="3200" b="1" dirty="0" smtClean="0"/>
              <a:t>F</a:t>
            </a:r>
            <a:r>
              <a:rPr lang="en-US" sz="3200" b="1" baseline="-25000" dirty="0" smtClean="0"/>
              <a:t>L</a:t>
            </a:r>
            <a:endParaRPr lang="en-US" sz="3200" b="1" dirty="0"/>
          </a:p>
        </p:txBody>
      </p:sp>
      <p:sp>
        <p:nvSpPr>
          <p:cNvPr id="14" name="TextBox 13"/>
          <p:cNvSpPr txBox="1"/>
          <p:nvPr/>
        </p:nvSpPr>
        <p:spPr>
          <a:xfrm>
            <a:off x="7924800" y="5791200"/>
            <a:ext cx="762000" cy="584775"/>
          </a:xfrm>
          <a:prstGeom prst="rect">
            <a:avLst/>
          </a:prstGeom>
          <a:noFill/>
        </p:spPr>
        <p:txBody>
          <a:bodyPr wrap="square" rtlCol="0">
            <a:spAutoFit/>
          </a:bodyPr>
          <a:lstStyle/>
          <a:p>
            <a:r>
              <a:rPr lang="en-US" sz="3200" b="1" dirty="0" err="1" smtClean="0"/>
              <a:t>F</a:t>
            </a:r>
            <a:r>
              <a:rPr lang="en-US" sz="3200" b="1" baseline="-25000" dirty="0" err="1" smtClean="0"/>
              <a:t>g</a:t>
            </a:r>
            <a:endParaRPr lang="en-US" sz="3200" b="1" dirty="0"/>
          </a:p>
        </p:txBody>
      </p:sp>
      <p:sp>
        <p:nvSpPr>
          <p:cNvPr id="15" name="TextBox 14"/>
          <p:cNvSpPr txBox="1"/>
          <p:nvPr/>
        </p:nvSpPr>
        <p:spPr>
          <a:xfrm>
            <a:off x="6324600" y="5715000"/>
            <a:ext cx="762000" cy="584775"/>
          </a:xfrm>
          <a:prstGeom prst="rect">
            <a:avLst/>
          </a:prstGeom>
          <a:noFill/>
        </p:spPr>
        <p:txBody>
          <a:bodyPr wrap="square" rtlCol="0">
            <a:spAutoFit/>
          </a:bodyPr>
          <a:lstStyle/>
          <a:p>
            <a:r>
              <a:rPr lang="en-US" sz="3200" b="1" dirty="0" err="1" smtClean="0"/>
              <a:t>F</a:t>
            </a:r>
            <a:r>
              <a:rPr lang="en-US" sz="3200" b="1" baseline="-25000" dirty="0" err="1" smtClean="0"/>
              <a:t>Ty</a:t>
            </a:r>
            <a:endParaRPr lang="en-US" sz="3200"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Newton’s Second Law</a:t>
            </a:r>
            <a:br>
              <a:rPr lang="en-US" dirty="0" smtClean="0"/>
            </a:br>
            <a:r>
              <a:rPr lang="en-US" dirty="0" smtClean="0"/>
              <a:t>Sample Problem</a:t>
            </a:r>
            <a:endParaRPr lang="en-US" dirty="0"/>
          </a:p>
        </p:txBody>
      </p:sp>
      <p:sp>
        <p:nvSpPr>
          <p:cNvPr id="3" name="Content Placeholder 2"/>
          <p:cNvSpPr>
            <a:spLocks noGrp="1"/>
          </p:cNvSpPr>
          <p:nvPr>
            <p:ph idx="1"/>
          </p:nvPr>
        </p:nvSpPr>
        <p:spPr>
          <a:xfrm>
            <a:off x="304800" y="1981200"/>
            <a:ext cx="5181600" cy="4374360"/>
          </a:xfrm>
        </p:spPr>
        <p:txBody>
          <a:bodyPr/>
          <a:lstStyle/>
          <a:p>
            <a:r>
              <a:rPr lang="en-US" b="1" i="1" dirty="0" smtClean="0">
                <a:solidFill>
                  <a:srgbClr val="FFFF00"/>
                </a:solidFill>
              </a:rPr>
              <a:t>A 200-kg hot air balloon is held to the ground by two wires that make a 60-degree angle to the ground.  When the wires are released, the balloon accelerates upward at 3 m/s</a:t>
            </a:r>
            <a:r>
              <a:rPr lang="en-US" b="1" i="1" baseline="30000" dirty="0" smtClean="0">
                <a:solidFill>
                  <a:srgbClr val="FFFF00"/>
                </a:solidFill>
              </a:rPr>
              <a:t>2</a:t>
            </a:r>
            <a:r>
              <a:rPr lang="en-US" b="1" i="1" dirty="0" smtClean="0">
                <a:solidFill>
                  <a:srgbClr val="FFFF00"/>
                </a:solidFill>
              </a:rPr>
              <a:t>.  What is the tension in each cable?</a:t>
            </a:r>
          </a:p>
        </p:txBody>
      </p:sp>
      <p:graphicFrame>
        <p:nvGraphicFramePr>
          <p:cNvPr id="4" name="Object 3"/>
          <p:cNvGraphicFramePr>
            <a:graphicFrameLocks noChangeAspect="1"/>
          </p:cNvGraphicFramePr>
          <p:nvPr/>
        </p:nvGraphicFramePr>
        <p:xfrm>
          <a:off x="5867400" y="1295400"/>
          <a:ext cx="2895600" cy="4746625"/>
        </p:xfrm>
        <a:graphic>
          <a:graphicData uri="http://schemas.openxmlformats.org/presentationml/2006/ole">
            <mc:AlternateContent xmlns:mc="http://schemas.openxmlformats.org/markup-compatibility/2006">
              <mc:Choice xmlns:v="urn:schemas-microsoft-com:vml" Requires="v">
                <p:oleObj spid="_x0000_s9221" name="Equation" r:id="rId3" imgW="1054080" imgH="1726920" progId="Equation.3">
                  <p:embed/>
                </p:oleObj>
              </mc:Choice>
              <mc:Fallback>
                <p:oleObj name="Equation" r:id="rId3" imgW="1054080" imgH="172692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295400"/>
                        <a:ext cx="2895600" cy="474662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Newton’s Second Law</a:t>
            </a:r>
            <a:br>
              <a:rPr lang="en-US" dirty="0" smtClean="0"/>
            </a:br>
            <a:r>
              <a:rPr lang="en-US" dirty="0" smtClean="0"/>
              <a:t>Sample Problem</a:t>
            </a:r>
            <a:endParaRPr lang="en-US" dirty="0"/>
          </a:p>
        </p:txBody>
      </p:sp>
      <p:sp>
        <p:nvSpPr>
          <p:cNvPr id="3" name="Content Placeholder 2"/>
          <p:cNvSpPr>
            <a:spLocks noGrp="1"/>
          </p:cNvSpPr>
          <p:nvPr>
            <p:ph idx="1"/>
          </p:nvPr>
        </p:nvSpPr>
        <p:spPr>
          <a:xfrm>
            <a:off x="304800" y="1981200"/>
            <a:ext cx="5181600" cy="4374360"/>
          </a:xfrm>
        </p:spPr>
        <p:txBody>
          <a:bodyPr/>
          <a:lstStyle/>
          <a:p>
            <a:r>
              <a:rPr lang="en-US" b="1" i="1" dirty="0" smtClean="0">
                <a:solidFill>
                  <a:srgbClr val="FFFF00"/>
                </a:solidFill>
              </a:rPr>
              <a:t>A 200-kg hot air balloon is held to the ground by two wires that make a 60-degree angle to the ground.  When the wires are released, the balloon accelerates upward at 3 m/s</a:t>
            </a:r>
            <a:r>
              <a:rPr lang="en-US" b="1" i="1" baseline="30000" dirty="0" smtClean="0">
                <a:solidFill>
                  <a:srgbClr val="FFFF00"/>
                </a:solidFill>
              </a:rPr>
              <a:t>2</a:t>
            </a:r>
            <a:r>
              <a:rPr lang="en-US" b="1" i="1" dirty="0" smtClean="0">
                <a:solidFill>
                  <a:srgbClr val="FFFF00"/>
                </a:solidFill>
              </a:rPr>
              <a:t>.  What is the tension in each cable?</a:t>
            </a:r>
          </a:p>
        </p:txBody>
      </p:sp>
      <p:graphicFrame>
        <p:nvGraphicFramePr>
          <p:cNvPr id="4" name="Object 3"/>
          <p:cNvGraphicFramePr>
            <a:graphicFrameLocks noChangeAspect="1"/>
          </p:cNvGraphicFramePr>
          <p:nvPr/>
        </p:nvGraphicFramePr>
        <p:xfrm>
          <a:off x="5607050" y="1993900"/>
          <a:ext cx="3417888" cy="3349625"/>
        </p:xfrm>
        <a:graphic>
          <a:graphicData uri="http://schemas.openxmlformats.org/presentationml/2006/ole">
            <mc:AlternateContent xmlns:mc="http://schemas.openxmlformats.org/markup-compatibility/2006">
              <mc:Choice xmlns:v="urn:schemas-microsoft-com:vml" Requires="v">
                <p:oleObj spid="_x0000_s10245" name="Equation" r:id="rId3" imgW="1244520" imgH="1218960" progId="Equation.3">
                  <p:embed/>
                </p:oleObj>
              </mc:Choice>
              <mc:Fallback>
                <p:oleObj name="Equation" r:id="rId3" imgW="1244520" imgH="121896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7050" y="1993900"/>
                        <a:ext cx="3417888" cy="334962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Newton’s Second Law</a:t>
            </a:r>
            <a:br>
              <a:rPr lang="en-US" dirty="0" smtClean="0"/>
            </a:br>
            <a:r>
              <a:rPr lang="en-US" dirty="0" smtClean="0"/>
              <a:t>Sample Problem</a:t>
            </a:r>
            <a:endParaRPr lang="en-US" dirty="0"/>
          </a:p>
        </p:txBody>
      </p:sp>
      <p:sp>
        <p:nvSpPr>
          <p:cNvPr id="3" name="Content Placeholder 2"/>
          <p:cNvSpPr>
            <a:spLocks noGrp="1"/>
          </p:cNvSpPr>
          <p:nvPr>
            <p:ph idx="1"/>
          </p:nvPr>
        </p:nvSpPr>
        <p:spPr>
          <a:xfrm>
            <a:off x="304800" y="1981200"/>
            <a:ext cx="5181600" cy="4374360"/>
          </a:xfrm>
        </p:spPr>
        <p:txBody>
          <a:bodyPr/>
          <a:lstStyle/>
          <a:p>
            <a:r>
              <a:rPr lang="en-US" b="1" i="1" dirty="0" smtClean="0">
                <a:solidFill>
                  <a:srgbClr val="FFFF00"/>
                </a:solidFill>
              </a:rPr>
              <a:t>A 200-kg hot air balloon is held to the ground by two wires that make a 60-degree angle to the ground.  When the wires are released, the balloon accelerates upward at 3 m/s</a:t>
            </a:r>
            <a:r>
              <a:rPr lang="en-US" b="1" i="1" baseline="30000" dirty="0" smtClean="0">
                <a:solidFill>
                  <a:srgbClr val="FFFF00"/>
                </a:solidFill>
              </a:rPr>
              <a:t>2</a:t>
            </a:r>
            <a:r>
              <a:rPr lang="en-US" b="1" i="1" dirty="0" smtClean="0">
                <a:solidFill>
                  <a:srgbClr val="FFFF00"/>
                </a:solidFill>
              </a:rPr>
              <a:t>.  What is the tension in each cable?</a:t>
            </a:r>
          </a:p>
        </p:txBody>
      </p:sp>
      <p:graphicFrame>
        <p:nvGraphicFramePr>
          <p:cNvPr id="4" name="Object 3"/>
          <p:cNvGraphicFramePr>
            <a:graphicFrameLocks noChangeAspect="1"/>
          </p:cNvGraphicFramePr>
          <p:nvPr/>
        </p:nvGraphicFramePr>
        <p:xfrm>
          <a:off x="5991225" y="2720975"/>
          <a:ext cx="2406650" cy="3698875"/>
        </p:xfrm>
        <a:graphic>
          <a:graphicData uri="http://schemas.openxmlformats.org/presentationml/2006/ole">
            <mc:AlternateContent xmlns:mc="http://schemas.openxmlformats.org/markup-compatibility/2006">
              <mc:Choice xmlns:v="urn:schemas-microsoft-com:vml" Requires="v">
                <p:oleObj spid="_x0000_s11269" name="Equation" r:id="rId3" imgW="876240" imgH="1346040" progId="Equation.3">
                  <p:embed/>
                </p:oleObj>
              </mc:Choice>
              <mc:Fallback>
                <p:oleObj name="Equation" r:id="rId3" imgW="876240" imgH="13460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1225" y="2720975"/>
                        <a:ext cx="2406650" cy="3698875"/>
                      </a:xfrm>
                      <a:prstGeom prst="rect">
                        <a:avLst/>
                      </a:prstGeom>
                      <a:solidFill>
                        <a:schemeClr val="tx1"/>
                      </a:solidFill>
                    </p:spPr>
                  </p:pic>
                </p:oleObj>
              </mc:Fallback>
            </mc:AlternateContent>
          </a:graphicData>
        </a:graphic>
      </p:graphicFrame>
      <p:cxnSp>
        <p:nvCxnSpPr>
          <p:cNvPr id="5" name="Straight Connector 4"/>
          <p:cNvCxnSpPr/>
          <p:nvPr/>
        </p:nvCxnSpPr>
        <p:spPr>
          <a:xfrm rot="5400000">
            <a:off x="5824395" y="728804"/>
            <a:ext cx="2057403" cy="9045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6200000" flipV="1">
            <a:off x="6743702" y="723901"/>
            <a:ext cx="2057399" cy="9143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flipH="1" flipV="1">
            <a:off x="6324600" y="1219200"/>
            <a:ext cx="19812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6400800" y="2209800"/>
            <a:ext cx="1828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Inclined Plane Problem</a:t>
            </a:r>
            <a:endParaRPr lang="en-US" dirty="0"/>
          </a:p>
        </p:txBody>
      </p:sp>
      <p:sp>
        <p:nvSpPr>
          <p:cNvPr id="3" name="Content Placeholder 2"/>
          <p:cNvSpPr>
            <a:spLocks noGrp="1"/>
          </p:cNvSpPr>
          <p:nvPr>
            <p:ph idx="1"/>
          </p:nvPr>
        </p:nvSpPr>
        <p:spPr/>
        <p:txBody>
          <a:bodyPr/>
          <a:lstStyle/>
          <a:p>
            <a:r>
              <a:rPr lang="en-US" b="1" i="1" dirty="0" smtClean="0">
                <a:solidFill>
                  <a:srgbClr val="FFFF00"/>
                </a:solidFill>
              </a:rPr>
              <a:t>A 150kg mass is placed on a plane inclined at a 17° angle.  The coefficient of static friction is 0.30 and the coefficient of dynamic friction is 0.25.  What happens?</a:t>
            </a:r>
            <a:endParaRPr lang="en-US" b="1" i="1" dirty="0">
              <a:solidFill>
                <a:srgbClr val="FFFF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Activity Questions?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Fuzzy Dice Problem</a:t>
            </a:r>
            <a:endParaRPr lang="en-US" dirty="0"/>
          </a:p>
        </p:txBody>
      </p:sp>
      <p:sp>
        <p:nvSpPr>
          <p:cNvPr id="3" name="Content Placeholder 2"/>
          <p:cNvSpPr>
            <a:spLocks noGrp="1"/>
          </p:cNvSpPr>
          <p:nvPr>
            <p:ph idx="1"/>
          </p:nvPr>
        </p:nvSpPr>
        <p:spPr/>
        <p:txBody>
          <a:bodyPr/>
          <a:lstStyle/>
          <a:p>
            <a:r>
              <a:rPr lang="en-US" b="1" i="1" dirty="0" smtClean="0">
                <a:solidFill>
                  <a:srgbClr val="FFFF00"/>
                </a:solidFill>
              </a:rPr>
              <a:t>A pair of fuzzy dice hang from the rearview mirror of a car.  The car accelerates from a stoplight at 2m/s</a:t>
            </a:r>
            <a:r>
              <a:rPr lang="en-US" b="1" i="1" baseline="30000" dirty="0" smtClean="0">
                <a:solidFill>
                  <a:srgbClr val="FFFF00"/>
                </a:solidFill>
              </a:rPr>
              <a:t>2</a:t>
            </a:r>
            <a:r>
              <a:rPr lang="en-US" b="1" i="1" dirty="0" smtClean="0">
                <a:solidFill>
                  <a:srgbClr val="FFFF00"/>
                </a:solidFill>
              </a:rPr>
              <a:t>.  What happens?</a:t>
            </a:r>
            <a:endParaRPr lang="en-US" b="1" i="1" dirty="0">
              <a:solidFill>
                <a:srgbClr val="FFFF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Understandings: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Objects as point particles </a:t>
            </a:r>
          </a:p>
          <a:p>
            <a:r>
              <a:rPr lang="en-US" sz="3200" dirty="0" smtClean="0"/>
              <a:t>Free-body diagrams </a:t>
            </a:r>
          </a:p>
          <a:p>
            <a:r>
              <a:rPr lang="en-US" sz="3200" dirty="0" smtClean="0"/>
              <a:t>Translational equilibrium </a:t>
            </a:r>
          </a:p>
          <a:p>
            <a:r>
              <a:rPr lang="en-US" sz="3200" dirty="0" smtClean="0"/>
              <a:t>Newton’s laws of motion </a:t>
            </a:r>
          </a:p>
          <a:p>
            <a:r>
              <a:rPr lang="en-US" sz="3200" dirty="0" smtClean="0"/>
              <a:t>Solid friction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Booklet Reference:</a:t>
            </a:r>
            <a:endParaRPr lang="en-US" dirty="0"/>
          </a:p>
        </p:txBody>
      </p:sp>
      <p:sp>
        <p:nvSpPr>
          <p:cNvPr id="3" name="Content Placeholder 2"/>
          <p:cNvSpPr>
            <a:spLocks noGrp="1"/>
          </p:cNvSpPr>
          <p:nvPr>
            <p:ph idx="1"/>
          </p:nvPr>
        </p:nvSpPr>
        <p:spPr/>
        <p:txBody>
          <a:bodyPr>
            <a:normAutofit/>
          </a:bodyPr>
          <a:lstStyle/>
          <a:p>
            <a:endParaRPr lang="en-US" dirty="0"/>
          </a:p>
        </p:txBody>
      </p:sp>
      <p:graphicFrame>
        <p:nvGraphicFramePr>
          <p:cNvPr id="32770" name="Object 2"/>
          <p:cNvGraphicFramePr>
            <a:graphicFrameLocks noChangeAspect="1"/>
          </p:cNvGraphicFramePr>
          <p:nvPr/>
        </p:nvGraphicFramePr>
        <p:xfrm>
          <a:off x="1600200" y="1905000"/>
          <a:ext cx="2644775" cy="2968625"/>
        </p:xfrm>
        <a:graphic>
          <a:graphicData uri="http://schemas.openxmlformats.org/presentationml/2006/ole">
            <mc:AlternateContent xmlns:mc="http://schemas.openxmlformats.org/markup-compatibility/2006">
              <mc:Choice xmlns:v="urn:schemas-microsoft-com:vml" Requires="v">
                <p:oleObj spid="_x0000_s33797" name="Equation" r:id="rId3" imgW="622080" imgH="698400" progId="Equation.3">
                  <p:embed/>
                </p:oleObj>
              </mc:Choice>
              <mc:Fallback>
                <p:oleObj name="Equation" r:id="rId3" imgW="622080" imgH="6984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905000"/>
                        <a:ext cx="2644775" cy="2968625"/>
                      </a:xfrm>
                      <a:prstGeom prst="rect">
                        <a:avLst/>
                      </a:prstGeom>
                      <a:solidFill>
                        <a:schemeClr val="tx1"/>
                      </a:solidFill>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Guidance:</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Students should label forces using commonly accepted names or symbols (for example: weight or force of gravity or mg) </a:t>
            </a:r>
          </a:p>
          <a:p>
            <a:r>
              <a:rPr lang="en-US" sz="3200" dirty="0" smtClean="0"/>
              <a:t>Free-body diagrams should show scaled vector lengths acting from the point of application </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Guidance:</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Examples and questions will be limited to constant mass </a:t>
            </a:r>
          </a:p>
          <a:p>
            <a:r>
              <a:rPr lang="en-US" sz="3200" dirty="0" smtClean="0"/>
              <a:t>mg should be identified as weight </a:t>
            </a:r>
          </a:p>
          <a:p>
            <a:r>
              <a:rPr lang="en-US" sz="3200" dirty="0" smtClean="0"/>
              <a:t>Calculations relating to the determination of resultant forces will be restricted to one- and two-dimensional situations</a:t>
            </a:r>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Applications And Skills: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Representing forces as vectors </a:t>
            </a:r>
          </a:p>
          <a:p>
            <a:r>
              <a:rPr lang="en-US" sz="3200" dirty="0" smtClean="0"/>
              <a:t>Sketching and interpreting free-body diagrams </a:t>
            </a:r>
          </a:p>
          <a:p>
            <a:r>
              <a:rPr lang="en-US" sz="3200" dirty="0" smtClean="0"/>
              <a:t>Describing the consequences of Newton’s first law for translational equilibrium </a:t>
            </a:r>
          </a:p>
          <a:p>
            <a:r>
              <a:rPr lang="en-US" sz="3200" dirty="0" smtClean="0"/>
              <a:t>Using Newton’s second law quantitatively and qualitatively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Applications And Skills: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Identifying force pairs in the context of Newton’s third law </a:t>
            </a:r>
          </a:p>
          <a:p>
            <a:r>
              <a:rPr lang="en-US" sz="3200" dirty="0" smtClean="0"/>
              <a:t>Solving problems involving forces and determining resultant force </a:t>
            </a:r>
          </a:p>
          <a:p>
            <a:r>
              <a:rPr lang="en-US" sz="3200" dirty="0" smtClean="0"/>
              <a:t>Describing solid friction (static and dynamic) by coefficients of friction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Idea: </a:t>
            </a:r>
            <a:endParaRPr lang="en-US" dirty="0"/>
          </a:p>
        </p:txBody>
      </p:sp>
      <p:sp>
        <p:nvSpPr>
          <p:cNvPr id="3" name="Content Placeholder 2"/>
          <p:cNvSpPr>
            <a:spLocks noGrp="1"/>
          </p:cNvSpPr>
          <p:nvPr>
            <p:ph idx="1"/>
          </p:nvPr>
        </p:nvSpPr>
        <p:spPr/>
        <p:txBody>
          <a:bodyPr>
            <a:normAutofit/>
          </a:bodyPr>
          <a:lstStyle/>
          <a:p>
            <a:pPr lvl="0"/>
            <a:r>
              <a:rPr lang="en-US" sz="3200" dirty="0" smtClean="0"/>
              <a:t>Classical physics requires a force to change a state of motion, as suggested by Newton in his laws of motion.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Viner Hand ITC" pitchFamily="66" charset="0"/>
              </a:rPr>
              <a:t/>
            </a:r>
            <a:br>
              <a:rPr lang="en-US" dirty="0" smtClean="0">
                <a:latin typeface="Viner Hand ITC" pitchFamily="66" charset="0"/>
              </a:rPr>
            </a:br>
            <a:r>
              <a:rPr lang="en-US" dirty="0" smtClean="0">
                <a:latin typeface="Viner Hand ITC" pitchFamily="66" charset="0"/>
              </a:rPr>
              <a:t>Questions?</a:t>
            </a:r>
            <a:endParaRPr lang="en-US" sz="2800" dirty="0">
              <a:latin typeface="Viner Hand ITC"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2" cstate="print"/>
          <a:stretch>
            <a:fillRect/>
          </a:stretch>
        </p:blipFill>
        <p:spPr>
          <a:xfrm>
            <a:off x="2438400" y="152400"/>
            <a:ext cx="4128596" cy="393065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219200" y="1351672"/>
            <a:ext cx="5205750" cy="977486"/>
          </a:xfrm>
        </p:spPr>
        <p:txBody>
          <a:bodyPr>
            <a:normAutofit/>
          </a:bodyPr>
          <a:lstStyle/>
          <a:p>
            <a:r>
              <a:rPr lang="en-US" sz="3200" b="1" i="1" dirty="0" smtClean="0"/>
              <a:t>Pg 77-78, #47-54</a:t>
            </a:r>
            <a:endParaRPr lang="en-US" sz="3200" b="1" i="1" dirty="0"/>
          </a:p>
        </p:txBody>
      </p:sp>
      <p:sp>
        <p:nvSpPr>
          <p:cNvPr id="3" name="Title 2"/>
          <p:cNvSpPr>
            <a:spLocks noGrp="1"/>
          </p:cNvSpPr>
          <p:nvPr>
            <p:ph type="title"/>
          </p:nvPr>
        </p:nvSpPr>
        <p:spPr/>
        <p:txBody>
          <a:bodyPr/>
          <a:lstStyle/>
          <a:p>
            <a:r>
              <a:rPr lang="en-US" dirty="0" smtClean="0"/>
              <a:t>Homework</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Idea: </a:t>
            </a:r>
            <a:endParaRPr lang="en-US" dirty="0"/>
          </a:p>
        </p:txBody>
      </p:sp>
      <p:sp>
        <p:nvSpPr>
          <p:cNvPr id="3" name="Content Placeholder 2"/>
          <p:cNvSpPr>
            <a:spLocks noGrp="1"/>
          </p:cNvSpPr>
          <p:nvPr>
            <p:ph idx="1"/>
          </p:nvPr>
        </p:nvSpPr>
        <p:spPr/>
        <p:txBody>
          <a:bodyPr>
            <a:normAutofit/>
          </a:bodyPr>
          <a:lstStyle/>
          <a:p>
            <a:pPr lvl="0"/>
            <a:r>
              <a:rPr lang="en-US" sz="3200" dirty="0" smtClean="0"/>
              <a:t>Classical physics requires a force to change a state of motion, as suggested by Newton in his laws of motion.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Nature Of Science:</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Using mathematics:  Isaac Newton provided the basis for much of our understanding of forces and motion by formalizing the previous work of scientists through the application of mathematics by inventing calculus to assist with this. (2.4)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Nature Of Science:</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Intuition: The tale of the falling apple describes simply one of the many flashes of intuition that went into the publication of </a:t>
            </a:r>
            <a:r>
              <a:rPr lang="en-US" sz="3200" dirty="0" err="1" smtClean="0"/>
              <a:t>Philosophiæ</a:t>
            </a:r>
            <a:r>
              <a:rPr lang="en-US" sz="3200" dirty="0" smtClean="0"/>
              <a:t> </a:t>
            </a:r>
            <a:r>
              <a:rPr lang="en-US" sz="3200" dirty="0" err="1" smtClean="0"/>
              <a:t>Naturalis</a:t>
            </a:r>
            <a:r>
              <a:rPr lang="en-US" sz="3200" dirty="0" smtClean="0"/>
              <a:t> Principia </a:t>
            </a:r>
            <a:r>
              <a:rPr lang="en-US" sz="3200" dirty="0" err="1" smtClean="0"/>
              <a:t>Mathematica</a:t>
            </a:r>
            <a:r>
              <a:rPr lang="en-US" sz="3200" dirty="0" smtClean="0"/>
              <a:t> in 1687. (1.5)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Theory Of Knowledge:</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Classical physics believed that the whole of the future of the universe could be predicted from knowledge of the present state. </a:t>
            </a:r>
          </a:p>
          <a:p>
            <a:r>
              <a:rPr lang="en-US" sz="3200" dirty="0" smtClean="0"/>
              <a:t>To what extent can knowledge of the present give us knowledge of the future?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Understandings: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Objects as point particles </a:t>
            </a:r>
          </a:p>
          <a:p>
            <a:r>
              <a:rPr lang="en-US" sz="3200" dirty="0" smtClean="0"/>
              <a:t>Free-body diagrams </a:t>
            </a:r>
          </a:p>
          <a:p>
            <a:r>
              <a:rPr lang="en-US" sz="3200" dirty="0" smtClean="0"/>
              <a:t>Translational equilibrium </a:t>
            </a:r>
          </a:p>
          <a:p>
            <a:r>
              <a:rPr lang="en-US" sz="3200" dirty="0" smtClean="0"/>
              <a:t>Newton’s laws of motion </a:t>
            </a:r>
          </a:p>
          <a:p>
            <a:r>
              <a:rPr lang="en-US" sz="3200" dirty="0" smtClean="0"/>
              <a:t>Solid friction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Applications And Skills: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Representing forces as vectors </a:t>
            </a:r>
          </a:p>
          <a:p>
            <a:r>
              <a:rPr lang="en-US" sz="3200" dirty="0" smtClean="0"/>
              <a:t>Sketching and interpreting free-body diagrams </a:t>
            </a:r>
          </a:p>
          <a:p>
            <a:r>
              <a:rPr lang="en-US" sz="3200" dirty="0" smtClean="0"/>
              <a:t>Describing the consequences of Newton’s first law for translational equilibrium </a:t>
            </a:r>
          </a:p>
          <a:p>
            <a:r>
              <a:rPr lang="en-US" sz="3200" dirty="0" smtClean="0"/>
              <a:t>Using Newton’s second law quantitatively and qualitatively </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337</TotalTime>
  <Words>1221</Words>
  <Application>Microsoft Office PowerPoint</Application>
  <PresentationFormat>On-screen Show (4:3)</PresentationFormat>
  <Paragraphs>110</Paragraphs>
  <Slides>39</Slides>
  <Notes>0</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8" baseType="lpstr">
      <vt:lpstr>Consolas</vt:lpstr>
      <vt:lpstr>Corbel</vt:lpstr>
      <vt:lpstr>Pristina</vt:lpstr>
      <vt:lpstr>Viner Hand ITC</vt:lpstr>
      <vt:lpstr>Wingdings</vt:lpstr>
      <vt:lpstr>Wingdings 2</vt:lpstr>
      <vt:lpstr>Wingdings 3</vt:lpstr>
      <vt:lpstr>Metro</vt:lpstr>
      <vt:lpstr>Equation</vt:lpstr>
      <vt:lpstr>Devil  physics The  baddest  class  on  campus IB  Physics</vt:lpstr>
      <vt:lpstr>Tsokos Lesson 2-2B Newton’s second law</vt:lpstr>
      <vt:lpstr>Reading Activity Questions?</vt:lpstr>
      <vt:lpstr>Essential Idea: </vt:lpstr>
      <vt:lpstr>Nature Of Science: </vt:lpstr>
      <vt:lpstr>Nature Of Science: </vt:lpstr>
      <vt:lpstr>Theory Of Knowledge: </vt:lpstr>
      <vt:lpstr>Understandings: </vt:lpstr>
      <vt:lpstr>Applications And Skills: </vt:lpstr>
      <vt:lpstr>Applications And Skills: </vt:lpstr>
      <vt:lpstr>Guidance: </vt:lpstr>
      <vt:lpstr>Guidance: </vt:lpstr>
      <vt:lpstr>Data Booklet Reference:</vt:lpstr>
      <vt:lpstr>Utilization: </vt:lpstr>
      <vt:lpstr>Aims: </vt:lpstr>
      <vt:lpstr>Aims: </vt:lpstr>
      <vt:lpstr>Video: Newton’s Second Law of Motion</vt:lpstr>
      <vt:lpstr>Newton’s Second Law</vt:lpstr>
      <vt:lpstr>Newton’s Second Law</vt:lpstr>
      <vt:lpstr>Newton’s Second Law</vt:lpstr>
      <vt:lpstr>Newton’s Second Law</vt:lpstr>
      <vt:lpstr>Newton’s Second Law</vt:lpstr>
      <vt:lpstr>Newton’s Second Law</vt:lpstr>
      <vt:lpstr>Newton’s Second Law Sample Problem</vt:lpstr>
      <vt:lpstr>Newton’s Second Law Sample Problem</vt:lpstr>
      <vt:lpstr>Newton’s Second Law Sample Problem</vt:lpstr>
      <vt:lpstr>Newton’s Second Law Sample Problem</vt:lpstr>
      <vt:lpstr>Newton’s Second Law Sample Problem</vt:lpstr>
      <vt:lpstr>Inclined Plane Problem</vt:lpstr>
      <vt:lpstr>Fuzzy Dice Problem</vt:lpstr>
      <vt:lpstr>Understandings: </vt:lpstr>
      <vt:lpstr>Data Booklet Reference:</vt:lpstr>
      <vt:lpstr>Guidance: </vt:lpstr>
      <vt:lpstr>Guidance: </vt:lpstr>
      <vt:lpstr>Applications And Skills: </vt:lpstr>
      <vt:lpstr>Applications And Skills: </vt:lpstr>
      <vt:lpstr>Essential Idea: </vt:lpstr>
      <vt:lpstr> Questions?</vt:lpstr>
      <vt:lpstr>Homework</vt:lpstr>
    </vt:vector>
  </TitlesOfParts>
  <Company>pcsb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Devil physics The baddest class on campus IB Physics Physics I Honors / Pre-IB Physics</dc:title>
  <dc:creator>Kyle Smith</dc:creator>
  <cp:lastModifiedBy>Smith Kyle</cp:lastModifiedBy>
  <cp:revision>33</cp:revision>
  <dcterms:created xsi:type="dcterms:W3CDTF">2010-12-08T08:20:03Z</dcterms:created>
  <dcterms:modified xsi:type="dcterms:W3CDTF">2015-10-14T15:10:18Z</dcterms:modified>
</cp:coreProperties>
</file>