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352" r:id="rId4"/>
    <p:sldId id="353" r:id="rId5"/>
    <p:sldId id="355" r:id="rId6"/>
    <p:sldId id="354" r:id="rId7"/>
    <p:sldId id="357" r:id="rId8"/>
    <p:sldId id="358" r:id="rId9"/>
    <p:sldId id="359" r:id="rId10"/>
    <p:sldId id="360" r:id="rId11"/>
    <p:sldId id="361" r:id="rId12"/>
    <p:sldId id="356" r:id="rId13"/>
    <p:sldId id="363" r:id="rId14"/>
    <p:sldId id="362" r:id="rId15"/>
    <p:sldId id="364" r:id="rId16"/>
    <p:sldId id="365" r:id="rId17"/>
    <p:sldId id="366" r:id="rId18"/>
    <p:sldId id="309" r:id="rId19"/>
    <p:sldId id="262" r:id="rId20"/>
    <p:sldId id="337" r:id="rId21"/>
    <p:sldId id="338" r:id="rId22"/>
    <p:sldId id="339" r:id="rId23"/>
    <p:sldId id="342" r:id="rId24"/>
    <p:sldId id="264" r:id="rId25"/>
    <p:sldId id="340" r:id="rId26"/>
    <p:sldId id="341" r:id="rId27"/>
    <p:sldId id="265" r:id="rId28"/>
    <p:sldId id="312" r:id="rId29"/>
    <p:sldId id="311" r:id="rId30"/>
    <p:sldId id="345" r:id="rId31"/>
    <p:sldId id="346" r:id="rId32"/>
    <p:sldId id="347" r:id="rId33"/>
    <p:sldId id="348" r:id="rId34"/>
    <p:sldId id="281" r:id="rId35"/>
    <p:sldId id="279" r:id="rId36"/>
    <p:sldId id="280" r:id="rId37"/>
    <p:sldId id="349" r:id="rId38"/>
    <p:sldId id="350" r:id="rId39"/>
    <p:sldId id="382" r:id="rId40"/>
    <p:sldId id="400" r:id="rId41"/>
    <p:sldId id="383" r:id="rId42"/>
    <p:sldId id="384" r:id="rId43"/>
    <p:sldId id="385" r:id="rId44"/>
    <p:sldId id="386" r:id="rId45"/>
    <p:sldId id="387" r:id="rId46"/>
    <p:sldId id="401" r:id="rId47"/>
    <p:sldId id="388" r:id="rId48"/>
    <p:sldId id="389" r:id="rId49"/>
    <p:sldId id="390" r:id="rId50"/>
    <p:sldId id="391" r:id="rId51"/>
    <p:sldId id="392" r:id="rId52"/>
    <p:sldId id="393" r:id="rId53"/>
    <p:sldId id="394" r:id="rId54"/>
    <p:sldId id="395" r:id="rId55"/>
    <p:sldId id="396" r:id="rId56"/>
    <p:sldId id="397" r:id="rId57"/>
    <p:sldId id="376" r:id="rId58"/>
    <p:sldId id="377" r:id="rId59"/>
    <p:sldId id="378" r:id="rId60"/>
    <p:sldId id="379" r:id="rId61"/>
    <p:sldId id="380" r:id="rId62"/>
    <p:sldId id="381" r:id="rId63"/>
    <p:sldId id="370" r:id="rId64"/>
    <p:sldId id="371" r:id="rId65"/>
    <p:sldId id="372" r:id="rId66"/>
    <p:sldId id="373" r:id="rId67"/>
    <p:sldId id="374" r:id="rId68"/>
    <p:sldId id="375" r:id="rId69"/>
    <p:sldId id="368" r:id="rId70"/>
    <p:sldId id="369" r:id="rId71"/>
    <p:sldId id="367" r:id="rId72"/>
    <p:sldId id="351" r:id="rId73"/>
    <p:sldId id="332"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21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39" name="Rectangle 38"/>
          <p:cNvSpPr/>
          <p:nvPr/>
        </p:nvSpPr>
        <p:spPr>
          <a:xfrm>
            <a:off x="309559"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7" y="1"/>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6" y="4246565"/>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3"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7" name="Rectangle 6"/>
          <p:cNvSpPr/>
          <p:nvPr/>
        </p:nvSpPr>
        <p:spPr>
          <a:xfrm>
            <a:off x="363160" y="402266"/>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1"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1"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3"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9"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3"/>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3"/>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7"/>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2"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7"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2"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7"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16" name="Rectangle 15"/>
          <p:cNvSpPr/>
          <p:nvPr/>
        </p:nvSpPr>
        <p:spPr>
          <a:xfrm>
            <a:off x="87791"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3"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5"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1"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2"/>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6" y="1885028"/>
            <a:ext cx="878262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4" y="1219200"/>
            <a:ext cx="132763" cy="128467"/>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3"/>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3"/>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4" y="1371600"/>
            <a:ext cx="132763" cy="128467"/>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91" y="1474764"/>
            <a:ext cx="132763" cy="128467"/>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501"/>
            <a:ext cx="2133600" cy="365125"/>
          </a:xfrm>
        </p:spPr>
        <p:txBody>
          <a:bodyPr/>
          <a:lstStyle>
            <a:extLst/>
          </a:lstStyle>
          <a:p>
            <a:fld id="{FD15329E-6E04-4E8D-9AA0-27424FD5CF1F}" type="datetimeFigureOut">
              <a:rPr lang="en-US" smtClean="0"/>
              <a:pPr/>
              <a:t>3/8/2016</a:t>
            </a:fld>
            <a:endParaRPr lang="en-US"/>
          </a:p>
        </p:txBody>
      </p:sp>
      <p:sp>
        <p:nvSpPr>
          <p:cNvPr id="6" name="Footer Placeholder 5"/>
          <p:cNvSpPr>
            <a:spLocks noGrp="1"/>
          </p:cNvSpPr>
          <p:nvPr>
            <p:ph type="ftr" sz="quarter" idx="11"/>
          </p:nvPr>
        </p:nvSpPr>
        <p:spPr>
          <a:xfrm>
            <a:off x="914400" y="55501"/>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501"/>
            <a:ext cx="457200" cy="365125"/>
          </a:xfrm>
        </p:spPr>
        <p:txBody>
          <a:bodyPr/>
          <a:lstStyle>
            <a:extLst/>
          </a:lstStyle>
          <a:p>
            <a:fld id="{E58F673A-CE59-4D58-8998-1918CBD17A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59"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77000" y="6416677"/>
            <a:ext cx="2133600" cy="365125"/>
          </a:xfrm>
          <a:prstGeom prst="rect">
            <a:avLst/>
          </a:prstGeom>
        </p:spPr>
        <p:txBody>
          <a:bodyPr vert="horz" anchor="b"/>
          <a:lstStyle>
            <a:lvl1pPr algn="l" eaLnBrk="1" latinLnBrk="0" hangingPunct="1">
              <a:defRPr kumimoji="0" sz="1100">
                <a:solidFill>
                  <a:schemeClr val="tx2"/>
                </a:solidFill>
              </a:defRPr>
            </a:lvl1pPr>
            <a:extLst/>
          </a:lstStyle>
          <a:p>
            <a:fld id="{FD15329E-6E04-4E8D-9AA0-27424FD5CF1F}" type="datetimeFigureOut">
              <a:rPr lang="en-US" smtClean="0"/>
              <a:pPr/>
              <a:t>3/8/2016</a:t>
            </a:fld>
            <a:endParaRPr lang="en-US"/>
          </a:p>
        </p:txBody>
      </p:sp>
      <p:sp>
        <p:nvSpPr>
          <p:cNvPr id="3" name="Footer Placeholder 2"/>
          <p:cNvSpPr>
            <a:spLocks noGrp="1"/>
          </p:cNvSpPr>
          <p:nvPr>
            <p:ph type="ftr" sz="quarter" idx="3"/>
          </p:nvPr>
        </p:nvSpPr>
        <p:spPr>
          <a:xfrm>
            <a:off x="914400" y="6416677"/>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7"/>
            <a:ext cx="457200" cy="365125"/>
          </a:xfrm>
          <a:prstGeom prst="rect">
            <a:avLst/>
          </a:prstGeom>
        </p:spPr>
        <p:txBody>
          <a:bodyPr vert="horz" anchor="b"/>
          <a:lstStyle>
            <a:lvl1pPr algn="l" eaLnBrk="1" latinLnBrk="0" hangingPunct="1">
              <a:defRPr kumimoji="0" sz="1200">
                <a:solidFill>
                  <a:schemeClr val="tx2"/>
                </a:solidFill>
              </a:defRPr>
            </a:lvl1pPr>
            <a:extLst/>
          </a:lstStyle>
          <a:p>
            <a:fld id="{E58F673A-CE59-4D58-8998-1918CBD17A8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hyperlink" Target="A~Simple%20Harmonic%20Motion.wmv"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wmf"/><Relationship Id="rId5" Type="http://schemas.openxmlformats.org/officeDocument/2006/relationships/oleObject" Target="../embeddings/oleObject4.bin"/><Relationship Id="rId4" Type="http://schemas.openxmlformats.org/officeDocument/2006/relationships/image" Target="../media/image7.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0.wmf"/><Relationship Id="rId5" Type="http://schemas.openxmlformats.org/officeDocument/2006/relationships/oleObject" Target="../embeddings/oleObject6.bin"/><Relationship Id="rId4" Type="http://schemas.openxmlformats.org/officeDocument/2006/relationships/image" Target="../media/image9.wmf"/></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3.jpeg"/><Relationship Id="rId5" Type="http://schemas.openxmlformats.org/officeDocument/2006/relationships/image" Target="../media/image11.wmf"/><Relationship Id="rId4" Type="http://schemas.openxmlformats.org/officeDocument/2006/relationships/oleObject" Target="../embeddings/oleObject7.bin"/></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3.jpeg"/><Relationship Id="rId5" Type="http://schemas.openxmlformats.org/officeDocument/2006/relationships/image" Target="../media/image14.wmf"/><Relationship Id="rId4" Type="http://schemas.openxmlformats.org/officeDocument/2006/relationships/oleObject" Target="../embeddings/oleObject8.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3.jpeg"/><Relationship Id="rId5" Type="http://schemas.openxmlformats.org/officeDocument/2006/relationships/image" Target="../media/image15.wmf"/><Relationship Id="rId4" Type="http://schemas.openxmlformats.org/officeDocument/2006/relationships/oleObject" Target="../embeddings/oleObject9.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9.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0.wmf"/></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4.bin"/><Relationship Id="rId5" Type="http://schemas.openxmlformats.org/officeDocument/2006/relationships/image" Target="../media/image22.wmf"/><Relationship Id="rId4" Type="http://schemas.openxmlformats.org/officeDocument/2006/relationships/oleObject" Target="../embeddings/oleObject13.bin"/></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4.wmf"/><Relationship Id="rId4" Type="http://schemas.openxmlformats.org/officeDocument/2006/relationships/oleObject" Target="../embeddings/oleObject15.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5.png"/><Relationship Id="rId4" Type="http://schemas.openxmlformats.org/officeDocument/2006/relationships/hyperlink" Target="C~Simple%20Pendulum.wmv"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wmf"/><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oleObject" Target="../embeddings/oleObject17.bin"/><Relationship Id="rId5" Type="http://schemas.openxmlformats.org/officeDocument/2006/relationships/image" Target="../media/image27.wmf"/><Relationship Id="rId4" Type="http://schemas.openxmlformats.org/officeDocument/2006/relationships/oleObject" Target="../embeddings/oleObject16.bin"/></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wmf"/><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oleObject" Target="../embeddings/oleObject19.bin"/><Relationship Id="rId5" Type="http://schemas.openxmlformats.org/officeDocument/2006/relationships/image" Target="../media/image27.wmf"/><Relationship Id="rId4" Type="http://schemas.openxmlformats.org/officeDocument/2006/relationships/oleObject" Target="../embeddings/oleObject18.bin"/></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image" Target="../media/image30.jpeg"/><Relationship Id="rId7" Type="http://schemas.openxmlformats.org/officeDocument/2006/relationships/image" Target="../media/image28.wmf"/><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oleObject" Target="../embeddings/oleObject21.bin"/><Relationship Id="rId5" Type="http://schemas.openxmlformats.org/officeDocument/2006/relationships/image" Target="../media/image27.wmf"/><Relationship Id="rId4" Type="http://schemas.openxmlformats.org/officeDocument/2006/relationships/oleObject" Target="../embeddings/oleObject20.bin"/><Relationship Id="rId9" Type="http://schemas.openxmlformats.org/officeDocument/2006/relationships/image" Target="../media/image29.wmf"/></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vmlDrawing" Target="../drawings/vmlDrawing15.vml"/><Relationship Id="rId5" Type="http://schemas.openxmlformats.org/officeDocument/2006/relationships/image" Target="../media/image31.wmf"/><Relationship Id="rId4" Type="http://schemas.openxmlformats.org/officeDocument/2006/relationships/oleObject" Target="../embeddings/oleObject23.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vmlDrawing" Target="../drawings/vmlDrawing16.vml"/><Relationship Id="rId5" Type="http://schemas.openxmlformats.org/officeDocument/2006/relationships/image" Target="../media/image32.wmf"/><Relationship Id="rId4" Type="http://schemas.openxmlformats.org/officeDocument/2006/relationships/oleObject" Target="../embeddings/oleObject24.bin"/></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vmlDrawing" Target="../drawings/vmlDrawing17.vml"/><Relationship Id="rId5" Type="http://schemas.openxmlformats.org/officeDocument/2006/relationships/image" Target="../media/image33.wmf"/><Relationship Id="rId4" Type="http://schemas.openxmlformats.org/officeDocument/2006/relationships/oleObject" Target="../embeddings/oleObject25.bin"/></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vmlDrawing" Target="../drawings/vmlDrawing18.vml"/><Relationship Id="rId5" Type="http://schemas.openxmlformats.org/officeDocument/2006/relationships/image" Target="../media/image33.wmf"/><Relationship Id="rId4" Type="http://schemas.openxmlformats.org/officeDocument/2006/relationships/oleObject" Target="../embeddings/oleObject26.bin"/></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vmlDrawing" Target="../drawings/vmlDrawing19.vml"/><Relationship Id="rId5" Type="http://schemas.openxmlformats.org/officeDocument/2006/relationships/image" Target="../media/image33.wmf"/><Relationship Id="rId4" Type="http://schemas.openxmlformats.org/officeDocument/2006/relationships/oleObject" Target="../embeddings/oleObject27.bin"/></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vmlDrawing" Target="../drawings/vmlDrawing20.vml"/><Relationship Id="rId5" Type="http://schemas.openxmlformats.org/officeDocument/2006/relationships/image" Target="../media/image33.wmf"/><Relationship Id="rId4" Type="http://schemas.openxmlformats.org/officeDocument/2006/relationships/oleObject" Target="../embeddings/oleObject28.bin"/></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vmlDrawing" Target="../drawings/vmlDrawing21.vml"/><Relationship Id="rId5" Type="http://schemas.openxmlformats.org/officeDocument/2006/relationships/image" Target="../media/image33.wmf"/><Relationship Id="rId4" Type="http://schemas.openxmlformats.org/officeDocument/2006/relationships/oleObject" Target="../embeddings/oleObject29.bin"/></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vmlDrawing" Target="../drawings/vmlDrawing22.vml"/><Relationship Id="rId5" Type="http://schemas.openxmlformats.org/officeDocument/2006/relationships/image" Target="../media/image33.wmf"/><Relationship Id="rId4" Type="http://schemas.openxmlformats.org/officeDocument/2006/relationships/oleObject" Target="../embeddings/oleObject30.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Pristina" pitchFamily="66" charset="0"/>
              </a:rPr>
              <a:t>Devil physics</a:t>
            </a:r>
            <a:br>
              <a:rPr lang="en-US" dirty="0" smtClean="0">
                <a:latin typeface="Pristina" pitchFamily="66" charset="0"/>
              </a:rPr>
            </a:br>
            <a:r>
              <a:rPr lang="en-US" sz="3200" dirty="0" smtClean="0">
                <a:latin typeface="Pristina" pitchFamily="66" charset="0"/>
              </a:rPr>
              <a:t>The </a:t>
            </a:r>
            <a:r>
              <a:rPr lang="en-US" sz="3200" dirty="0" err="1" smtClean="0">
                <a:latin typeface="Pristina" pitchFamily="66" charset="0"/>
              </a:rPr>
              <a:t>baddest</a:t>
            </a:r>
            <a:r>
              <a:rPr lang="en-US" sz="3200" dirty="0" smtClean="0">
                <a:latin typeface="Pristina" pitchFamily="66" charset="0"/>
              </a:rPr>
              <a:t> class on campus</a:t>
            </a:r>
            <a:br>
              <a:rPr lang="en-US" sz="3200" dirty="0" smtClean="0">
                <a:latin typeface="Pristina" pitchFamily="66" charset="0"/>
              </a:rPr>
            </a:br>
            <a:r>
              <a:rPr lang="en-US" sz="2800" dirty="0" smtClean="0">
                <a:latin typeface="Pristina" pitchFamily="66" charset="0"/>
              </a:rPr>
              <a:t>AP  Physics</a:t>
            </a:r>
            <a:endParaRPr lang="en-US" sz="2800" dirty="0">
              <a:latin typeface="Pristina"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2" y="152401"/>
            <a:ext cx="4128596" cy="39306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A system with internal structure can have potential energy. Potential energy exists within a system if the objects within that system interact with conservative forces.</a:t>
            </a:r>
          </a:p>
          <a:p>
            <a:pPr lvl="1"/>
            <a:r>
              <a:rPr lang="en-US" dirty="0" smtClean="0"/>
              <a:t>The work done by a conservative force is independent of the path taken. The work description is used for forces external to the system. Potential energy is used when the forces are internal interactions between parts of the system.</a:t>
            </a:r>
          </a:p>
          <a:p>
            <a:pPr lvl="1"/>
            <a:r>
              <a:rPr lang="en-US" dirty="0" smtClean="0"/>
              <a:t>Changes in the internal structure can result in changes in potential energy. Examples should include mass-spring oscillators, objects falling in a gravitational field.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The internal energy of a system includes the kinetic energy of the objects that make up the system and the potential energy of the configuration of the objects that make up the system.</a:t>
            </a:r>
          </a:p>
          <a:p>
            <a:pPr lvl="1"/>
            <a:r>
              <a:rPr lang="en-US" dirty="0" smtClean="0"/>
              <a:t>Since energy is constant in a closed system, changes in a system’s potential energy can result in changes to the system’s kinetic energy.</a:t>
            </a:r>
          </a:p>
          <a:p>
            <a:pPr lvl="1"/>
            <a:r>
              <a:rPr lang="en-US" dirty="0" smtClean="0"/>
              <a:t>The changes in potential and kinetic energies in a system may be further constrained by the construction of the system.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a:xfrm>
            <a:off x="914400" y="1371600"/>
            <a:ext cx="7772400" cy="4983960"/>
          </a:xfrm>
        </p:spPr>
        <p:txBody>
          <a:bodyPr>
            <a:normAutofit fontScale="77500" lnSpcReduction="20000"/>
          </a:bodyPr>
          <a:lstStyle/>
          <a:p>
            <a:r>
              <a:rPr lang="en-US" sz="3200" dirty="0" smtClean="0"/>
              <a:t>The student is able to predict which properties determine the motion of a simple harmonic oscillator and what the dependence of the motion is on those properties.</a:t>
            </a:r>
          </a:p>
          <a:p>
            <a:r>
              <a:rPr lang="en-US" sz="3200" dirty="0" smtClean="0"/>
              <a:t>The student is able to design a plan and collect data in order to ascertain the characteristics of the motion of a system undergoing oscillatory motion caused by a restoring force.</a:t>
            </a:r>
          </a:p>
          <a:p>
            <a:r>
              <a:rPr lang="en-US" sz="3200" dirty="0" smtClean="0"/>
              <a:t>The student can analyze data to identify qualitative or quantitative relationships between given values and variables (i.e., force, displacement, acceleration, velocity, period of motion, frequency, spring constant, string length, mass) associated with objects in oscillatory motion to use that data to determine the value of an unknown.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sz="3200" dirty="0" smtClean="0"/>
              <a:t>The student is able to construct a qualitative and/or a quantitative explanation of oscillatory behavior given evidence of a restoring force.</a:t>
            </a:r>
          </a:p>
          <a:p>
            <a:r>
              <a:rPr lang="en-US" sz="3200" dirty="0" smtClean="0"/>
              <a:t>The student is able to calculate the total energy of a system and justify the mathematical routines used in the calculation of component types of energy within the system whose sum is the total energy.</a:t>
            </a:r>
          </a:p>
          <a:p>
            <a:r>
              <a:rPr lang="en-US" sz="3200" dirty="0" smtClean="0"/>
              <a:t>The student is able to predict changes in the total energy of a system due to changes in position and speed of objects or frictional interactions within the system.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a:xfrm>
            <a:off x="914400" y="1447800"/>
            <a:ext cx="7772400" cy="5181600"/>
          </a:xfrm>
        </p:spPr>
        <p:txBody>
          <a:bodyPr>
            <a:normAutofit fontScale="77500" lnSpcReduction="20000"/>
          </a:bodyPr>
          <a:lstStyle/>
          <a:p>
            <a:r>
              <a:rPr lang="en-US" sz="3200" dirty="0" smtClean="0"/>
              <a:t>The student is able to make predictions about the changes in the mechanical energy of a system when a component of an external force acts parallel or </a:t>
            </a:r>
            <a:r>
              <a:rPr lang="en-US" sz="3200" dirty="0" err="1" smtClean="0"/>
              <a:t>antiparallel</a:t>
            </a:r>
            <a:r>
              <a:rPr lang="en-US" sz="3200" dirty="0" smtClean="0"/>
              <a:t> to the direction of the displacement of the center of mass.</a:t>
            </a:r>
          </a:p>
          <a:p>
            <a:r>
              <a:rPr lang="en-US" sz="3200" dirty="0" smtClean="0"/>
              <a:t>The student is able to apply the concepts of Conservation of Energy and the Work-Energy theorem to determine qualitatively and/or quantitatively that work done on a two-object system in linear motion will change the kinetic energy of the center of mass of the system, the potential energy of the systems, and/or the internal energy of the system.</a:t>
            </a:r>
          </a:p>
          <a:p>
            <a:r>
              <a:rPr lang="en-US" sz="3200" dirty="0" smtClean="0"/>
              <a:t>The student is able to define open and closed systems for everyday situations and apply conservation concepts for energy, charge, and linear momentum to those situations.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sz="3200" dirty="0" smtClean="0"/>
              <a:t>The student is able to define open and closed systems for everyday situations and apply conservation concepts for energy, charge, and linear momentum to those situations.</a:t>
            </a:r>
          </a:p>
          <a:p>
            <a:r>
              <a:rPr lang="en-US" sz="3200" dirty="0" smtClean="0"/>
              <a:t>The student is able to describe and make qualitative and/or quantitative predictions about everyday examples of systems with internal potential energy.</a:t>
            </a:r>
          </a:p>
          <a:p>
            <a:r>
              <a:rPr lang="en-US" sz="3200" dirty="0" smtClean="0"/>
              <a:t>The student is able to make quantitative calculations of the internal potential energy of a system from a description or diagram of that system.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The student is able to calculate the expected behavior of a system using the object model (i.e., by ignoring changes in internal structure) to analyze a situation. Then, when the model fails, the student can justify the use of conservation of energy principles to calculate the change in internal energy due to changes in internal structure because the object is actually a system.</a:t>
            </a:r>
          </a:p>
          <a:p>
            <a:r>
              <a:rPr lang="en-US" sz="3200" dirty="0" smtClean="0"/>
              <a:t>The student is able to describe and make predictions about the internal energy of systems.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The student is able to apply mathematical reasoning to create a description of the internal potential energy of a system from a description or diagram of the objects and interactions in that system.</a:t>
            </a:r>
          </a:p>
          <a:p>
            <a:r>
              <a:rPr lang="en-US" sz="3200" dirty="0" smtClean="0"/>
              <a:t>The student is able to calculate changes in kinetic energy and potential energy of a system, using information from representations of that system.</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a:t>
            </a:r>
            <a:r>
              <a:rPr lang="en-US" dirty="0" smtClean="0"/>
              <a:t>Video:</a:t>
            </a:r>
            <a:br>
              <a:rPr lang="en-US" dirty="0" smtClean="0"/>
            </a:br>
            <a:r>
              <a:rPr lang="en-US" dirty="0" smtClean="0">
                <a:hlinkClick r:id="rId4" action="ppaction://hlinkfile"/>
              </a:rPr>
              <a:t>Simple Harmonic Motion</a:t>
            </a:r>
            <a:endParaRPr lang="en-US" dirty="0"/>
          </a:p>
        </p:txBody>
      </p:sp>
      <p:pic>
        <p:nvPicPr>
          <p:cNvPr id="4" name="A~Simple Harmonic Mo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52600" y="2057400"/>
            <a:ext cx="6096000" cy="4572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Oscillation vs. Simple Harmonic Motion</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b="1" dirty="0" smtClean="0"/>
              <a:t>An </a:t>
            </a:r>
            <a:r>
              <a:rPr lang="en-US" sz="3200" b="1" u="sng" dirty="0" smtClean="0"/>
              <a:t>oscillation</a:t>
            </a:r>
            <a:r>
              <a:rPr lang="en-US" sz="3200" b="1" dirty="0" smtClean="0"/>
              <a:t> is any motion in which the displacement of a particle from a fixed point keeps changing direction and there is a periodicity in the motion i.e. the motion repeats in some way.</a:t>
            </a:r>
            <a:endParaRPr lang="en-US" sz="1800" dirty="0" smtClean="0"/>
          </a:p>
          <a:p>
            <a:r>
              <a:rPr lang="en-US" sz="3200" b="1" dirty="0" smtClean="0"/>
              <a:t>In </a:t>
            </a:r>
            <a:r>
              <a:rPr lang="en-US" sz="3200" b="1" u="sng" dirty="0" smtClean="0"/>
              <a:t>simple harmonic motion</a:t>
            </a:r>
            <a:r>
              <a:rPr lang="en-US" sz="3200" b="1" dirty="0" smtClean="0"/>
              <a:t>, </a:t>
            </a:r>
            <a:r>
              <a:rPr lang="en-US" sz="3200" b="1" i="1" dirty="0" smtClean="0">
                <a:solidFill>
                  <a:srgbClr val="FFFF00"/>
                </a:solidFill>
              </a:rPr>
              <a:t>the displacement from an equilibrium position and the force/acceleration are proportional and opposite to each other</a:t>
            </a:r>
            <a:r>
              <a:rPr lang="en-US" sz="3200" b="1" dirty="0" smtClean="0"/>
              <a:t>.</a:t>
            </a:r>
            <a:endParaRPr lang="en-US" sz="18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362200"/>
            <a:ext cx="7772400" cy="3956304"/>
          </a:xfrm>
        </p:spPr>
        <p:txBody>
          <a:bodyPr/>
          <a:lstStyle/>
          <a:p>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err="1" smtClean="0"/>
              <a:t>Lsn</a:t>
            </a:r>
            <a:r>
              <a:rPr lang="en-US" sz="2800" dirty="0" smtClean="0"/>
              <a:t> </a:t>
            </a:r>
            <a:r>
              <a:rPr lang="en-US" sz="2800" dirty="0" smtClean="0"/>
              <a:t>11-4: The Simple pendulum</a:t>
            </a:r>
            <a:endParaRPr lang="en-US" sz="2800" dirty="0"/>
          </a:p>
        </p:txBody>
      </p:sp>
      <p:sp>
        <p:nvSpPr>
          <p:cNvPr id="3" name="Subtitle 2"/>
          <p:cNvSpPr>
            <a:spLocks noGrp="1"/>
          </p:cNvSpPr>
          <p:nvPr>
            <p:ph type="subTitle" idx="1"/>
          </p:nvPr>
        </p:nvSpPr>
        <p:spPr>
          <a:xfrm>
            <a:off x="914400" y="2362200"/>
            <a:ext cx="7772400" cy="1508760"/>
          </a:xfrm>
        </p:spPr>
        <p:txBody>
          <a:bodyPr/>
          <a:lstStyle/>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p:txBody>
          <a:bodyPr/>
          <a:lstStyle/>
          <a:p>
            <a:pPr lvl="0"/>
            <a:r>
              <a:rPr lang="en-US" sz="3200" b="1" dirty="0" smtClean="0"/>
              <a:t>Understand the terms </a:t>
            </a:r>
            <a:r>
              <a:rPr lang="en-US" sz="3200" b="1" i="1" dirty="0" smtClean="0"/>
              <a:t>displacement, amplitude and period</a:t>
            </a:r>
            <a:endParaRPr lang="en-US" sz="1600" dirty="0" smtClean="0"/>
          </a:p>
          <a:p>
            <a:pPr lvl="1"/>
            <a:r>
              <a:rPr lang="en-US" sz="2800" b="1" i="1" dirty="0" smtClean="0"/>
              <a:t>displacement (x)</a:t>
            </a:r>
            <a:r>
              <a:rPr lang="en-US" sz="2800" b="1" dirty="0" smtClean="0"/>
              <a:t> – distance from the equilibrium or zero point at any time</a:t>
            </a:r>
            <a:endParaRPr lang="en-US" sz="1400" dirty="0" smtClean="0"/>
          </a:p>
          <a:p>
            <a:pPr lvl="1"/>
            <a:r>
              <a:rPr lang="en-US" sz="2800" b="1" i="1" dirty="0" smtClean="0"/>
              <a:t>amplitude (A)</a:t>
            </a:r>
            <a:r>
              <a:rPr lang="en-US" sz="2800" b="1" dirty="0" smtClean="0"/>
              <a:t> – maximum displacement from the equilibrium or zero point</a:t>
            </a:r>
            <a:endParaRPr lang="en-US" sz="1400" dirty="0" smtClean="0"/>
          </a:p>
          <a:p>
            <a:pPr lvl="1"/>
            <a:r>
              <a:rPr lang="en-US" sz="2800" b="1" i="1" dirty="0" smtClean="0"/>
              <a:t>period (T)</a:t>
            </a:r>
            <a:r>
              <a:rPr lang="en-US" sz="2800" b="1" dirty="0" smtClean="0"/>
              <a:t> – time it takes to complete one oscillation and return to starting point</a:t>
            </a:r>
            <a:endParaRPr lang="en-US" sz="1400" dirty="0" smtClean="0"/>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914400"/>
          </a:xfrm>
        </p:spPr>
        <p:txBody>
          <a:bodyPr/>
          <a:lstStyle/>
          <a:p>
            <a:r>
              <a:rPr lang="en-US" dirty="0" smtClean="0"/>
              <a:t>Definitions</a:t>
            </a:r>
            <a:endParaRPr lang="en-US" dirty="0"/>
          </a:p>
        </p:txBody>
      </p:sp>
      <p:sp>
        <p:nvSpPr>
          <p:cNvPr id="3" name="Content Placeholder 2"/>
          <p:cNvSpPr>
            <a:spLocks noGrp="1"/>
          </p:cNvSpPr>
          <p:nvPr>
            <p:ph idx="1"/>
          </p:nvPr>
        </p:nvSpPr>
        <p:spPr/>
        <p:txBody>
          <a:bodyPr/>
          <a:lstStyle/>
          <a:p>
            <a:endParaRPr lang="en-US" dirty="0"/>
          </a:p>
        </p:txBody>
      </p:sp>
      <p:pic>
        <p:nvPicPr>
          <p:cNvPr id="8193" name="Picture 2" descr="SHM ~ Spring.jpg"/>
          <p:cNvPicPr>
            <a:picLocks noChangeAspect="1" noChangeArrowheads="1"/>
          </p:cNvPicPr>
          <p:nvPr/>
        </p:nvPicPr>
        <p:blipFill>
          <a:blip r:embed="rId2" cstate="print"/>
          <a:srcRect/>
          <a:stretch>
            <a:fillRect/>
          </a:stretch>
        </p:blipFill>
        <p:spPr bwMode="auto">
          <a:xfrm>
            <a:off x="1905000" y="1143001"/>
            <a:ext cx="5334000" cy="5580584"/>
          </a:xfrm>
          <a:prstGeom prst="rect">
            <a:avLst/>
          </a:prstGeom>
          <a:noFill/>
        </p:spPr>
      </p:pic>
      <p:sp>
        <p:nvSpPr>
          <p:cNvPr id="8194" name="Oval 2"/>
          <p:cNvSpPr>
            <a:spLocks noChangeArrowheads="1"/>
          </p:cNvSpPr>
          <p:nvPr/>
        </p:nvSpPr>
        <p:spPr bwMode="auto">
          <a:xfrm>
            <a:off x="5029200" y="2667000"/>
            <a:ext cx="914400" cy="381000"/>
          </a:xfrm>
          <a:prstGeom prst="ellipse">
            <a:avLst/>
          </a:prstGeom>
          <a:noFill/>
          <a:ln w="19050">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5" name="Oval 3"/>
          <p:cNvSpPr>
            <a:spLocks noChangeArrowheads="1"/>
          </p:cNvSpPr>
          <p:nvPr/>
        </p:nvSpPr>
        <p:spPr bwMode="auto">
          <a:xfrm>
            <a:off x="4876800" y="4800600"/>
            <a:ext cx="1143000" cy="381000"/>
          </a:xfrm>
          <a:prstGeom prst="ellipse">
            <a:avLst/>
          </a:prstGeom>
          <a:noFill/>
          <a:ln w="19050">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6" name="Oval 4"/>
          <p:cNvSpPr>
            <a:spLocks noChangeArrowheads="1"/>
          </p:cNvSpPr>
          <p:nvPr/>
        </p:nvSpPr>
        <p:spPr bwMode="auto">
          <a:xfrm>
            <a:off x="4876800" y="5715000"/>
            <a:ext cx="1066800" cy="381000"/>
          </a:xfrm>
          <a:prstGeom prst="ellipse">
            <a:avLst/>
          </a:prstGeom>
          <a:noFill/>
          <a:ln w="19050">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7" name="Rectangle 5"/>
          <p:cNvSpPr>
            <a:spLocks noChangeArrowheads="1"/>
          </p:cNvSpPr>
          <p:nvPr/>
        </p:nvSpPr>
        <p:spPr bwMode="auto">
          <a:xfrm>
            <a:off x="2" y="439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8" name="Rectangle 6"/>
          <p:cNvSpPr>
            <a:spLocks noChangeArrowheads="1"/>
          </p:cNvSpPr>
          <p:nvPr/>
        </p:nvSpPr>
        <p:spPr bwMode="auto">
          <a:xfrm>
            <a:off x="2" y="2725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9" name="Rectangle 7"/>
          <p:cNvSpPr>
            <a:spLocks noChangeArrowheads="1"/>
          </p:cNvSpPr>
          <p:nvPr/>
        </p:nvSpPr>
        <p:spPr bwMode="auto">
          <a:xfrm>
            <a:off x="2" y="505408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a:xfrm>
            <a:off x="304800" y="1783560"/>
            <a:ext cx="8382000" cy="4572000"/>
          </a:xfrm>
        </p:spPr>
        <p:txBody>
          <a:bodyPr/>
          <a:lstStyle/>
          <a:p>
            <a:pPr lvl="0"/>
            <a:r>
              <a:rPr lang="en-US" sz="3200" b="1" dirty="0" smtClean="0"/>
              <a:t>Understand the terms </a:t>
            </a:r>
            <a:r>
              <a:rPr lang="en-US" sz="3200" b="1" i="1" dirty="0" smtClean="0"/>
              <a:t>period and frequency</a:t>
            </a:r>
            <a:endParaRPr lang="en-US" sz="1600" dirty="0" smtClean="0"/>
          </a:p>
          <a:p>
            <a:pPr lvl="1"/>
            <a:r>
              <a:rPr lang="en-US" sz="2800" b="1" i="1" dirty="0" smtClean="0"/>
              <a:t>frequency (f)</a:t>
            </a:r>
            <a:r>
              <a:rPr lang="en-US" sz="2800" b="1" dirty="0" smtClean="0"/>
              <a:t> – How many oscillations are completed in one second, equal to the inverse of the period</a:t>
            </a:r>
          </a:p>
          <a:p>
            <a:pPr lvl="1"/>
            <a:r>
              <a:rPr lang="en-US" sz="2800" b="1" i="1" dirty="0" smtClean="0"/>
              <a:t>period (T)</a:t>
            </a:r>
            <a:r>
              <a:rPr lang="en-US" sz="2800" b="1" dirty="0" smtClean="0"/>
              <a:t> – Time for one complete oscillation</a:t>
            </a:r>
            <a:endParaRPr lang="en-US" dirty="0"/>
          </a:p>
        </p:txBody>
      </p:sp>
      <p:graphicFrame>
        <p:nvGraphicFramePr>
          <p:cNvPr id="34819" name="Object 3"/>
          <p:cNvGraphicFramePr>
            <a:graphicFrameLocks noChangeAspect="1"/>
          </p:cNvGraphicFramePr>
          <p:nvPr/>
        </p:nvGraphicFramePr>
        <p:xfrm>
          <a:off x="2133600" y="4648200"/>
          <a:ext cx="1339850" cy="1187450"/>
        </p:xfrm>
        <a:graphic>
          <a:graphicData uri="http://schemas.openxmlformats.org/presentationml/2006/ole">
            <mc:AlternateContent xmlns:mc="http://schemas.openxmlformats.org/markup-compatibility/2006">
              <mc:Choice xmlns:v="urn:schemas-microsoft-com:vml" Requires="v">
                <p:oleObj spid="_x0000_s154635" name="Equation" r:id="rId3" imgW="431640" imgH="419040" progId="Equation.3">
                  <p:embed/>
                </p:oleObj>
              </mc:Choice>
              <mc:Fallback>
                <p:oleObj name="Equation" r:id="rId3" imgW="431640" imgH="41904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648200"/>
                        <a:ext cx="1339850" cy="1187450"/>
                      </a:xfrm>
                      <a:prstGeom prst="rect">
                        <a:avLst/>
                      </a:prstGeom>
                      <a:solidFill>
                        <a:schemeClr val="tx1"/>
                      </a:solidFill>
                    </p:spPr>
                  </p:pic>
                </p:oleObj>
              </mc:Fallback>
            </mc:AlternateContent>
          </a:graphicData>
        </a:graphic>
      </p:graphicFrame>
      <p:graphicFrame>
        <p:nvGraphicFramePr>
          <p:cNvPr id="34820" name="Object 4"/>
          <p:cNvGraphicFramePr>
            <a:graphicFrameLocks noChangeAspect="1"/>
          </p:cNvGraphicFramePr>
          <p:nvPr/>
        </p:nvGraphicFramePr>
        <p:xfrm>
          <a:off x="3810000" y="4648200"/>
          <a:ext cx="1431464" cy="1190625"/>
        </p:xfrm>
        <a:graphic>
          <a:graphicData uri="http://schemas.openxmlformats.org/presentationml/2006/ole">
            <mc:AlternateContent xmlns:mc="http://schemas.openxmlformats.org/markup-compatibility/2006">
              <mc:Choice xmlns:v="urn:schemas-microsoft-com:vml" Requires="v">
                <p:oleObj spid="_x0000_s154636" name="Equation" r:id="rId5" imgW="431640" imgH="393480" progId="Equation.3">
                  <p:embed/>
                </p:oleObj>
              </mc:Choice>
              <mc:Fallback>
                <p:oleObj name="Equation" r:id="rId5" imgW="431640" imgH="39348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4648200"/>
                        <a:ext cx="1431464" cy="119062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Simple Harmonic Motion</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b="1" dirty="0" smtClean="0"/>
              <a:t>In </a:t>
            </a:r>
            <a:r>
              <a:rPr lang="en-US" sz="3200" b="1" u="sng" dirty="0" smtClean="0"/>
              <a:t>simple harmonic motion</a:t>
            </a:r>
            <a:r>
              <a:rPr lang="en-US" sz="3200" b="1" dirty="0" smtClean="0"/>
              <a:t>, </a:t>
            </a:r>
            <a:r>
              <a:rPr lang="en-US" sz="3200" b="1" i="1" dirty="0" smtClean="0">
                <a:solidFill>
                  <a:srgbClr val="FFFF00"/>
                </a:solidFill>
              </a:rPr>
              <a:t>the displacement from an equilibrium position and the restoring force / acceleration are proportional and opposite to each other</a:t>
            </a:r>
            <a:r>
              <a:rPr lang="en-US" sz="3200" b="1" dirty="0" smtClean="0"/>
              <a:t>.</a:t>
            </a:r>
            <a:endParaRPr lang="en-US" sz="180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Simple Harmonic Motion</a:t>
            </a:r>
            <a:r>
              <a:rPr lang="en-US" dirty="0" smtClean="0"/>
              <a:t/>
            </a:r>
            <a:br>
              <a:rPr lang="en-US" dirty="0" smtClean="0"/>
            </a:br>
            <a:endParaRPr lang="en-US" dirty="0"/>
          </a:p>
        </p:txBody>
      </p:sp>
      <p:sp>
        <p:nvSpPr>
          <p:cNvPr id="5" name="Content Placeholder 4"/>
          <p:cNvSpPr>
            <a:spLocks noGrp="1"/>
          </p:cNvSpPr>
          <p:nvPr>
            <p:ph idx="1"/>
          </p:nvPr>
        </p:nvSpPr>
        <p:spPr/>
        <p:txBody>
          <a:bodyPr/>
          <a:lstStyle/>
          <a:p>
            <a:r>
              <a:rPr lang="en-US" b="1" dirty="0" smtClean="0"/>
              <a:t>Understand that in simple harmonic motion there is </a:t>
            </a:r>
            <a:r>
              <a:rPr lang="en-US" b="1" i="1" dirty="0" smtClean="0"/>
              <a:t>continuous transformation of energy</a:t>
            </a:r>
            <a:r>
              <a:rPr lang="en-US" b="1" dirty="0" smtClean="0"/>
              <a:t> from kinetic energy into elastic potential energy and vice versa</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772400" cy="914400"/>
          </a:xfrm>
        </p:spPr>
        <p:txBody>
          <a:bodyPr/>
          <a:lstStyle/>
          <a:p>
            <a:pPr lvl="0"/>
            <a:r>
              <a:rPr lang="en-US" b="1" dirty="0" smtClean="0"/>
              <a:t>Simple Harmonic Motion: Spring </a:t>
            </a:r>
            <a:r>
              <a:rPr lang="en-US" dirty="0" smtClean="0"/>
              <a:t/>
            </a:r>
            <a:br>
              <a:rPr lang="en-US" dirty="0" smtClean="0"/>
            </a:br>
            <a:endParaRPr lang="en-US" dirty="0"/>
          </a:p>
        </p:txBody>
      </p:sp>
      <p:sp>
        <p:nvSpPr>
          <p:cNvPr id="5" name="Content Placeholder 4"/>
          <p:cNvSpPr>
            <a:spLocks noGrp="1"/>
          </p:cNvSpPr>
          <p:nvPr>
            <p:ph idx="1"/>
          </p:nvPr>
        </p:nvSpPr>
        <p:spPr/>
        <p:txBody>
          <a:bodyPr>
            <a:normAutofit/>
          </a:bodyPr>
          <a:lstStyle/>
          <a:p>
            <a:r>
              <a:rPr lang="en-US" sz="3200" b="1" dirty="0" smtClean="0"/>
              <a:t>Elastic  Potential Energy:</a:t>
            </a:r>
          </a:p>
          <a:p>
            <a:endParaRPr lang="en-US" sz="3200" b="1" dirty="0" smtClean="0"/>
          </a:p>
          <a:p>
            <a:endParaRPr lang="en-US" sz="3200" b="1" dirty="0" smtClean="0"/>
          </a:p>
          <a:p>
            <a:r>
              <a:rPr lang="en-US" sz="3200" b="1" dirty="0" smtClean="0"/>
              <a:t>Kinetic Energy:</a:t>
            </a:r>
          </a:p>
        </p:txBody>
      </p:sp>
      <p:graphicFrame>
        <p:nvGraphicFramePr>
          <p:cNvPr id="4" name="Object 3"/>
          <p:cNvGraphicFramePr>
            <a:graphicFrameLocks noChangeAspect="1"/>
          </p:cNvGraphicFramePr>
          <p:nvPr/>
        </p:nvGraphicFramePr>
        <p:xfrm>
          <a:off x="1828800" y="2438400"/>
          <a:ext cx="2790825" cy="798512"/>
        </p:xfrm>
        <a:graphic>
          <a:graphicData uri="http://schemas.openxmlformats.org/presentationml/2006/ole">
            <mc:AlternateContent xmlns:mc="http://schemas.openxmlformats.org/markup-compatibility/2006">
              <mc:Choice xmlns:v="urn:schemas-microsoft-com:vml" Requires="v">
                <p:oleObj spid="_x0000_s155659" name="Equation" r:id="rId3" imgW="799920" imgH="228600" progId="Equation.3">
                  <p:embed/>
                </p:oleObj>
              </mc:Choice>
              <mc:Fallback>
                <p:oleObj name="Equation" r:id="rId3" imgW="799920" imgH="2286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438400"/>
                        <a:ext cx="2790825" cy="798512"/>
                      </a:xfrm>
                      <a:prstGeom prst="rect">
                        <a:avLst/>
                      </a:prstGeom>
                      <a:solidFill>
                        <a:schemeClr val="tx1"/>
                      </a:solidFill>
                    </p:spPr>
                  </p:pic>
                </p:oleObj>
              </mc:Fallback>
            </mc:AlternateContent>
          </a:graphicData>
        </a:graphic>
      </p:graphicFrame>
      <p:graphicFrame>
        <p:nvGraphicFramePr>
          <p:cNvPr id="155652" name="Object 2"/>
          <p:cNvGraphicFramePr>
            <a:graphicFrameLocks noChangeAspect="1"/>
          </p:cNvGraphicFramePr>
          <p:nvPr/>
        </p:nvGraphicFramePr>
        <p:xfrm>
          <a:off x="1739900" y="4230688"/>
          <a:ext cx="2968625" cy="798512"/>
        </p:xfrm>
        <a:graphic>
          <a:graphicData uri="http://schemas.openxmlformats.org/presentationml/2006/ole">
            <mc:AlternateContent xmlns:mc="http://schemas.openxmlformats.org/markup-compatibility/2006">
              <mc:Choice xmlns:v="urn:schemas-microsoft-com:vml" Requires="v">
                <p:oleObj spid="_x0000_s155660" name="Equation" r:id="rId5" imgW="850680" imgH="228600" progId="Equation.3">
                  <p:embed/>
                </p:oleObj>
              </mc:Choice>
              <mc:Fallback>
                <p:oleObj name="Equation" r:id="rId5" imgW="850680" imgH="22860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9900" y="4230688"/>
                        <a:ext cx="2968625" cy="798512"/>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772400" cy="914400"/>
          </a:xfrm>
        </p:spPr>
        <p:txBody>
          <a:bodyPr/>
          <a:lstStyle/>
          <a:p>
            <a:pPr lvl="0"/>
            <a:r>
              <a:rPr lang="en-US" b="1" dirty="0" smtClean="0"/>
              <a:t>Simple Harmonic Motion: Spring </a:t>
            </a:r>
            <a:r>
              <a:rPr lang="en-US" dirty="0" smtClean="0"/>
              <a:t/>
            </a:r>
            <a:br>
              <a:rPr lang="en-US" dirty="0" smtClean="0"/>
            </a:br>
            <a:endParaRPr lang="en-US" dirty="0"/>
          </a:p>
        </p:txBody>
      </p:sp>
      <p:sp>
        <p:nvSpPr>
          <p:cNvPr id="5" name="Content Placeholder 4"/>
          <p:cNvSpPr>
            <a:spLocks noGrp="1"/>
          </p:cNvSpPr>
          <p:nvPr>
            <p:ph idx="1"/>
          </p:nvPr>
        </p:nvSpPr>
        <p:spPr/>
        <p:txBody>
          <a:bodyPr>
            <a:normAutofit/>
          </a:bodyPr>
          <a:lstStyle/>
          <a:p>
            <a:r>
              <a:rPr lang="en-US" sz="3200" b="1" dirty="0" smtClean="0"/>
              <a:t>Conservation of Energy:</a:t>
            </a:r>
          </a:p>
          <a:p>
            <a:endParaRPr lang="en-US" sz="3200" b="1" dirty="0" smtClean="0"/>
          </a:p>
          <a:p>
            <a:endParaRPr lang="en-US" sz="3200" b="1" dirty="0" smtClean="0"/>
          </a:p>
          <a:p>
            <a:r>
              <a:rPr lang="en-US" sz="3200" b="1" dirty="0" smtClean="0"/>
              <a:t>When a spring is stretched to its maximum length (amplitude) that represents the total energy of the system</a:t>
            </a:r>
          </a:p>
        </p:txBody>
      </p:sp>
      <p:graphicFrame>
        <p:nvGraphicFramePr>
          <p:cNvPr id="4" name="Object 3"/>
          <p:cNvGraphicFramePr>
            <a:graphicFrameLocks noChangeAspect="1"/>
          </p:cNvGraphicFramePr>
          <p:nvPr/>
        </p:nvGraphicFramePr>
        <p:xfrm>
          <a:off x="1371600" y="2590800"/>
          <a:ext cx="7192963" cy="747888"/>
        </p:xfrm>
        <a:graphic>
          <a:graphicData uri="http://schemas.openxmlformats.org/presentationml/2006/ole">
            <mc:AlternateContent xmlns:mc="http://schemas.openxmlformats.org/markup-compatibility/2006">
              <mc:Choice xmlns:v="urn:schemas-microsoft-com:vml" Requires="v">
                <p:oleObj spid="_x0000_s156683" name="Equation" r:id="rId3" imgW="2323800" imgH="241200" progId="Equation.3">
                  <p:embed/>
                </p:oleObj>
              </mc:Choice>
              <mc:Fallback>
                <p:oleObj name="Equation" r:id="rId3" imgW="2323800" imgH="241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590800"/>
                        <a:ext cx="7192963" cy="747888"/>
                      </a:xfrm>
                      <a:prstGeom prst="rect">
                        <a:avLst/>
                      </a:prstGeom>
                      <a:solidFill>
                        <a:schemeClr val="tx1"/>
                      </a:solidFill>
                    </p:spPr>
                  </p:pic>
                </p:oleObj>
              </mc:Fallback>
            </mc:AlternateContent>
          </a:graphicData>
        </a:graphic>
      </p:graphicFrame>
      <p:graphicFrame>
        <p:nvGraphicFramePr>
          <p:cNvPr id="156676" name="Object 4"/>
          <p:cNvGraphicFramePr>
            <a:graphicFrameLocks noChangeAspect="1"/>
          </p:cNvGraphicFramePr>
          <p:nvPr/>
        </p:nvGraphicFramePr>
        <p:xfrm>
          <a:off x="3324225" y="5334000"/>
          <a:ext cx="4219575" cy="1112838"/>
        </p:xfrm>
        <a:graphic>
          <a:graphicData uri="http://schemas.openxmlformats.org/presentationml/2006/ole">
            <mc:AlternateContent xmlns:mc="http://schemas.openxmlformats.org/markup-compatibility/2006">
              <mc:Choice xmlns:v="urn:schemas-microsoft-com:vml" Requires="v">
                <p:oleObj spid="_x0000_s156684" name="Equation" r:id="rId5" imgW="1358640" imgH="393480" progId="Equation.3">
                  <p:embed/>
                </p:oleObj>
              </mc:Choice>
              <mc:Fallback>
                <p:oleObj name="Equation" r:id="rId5" imgW="1358640" imgH="39348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4225" y="5334000"/>
                        <a:ext cx="4219575" cy="1112838"/>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274064"/>
          </a:xfrm>
        </p:spPr>
        <p:txBody>
          <a:bodyPr/>
          <a:lstStyle/>
          <a:p>
            <a:pPr lvl="0"/>
            <a:r>
              <a:rPr lang="en-US" b="1" dirty="0" smtClean="0"/>
              <a:t>Simple Harmonic Motion: Spring </a:t>
            </a:r>
            <a:r>
              <a:rPr lang="en-US" dirty="0" smtClean="0"/>
              <a:t/>
            </a:r>
            <a:br>
              <a:rPr lang="en-US" dirty="0" smtClean="0"/>
            </a:br>
            <a:endParaRPr lang="en-US" dirty="0"/>
          </a:p>
        </p:txBody>
      </p:sp>
      <p:pic>
        <p:nvPicPr>
          <p:cNvPr id="4" name="Content Placeholder 3" descr="SHM ~ Spring.jpg"/>
          <p:cNvPicPr>
            <a:picLocks noGrp="1"/>
          </p:cNvPicPr>
          <p:nvPr>
            <p:ph idx="1"/>
          </p:nvPr>
        </p:nvPicPr>
        <p:blipFill>
          <a:blip r:embed="rId2" cstate="print"/>
          <a:stretch>
            <a:fillRect/>
          </a:stretch>
        </p:blipFill>
        <p:spPr>
          <a:xfrm>
            <a:off x="1752600" y="1600200"/>
            <a:ext cx="5666232" cy="5033518"/>
          </a:xfrm>
          <a:prstGeom prst="rect">
            <a:avLst/>
          </a:prstGeom>
        </p:spPr>
      </p:pic>
      <p:sp>
        <p:nvSpPr>
          <p:cNvPr id="2050" name="AutoShape 2"/>
          <p:cNvSpPr>
            <a:spLocks noChangeArrowheads="1"/>
          </p:cNvSpPr>
          <p:nvPr/>
        </p:nvSpPr>
        <p:spPr bwMode="auto">
          <a:xfrm>
            <a:off x="4876802" y="1752600"/>
            <a:ext cx="2792412" cy="411162"/>
          </a:xfrm>
          <a:prstGeom prst="wedgeRectCallout">
            <a:avLst>
              <a:gd name="adj1" fmla="val -65056"/>
              <a:gd name="adj2" fmla="val 37264"/>
            </a:avLst>
          </a:prstGeom>
          <a:solidFill>
            <a:schemeClr val="tx1"/>
          </a:solidFill>
          <a:ln w="28575">
            <a:solidFill>
              <a:srgbClr val="0070C0">
                <a:alpha val="41000"/>
              </a:srgb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1" i="0" u="none" strike="noStrike" cap="none" normalizeH="0" baseline="0" dirty="0" smtClean="0">
                <a:ln>
                  <a:noFill/>
                </a:ln>
                <a:solidFill>
                  <a:srgbClr val="00B050"/>
                </a:solidFill>
                <a:effectLst/>
                <a:latin typeface="Calibri" pitchFamily="34" charset="0"/>
              </a:rPr>
              <a:t>no </a:t>
            </a:r>
            <a:r>
              <a:rPr kumimoji="0" lang="en-US" sz="1800" b="1" i="0" u="none" strike="noStrike" cap="none" normalizeH="0" baseline="0" dirty="0" err="1" smtClean="0">
                <a:ln>
                  <a:noFill/>
                </a:ln>
                <a:solidFill>
                  <a:srgbClr val="00B050"/>
                </a:solidFill>
                <a:effectLst/>
                <a:latin typeface="Calibri" pitchFamily="34" charset="0"/>
              </a:rPr>
              <a:t>displ</a:t>
            </a:r>
            <a:r>
              <a:rPr kumimoji="0" lang="en-US" sz="1800" b="1" i="0" u="none" strike="noStrike" cap="none" normalizeH="0" baseline="0" dirty="0" smtClean="0">
                <a:ln>
                  <a:noFill/>
                </a:ln>
                <a:solidFill>
                  <a:srgbClr val="0070C0"/>
                </a:solidFill>
                <a:effectLst/>
                <a:latin typeface="Calibri" pitchFamily="34" charset="0"/>
              </a:rPr>
              <a:t>, </a:t>
            </a:r>
            <a:r>
              <a:rPr kumimoji="0" lang="en-US" sz="1800" b="1" i="0" u="none" strike="noStrike" cap="none" normalizeH="0" baseline="0" dirty="0" smtClean="0">
                <a:ln>
                  <a:noFill/>
                </a:ln>
                <a:solidFill>
                  <a:srgbClr val="FF0000"/>
                </a:solidFill>
                <a:effectLst/>
                <a:latin typeface="Calibri" pitchFamily="34" charset="0"/>
              </a:rPr>
              <a:t>no energy</a:t>
            </a:r>
            <a:r>
              <a:rPr kumimoji="0" lang="en-US" sz="1800" b="1" i="0" u="none" strike="noStrike" cap="none" normalizeH="0" baseline="0" dirty="0" smtClean="0">
                <a:ln>
                  <a:noFill/>
                </a:ln>
                <a:solidFill>
                  <a:srgbClr val="0070C0"/>
                </a:solidFill>
                <a:effectLst/>
                <a:latin typeface="Calibri" pitchFamily="34" charset="0"/>
              </a:rPr>
              <a:t>, </a:t>
            </a:r>
            <a:r>
              <a:rPr kumimoji="0" lang="en-US" sz="1800" b="1" i="0" u="none" strike="noStrike" cap="none" normalizeH="0" baseline="0" dirty="0" smtClean="0">
                <a:ln>
                  <a:noFill/>
                </a:ln>
                <a:solidFill>
                  <a:srgbClr val="5F497A"/>
                </a:solidFill>
                <a:effectLst/>
                <a:latin typeface="Calibri" pitchFamily="34" charset="0"/>
              </a:rPr>
              <a:t>no </a:t>
            </a:r>
            <a:r>
              <a:rPr kumimoji="0" lang="en-US" sz="1800" b="1" i="0" u="none" strike="noStrike" cap="none" normalizeH="0" baseline="0" dirty="0" err="1" smtClean="0">
                <a:ln>
                  <a:noFill/>
                </a:ln>
                <a:solidFill>
                  <a:srgbClr val="5F497A"/>
                </a:solidFill>
                <a:effectLst/>
                <a:latin typeface="Calibri" pitchFamily="34" charset="0"/>
              </a:rPr>
              <a:t>accl</a:t>
            </a:r>
            <a:endParaRPr kumimoji="0" lang="en-US" sz="1800" b="0" i="0" u="none" strike="noStrike" cap="none" normalizeH="0" baseline="0" dirty="0" smtClean="0">
              <a:ln>
                <a:noFill/>
              </a:ln>
              <a:solidFill>
                <a:schemeClr val="tx1"/>
              </a:solidFill>
              <a:effectLst/>
              <a:latin typeface="Arial" pitchFamily="34" charset="0"/>
            </a:endParaRPr>
          </a:p>
        </p:txBody>
      </p:sp>
      <p:sp>
        <p:nvSpPr>
          <p:cNvPr id="2051" name="AutoShape 3"/>
          <p:cNvSpPr>
            <a:spLocks noChangeArrowheads="1"/>
          </p:cNvSpPr>
          <p:nvPr/>
        </p:nvSpPr>
        <p:spPr bwMode="auto">
          <a:xfrm>
            <a:off x="5486401" y="2362202"/>
            <a:ext cx="2239963" cy="636587"/>
          </a:xfrm>
          <a:prstGeom prst="wedgeRectCallout">
            <a:avLst>
              <a:gd name="adj1" fmla="val -59755"/>
              <a:gd name="adj2" fmla="val 46514"/>
            </a:avLst>
          </a:prstGeom>
          <a:solidFill>
            <a:schemeClr val="tx1"/>
          </a:solidFill>
          <a:ln w="28575">
            <a:solidFill>
              <a:srgbClr val="0070C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1" i="0" u="none" strike="noStrike" cap="none" normalizeH="0" baseline="0" smtClean="0">
                <a:ln>
                  <a:noFill/>
                </a:ln>
                <a:solidFill>
                  <a:srgbClr val="00B050"/>
                </a:solidFill>
                <a:effectLst/>
                <a:latin typeface="Calibri" pitchFamily="34" charset="0"/>
              </a:rPr>
              <a:t>max displ</a:t>
            </a:r>
            <a:r>
              <a:rPr kumimoji="0" lang="en-US" sz="1800" b="1" i="0" u="none" strike="noStrike" cap="none" normalizeH="0" baseline="0" smtClean="0">
                <a:ln>
                  <a:noFill/>
                </a:ln>
                <a:solidFill>
                  <a:srgbClr val="0070C0"/>
                </a:solidFill>
                <a:effectLst/>
                <a:latin typeface="Calibri" pitchFamily="34" charset="0"/>
              </a:rPr>
              <a:t>, </a:t>
            </a:r>
            <a:r>
              <a:rPr kumimoji="0" lang="en-US" sz="1800" b="1" i="0" u="none" strike="noStrike" cap="none" normalizeH="0" baseline="0" smtClean="0">
                <a:ln>
                  <a:noFill/>
                </a:ln>
                <a:solidFill>
                  <a:srgbClr val="FF0000"/>
                </a:solidFill>
                <a:effectLst/>
                <a:latin typeface="Calibri" pitchFamily="34" charset="0"/>
              </a:rPr>
              <a:t>max PE</a:t>
            </a:r>
            <a:r>
              <a:rPr kumimoji="0" lang="en-US" sz="1800" b="1" i="0" u="none" strike="noStrike" cap="none" normalizeH="0" baseline="0" smtClean="0">
                <a:ln>
                  <a:noFill/>
                </a:ln>
                <a:solidFill>
                  <a:srgbClr val="0070C0"/>
                </a:solidFill>
                <a:effectLst/>
                <a:latin typeface="Calibri" pitchFamily="34" charset="0"/>
              </a:rPr>
              <a:t>, </a:t>
            </a:r>
            <a:r>
              <a:rPr kumimoji="0" lang="en-US" sz="1800" b="1" i="0" u="none" strike="noStrike" cap="none" normalizeH="0" baseline="0" smtClean="0">
                <a:ln>
                  <a:noFill/>
                </a:ln>
                <a:solidFill>
                  <a:srgbClr val="5F497A"/>
                </a:solidFill>
                <a:effectLst/>
                <a:latin typeface="Calibri" pitchFamily="34" charset="0"/>
              </a:rPr>
              <a:t>max accl</a:t>
            </a:r>
            <a:r>
              <a:rPr kumimoji="0" lang="en-US" sz="1800" b="1" i="0" u="none" strike="noStrike" cap="none" normalizeH="0" baseline="0" smtClean="0">
                <a:ln>
                  <a:noFill/>
                </a:ln>
                <a:solidFill>
                  <a:srgbClr val="0070C0"/>
                </a:solidFill>
                <a:effectLst/>
                <a:latin typeface="Times New Roman" pitchFamily="18" charset="0"/>
              </a:rPr>
              <a:t>,</a:t>
            </a:r>
            <a:r>
              <a:rPr kumimoji="0" lang="en-US" sz="1800" b="1" i="0" u="none" strike="noStrike" cap="none" normalizeH="0" baseline="0" smtClean="0">
                <a:ln>
                  <a:noFill/>
                </a:ln>
                <a:solidFill>
                  <a:srgbClr val="FF0000"/>
                </a:solidFill>
                <a:effectLst/>
                <a:latin typeface="Calibri" pitchFamily="34" charset="0"/>
              </a:rPr>
              <a:t> zero KE</a:t>
            </a:r>
            <a:endParaRPr kumimoji="0" lang="en-US" sz="1800" b="0" i="0" u="none" strike="noStrike" cap="none" normalizeH="0" baseline="0" smtClean="0">
              <a:ln>
                <a:noFill/>
              </a:ln>
              <a:solidFill>
                <a:schemeClr val="tx1"/>
              </a:solidFill>
              <a:effectLst/>
              <a:latin typeface="Arial" pitchFamily="34" charset="0"/>
            </a:endParaRPr>
          </a:p>
        </p:txBody>
      </p:sp>
      <p:sp>
        <p:nvSpPr>
          <p:cNvPr id="2052" name="AutoShape 4"/>
          <p:cNvSpPr>
            <a:spLocks noChangeArrowheads="1"/>
          </p:cNvSpPr>
          <p:nvPr/>
        </p:nvSpPr>
        <p:spPr bwMode="auto">
          <a:xfrm>
            <a:off x="5410203" y="4114800"/>
            <a:ext cx="2974975" cy="609600"/>
          </a:xfrm>
          <a:prstGeom prst="wedgeRectCallout">
            <a:avLst>
              <a:gd name="adj1" fmla="val -65792"/>
              <a:gd name="adj2" fmla="val -65296"/>
            </a:avLst>
          </a:prstGeom>
          <a:solidFill>
            <a:schemeClr val="tx1"/>
          </a:solidFill>
          <a:ln w="28575">
            <a:solidFill>
              <a:srgbClr val="0070C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1" i="0" u="none" strike="noStrike" cap="none" normalizeH="0" baseline="0" smtClean="0">
                <a:ln>
                  <a:noFill/>
                </a:ln>
                <a:solidFill>
                  <a:srgbClr val="00B050"/>
                </a:solidFill>
                <a:effectLst/>
                <a:latin typeface="Calibri" pitchFamily="34" charset="0"/>
              </a:rPr>
              <a:t>half max displ</a:t>
            </a:r>
            <a:r>
              <a:rPr kumimoji="0" lang="en-US" sz="1800" b="1" i="0" u="none" strike="noStrike" cap="none" normalizeH="0" baseline="0" smtClean="0">
                <a:ln>
                  <a:noFill/>
                </a:ln>
                <a:solidFill>
                  <a:srgbClr val="0070C0"/>
                </a:solidFill>
                <a:effectLst/>
                <a:latin typeface="Calibri" pitchFamily="34" charset="0"/>
              </a:rPr>
              <a:t>, </a:t>
            </a:r>
            <a:r>
              <a:rPr kumimoji="0" lang="en-US" sz="1800" b="1" i="0" u="none" strike="noStrike" cap="none" normalizeH="0" baseline="0" smtClean="0">
                <a:ln>
                  <a:noFill/>
                </a:ln>
                <a:solidFill>
                  <a:srgbClr val="FF0000"/>
                </a:solidFill>
                <a:effectLst/>
                <a:latin typeface="Calibri" pitchFamily="34" charset="0"/>
              </a:rPr>
              <a:t>half max PE, </a:t>
            </a:r>
            <a:r>
              <a:rPr kumimoji="0" lang="en-US" sz="1800" b="1" i="0" u="none" strike="noStrike" cap="none" normalizeH="0" baseline="0" smtClean="0">
                <a:ln>
                  <a:noFill/>
                </a:ln>
                <a:solidFill>
                  <a:srgbClr val="5F497A"/>
                </a:solidFill>
                <a:effectLst/>
                <a:latin typeface="Calibri" pitchFamily="34" charset="0"/>
              </a:rPr>
              <a:t>half max accl</a:t>
            </a:r>
            <a:r>
              <a:rPr kumimoji="0" lang="en-US" sz="1800" b="1" i="0" u="none" strike="noStrike" cap="none" normalizeH="0" baseline="0" smtClean="0">
                <a:ln>
                  <a:noFill/>
                </a:ln>
                <a:solidFill>
                  <a:srgbClr val="0070C0"/>
                </a:solidFill>
                <a:effectLst/>
                <a:latin typeface="Times New Roman" pitchFamily="18" charset="0"/>
              </a:rPr>
              <a:t>,</a:t>
            </a:r>
            <a:r>
              <a:rPr kumimoji="0" lang="en-US" sz="1800" b="1" i="0" u="none" strike="noStrike" cap="none" normalizeH="0" baseline="0" smtClean="0">
                <a:ln>
                  <a:noFill/>
                </a:ln>
                <a:solidFill>
                  <a:srgbClr val="FF0000"/>
                </a:solidFill>
                <a:effectLst/>
                <a:latin typeface="Calibri" pitchFamily="34" charset="0"/>
              </a:rPr>
              <a:t> half max KE</a:t>
            </a:r>
            <a:endParaRPr kumimoji="0" lang="en-US" sz="1800" b="0" i="0" u="none" strike="noStrike" cap="none" normalizeH="0" baseline="0" smtClean="0">
              <a:ln>
                <a:noFill/>
              </a:ln>
              <a:solidFill>
                <a:schemeClr val="tx1"/>
              </a:solidFill>
              <a:effectLst/>
              <a:latin typeface="Arial" pitchFamily="34" charset="0"/>
            </a:endParaRPr>
          </a:p>
        </p:txBody>
      </p:sp>
      <p:sp>
        <p:nvSpPr>
          <p:cNvPr id="2053" name="AutoShape 5"/>
          <p:cNvSpPr>
            <a:spLocks noChangeArrowheads="1"/>
          </p:cNvSpPr>
          <p:nvPr/>
        </p:nvSpPr>
        <p:spPr bwMode="auto">
          <a:xfrm>
            <a:off x="5638801" y="5029202"/>
            <a:ext cx="2160587" cy="669925"/>
          </a:xfrm>
          <a:prstGeom prst="wedgeRectCallout">
            <a:avLst>
              <a:gd name="adj1" fmla="val -101852"/>
              <a:gd name="adj2" fmla="val -61954"/>
            </a:avLst>
          </a:prstGeom>
          <a:solidFill>
            <a:schemeClr val="tx1"/>
          </a:solidFill>
          <a:ln w="28575">
            <a:solidFill>
              <a:srgbClr val="0070C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1" i="0" u="none" strike="noStrike" cap="none" normalizeH="0" baseline="0" dirty="0" smtClean="0">
                <a:ln>
                  <a:noFill/>
                </a:ln>
                <a:solidFill>
                  <a:srgbClr val="00B050"/>
                </a:solidFill>
                <a:effectLst/>
                <a:latin typeface="Calibri" pitchFamily="34" charset="0"/>
              </a:rPr>
              <a:t>zero </a:t>
            </a:r>
            <a:r>
              <a:rPr kumimoji="0" lang="en-US" sz="1800" b="1" i="0" u="none" strike="noStrike" cap="none" normalizeH="0" baseline="0" dirty="0" err="1" smtClean="0">
                <a:ln>
                  <a:noFill/>
                </a:ln>
                <a:solidFill>
                  <a:srgbClr val="00B050"/>
                </a:solidFill>
                <a:effectLst/>
                <a:latin typeface="Calibri" pitchFamily="34" charset="0"/>
              </a:rPr>
              <a:t>displ</a:t>
            </a:r>
            <a:r>
              <a:rPr kumimoji="0" lang="en-US" sz="1800" b="1" i="0" u="none" strike="noStrike" cap="none" normalizeH="0" baseline="0" dirty="0" smtClean="0">
                <a:ln>
                  <a:noFill/>
                </a:ln>
                <a:solidFill>
                  <a:srgbClr val="0070C0"/>
                </a:solidFill>
                <a:effectLst/>
                <a:latin typeface="Calibri" pitchFamily="34" charset="0"/>
              </a:rPr>
              <a:t>, </a:t>
            </a:r>
            <a:r>
              <a:rPr kumimoji="0" lang="en-US" sz="1800" b="1" i="0" u="none" strike="noStrike" cap="none" normalizeH="0" baseline="0" dirty="0" smtClean="0">
                <a:ln>
                  <a:noFill/>
                </a:ln>
                <a:solidFill>
                  <a:srgbClr val="FF0000"/>
                </a:solidFill>
                <a:effectLst/>
                <a:latin typeface="Calibri" pitchFamily="34" charset="0"/>
              </a:rPr>
              <a:t>zero PE, </a:t>
            </a:r>
            <a:r>
              <a:rPr kumimoji="0" lang="en-US" sz="1800" b="1" i="0" u="none" strike="noStrike" cap="none" normalizeH="0" baseline="0" dirty="0" smtClean="0">
                <a:ln>
                  <a:noFill/>
                </a:ln>
                <a:solidFill>
                  <a:srgbClr val="5F497A"/>
                </a:solidFill>
                <a:effectLst/>
                <a:latin typeface="Calibri" pitchFamily="34" charset="0"/>
              </a:rPr>
              <a:t>zero </a:t>
            </a:r>
            <a:r>
              <a:rPr kumimoji="0" lang="en-US" sz="1800" b="1" i="0" u="none" strike="noStrike" cap="none" normalizeH="0" baseline="0" dirty="0" err="1" smtClean="0">
                <a:ln>
                  <a:noFill/>
                </a:ln>
                <a:solidFill>
                  <a:srgbClr val="5F497A"/>
                </a:solidFill>
                <a:effectLst/>
                <a:latin typeface="Calibri" pitchFamily="34" charset="0"/>
              </a:rPr>
              <a:t>accl</a:t>
            </a:r>
            <a:r>
              <a:rPr kumimoji="0" lang="en-US" sz="1800" b="1" i="0" u="none" strike="noStrike" cap="none" normalizeH="0" baseline="0" dirty="0" smtClean="0">
                <a:ln>
                  <a:noFill/>
                </a:ln>
                <a:solidFill>
                  <a:srgbClr val="0070C0"/>
                </a:solidFill>
                <a:effectLst/>
                <a:latin typeface="Times New Roman" pitchFamily="18" charset="0"/>
              </a:rPr>
              <a:t>,</a:t>
            </a:r>
            <a:r>
              <a:rPr kumimoji="0" lang="en-US" sz="1800" b="1" i="0" u="none" strike="noStrike" cap="none" normalizeH="0" baseline="0" dirty="0" smtClean="0">
                <a:ln>
                  <a:noFill/>
                </a:ln>
                <a:solidFill>
                  <a:srgbClr val="FF0000"/>
                </a:solidFill>
                <a:effectLst/>
                <a:latin typeface="Calibri" pitchFamily="34" charset="0"/>
              </a:rPr>
              <a:t> max KE</a:t>
            </a:r>
            <a:endParaRPr kumimoji="0" lang="en-US" sz="1800" b="1" i="0" u="none" strike="noStrike" cap="none" normalizeH="0" baseline="0" dirty="0" smtClean="0">
              <a:ln>
                <a:noFill/>
              </a:ln>
              <a:solidFill>
                <a:srgbClr val="0070C0"/>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2054" name="AutoShape 6"/>
          <p:cNvSpPr>
            <a:spLocks noChangeArrowheads="1"/>
          </p:cNvSpPr>
          <p:nvPr/>
        </p:nvSpPr>
        <p:spPr bwMode="auto">
          <a:xfrm>
            <a:off x="381002" y="5029201"/>
            <a:ext cx="2093913" cy="615950"/>
          </a:xfrm>
          <a:prstGeom prst="wedgeRectCallout">
            <a:avLst>
              <a:gd name="adj1" fmla="val 90523"/>
              <a:gd name="adj2" fmla="val 51958"/>
            </a:avLst>
          </a:prstGeom>
          <a:solidFill>
            <a:schemeClr val="tx1"/>
          </a:solidFill>
          <a:ln w="28575">
            <a:solidFill>
              <a:srgbClr val="0070C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1" i="0" u="none" strike="noStrike" cap="none" normalizeH="0" baseline="0" smtClean="0">
                <a:ln>
                  <a:noFill/>
                </a:ln>
                <a:solidFill>
                  <a:srgbClr val="00B050"/>
                </a:solidFill>
                <a:effectLst/>
                <a:latin typeface="Calibri" pitchFamily="34" charset="0"/>
              </a:rPr>
              <a:t>max displ</a:t>
            </a:r>
            <a:r>
              <a:rPr kumimoji="0" lang="en-US" sz="1800" b="1" i="0" u="none" strike="noStrike" cap="none" normalizeH="0" baseline="0" smtClean="0">
                <a:ln>
                  <a:noFill/>
                </a:ln>
                <a:solidFill>
                  <a:srgbClr val="0070C0"/>
                </a:solidFill>
                <a:effectLst/>
                <a:latin typeface="Calibri" pitchFamily="34" charset="0"/>
              </a:rPr>
              <a:t>, </a:t>
            </a:r>
            <a:r>
              <a:rPr kumimoji="0" lang="en-US" sz="1800" b="1" i="0" u="none" strike="noStrike" cap="none" normalizeH="0" baseline="0" smtClean="0">
                <a:ln>
                  <a:noFill/>
                </a:ln>
                <a:solidFill>
                  <a:srgbClr val="FF0000"/>
                </a:solidFill>
                <a:effectLst/>
                <a:latin typeface="Calibri" pitchFamily="34" charset="0"/>
              </a:rPr>
              <a:t>max PE</a:t>
            </a:r>
            <a:r>
              <a:rPr kumimoji="0" lang="en-US" sz="1800" b="1" i="0" u="none" strike="noStrike" cap="none" normalizeH="0" baseline="0" smtClean="0">
                <a:ln>
                  <a:noFill/>
                </a:ln>
                <a:solidFill>
                  <a:srgbClr val="0070C0"/>
                </a:solidFill>
                <a:effectLst/>
                <a:latin typeface="Calibri" pitchFamily="34" charset="0"/>
              </a:rPr>
              <a:t>, </a:t>
            </a:r>
            <a:r>
              <a:rPr kumimoji="0" lang="en-US" sz="1800" b="1" i="0" u="none" strike="noStrike" cap="none" normalizeH="0" baseline="0" smtClean="0">
                <a:ln>
                  <a:noFill/>
                </a:ln>
                <a:solidFill>
                  <a:srgbClr val="5F497A"/>
                </a:solidFill>
                <a:effectLst/>
                <a:latin typeface="Calibri" pitchFamily="34" charset="0"/>
              </a:rPr>
              <a:t>max accl</a:t>
            </a:r>
            <a:r>
              <a:rPr kumimoji="0" lang="en-US" sz="1800" b="1" i="0" u="none" strike="noStrike" cap="none" normalizeH="0" baseline="0" smtClean="0">
                <a:ln>
                  <a:noFill/>
                </a:ln>
                <a:solidFill>
                  <a:srgbClr val="0070C0"/>
                </a:solidFill>
                <a:effectLst/>
                <a:latin typeface="Times New Roman" pitchFamily="18" charset="0"/>
              </a:rPr>
              <a:t>,</a:t>
            </a:r>
            <a:r>
              <a:rPr kumimoji="0" lang="en-US" sz="1800" b="1" i="0" u="none" strike="noStrike" cap="none" normalizeH="0" baseline="0" smtClean="0">
                <a:ln>
                  <a:noFill/>
                </a:ln>
                <a:solidFill>
                  <a:srgbClr val="FF0000"/>
                </a:solidFill>
                <a:effectLst/>
                <a:latin typeface="Calibri" pitchFamily="34" charset="0"/>
              </a:rPr>
              <a:t> zero KE</a:t>
            </a:r>
            <a:endParaRPr kumimoji="0" lang="en-US"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Velocity</a:t>
            </a:r>
            <a:endParaRPr lang="en-US" dirty="0"/>
          </a:p>
        </p:txBody>
      </p:sp>
      <p:pic>
        <p:nvPicPr>
          <p:cNvPr id="4" name="Picture 3" descr="Radians.jpg"/>
          <p:cNvPicPr>
            <a:picLocks noChangeAspect="1"/>
          </p:cNvPicPr>
          <p:nvPr/>
        </p:nvPicPr>
        <p:blipFill>
          <a:blip r:embed="rId3" cstate="print"/>
          <a:stretch>
            <a:fillRect/>
          </a:stretch>
        </p:blipFill>
        <p:spPr>
          <a:xfrm>
            <a:off x="457200" y="3564636"/>
            <a:ext cx="3803904" cy="3140964"/>
          </a:xfrm>
          <a:prstGeom prst="rect">
            <a:avLst/>
          </a:prstGeom>
        </p:spPr>
      </p:pic>
      <p:graphicFrame>
        <p:nvGraphicFramePr>
          <p:cNvPr id="5" name="Object 4"/>
          <p:cNvGraphicFramePr>
            <a:graphicFrameLocks noChangeAspect="1"/>
          </p:cNvGraphicFramePr>
          <p:nvPr/>
        </p:nvGraphicFramePr>
        <p:xfrm>
          <a:off x="4572000" y="1471613"/>
          <a:ext cx="4243387" cy="5157787"/>
        </p:xfrm>
        <a:graphic>
          <a:graphicData uri="http://schemas.openxmlformats.org/presentationml/2006/ole">
            <mc:AlternateContent xmlns:mc="http://schemas.openxmlformats.org/markup-compatibility/2006">
              <mc:Choice xmlns:v="urn:schemas-microsoft-com:vml" Requires="v">
                <p:oleObj spid="_x0000_s68614" name="Equation" r:id="rId4" imgW="1066680" imgH="1447560" progId="Equation.3">
                  <p:embed/>
                </p:oleObj>
              </mc:Choice>
              <mc:Fallback>
                <p:oleObj name="Equation" r:id="rId4" imgW="1066680" imgH="144756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471613"/>
                        <a:ext cx="4243387" cy="5157787"/>
                      </a:xfrm>
                      <a:prstGeom prst="rect">
                        <a:avLst/>
                      </a:prstGeom>
                      <a:solidFill>
                        <a:schemeClr val="tx1"/>
                      </a:solidFill>
                    </p:spPr>
                  </p:pic>
                </p:oleObj>
              </mc:Fallback>
            </mc:AlternateContent>
          </a:graphicData>
        </a:graphic>
      </p:graphicFrame>
      <p:pic>
        <p:nvPicPr>
          <p:cNvPr id="6" name="Picture 5" descr="scan0001.jpg"/>
          <p:cNvPicPr>
            <a:picLocks noChangeAspect="1"/>
          </p:cNvPicPr>
          <p:nvPr/>
        </p:nvPicPr>
        <p:blipFill>
          <a:blip r:embed="rId6" cstate="print"/>
          <a:stretch>
            <a:fillRect/>
          </a:stretch>
        </p:blipFill>
        <p:spPr>
          <a:xfrm>
            <a:off x="457200" y="1424940"/>
            <a:ext cx="3717036" cy="185166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Radians</a:t>
            </a:r>
            <a:endParaRPr lang="en-US" dirty="0"/>
          </a:p>
        </p:txBody>
      </p:sp>
      <p:pic>
        <p:nvPicPr>
          <p:cNvPr id="4" name="Picture 3" descr="Radians.jpg"/>
          <p:cNvPicPr>
            <a:picLocks noChangeAspect="1"/>
          </p:cNvPicPr>
          <p:nvPr/>
        </p:nvPicPr>
        <p:blipFill>
          <a:blip r:embed="rId3" cstate="print"/>
          <a:stretch>
            <a:fillRect/>
          </a:stretch>
        </p:blipFill>
        <p:spPr>
          <a:xfrm>
            <a:off x="5181600" y="3505200"/>
            <a:ext cx="3803904" cy="3140964"/>
          </a:xfrm>
          <a:prstGeom prst="rect">
            <a:avLst/>
          </a:prstGeom>
        </p:spPr>
      </p:pic>
      <p:graphicFrame>
        <p:nvGraphicFramePr>
          <p:cNvPr id="5" name="Object 4"/>
          <p:cNvGraphicFramePr>
            <a:graphicFrameLocks noChangeAspect="1"/>
          </p:cNvGraphicFramePr>
          <p:nvPr/>
        </p:nvGraphicFramePr>
        <p:xfrm>
          <a:off x="228600" y="1447800"/>
          <a:ext cx="4648200" cy="3099609"/>
        </p:xfrm>
        <a:graphic>
          <a:graphicData uri="http://schemas.openxmlformats.org/presentationml/2006/ole">
            <mc:AlternateContent xmlns:mc="http://schemas.openxmlformats.org/markup-compatibility/2006">
              <mc:Choice xmlns:v="urn:schemas-microsoft-com:vml" Requires="v">
                <p:oleObj spid="_x0000_s67590" name="Equation" r:id="rId4" imgW="1600200" imgH="1066680" progId="Equation.3">
                  <p:embed/>
                </p:oleObj>
              </mc:Choice>
              <mc:Fallback>
                <p:oleObj name="Equation" r:id="rId4" imgW="1600200" imgH="106668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47800"/>
                        <a:ext cx="4648200" cy="3099609"/>
                      </a:xfrm>
                      <a:prstGeom prst="rect">
                        <a:avLst/>
                      </a:prstGeom>
                      <a:solidFill>
                        <a:schemeClr val="tx1"/>
                      </a:solidFill>
                    </p:spPr>
                  </p:pic>
                </p:oleObj>
              </mc:Fallback>
            </mc:AlternateContent>
          </a:graphicData>
        </a:graphic>
      </p:graphicFrame>
      <p:pic>
        <p:nvPicPr>
          <p:cNvPr id="6" name="Picture 5" descr="scan0001.jpg"/>
          <p:cNvPicPr>
            <a:picLocks noChangeAspect="1"/>
          </p:cNvPicPr>
          <p:nvPr/>
        </p:nvPicPr>
        <p:blipFill>
          <a:blip r:embed="rId6" cstate="print"/>
          <a:stretch>
            <a:fillRect/>
          </a:stretch>
        </p:blipFill>
        <p:spPr>
          <a:xfrm>
            <a:off x="5181600" y="838200"/>
            <a:ext cx="3717036" cy="185166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Big Idea(s):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The interactions of an object with other objects can be described by forces.</a:t>
            </a:r>
          </a:p>
          <a:p>
            <a:r>
              <a:rPr lang="en-US" sz="3200" dirty="0" smtClean="0"/>
              <a:t>Interactions between systems can result in changes in those systems.</a:t>
            </a:r>
          </a:p>
          <a:p>
            <a:r>
              <a:rPr lang="en-US" sz="3200" dirty="0" smtClean="0"/>
              <a:t>Changes that occur as a result of interactions are constrained by conservation laws.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Angular Velocity</a:t>
            </a:r>
            <a:endParaRPr lang="en-US" dirty="0"/>
          </a:p>
        </p:txBody>
      </p:sp>
      <p:pic>
        <p:nvPicPr>
          <p:cNvPr id="4" name="Picture 3" descr="Radians.jpg"/>
          <p:cNvPicPr>
            <a:picLocks noChangeAspect="1"/>
          </p:cNvPicPr>
          <p:nvPr/>
        </p:nvPicPr>
        <p:blipFill>
          <a:blip r:embed="rId3" cstate="print"/>
          <a:stretch>
            <a:fillRect/>
          </a:stretch>
        </p:blipFill>
        <p:spPr>
          <a:xfrm>
            <a:off x="457200" y="3564636"/>
            <a:ext cx="3803904" cy="3140964"/>
          </a:xfrm>
          <a:prstGeom prst="rect">
            <a:avLst/>
          </a:prstGeom>
        </p:spPr>
      </p:pic>
      <p:graphicFrame>
        <p:nvGraphicFramePr>
          <p:cNvPr id="5" name="Object 4"/>
          <p:cNvGraphicFramePr>
            <a:graphicFrameLocks noChangeAspect="1"/>
          </p:cNvGraphicFramePr>
          <p:nvPr/>
        </p:nvGraphicFramePr>
        <p:xfrm>
          <a:off x="4924425" y="2195513"/>
          <a:ext cx="3536950" cy="3709987"/>
        </p:xfrm>
        <a:graphic>
          <a:graphicData uri="http://schemas.openxmlformats.org/presentationml/2006/ole">
            <mc:AlternateContent xmlns:mc="http://schemas.openxmlformats.org/markup-compatibility/2006">
              <mc:Choice xmlns:v="urn:schemas-microsoft-com:vml" Requires="v">
                <p:oleObj spid="_x0000_s159750" name="Equation" r:id="rId4" imgW="888840" imgH="1041120" progId="Equation.3">
                  <p:embed/>
                </p:oleObj>
              </mc:Choice>
              <mc:Fallback>
                <p:oleObj name="Equation" r:id="rId4" imgW="888840" imgH="104112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4425" y="2195513"/>
                        <a:ext cx="3536950" cy="3709987"/>
                      </a:xfrm>
                      <a:prstGeom prst="rect">
                        <a:avLst/>
                      </a:prstGeom>
                      <a:solidFill>
                        <a:schemeClr val="tx1"/>
                      </a:solidFill>
                    </p:spPr>
                  </p:pic>
                </p:oleObj>
              </mc:Fallback>
            </mc:AlternateContent>
          </a:graphicData>
        </a:graphic>
      </p:graphicFrame>
      <p:pic>
        <p:nvPicPr>
          <p:cNvPr id="6" name="Picture 5" descr="scan0001.jpg"/>
          <p:cNvPicPr>
            <a:picLocks noChangeAspect="1"/>
          </p:cNvPicPr>
          <p:nvPr/>
        </p:nvPicPr>
        <p:blipFill>
          <a:blip r:embed="rId6" cstate="print"/>
          <a:stretch>
            <a:fillRect/>
          </a:stretch>
        </p:blipFill>
        <p:spPr>
          <a:xfrm>
            <a:off x="457200" y="1424940"/>
            <a:ext cx="3717036" cy="185166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Position</a:t>
            </a:r>
            <a:endParaRPr lang="en-US" dirty="0"/>
          </a:p>
        </p:txBody>
      </p:sp>
      <p:graphicFrame>
        <p:nvGraphicFramePr>
          <p:cNvPr id="5" name="Object 4"/>
          <p:cNvGraphicFramePr>
            <a:graphicFrameLocks noChangeAspect="1"/>
          </p:cNvGraphicFramePr>
          <p:nvPr/>
        </p:nvGraphicFramePr>
        <p:xfrm>
          <a:off x="4973638" y="2151063"/>
          <a:ext cx="3436937" cy="3800475"/>
        </p:xfrm>
        <a:graphic>
          <a:graphicData uri="http://schemas.openxmlformats.org/presentationml/2006/ole">
            <mc:AlternateContent xmlns:mc="http://schemas.openxmlformats.org/markup-compatibility/2006">
              <mc:Choice xmlns:v="urn:schemas-microsoft-com:vml" Requires="v">
                <p:oleObj spid="_x0000_s160774" name="Equation" r:id="rId3" imgW="863280" imgH="1066680" progId="Equation.3">
                  <p:embed/>
                </p:oleObj>
              </mc:Choice>
              <mc:Fallback>
                <p:oleObj name="Equation" r:id="rId3" imgW="863280" imgH="10666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638" y="2151063"/>
                        <a:ext cx="3436937" cy="3800475"/>
                      </a:xfrm>
                      <a:prstGeom prst="rect">
                        <a:avLst/>
                      </a:prstGeom>
                      <a:solidFill>
                        <a:schemeClr val="tx1"/>
                      </a:solidFill>
                    </p:spPr>
                  </p:pic>
                </p:oleObj>
              </mc:Fallback>
            </mc:AlternateContent>
          </a:graphicData>
        </a:graphic>
      </p:graphicFrame>
      <p:pic>
        <p:nvPicPr>
          <p:cNvPr id="6" name="Picture 5" descr="scan0001.jpg"/>
          <p:cNvPicPr>
            <a:picLocks noChangeAspect="1"/>
          </p:cNvPicPr>
          <p:nvPr/>
        </p:nvPicPr>
        <p:blipFill>
          <a:blip r:embed="rId5" cstate="print"/>
          <a:stretch>
            <a:fillRect/>
          </a:stretch>
        </p:blipFill>
        <p:spPr>
          <a:xfrm>
            <a:off x="914400" y="1295400"/>
            <a:ext cx="2878836" cy="1434106"/>
          </a:xfrm>
          <a:prstGeom prst="rect">
            <a:avLst/>
          </a:prstGeom>
        </p:spPr>
      </p:pic>
      <p:pic>
        <p:nvPicPr>
          <p:cNvPr id="7" name="Picture 6" descr="scan0002.jpg"/>
          <p:cNvPicPr>
            <a:picLocks noChangeAspect="1"/>
          </p:cNvPicPr>
          <p:nvPr/>
        </p:nvPicPr>
        <p:blipFill>
          <a:blip r:embed="rId6" cstate="print"/>
          <a:stretch>
            <a:fillRect/>
          </a:stretch>
        </p:blipFill>
        <p:spPr>
          <a:xfrm>
            <a:off x="990600" y="2895600"/>
            <a:ext cx="2590800" cy="3806236"/>
          </a:xfrm>
          <a:prstGeom prst="rect">
            <a:avLst/>
          </a:prstGeom>
        </p:spPr>
      </p:pic>
      <p:sp>
        <p:nvSpPr>
          <p:cNvPr id="8" name="Oval 7"/>
          <p:cNvSpPr/>
          <p:nvPr/>
        </p:nvSpPr>
        <p:spPr>
          <a:xfrm>
            <a:off x="4800600" y="4419600"/>
            <a:ext cx="3962400" cy="167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Velocity</a:t>
            </a:r>
            <a:endParaRPr lang="en-US" dirty="0"/>
          </a:p>
        </p:txBody>
      </p:sp>
      <p:graphicFrame>
        <p:nvGraphicFramePr>
          <p:cNvPr id="5" name="Object 4"/>
          <p:cNvGraphicFramePr>
            <a:graphicFrameLocks noChangeAspect="1"/>
          </p:cNvGraphicFramePr>
          <p:nvPr/>
        </p:nvGraphicFramePr>
        <p:xfrm>
          <a:off x="4797425" y="2106613"/>
          <a:ext cx="3789363" cy="3890962"/>
        </p:xfrm>
        <a:graphic>
          <a:graphicData uri="http://schemas.openxmlformats.org/presentationml/2006/ole">
            <mc:AlternateContent xmlns:mc="http://schemas.openxmlformats.org/markup-compatibility/2006">
              <mc:Choice xmlns:v="urn:schemas-microsoft-com:vml" Requires="v">
                <p:oleObj spid="_x0000_s161798" name="Equation" r:id="rId3" imgW="952200" imgH="1091880" progId="Equation.3">
                  <p:embed/>
                </p:oleObj>
              </mc:Choice>
              <mc:Fallback>
                <p:oleObj name="Equation" r:id="rId3" imgW="952200" imgH="10918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7425" y="2106613"/>
                        <a:ext cx="3789363" cy="3890962"/>
                      </a:xfrm>
                      <a:prstGeom prst="rect">
                        <a:avLst/>
                      </a:prstGeom>
                      <a:solidFill>
                        <a:schemeClr val="tx1"/>
                      </a:solidFill>
                    </p:spPr>
                  </p:pic>
                </p:oleObj>
              </mc:Fallback>
            </mc:AlternateContent>
          </a:graphicData>
        </a:graphic>
      </p:graphicFrame>
      <p:pic>
        <p:nvPicPr>
          <p:cNvPr id="6" name="Picture 5" descr="scan0001.jpg"/>
          <p:cNvPicPr>
            <a:picLocks noChangeAspect="1"/>
          </p:cNvPicPr>
          <p:nvPr/>
        </p:nvPicPr>
        <p:blipFill>
          <a:blip r:embed="rId5" cstate="print"/>
          <a:stretch>
            <a:fillRect/>
          </a:stretch>
        </p:blipFill>
        <p:spPr>
          <a:xfrm>
            <a:off x="914400" y="1295400"/>
            <a:ext cx="2878836" cy="1434106"/>
          </a:xfrm>
          <a:prstGeom prst="rect">
            <a:avLst/>
          </a:prstGeom>
        </p:spPr>
      </p:pic>
      <p:pic>
        <p:nvPicPr>
          <p:cNvPr id="7" name="Picture 6" descr="scan0002.jpg"/>
          <p:cNvPicPr>
            <a:picLocks noChangeAspect="1"/>
          </p:cNvPicPr>
          <p:nvPr/>
        </p:nvPicPr>
        <p:blipFill>
          <a:blip r:embed="rId6" cstate="print"/>
          <a:stretch>
            <a:fillRect/>
          </a:stretch>
        </p:blipFill>
        <p:spPr>
          <a:xfrm>
            <a:off x="990600" y="2895600"/>
            <a:ext cx="2590800" cy="3806236"/>
          </a:xfrm>
          <a:prstGeom prst="rect">
            <a:avLst/>
          </a:prstGeom>
        </p:spPr>
      </p:pic>
      <p:sp>
        <p:nvSpPr>
          <p:cNvPr id="8" name="Oval 7"/>
          <p:cNvSpPr/>
          <p:nvPr/>
        </p:nvSpPr>
        <p:spPr>
          <a:xfrm>
            <a:off x="4800600" y="4419600"/>
            <a:ext cx="3962400" cy="167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Acceleration</a:t>
            </a:r>
            <a:endParaRPr lang="en-US" dirty="0"/>
          </a:p>
        </p:txBody>
      </p:sp>
      <p:graphicFrame>
        <p:nvGraphicFramePr>
          <p:cNvPr id="5" name="Object 4"/>
          <p:cNvGraphicFramePr>
            <a:graphicFrameLocks noChangeAspect="1"/>
          </p:cNvGraphicFramePr>
          <p:nvPr/>
        </p:nvGraphicFramePr>
        <p:xfrm>
          <a:off x="4572000" y="1295400"/>
          <a:ext cx="3940175" cy="5157788"/>
        </p:xfrm>
        <a:graphic>
          <a:graphicData uri="http://schemas.openxmlformats.org/presentationml/2006/ole">
            <mc:AlternateContent xmlns:mc="http://schemas.openxmlformats.org/markup-compatibility/2006">
              <mc:Choice xmlns:v="urn:schemas-microsoft-com:vml" Requires="v">
                <p:oleObj spid="_x0000_s162822" name="Equation" r:id="rId3" imgW="990360" imgH="1447560" progId="Equation.3">
                  <p:embed/>
                </p:oleObj>
              </mc:Choice>
              <mc:Fallback>
                <p:oleObj name="Equation" r:id="rId3" imgW="990360" imgH="144756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95400"/>
                        <a:ext cx="3940175" cy="5157788"/>
                      </a:xfrm>
                      <a:prstGeom prst="rect">
                        <a:avLst/>
                      </a:prstGeom>
                      <a:solidFill>
                        <a:schemeClr val="tx1"/>
                      </a:solidFill>
                    </p:spPr>
                  </p:pic>
                </p:oleObj>
              </mc:Fallback>
            </mc:AlternateContent>
          </a:graphicData>
        </a:graphic>
      </p:graphicFrame>
      <p:pic>
        <p:nvPicPr>
          <p:cNvPr id="6" name="Picture 5" descr="scan0001.jpg"/>
          <p:cNvPicPr>
            <a:picLocks noChangeAspect="1"/>
          </p:cNvPicPr>
          <p:nvPr/>
        </p:nvPicPr>
        <p:blipFill>
          <a:blip r:embed="rId5" cstate="print"/>
          <a:stretch>
            <a:fillRect/>
          </a:stretch>
        </p:blipFill>
        <p:spPr>
          <a:xfrm>
            <a:off x="914400" y="1295400"/>
            <a:ext cx="2878836" cy="1434106"/>
          </a:xfrm>
          <a:prstGeom prst="rect">
            <a:avLst/>
          </a:prstGeom>
        </p:spPr>
      </p:pic>
      <p:pic>
        <p:nvPicPr>
          <p:cNvPr id="7" name="Picture 6" descr="scan0002.jpg"/>
          <p:cNvPicPr>
            <a:picLocks noChangeAspect="1"/>
          </p:cNvPicPr>
          <p:nvPr/>
        </p:nvPicPr>
        <p:blipFill>
          <a:blip r:embed="rId6" cstate="print"/>
          <a:stretch>
            <a:fillRect/>
          </a:stretch>
        </p:blipFill>
        <p:spPr>
          <a:xfrm>
            <a:off x="990600" y="2895600"/>
            <a:ext cx="2590800" cy="3806236"/>
          </a:xfrm>
          <a:prstGeom prst="rect">
            <a:avLst/>
          </a:prstGeom>
        </p:spPr>
      </p:pic>
      <p:sp>
        <p:nvSpPr>
          <p:cNvPr id="8" name="Oval 7"/>
          <p:cNvSpPr/>
          <p:nvPr/>
        </p:nvSpPr>
        <p:spPr>
          <a:xfrm>
            <a:off x="4572000" y="4876800"/>
            <a:ext cx="4114800" cy="167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Relating SHM to Motion Around A Circle</a:t>
            </a:r>
            <a:endParaRPr lang="en-US" dirty="0"/>
          </a:p>
        </p:txBody>
      </p:sp>
      <p:sp>
        <p:nvSpPr>
          <p:cNvPr id="3" name="Content Placeholder 2"/>
          <p:cNvSpPr>
            <a:spLocks noGrp="1"/>
          </p:cNvSpPr>
          <p:nvPr>
            <p:ph idx="1"/>
          </p:nvPr>
        </p:nvSpPr>
        <p:spPr/>
        <p:txBody>
          <a:bodyPr/>
          <a:lstStyle/>
          <a:p>
            <a:r>
              <a:rPr lang="en-US" dirty="0" smtClean="0"/>
              <a:t>These equations yield the following graphs </a:t>
            </a:r>
            <a:endParaRPr lang="en-US" dirty="0"/>
          </a:p>
        </p:txBody>
      </p:sp>
      <p:pic>
        <p:nvPicPr>
          <p:cNvPr id="4" name="Picture 3" descr="SHM Sine Graph 1.jpg"/>
          <p:cNvPicPr/>
          <p:nvPr/>
        </p:nvPicPr>
        <p:blipFill>
          <a:blip r:embed="rId2" cstate="print"/>
          <a:srcRect b="68016"/>
          <a:stretch>
            <a:fillRect/>
          </a:stretch>
        </p:blipFill>
        <p:spPr>
          <a:xfrm>
            <a:off x="1828800" y="2514600"/>
            <a:ext cx="6400800" cy="39624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Relating SHM to Motion Around A Circle</a:t>
            </a:r>
            <a:endParaRPr lang="en-US" dirty="0"/>
          </a:p>
        </p:txBody>
      </p:sp>
      <p:sp>
        <p:nvSpPr>
          <p:cNvPr id="3" name="Content Placeholder 2"/>
          <p:cNvSpPr>
            <a:spLocks noGrp="1"/>
          </p:cNvSpPr>
          <p:nvPr>
            <p:ph idx="1"/>
          </p:nvPr>
        </p:nvSpPr>
        <p:spPr/>
        <p:txBody>
          <a:bodyPr/>
          <a:lstStyle/>
          <a:p>
            <a:r>
              <a:rPr lang="en-US" dirty="0" smtClean="0"/>
              <a:t>These equations yield the following graphs </a:t>
            </a:r>
            <a:endParaRPr lang="en-US" dirty="0"/>
          </a:p>
        </p:txBody>
      </p:sp>
      <p:pic>
        <p:nvPicPr>
          <p:cNvPr id="4" name="Picture 3" descr="SHM Sine Graph 1.jpg"/>
          <p:cNvPicPr/>
          <p:nvPr/>
        </p:nvPicPr>
        <p:blipFill>
          <a:blip r:embed="rId2" cstate="print"/>
          <a:srcRect t="30924" b="38343"/>
          <a:stretch>
            <a:fillRect/>
          </a:stretch>
        </p:blipFill>
        <p:spPr>
          <a:xfrm>
            <a:off x="1828800" y="2514600"/>
            <a:ext cx="6400800" cy="40386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Relating SHM to Motion Around A Circle</a:t>
            </a:r>
            <a:endParaRPr lang="en-US" dirty="0"/>
          </a:p>
        </p:txBody>
      </p:sp>
      <p:sp>
        <p:nvSpPr>
          <p:cNvPr id="3" name="Content Placeholder 2"/>
          <p:cNvSpPr>
            <a:spLocks noGrp="1"/>
          </p:cNvSpPr>
          <p:nvPr>
            <p:ph idx="1"/>
          </p:nvPr>
        </p:nvSpPr>
        <p:spPr/>
        <p:txBody>
          <a:bodyPr/>
          <a:lstStyle/>
          <a:p>
            <a:r>
              <a:rPr lang="en-US" dirty="0" smtClean="0"/>
              <a:t>These equations yield the following graphs </a:t>
            </a:r>
            <a:endParaRPr lang="en-US" dirty="0"/>
          </a:p>
        </p:txBody>
      </p:sp>
      <p:pic>
        <p:nvPicPr>
          <p:cNvPr id="4" name="Picture 3" descr="SHM Sine Graph 1.jpg"/>
          <p:cNvPicPr/>
          <p:nvPr/>
        </p:nvPicPr>
        <p:blipFill>
          <a:blip r:embed="rId2" cstate="print"/>
          <a:srcRect t="61657" b="8669"/>
          <a:stretch>
            <a:fillRect/>
          </a:stretch>
        </p:blipFill>
        <p:spPr>
          <a:xfrm>
            <a:off x="1828800" y="2514600"/>
            <a:ext cx="6400800" cy="40386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Relating SHM to Motion Around A Circle</a:t>
            </a:r>
            <a:endParaRPr lang="en-US" dirty="0"/>
          </a:p>
        </p:txBody>
      </p:sp>
      <p:sp>
        <p:nvSpPr>
          <p:cNvPr id="3" name="Content Placeholder 2"/>
          <p:cNvSpPr>
            <a:spLocks noGrp="1"/>
          </p:cNvSpPr>
          <p:nvPr>
            <p:ph idx="1"/>
          </p:nvPr>
        </p:nvSpPr>
        <p:spPr/>
        <p:txBody>
          <a:bodyPr/>
          <a:lstStyle/>
          <a:p>
            <a:r>
              <a:rPr lang="en-US" dirty="0" smtClean="0"/>
              <a:t>These equations yield the following graphs </a:t>
            </a:r>
            <a:endParaRPr lang="en-US" dirty="0"/>
          </a:p>
        </p:txBody>
      </p:sp>
      <p:pic>
        <p:nvPicPr>
          <p:cNvPr id="4" name="Picture 3" descr="SHM Sine Graph 1.jpg"/>
          <p:cNvPicPr/>
          <p:nvPr/>
        </p:nvPicPr>
        <p:blipFill>
          <a:blip r:embed="rId2" cstate="print"/>
          <a:srcRect b="7547"/>
          <a:stretch>
            <a:fillRect/>
          </a:stretch>
        </p:blipFill>
        <p:spPr>
          <a:xfrm>
            <a:off x="914401" y="400050"/>
            <a:ext cx="7315199" cy="6172200"/>
          </a:xfrm>
          <a:prstGeom prst="rect">
            <a:avLst/>
          </a:prstGeom>
        </p:spPr>
      </p:pic>
      <p:cxnSp>
        <p:nvCxnSpPr>
          <p:cNvPr id="6" name="Straight Connector 5"/>
          <p:cNvCxnSpPr/>
          <p:nvPr/>
        </p:nvCxnSpPr>
        <p:spPr>
          <a:xfrm rot="5400000" flipH="1" flipV="1">
            <a:off x="-488950" y="3429000"/>
            <a:ext cx="60579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120650" y="3429000"/>
            <a:ext cx="60579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781050" y="3429000"/>
            <a:ext cx="60579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1441450" y="3429000"/>
            <a:ext cx="60579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1123950" y="3448050"/>
            <a:ext cx="60579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Relating </a:t>
            </a:r>
            <a:r>
              <a:rPr lang="en-US" dirty="0" err="1" smtClean="0"/>
              <a:t>cos</a:t>
            </a:r>
            <a:r>
              <a:rPr lang="en-US" dirty="0" smtClean="0"/>
              <a:t> to sin</a:t>
            </a:r>
            <a:endParaRPr lang="en-US" dirty="0"/>
          </a:p>
        </p:txBody>
      </p:sp>
      <p:pic>
        <p:nvPicPr>
          <p:cNvPr id="4" name="Picture 3" descr="SHM Sine Graph 1.jpg"/>
          <p:cNvPicPr/>
          <p:nvPr/>
        </p:nvPicPr>
        <p:blipFill>
          <a:blip r:embed="rId3" cstate="print"/>
          <a:srcRect b="68016"/>
          <a:stretch>
            <a:fillRect/>
          </a:stretch>
        </p:blipFill>
        <p:spPr>
          <a:xfrm>
            <a:off x="1315948" y="1295400"/>
            <a:ext cx="3886200" cy="2514600"/>
          </a:xfrm>
          <a:prstGeom prst="rect">
            <a:avLst/>
          </a:prstGeom>
        </p:spPr>
      </p:pic>
      <p:pic>
        <p:nvPicPr>
          <p:cNvPr id="6" name="Picture 5" descr="SHM Sine Graph 1.jpg"/>
          <p:cNvPicPr/>
          <p:nvPr/>
        </p:nvPicPr>
        <p:blipFill>
          <a:blip r:embed="rId3" cstate="print"/>
          <a:srcRect b="68016"/>
          <a:stretch>
            <a:fillRect/>
          </a:stretch>
        </p:blipFill>
        <p:spPr>
          <a:xfrm>
            <a:off x="959778" y="3962400"/>
            <a:ext cx="3886200" cy="2514600"/>
          </a:xfrm>
          <a:prstGeom prst="rect">
            <a:avLst/>
          </a:prstGeom>
        </p:spPr>
      </p:pic>
      <p:cxnSp>
        <p:nvCxnSpPr>
          <p:cNvPr id="8" name="Straight Connector 7"/>
          <p:cNvCxnSpPr/>
          <p:nvPr/>
        </p:nvCxnSpPr>
        <p:spPr>
          <a:xfrm>
            <a:off x="1828800" y="1600200"/>
            <a:ext cx="0" cy="4724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63842" name="Object 2"/>
          <p:cNvGraphicFramePr>
            <a:graphicFrameLocks noChangeAspect="1"/>
          </p:cNvGraphicFramePr>
          <p:nvPr/>
        </p:nvGraphicFramePr>
        <p:xfrm>
          <a:off x="5486400" y="1485900"/>
          <a:ext cx="3436938" cy="2171700"/>
        </p:xfrm>
        <a:graphic>
          <a:graphicData uri="http://schemas.openxmlformats.org/presentationml/2006/ole">
            <mc:AlternateContent xmlns:mc="http://schemas.openxmlformats.org/markup-compatibility/2006">
              <mc:Choice xmlns:v="urn:schemas-microsoft-com:vml" Requires="v">
                <p:oleObj spid="_x0000_s163850" name="Equation" r:id="rId4" imgW="863280" imgH="609480" progId="Equation.3">
                  <p:embed/>
                </p:oleObj>
              </mc:Choice>
              <mc:Fallback>
                <p:oleObj name="Equation" r:id="rId4" imgW="863280" imgH="60948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485900"/>
                        <a:ext cx="3436938" cy="2171700"/>
                      </a:xfrm>
                      <a:prstGeom prst="rect">
                        <a:avLst/>
                      </a:prstGeom>
                      <a:solidFill>
                        <a:schemeClr val="tx1"/>
                      </a:solidFill>
                    </p:spPr>
                  </p:pic>
                </p:oleObj>
              </mc:Fallback>
            </mc:AlternateContent>
          </a:graphicData>
        </a:graphic>
      </p:graphicFrame>
      <p:graphicFrame>
        <p:nvGraphicFramePr>
          <p:cNvPr id="163843" name="Object 2"/>
          <p:cNvGraphicFramePr>
            <a:graphicFrameLocks noChangeAspect="1"/>
          </p:cNvGraphicFramePr>
          <p:nvPr/>
        </p:nvGraphicFramePr>
        <p:xfrm>
          <a:off x="5535613" y="4152900"/>
          <a:ext cx="3336925" cy="2171700"/>
        </p:xfrm>
        <a:graphic>
          <a:graphicData uri="http://schemas.openxmlformats.org/presentationml/2006/ole">
            <mc:AlternateContent xmlns:mc="http://schemas.openxmlformats.org/markup-compatibility/2006">
              <mc:Choice xmlns:v="urn:schemas-microsoft-com:vml" Requires="v">
                <p:oleObj spid="_x0000_s163851" name="Equation" r:id="rId6" imgW="838080" imgH="609480" progId="Equation.3">
                  <p:embed/>
                </p:oleObj>
              </mc:Choice>
              <mc:Fallback>
                <p:oleObj name="Equation" r:id="rId6" imgW="838080" imgH="60948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5613" y="4152900"/>
                        <a:ext cx="3336925" cy="21717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r>
              <a:rPr lang="en-US" dirty="0" smtClean="0"/>
              <a:t>Angular Speak</a:t>
            </a:r>
            <a:endParaRPr lang="en-US" dirty="0"/>
          </a:p>
        </p:txBody>
      </p:sp>
      <p:sp>
        <p:nvSpPr>
          <p:cNvPr id="3" name="Content Placeholder 2"/>
          <p:cNvSpPr>
            <a:spLocks noGrp="1"/>
          </p:cNvSpPr>
          <p:nvPr>
            <p:ph idx="1"/>
          </p:nvPr>
        </p:nvSpPr>
        <p:spPr/>
        <p:txBody>
          <a:bodyPr/>
          <a:lstStyle/>
          <a:p>
            <a:endParaRPr lang="en-US"/>
          </a:p>
        </p:txBody>
      </p:sp>
      <p:pic>
        <p:nvPicPr>
          <p:cNvPr id="4" name="Picture 3" descr="SHM Sine Graph 1.jpg"/>
          <p:cNvPicPr/>
          <p:nvPr/>
        </p:nvPicPr>
        <p:blipFill>
          <a:blip r:embed="rId3" cstate="print"/>
          <a:srcRect b="7547"/>
          <a:stretch>
            <a:fillRect/>
          </a:stretch>
        </p:blipFill>
        <p:spPr>
          <a:xfrm>
            <a:off x="5257800" y="400050"/>
            <a:ext cx="3733800" cy="6172200"/>
          </a:xfrm>
          <a:prstGeom prst="rect">
            <a:avLst/>
          </a:prstGeom>
        </p:spPr>
      </p:pic>
      <p:graphicFrame>
        <p:nvGraphicFramePr>
          <p:cNvPr id="195586" name="Object 2"/>
          <p:cNvGraphicFramePr>
            <a:graphicFrameLocks noChangeAspect="1"/>
          </p:cNvGraphicFramePr>
          <p:nvPr/>
        </p:nvGraphicFramePr>
        <p:xfrm>
          <a:off x="609600" y="2362200"/>
          <a:ext cx="3994151" cy="2397125"/>
        </p:xfrm>
        <a:graphic>
          <a:graphicData uri="http://schemas.openxmlformats.org/presentationml/2006/ole">
            <mc:AlternateContent xmlns:mc="http://schemas.openxmlformats.org/markup-compatibility/2006">
              <mc:Choice xmlns:v="urn:schemas-microsoft-com:vml" Requires="v">
                <p:oleObj spid="_x0000_s195590" name="Equation" r:id="rId4" imgW="1002960" imgH="672840" progId="Equation.3">
                  <p:embed/>
                </p:oleObj>
              </mc:Choice>
              <mc:Fallback>
                <p:oleObj name="Equation" r:id="rId4" imgW="1002960" imgH="67284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362200"/>
                        <a:ext cx="3994151" cy="2397125"/>
                      </a:xfrm>
                      <a:prstGeom prst="rect">
                        <a:avLst/>
                      </a:prstGeom>
                      <a:solidFill>
                        <a:schemeClr val="tx1"/>
                      </a:solidFill>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Enduring Understanding(s):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Classically, the acceleration of an object interacting with other objects can be predicted by using  .</a:t>
            </a:r>
          </a:p>
          <a:p>
            <a:r>
              <a:rPr lang="en-US" sz="3200" dirty="0" smtClean="0"/>
              <a:t>Interactions with other objects or systems can change the total energy of a system.</a:t>
            </a:r>
          </a:p>
          <a:p>
            <a:r>
              <a:rPr lang="en-US" sz="3200" dirty="0" smtClean="0"/>
              <a:t>The energy of a system is conserved.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4" action="ppaction://hlinkfile"/>
              </a:rPr>
              <a:t>Simple Pendulum</a:t>
            </a:r>
            <a:endParaRPr lang="en-US" dirty="0"/>
          </a:p>
        </p:txBody>
      </p:sp>
      <p:pic>
        <p:nvPicPr>
          <p:cNvPr id="5" name="C~Simple Pendulu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95400" y="1441450"/>
            <a:ext cx="6781800" cy="508635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Simple Pendulums</a:t>
            </a:r>
            <a:endParaRPr lang="en-US" dirty="0"/>
          </a:p>
        </p:txBody>
      </p:sp>
      <p:sp>
        <p:nvSpPr>
          <p:cNvPr id="4" name="Content Placeholder 3"/>
          <p:cNvSpPr>
            <a:spLocks noGrp="1"/>
          </p:cNvSpPr>
          <p:nvPr>
            <p:ph sz="half" idx="1"/>
          </p:nvPr>
        </p:nvSpPr>
        <p:spPr>
          <a:xfrm>
            <a:off x="228600" y="1770503"/>
            <a:ext cx="4274344" cy="5087497"/>
          </a:xfrm>
        </p:spPr>
        <p:txBody>
          <a:bodyPr>
            <a:normAutofit/>
          </a:bodyPr>
          <a:lstStyle/>
          <a:p>
            <a:r>
              <a:rPr lang="en-US" dirty="0" smtClean="0"/>
              <a:t>Small object (bob) suspended from a cord or shaft</a:t>
            </a:r>
          </a:p>
          <a:p>
            <a:r>
              <a:rPr lang="en-US" dirty="0" smtClean="0"/>
              <a:t>Assumptions:</a:t>
            </a:r>
          </a:p>
          <a:p>
            <a:pPr lvl="1"/>
            <a:r>
              <a:rPr lang="en-US" dirty="0" smtClean="0"/>
              <a:t>Cord/shaft doesn’t stretch</a:t>
            </a:r>
          </a:p>
          <a:p>
            <a:pPr lvl="1"/>
            <a:r>
              <a:rPr lang="en-US" dirty="0" smtClean="0"/>
              <a:t>Mass of cord/shaft is negligible</a:t>
            </a:r>
          </a:p>
          <a:p>
            <a:pPr lvl="1"/>
            <a:r>
              <a:rPr lang="en-US" dirty="0" smtClean="0"/>
              <a:t>Friction is negligible</a:t>
            </a:r>
            <a:endParaRPr lang="en-US" dirty="0"/>
          </a:p>
        </p:txBody>
      </p:sp>
      <p:pic>
        <p:nvPicPr>
          <p:cNvPr id="8" name="Content Placeholder 7" descr="scan0001.jpg"/>
          <p:cNvPicPr>
            <a:picLocks noGrp="1" noChangeAspect="1"/>
          </p:cNvPicPr>
          <p:nvPr>
            <p:ph sz="half" idx="2"/>
          </p:nvPr>
        </p:nvPicPr>
        <p:blipFill>
          <a:blip r:embed="rId2" cstate="print"/>
          <a:stretch>
            <a:fillRect/>
          </a:stretch>
        </p:blipFill>
        <p:spPr>
          <a:xfrm>
            <a:off x="4714050" y="1447800"/>
            <a:ext cx="4293816" cy="4759230"/>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Simple Pendulums</a:t>
            </a:r>
            <a:endParaRPr lang="en-US" dirty="0"/>
          </a:p>
        </p:txBody>
      </p:sp>
      <p:sp>
        <p:nvSpPr>
          <p:cNvPr id="4" name="Content Placeholder 3"/>
          <p:cNvSpPr>
            <a:spLocks noGrp="1"/>
          </p:cNvSpPr>
          <p:nvPr>
            <p:ph sz="half" idx="1"/>
          </p:nvPr>
        </p:nvSpPr>
        <p:spPr>
          <a:xfrm>
            <a:off x="228600" y="1770503"/>
            <a:ext cx="4274344" cy="5087497"/>
          </a:xfrm>
        </p:spPr>
        <p:txBody>
          <a:bodyPr>
            <a:normAutofit/>
          </a:bodyPr>
          <a:lstStyle/>
          <a:p>
            <a:r>
              <a:rPr lang="en-US" dirty="0" smtClean="0"/>
              <a:t>Top of the arc, max displacement  –  max </a:t>
            </a:r>
            <a:r>
              <a:rPr lang="en-US" b="1" i="1" dirty="0" smtClean="0"/>
              <a:t>gravitational</a:t>
            </a:r>
            <a:r>
              <a:rPr lang="en-US" dirty="0" smtClean="0"/>
              <a:t> potential energy</a:t>
            </a:r>
          </a:p>
          <a:p>
            <a:r>
              <a:rPr lang="en-US" dirty="0" smtClean="0"/>
              <a:t>Bottom of the arc – max kinetic energy</a:t>
            </a:r>
            <a:endParaRPr lang="en-US" dirty="0"/>
          </a:p>
        </p:txBody>
      </p:sp>
      <p:sp>
        <p:nvSpPr>
          <p:cNvPr id="5" name="Content Placeholder 4"/>
          <p:cNvSpPr>
            <a:spLocks noGrp="1"/>
          </p:cNvSpPr>
          <p:nvPr>
            <p:ph sz="half" idx="2"/>
          </p:nvPr>
        </p:nvSpPr>
        <p:spPr/>
        <p:txBody>
          <a:bodyPr>
            <a:normAutofit/>
          </a:bodyPr>
          <a:lstStyle/>
          <a:p>
            <a:endParaRPr lang="en-US"/>
          </a:p>
        </p:txBody>
      </p:sp>
      <p:pic>
        <p:nvPicPr>
          <p:cNvPr id="7" name="Content Placeholder 7" descr="scan0001.jpg"/>
          <p:cNvPicPr>
            <a:picLocks noChangeAspect="1"/>
          </p:cNvPicPr>
          <p:nvPr/>
        </p:nvPicPr>
        <p:blipFill>
          <a:blip r:embed="rId2" cstate="print"/>
          <a:stretch>
            <a:fillRect/>
          </a:stretch>
        </p:blipFill>
        <p:spPr>
          <a:xfrm>
            <a:off x="4714050" y="1447800"/>
            <a:ext cx="4293816" cy="475923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Simple Pendulums</a:t>
            </a:r>
            <a:endParaRPr lang="en-US" dirty="0"/>
          </a:p>
        </p:txBody>
      </p:sp>
      <p:sp>
        <p:nvSpPr>
          <p:cNvPr id="4" name="Content Placeholder 3"/>
          <p:cNvSpPr>
            <a:spLocks noGrp="1"/>
          </p:cNvSpPr>
          <p:nvPr>
            <p:ph sz="half" idx="1"/>
          </p:nvPr>
        </p:nvSpPr>
        <p:spPr>
          <a:xfrm>
            <a:off x="228600" y="1770503"/>
            <a:ext cx="4274344" cy="5087497"/>
          </a:xfrm>
        </p:spPr>
        <p:txBody>
          <a:bodyPr>
            <a:normAutofit/>
          </a:bodyPr>
          <a:lstStyle/>
          <a:p>
            <a:r>
              <a:rPr lang="en-US" dirty="0" smtClean="0"/>
              <a:t>Forces (static)</a:t>
            </a:r>
          </a:p>
          <a:p>
            <a:pPr lvl="1"/>
            <a:r>
              <a:rPr lang="en-US" dirty="0" smtClean="0"/>
              <a:t>Tension</a:t>
            </a:r>
          </a:p>
          <a:p>
            <a:pPr lvl="1"/>
            <a:r>
              <a:rPr lang="en-US" dirty="0" smtClean="0"/>
              <a:t>Gravity</a:t>
            </a:r>
          </a:p>
          <a:p>
            <a:pPr lvl="2"/>
            <a:r>
              <a:rPr lang="en-US" dirty="0" smtClean="0"/>
              <a:t>Y-component = F</a:t>
            </a:r>
            <a:r>
              <a:rPr lang="en-US" baseline="-25000" dirty="0" smtClean="0"/>
              <a:t>T</a:t>
            </a:r>
            <a:r>
              <a:rPr lang="en-US" dirty="0" smtClean="0"/>
              <a:t> </a:t>
            </a:r>
          </a:p>
          <a:p>
            <a:pPr lvl="2"/>
            <a:r>
              <a:rPr lang="en-US" dirty="0" smtClean="0"/>
              <a:t>X-component in the direction of motion</a:t>
            </a:r>
          </a:p>
          <a:p>
            <a:r>
              <a:rPr lang="en-US" dirty="0" smtClean="0">
                <a:solidFill>
                  <a:srgbClr val="FFFF00"/>
                </a:solidFill>
              </a:rPr>
              <a:t>Forces (dynamic)?</a:t>
            </a:r>
            <a:endParaRPr lang="en-US" dirty="0">
              <a:solidFill>
                <a:srgbClr val="FFFF00"/>
              </a:solidFill>
            </a:endParaRPr>
          </a:p>
        </p:txBody>
      </p:sp>
      <p:sp>
        <p:nvSpPr>
          <p:cNvPr id="5" name="Content Placeholder 4"/>
          <p:cNvSpPr>
            <a:spLocks noGrp="1"/>
          </p:cNvSpPr>
          <p:nvPr>
            <p:ph sz="half" idx="2"/>
          </p:nvPr>
        </p:nvSpPr>
        <p:spPr/>
        <p:txBody>
          <a:bodyPr>
            <a:normAutofit/>
          </a:bodyPr>
          <a:lstStyle/>
          <a:p>
            <a:endParaRPr lang="en-US"/>
          </a:p>
        </p:txBody>
      </p:sp>
      <p:pic>
        <p:nvPicPr>
          <p:cNvPr id="7" name="Content Placeholder 7" descr="scan0001.jpg"/>
          <p:cNvPicPr>
            <a:picLocks noChangeAspect="1"/>
          </p:cNvPicPr>
          <p:nvPr/>
        </p:nvPicPr>
        <p:blipFill>
          <a:blip r:embed="rId2" cstate="print"/>
          <a:stretch>
            <a:fillRect/>
          </a:stretch>
        </p:blipFill>
        <p:spPr>
          <a:xfrm>
            <a:off x="4714050" y="1447800"/>
            <a:ext cx="4293816" cy="475923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Simple Pendulums</a:t>
            </a:r>
            <a:endParaRPr lang="en-US" dirty="0"/>
          </a:p>
        </p:txBody>
      </p:sp>
      <p:sp>
        <p:nvSpPr>
          <p:cNvPr id="4" name="Content Placeholder 3"/>
          <p:cNvSpPr>
            <a:spLocks noGrp="1"/>
          </p:cNvSpPr>
          <p:nvPr>
            <p:ph sz="half" idx="1"/>
          </p:nvPr>
        </p:nvSpPr>
        <p:spPr>
          <a:xfrm>
            <a:off x="228600" y="1770503"/>
            <a:ext cx="4274344" cy="5087497"/>
          </a:xfrm>
        </p:spPr>
        <p:txBody>
          <a:bodyPr>
            <a:normAutofit/>
          </a:bodyPr>
          <a:lstStyle/>
          <a:p>
            <a:r>
              <a:rPr lang="en-US" dirty="0" smtClean="0"/>
              <a:t>Forces (static)</a:t>
            </a:r>
          </a:p>
          <a:p>
            <a:pPr lvl="1"/>
            <a:r>
              <a:rPr lang="en-US" dirty="0" smtClean="0"/>
              <a:t>Tension</a:t>
            </a:r>
          </a:p>
          <a:p>
            <a:pPr lvl="1"/>
            <a:r>
              <a:rPr lang="en-US" dirty="0" smtClean="0"/>
              <a:t>Gravity</a:t>
            </a:r>
          </a:p>
          <a:p>
            <a:pPr lvl="2"/>
            <a:r>
              <a:rPr lang="en-US" dirty="0" smtClean="0"/>
              <a:t>Y-component = F</a:t>
            </a:r>
            <a:r>
              <a:rPr lang="en-US" baseline="-25000" dirty="0" smtClean="0"/>
              <a:t>T</a:t>
            </a:r>
            <a:r>
              <a:rPr lang="en-US" dirty="0" smtClean="0"/>
              <a:t> </a:t>
            </a:r>
          </a:p>
          <a:p>
            <a:pPr lvl="2"/>
            <a:r>
              <a:rPr lang="en-US" dirty="0" smtClean="0"/>
              <a:t>X-component in the direction of motion</a:t>
            </a:r>
          </a:p>
          <a:p>
            <a:r>
              <a:rPr lang="en-US" dirty="0" smtClean="0">
                <a:solidFill>
                  <a:srgbClr val="FFFF00"/>
                </a:solidFill>
              </a:rPr>
              <a:t>Forces (dynamic)?</a:t>
            </a:r>
          </a:p>
          <a:p>
            <a:pPr lvl="1"/>
            <a:r>
              <a:rPr lang="en-US" dirty="0" smtClean="0">
                <a:solidFill>
                  <a:srgbClr val="FFFF00"/>
                </a:solidFill>
              </a:rPr>
              <a:t>F = m (v</a:t>
            </a:r>
            <a:r>
              <a:rPr lang="en-US" baseline="30000" dirty="0" smtClean="0">
                <a:solidFill>
                  <a:srgbClr val="FFFF00"/>
                </a:solidFill>
              </a:rPr>
              <a:t>2</a:t>
            </a:r>
            <a:r>
              <a:rPr lang="en-US" dirty="0" smtClean="0">
                <a:solidFill>
                  <a:srgbClr val="FFFF00"/>
                </a:solidFill>
              </a:rPr>
              <a:t>/r), y-direction only</a:t>
            </a:r>
            <a:endParaRPr lang="en-US" dirty="0">
              <a:solidFill>
                <a:srgbClr val="FFFF00"/>
              </a:solidFill>
            </a:endParaRPr>
          </a:p>
        </p:txBody>
      </p:sp>
      <p:sp>
        <p:nvSpPr>
          <p:cNvPr id="5" name="Content Placeholder 4"/>
          <p:cNvSpPr>
            <a:spLocks noGrp="1"/>
          </p:cNvSpPr>
          <p:nvPr>
            <p:ph sz="half" idx="2"/>
          </p:nvPr>
        </p:nvSpPr>
        <p:spPr/>
        <p:txBody>
          <a:bodyPr>
            <a:normAutofit/>
          </a:bodyPr>
          <a:lstStyle/>
          <a:p>
            <a:endParaRPr lang="en-US"/>
          </a:p>
        </p:txBody>
      </p:sp>
      <p:pic>
        <p:nvPicPr>
          <p:cNvPr id="7" name="Content Placeholder 7" descr="scan0001.jpg"/>
          <p:cNvPicPr>
            <a:picLocks noChangeAspect="1"/>
          </p:cNvPicPr>
          <p:nvPr/>
        </p:nvPicPr>
        <p:blipFill>
          <a:blip r:embed="rId2" cstate="print"/>
          <a:stretch>
            <a:fillRect/>
          </a:stretch>
        </p:blipFill>
        <p:spPr>
          <a:xfrm>
            <a:off x="4714050" y="1447800"/>
            <a:ext cx="4293816" cy="475923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sz="3400" b="1" dirty="0" smtClean="0"/>
              <a:t>Simple Pendulums – Complicated Math</a:t>
            </a:r>
            <a:endParaRPr lang="en-US" sz="3400" b="1" dirty="0"/>
          </a:p>
        </p:txBody>
      </p:sp>
      <p:sp>
        <p:nvSpPr>
          <p:cNvPr id="4" name="Content Placeholder 3"/>
          <p:cNvSpPr>
            <a:spLocks noGrp="1"/>
          </p:cNvSpPr>
          <p:nvPr>
            <p:ph sz="half" idx="1"/>
          </p:nvPr>
        </p:nvSpPr>
        <p:spPr>
          <a:xfrm>
            <a:off x="304800" y="1447801"/>
            <a:ext cx="4198144" cy="5410200"/>
          </a:xfrm>
        </p:spPr>
        <p:txBody>
          <a:bodyPr>
            <a:normAutofit/>
          </a:bodyPr>
          <a:lstStyle/>
          <a:p>
            <a:r>
              <a:rPr lang="en-US" dirty="0" smtClean="0"/>
              <a:t>Displacement</a:t>
            </a:r>
          </a:p>
          <a:p>
            <a:endParaRPr lang="en-US" dirty="0" smtClean="0"/>
          </a:p>
          <a:p>
            <a:endParaRPr lang="en-US" dirty="0" smtClean="0"/>
          </a:p>
          <a:p>
            <a:r>
              <a:rPr lang="en-US" dirty="0" smtClean="0"/>
              <a:t>Restoring Force</a:t>
            </a:r>
          </a:p>
          <a:p>
            <a:endParaRPr lang="en-US" dirty="0" smtClean="0"/>
          </a:p>
          <a:p>
            <a:endParaRPr lang="en-US" dirty="0" smtClean="0"/>
          </a:p>
          <a:p>
            <a:r>
              <a:rPr lang="en-US" b="1" i="1" dirty="0" smtClean="0">
                <a:solidFill>
                  <a:srgbClr val="FFFF00"/>
                </a:solidFill>
              </a:rPr>
              <a:t>Is it Simple Harmonic Motion?</a:t>
            </a:r>
          </a:p>
          <a:p>
            <a:endParaRPr lang="en-US" dirty="0" smtClean="0"/>
          </a:p>
          <a:p>
            <a:endParaRPr lang="en-US" dirty="0" smtClean="0"/>
          </a:p>
        </p:txBody>
      </p:sp>
      <p:sp>
        <p:nvSpPr>
          <p:cNvPr id="5" name="Content Placeholder 4"/>
          <p:cNvSpPr>
            <a:spLocks noGrp="1"/>
          </p:cNvSpPr>
          <p:nvPr>
            <p:ph sz="half" idx="2"/>
          </p:nvPr>
        </p:nvSpPr>
        <p:spPr/>
        <p:txBody>
          <a:bodyPr>
            <a:normAutofit/>
          </a:bodyPr>
          <a:lstStyle/>
          <a:p>
            <a:endParaRPr lang="en-US"/>
          </a:p>
        </p:txBody>
      </p:sp>
      <p:pic>
        <p:nvPicPr>
          <p:cNvPr id="7" name="Content Placeholder 7" descr="scan0001.jpg"/>
          <p:cNvPicPr>
            <a:picLocks noChangeAspect="1"/>
          </p:cNvPicPr>
          <p:nvPr/>
        </p:nvPicPr>
        <p:blipFill>
          <a:blip r:embed="rId3" cstate="print"/>
          <a:stretch>
            <a:fillRect/>
          </a:stretch>
        </p:blipFill>
        <p:spPr>
          <a:xfrm>
            <a:off x="4714050" y="1447800"/>
            <a:ext cx="4293816" cy="4759230"/>
          </a:xfrm>
          <a:prstGeom prst="rect">
            <a:avLst/>
          </a:prstGeom>
        </p:spPr>
      </p:pic>
      <p:graphicFrame>
        <p:nvGraphicFramePr>
          <p:cNvPr id="193538" name="Object 2"/>
          <p:cNvGraphicFramePr>
            <a:graphicFrameLocks noChangeAspect="1"/>
          </p:cNvGraphicFramePr>
          <p:nvPr/>
        </p:nvGraphicFramePr>
        <p:xfrm>
          <a:off x="920750" y="2209800"/>
          <a:ext cx="3194050" cy="609600"/>
        </p:xfrm>
        <a:graphic>
          <a:graphicData uri="http://schemas.openxmlformats.org/presentationml/2006/ole">
            <mc:AlternateContent xmlns:mc="http://schemas.openxmlformats.org/markup-compatibility/2006">
              <mc:Choice xmlns:v="urn:schemas-microsoft-com:vml" Requires="v">
                <p:oleObj spid="_x0000_s196618" name="Equation" r:id="rId4" imgW="1028520" imgH="215640" progId="Equation.3">
                  <p:embed/>
                </p:oleObj>
              </mc:Choice>
              <mc:Fallback>
                <p:oleObj name="Equation" r:id="rId4" imgW="1028520" imgH="21564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0" y="2209800"/>
                        <a:ext cx="3194050" cy="609600"/>
                      </a:xfrm>
                      <a:prstGeom prst="rect">
                        <a:avLst/>
                      </a:prstGeom>
                      <a:solidFill>
                        <a:schemeClr val="tx1"/>
                      </a:solidFill>
                    </p:spPr>
                  </p:pic>
                </p:oleObj>
              </mc:Fallback>
            </mc:AlternateContent>
          </a:graphicData>
        </a:graphic>
      </p:graphicFrame>
      <p:graphicFrame>
        <p:nvGraphicFramePr>
          <p:cNvPr id="193539" name="Object 2"/>
          <p:cNvGraphicFramePr>
            <a:graphicFrameLocks noChangeAspect="1"/>
          </p:cNvGraphicFramePr>
          <p:nvPr/>
        </p:nvGraphicFramePr>
        <p:xfrm>
          <a:off x="858837" y="3751263"/>
          <a:ext cx="2798763" cy="574675"/>
        </p:xfrm>
        <a:graphic>
          <a:graphicData uri="http://schemas.openxmlformats.org/presentationml/2006/ole">
            <mc:AlternateContent xmlns:mc="http://schemas.openxmlformats.org/markup-compatibility/2006">
              <mc:Choice xmlns:v="urn:schemas-microsoft-com:vml" Requires="v">
                <p:oleObj spid="_x0000_s196619" name="Equation" r:id="rId6" imgW="901440" imgH="203040" progId="Equation.3">
                  <p:embed/>
                </p:oleObj>
              </mc:Choice>
              <mc:Fallback>
                <p:oleObj name="Equation" r:id="rId6" imgW="901440" imgH="2030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837" y="3751263"/>
                        <a:ext cx="2798763" cy="57467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sz="3400" b="1" dirty="0" smtClean="0"/>
              <a:t>Simple Pendulums – Complicated Math</a:t>
            </a:r>
            <a:endParaRPr lang="en-US" sz="3400" b="1" dirty="0"/>
          </a:p>
        </p:txBody>
      </p:sp>
      <p:sp>
        <p:nvSpPr>
          <p:cNvPr id="4" name="Content Placeholder 3"/>
          <p:cNvSpPr>
            <a:spLocks noGrp="1"/>
          </p:cNvSpPr>
          <p:nvPr>
            <p:ph sz="half" idx="1"/>
          </p:nvPr>
        </p:nvSpPr>
        <p:spPr>
          <a:xfrm>
            <a:off x="304800" y="1426464"/>
            <a:ext cx="4198144" cy="5431537"/>
          </a:xfrm>
        </p:spPr>
        <p:txBody>
          <a:bodyPr>
            <a:normAutofit lnSpcReduction="10000"/>
          </a:bodyPr>
          <a:lstStyle/>
          <a:p>
            <a:r>
              <a:rPr lang="en-US" dirty="0" smtClean="0"/>
              <a:t>Displacement</a:t>
            </a:r>
          </a:p>
          <a:p>
            <a:endParaRPr lang="en-US" dirty="0" smtClean="0"/>
          </a:p>
          <a:p>
            <a:endParaRPr lang="en-US" dirty="0" smtClean="0"/>
          </a:p>
          <a:p>
            <a:r>
              <a:rPr lang="en-US" dirty="0" smtClean="0"/>
              <a:t>Restoring Force</a:t>
            </a:r>
          </a:p>
          <a:p>
            <a:endParaRPr lang="en-US" dirty="0" smtClean="0"/>
          </a:p>
          <a:p>
            <a:endParaRPr lang="en-US" dirty="0" smtClean="0"/>
          </a:p>
          <a:p>
            <a:r>
              <a:rPr lang="en-US" b="1" i="1" dirty="0" smtClean="0">
                <a:solidFill>
                  <a:srgbClr val="FFFF00"/>
                </a:solidFill>
              </a:rPr>
              <a:t>Is it Simple Harmonic Motion</a:t>
            </a:r>
            <a:r>
              <a:rPr lang="en-US" b="1" i="1" dirty="0" smtClean="0">
                <a:solidFill>
                  <a:srgbClr val="FFFF00"/>
                </a:solidFill>
              </a:rPr>
              <a:t>?</a:t>
            </a:r>
          </a:p>
          <a:p>
            <a:r>
              <a:rPr lang="en-US" b="1" i="1" dirty="0" smtClean="0">
                <a:solidFill>
                  <a:srgbClr val="FF0000"/>
                </a:solidFill>
              </a:rPr>
              <a:t>No, because the restoring force is not in the same direction as the acceleration!!!</a:t>
            </a:r>
            <a:endParaRPr lang="en-US" b="1" i="1" dirty="0" smtClean="0">
              <a:solidFill>
                <a:srgbClr val="FF0000"/>
              </a:solidFill>
            </a:endParaRPr>
          </a:p>
          <a:p>
            <a:endParaRPr lang="en-US" dirty="0" smtClean="0"/>
          </a:p>
          <a:p>
            <a:endParaRPr lang="en-US" dirty="0" smtClean="0"/>
          </a:p>
        </p:txBody>
      </p:sp>
      <p:sp>
        <p:nvSpPr>
          <p:cNvPr id="5" name="Content Placeholder 4"/>
          <p:cNvSpPr>
            <a:spLocks noGrp="1"/>
          </p:cNvSpPr>
          <p:nvPr>
            <p:ph sz="half" idx="2"/>
          </p:nvPr>
        </p:nvSpPr>
        <p:spPr/>
        <p:txBody>
          <a:bodyPr>
            <a:normAutofit lnSpcReduction="10000"/>
          </a:bodyPr>
          <a:lstStyle/>
          <a:p>
            <a:endParaRPr lang="en-US"/>
          </a:p>
        </p:txBody>
      </p:sp>
      <p:pic>
        <p:nvPicPr>
          <p:cNvPr id="7" name="Content Placeholder 7" descr="scan0001.jpg"/>
          <p:cNvPicPr>
            <a:picLocks noChangeAspect="1"/>
          </p:cNvPicPr>
          <p:nvPr/>
        </p:nvPicPr>
        <p:blipFill>
          <a:blip r:embed="rId3" cstate="print"/>
          <a:stretch>
            <a:fillRect/>
          </a:stretch>
        </p:blipFill>
        <p:spPr>
          <a:xfrm>
            <a:off x="4714050" y="1447800"/>
            <a:ext cx="4293816" cy="4759230"/>
          </a:xfrm>
          <a:prstGeom prst="rect">
            <a:avLst/>
          </a:prstGeom>
        </p:spPr>
      </p:pic>
      <p:graphicFrame>
        <p:nvGraphicFramePr>
          <p:cNvPr id="193538" name="Object 2"/>
          <p:cNvGraphicFramePr>
            <a:graphicFrameLocks noChangeAspect="1"/>
          </p:cNvGraphicFramePr>
          <p:nvPr>
            <p:extLst>
              <p:ext uri="{D42A27DB-BD31-4B8C-83A1-F6EECF244321}">
                <p14:modId xmlns:p14="http://schemas.microsoft.com/office/powerpoint/2010/main" val="3406345265"/>
              </p:ext>
            </p:extLst>
          </p:nvPr>
        </p:nvGraphicFramePr>
        <p:xfrm>
          <a:off x="1004490" y="2026745"/>
          <a:ext cx="3194050" cy="609600"/>
        </p:xfrm>
        <a:graphic>
          <a:graphicData uri="http://schemas.openxmlformats.org/presentationml/2006/ole">
            <mc:AlternateContent xmlns:mc="http://schemas.openxmlformats.org/markup-compatibility/2006">
              <mc:Choice xmlns:v="urn:schemas-microsoft-com:vml" Requires="v">
                <p:oleObj spid="_x0000_s206852" name="Equation" r:id="rId4" imgW="1028520" imgH="215640" progId="Equation.3">
                  <p:embed/>
                </p:oleObj>
              </mc:Choice>
              <mc:Fallback>
                <p:oleObj name="Equation" r:id="rId4" imgW="10285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490" y="2026745"/>
                        <a:ext cx="3194050" cy="609600"/>
                      </a:xfrm>
                      <a:prstGeom prst="rect">
                        <a:avLst/>
                      </a:prstGeom>
                      <a:solidFill>
                        <a:schemeClr val="tx1"/>
                      </a:solidFill>
                    </p:spPr>
                  </p:pic>
                </p:oleObj>
              </mc:Fallback>
            </mc:AlternateContent>
          </a:graphicData>
        </a:graphic>
      </p:graphicFrame>
      <p:graphicFrame>
        <p:nvGraphicFramePr>
          <p:cNvPr id="193539" name="Object 2"/>
          <p:cNvGraphicFramePr>
            <a:graphicFrameLocks noChangeAspect="1"/>
          </p:cNvGraphicFramePr>
          <p:nvPr>
            <p:extLst>
              <p:ext uri="{D42A27DB-BD31-4B8C-83A1-F6EECF244321}">
                <p14:modId xmlns:p14="http://schemas.microsoft.com/office/powerpoint/2010/main" val="2936129489"/>
              </p:ext>
            </p:extLst>
          </p:nvPr>
        </p:nvGraphicFramePr>
        <p:xfrm>
          <a:off x="1004490" y="3540077"/>
          <a:ext cx="2798763" cy="574675"/>
        </p:xfrm>
        <a:graphic>
          <a:graphicData uri="http://schemas.openxmlformats.org/presentationml/2006/ole">
            <mc:AlternateContent xmlns:mc="http://schemas.openxmlformats.org/markup-compatibility/2006">
              <mc:Choice xmlns:v="urn:schemas-microsoft-com:vml" Requires="v">
                <p:oleObj spid="_x0000_s206853" name="Equation" r:id="rId6" imgW="901440" imgH="203040" progId="Equation.3">
                  <p:embed/>
                </p:oleObj>
              </mc:Choice>
              <mc:Fallback>
                <p:oleObj name="Equation" r:id="rId6" imgW="901440" imgH="203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4490" y="3540077"/>
                        <a:ext cx="2798763" cy="574675"/>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5691440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228600"/>
            <a:ext cx="8382000" cy="1197864"/>
          </a:xfrm>
        </p:spPr>
        <p:txBody>
          <a:bodyPr/>
          <a:lstStyle/>
          <a:p>
            <a:r>
              <a:rPr lang="en-US" dirty="0" smtClean="0"/>
              <a:t>Is It SHM?</a:t>
            </a:r>
            <a:endParaRPr lang="en-US" dirty="0"/>
          </a:p>
        </p:txBody>
      </p:sp>
      <p:sp>
        <p:nvSpPr>
          <p:cNvPr id="8" name="Content Placeholder 7"/>
          <p:cNvSpPr>
            <a:spLocks noGrp="1"/>
          </p:cNvSpPr>
          <p:nvPr>
            <p:ph idx="1"/>
          </p:nvPr>
        </p:nvSpPr>
        <p:spPr>
          <a:xfrm>
            <a:off x="152400" y="1066800"/>
            <a:ext cx="4572000" cy="5288760"/>
          </a:xfrm>
        </p:spPr>
        <p:txBody>
          <a:bodyPr>
            <a:normAutofit lnSpcReduction="10000"/>
          </a:bodyPr>
          <a:lstStyle/>
          <a:p>
            <a:r>
              <a:rPr lang="en-US" dirty="0" smtClean="0"/>
              <a:t>Note that for pendulums, since the acceleration / force is </a:t>
            </a:r>
            <a:r>
              <a:rPr lang="en-US" b="1" i="1" dirty="0" smtClean="0"/>
              <a:t>proportional to sin</a:t>
            </a:r>
            <a:r>
              <a:rPr lang="el-GR" b="1" i="1" dirty="0" smtClean="0"/>
              <a:t>θ</a:t>
            </a:r>
            <a:r>
              <a:rPr lang="en-US" b="1" i="1" dirty="0" smtClean="0"/>
              <a:t> and not </a:t>
            </a:r>
            <a:r>
              <a:rPr lang="el-GR" b="1" i="1" dirty="0" smtClean="0"/>
              <a:t>θ</a:t>
            </a:r>
            <a:r>
              <a:rPr lang="en-US" b="1" i="1" dirty="0" smtClean="0"/>
              <a:t>, it is not SHM</a:t>
            </a:r>
          </a:p>
          <a:p>
            <a:r>
              <a:rPr lang="en-US" dirty="0" smtClean="0"/>
              <a:t>We will have oscillations, but they will </a:t>
            </a:r>
            <a:r>
              <a:rPr lang="en-US" b="1" i="1" dirty="0" smtClean="0"/>
              <a:t>not be simple harmonic motion</a:t>
            </a:r>
          </a:p>
          <a:p>
            <a:r>
              <a:rPr lang="en-US" b="1" i="1" u="sng" dirty="0" smtClean="0"/>
              <a:t>However</a:t>
            </a:r>
            <a:r>
              <a:rPr lang="en-US" b="1" i="1" dirty="0" smtClean="0"/>
              <a:t>, we consider it to be SHM for small amplitudes – eh, it’s close enough</a:t>
            </a:r>
            <a:endParaRPr lang="en-US" b="1" i="1" dirty="0"/>
          </a:p>
        </p:txBody>
      </p:sp>
      <p:pic>
        <p:nvPicPr>
          <p:cNvPr id="4" name="Content Placeholder 7" descr="scan0001.jpg"/>
          <p:cNvPicPr>
            <a:picLocks noChangeAspect="1"/>
          </p:cNvPicPr>
          <p:nvPr/>
        </p:nvPicPr>
        <p:blipFill>
          <a:blip r:embed="rId2" cstate="print"/>
          <a:stretch>
            <a:fillRect/>
          </a:stretch>
        </p:blipFill>
        <p:spPr>
          <a:xfrm>
            <a:off x="4714050" y="1447800"/>
            <a:ext cx="4293816" cy="475923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sz="3400" b="1" dirty="0" smtClean="0"/>
              <a:t>Simple Pendulums – Complicated Math</a:t>
            </a:r>
            <a:endParaRPr lang="en-US" sz="3400" b="1" dirty="0"/>
          </a:p>
        </p:txBody>
      </p:sp>
      <p:sp>
        <p:nvSpPr>
          <p:cNvPr id="4" name="Content Placeholder 3"/>
          <p:cNvSpPr>
            <a:spLocks noGrp="1"/>
          </p:cNvSpPr>
          <p:nvPr>
            <p:ph sz="half" idx="1"/>
          </p:nvPr>
        </p:nvSpPr>
        <p:spPr>
          <a:xfrm>
            <a:off x="304800" y="1447801"/>
            <a:ext cx="4198144" cy="5410200"/>
          </a:xfrm>
        </p:spPr>
        <p:txBody>
          <a:bodyPr>
            <a:normAutofit/>
          </a:bodyPr>
          <a:lstStyle/>
          <a:p>
            <a:r>
              <a:rPr lang="en-US" dirty="0" smtClean="0"/>
              <a:t>Displacement</a:t>
            </a:r>
          </a:p>
          <a:p>
            <a:endParaRPr lang="en-US" dirty="0" smtClean="0"/>
          </a:p>
          <a:p>
            <a:endParaRPr lang="en-US" dirty="0" smtClean="0"/>
          </a:p>
          <a:p>
            <a:r>
              <a:rPr lang="en-US" dirty="0" smtClean="0"/>
              <a:t>Restoring Force</a:t>
            </a:r>
          </a:p>
          <a:p>
            <a:endParaRPr lang="en-US" dirty="0" smtClean="0"/>
          </a:p>
          <a:p>
            <a:endParaRPr lang="en-US" dirty="0" smtClean="0"/>
          </a:p>
          <a:p>
            <a:r>
              <a:rPr lang="en-US" dirty="0" smtClean="0"/>
              <a:t>For small angles / amplitudes</a:t>
            </a:r>
            <a:endParaRPr lang="en-US" dirty="0"/>
          </a:p>
        </p:txBody>
      </p:sp>
      <p:pic>
        <p:nvPicPr>
          <p:cNvPr id="9" name="Content Placeholder 8" descr="scan0002.jpg"/>
          <p:cNvPicPr>
            <a:picLocks noGrp="1" noChangeAspect="1"/>
          </p:cNvPicPr>
          <p:nvPr>
            <p:ph sz="half" idx="2"/>
          </p:nvPr>
        </p:nvPicPr>
        <p:blipFill>
          <a:blip r:embed="rId3" cstate="print"/>
          <a:stretch>
            <a:fillRect/>
          </a:stretch>
        </p:blipFill>
        <p:spPr>
          <a:xfrm>
            <a:off x="4343401" y="2133600"/>
            <a:ext cx="4640426" cy="3818346"/>
          </a:xfrm>
        </p:spPr>
      </p:pic>
      <p:graphicFrame>
        <p:nvGraphicFramePr>
          <p:cNvPr id="193538" name="Object 2"/>
          <p:cNvGraphicFramePr>
            <a:graphicFrameLocks noChangeAspect="1"/>
          </p:cNvGraphicFramePr>
          <p:nvPr/>
        </p:nvGraphicFramePr>
        <p:xfrm>
          <a:off x="920750" y="2209800"/>
          <a:ext cx="3194050" cy="609600"/>
        </p:xfrm>
        <a:graphic>
          <a:graphicData uri="http://schemas.openxmlformats.org/presentationml/2006/ole">
            <mc:AlternateContent xmlns:mc="http://schemas.openxmlformats.org/markup-compatibility/2006">
              <mc:Choice xmlns:v="urn:schemas-microsoft-com:vml" Requires="v">
                <p:oleObj spid="_x0000_s197646" name="Equation" r:id="rId4" imgW="1028520" imgH="215640" progId="Equation.3">
                  <p:embed/>
                </p:oleObj>
              </mc:Choice>
              <mc:Fallback>
                <p:oleObj name="Equation" r:id="rId4" imgW="1028520" imgH="21564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0" y="2209800"/>
                        <a:ext cx="3194050" cy="609600"/>
                      </a:xfrm>
                      <a:prstGeom prst="rect">
                        <a:avLst/>
                      </a:prstGeom>
                      <a:solidFill>
                        <a:schemeClr val="tx1"/>
                      </a:solidFill>
                    </p:spPr>
                  </p:pic>
                </p:oleObj>
              </mc:Fallback>
            </mc:AlternateContent>
          </a:graphicData>
        </a:graphic>
      </p:graphicFrame>
      <p:graphicFrame>
        <p:nvGraphicFramePr>
          <p:cNvPr id="193539" name="Object 2"/>
          <p:cNvGraphicFramePr>
            <a:graphicFrameLocks noChangeAspect="1"/>
          </p:cNvGraphicFramePr>
          <p:nvPr/>
        </p:nvGraphicFramePr>
        <p:xfrm>
          <a:off x="858837" y="3751263"/>
          <a:ext cx="2798763" cy="574675"/>
        </p:xfrm>
        <a:graphic>
          <a:graphicData uri="http://schemas.openxmlformats.org/presentationml/2006/ole">
            <mc:AlternateContent xmlns:mc="http://schemas.openxmlformats.org/markup-compatibility/2006">
              <mc:Choice xmlns:v="urn:schemas-microsoft-com:vml" Requires="v">
                <p:oleObj spid="_x0000_s197647" name="Equation" r:id="rId6" imgW="901440" imgH="203040" progId="Equation.3">
                  <p:embed/>
                </p:oleObj>
              </mc:Choice>
              <mc:Fallback>
                <p:oleObj name="Equation" r:id="rId6" imgW="901440" imgH="2030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837" y="3751263"/>
                        <a:ext cx="2798763" cy="574675"/>
                      </a:xfrm>
                      <a:prstGeom prst="rect">
                        <a:avLst/>
                      </a:prstGeom>
                      <a:solidFill>
                        <a:schemeClr val="tx1"/>
                      </a:solidFill>
                    </p:spPr>
                  </p:pic>
                </p:oleObj>
              </mc:Fallback>
            </mc:AlternateContent>
          </a:graphicData>
        </a:graphic>
      </p:graphicFrame>
      <p:graphicFrame>
        <p:nvGraphicFramePr>
          <p:cNvPr id="193540" name="Object 2"/>
          <p:cNvGraphicFramePr>
            <a:graphicFrameLocks noChangeAspect="1"/>
          </p:cNvGraphicFramePr>
          <p:nvPr/>
        </p:nvGraphicFramePr>
        <p:xfrm>
          <a:off x="919163" y="5638800"/>
          <a:ext cx="2128837" cy="573087"/>
        </p:xfrm>
        <a:graphic>
          <a:graphicData uri="http://schemas.openxmlformats.org/presentationml/2006/ole">
            <mc:AlternateContent xmlns:mc="http://schemas.openxmlformats.org/markup-compatibility/2006">
              <mc:Choice xmlns:v="urn:schemas-microsoft-com:vml" Requires="v">
                <p:oleObj spid="_x0000_s197648" name="Equation" r:id="rId8" imgW="685800" imgH="203040" progId="Equation.3">
                  <p:embed/>
                </p:oleObj>
              </mc:Choice>
              <mc:Fallback>
                <p:oleObj name="Equation" r:id="rId8" imgW="685800" imgH="20304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9163" y="5638800"/>
                        <a:ext cx="2128837" cy="573087"/>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sz="3400" b="1" dirty="0" smtClean="0"/>
              <a:t>Simple Pendulums – Complicated Math</a:t>
            </a:r>
            <a:endParaRPr lang="en-US" sz="3400" b="1" dirty="0"/>
          </a:p>
        </p:txBody>
      </p:sp>
      <p:sp>
        <p:nvSpPr>
          <p:cNvPr id="4" name="Content Placeholder 3"/>
          <p:cNvSpPr>
            <a:spLocks noGrp="1"/>
          </p:cNvSpPr>
          <p:nvPr>
            <p:ph sz="half" idx="1"/>
          </p:nvPr>
        </p:nvSpPr>
        <p:spPr>
          <a:xfrm>
            <a:off x="304800" y="1447801"/>
            <a:ext cx="4198144" cy="5410200"/>
          </a:xfrm>
        </p:spPr>
        <p:txBody>
          <a:bodyPr>
            <a:normAutofit/>
          </a:bodyPr>
          <a:lstStyle/>
          <a:p>
            <a:endParaRPr lang="en-US" dirty="0" smtClean="0"/>
          </a:p>
          <a:p>
            <a:endParaRPr lang="en-US" dirty="0" smtClean="0"/>
          </a:p>
        </p:txBody>
      </p:sp>
      <p:sp>
        <p:nvSpPr>
          <p:cNvPr id="5" name="Content Placeholder 4"/>
          <p:cNvSpPr>
            <a:spLocks noGrp="1"/>
          </p:cNvSpPr>
          <p:nvPr>
            <p:ph sz="half" idx="2"/>
          </p:nvPr>
        </p:nvSpPr>
        <p:spPr>
          <a:xfrm>
            <a:off x="228600" y="4953000"/>
            <a:ext cx="4038600" cy="1477963"/>
          </a:xfrm>
        </p:spPr>
        <p:txBody>
          <a:bodyPr>
            <a:normAutofit/>
          </a:bodyPr>
          <a:lstStyle/>
          <a:p>
            <a:r>
              <a:rPr lang="en-US" dirty="0" smtClean="0"/>
              <a:t>Satisfies the require-</a:t>
            </a:r>
            <a:r>
              <a:rPr lang="en-US" dirty="0" err="1" smtClean="0"/>
              <a:t>ments</a:t>
            </a:r>
            <a:r>
              <a:rPr lang="en-US" dirty="0" smtClean="0"/>
              <a:t> of Hooke’s Law,    F = -</a:t>
            </a:r>
            <a:r>
              <a:rPr lang="en-US" dirty="0" err="1" smtClean="0"/>
              <a:t>kx</a:t>
            </a:r>
            <a:endParaRPr lang="en-US" dirty="0"/>
          </a:p>
        </p:txBody>
      </p:sp>
      <p:pic>
        <p:nvPicPr>
          <p:cNvPr id="7" name="Content Placeholder 7" descr="scan0001.jpg"/>
          <p:cNvPicPr>
            <a:picLocks noChangeAspect="1"/>
          </p:cNvPicPr>
          <p:nvPr/>
        </p:nvPicPr>
        <p:blipFill>
          <a:blip r:embed="rId3" cstate="print"/>
          <a:stretch>
            <a:fillRect/>
          </a:stretch>
        </p:blipFill>
        <p:spPr>
          <a:xfrm>
            <a:off x="4714050" y="1447800"/>
            <a:ext cx="4293816" cy="4759230"/>
          </a:xfrm>
          <a:prstGeom prst="rect">
            <a:avLst/>
          </a:prstGeom>
        </p:spPr>
      </p:pic>
      <p:graphicFrame>
        <p:nvGraphicFramePr>
          <p:cNvPr id="193539" name="Object 2"/>
          <p:cNvGraphicFramePr>
            <a:graphicFrameLocks noChangeAspect="1"/>
          </p:cNvGraphicFramePr>
          <p:nvPr/>
        </p:nvGraphicFramePr>
        <p:xfrm>
          <a:off x="990600" y="1295400"/>
          <a:ext cx="2325688" cy="3521075"/>
        </p:xfrm>
        <a:graphic>
          <a:graphicData uri="http://schemas.openxmlformats.org/presentationml/2006/ole">
            <mc:AlternateContent xmlns:mc="http://schemas.openxmlformats.org/markup-compatibility/2006">
              <mc:Choice xmlns:v="urn:schemas-microsoft-com:vml" Requires="v">
                <p:oleObj spid="_x0000_s198662" name="Equation" r:id="rId4" imgW="749160" imgH="1244520" progId="Equation.3">
                  <p:embed/>
                </p:oleObj>
              </mc:Choice>
              <mc:Fallback>
                <p:oleObj name="Equation" r:id="rId4" imgW="749160" imgH="124452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95400"/>
                        <a:ext cx="2325688" cy="3521075"/>
                      </a:xfrm>
                      <a:prstGeom prst="rect">
                        <a:avLst/>
                      </a:prstGeom>
                      <a:solidFill>
                        <a:schemeClr val="tx1"/>
                      </a:solidFill>
                    </p:spPr>
                  </p:pic>
                </p:oleObj>
              </mc:Fallback>
            </mc:AlternateContent>
          </a:graphicData>
        </a:graphic>
      </p:graphicFrame>
      <p:sp>
        <p:nvSpPr>
          <p:cNvPr id="8" name="Oval 7"/>
          <p:cNvSpPr/>
          <p:nvPr/>
        </p:nvSpPr>
        <p:spPr>
          <a:xfrm>
            <a:off x="838200" y="3733800"/>
            <a:ext cx="2743200" cy="1219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Enduring Understanding(s):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Certain quantities are conserved, in the sense that the changes of those quantities in a given system are always equal to the transfer of that quantity to or from the system by all possible interactions with other systems.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sz="3400" b="1" dirty="0" smtClean="0"/>
              <a:t>Simple Pendulums – Complicated Math</a:t>
            </a:r>
            <a:endParaRPr lang="en-US" sz="3400" b="1" dirty="0"/>
          </a:p>
        </p:txBody>
      </p:sp>
      <p:sp>
        <p:nvSpPr>
          <p:cNvPr id="4" name="Content Placeholder 3"/>
          <p:cNvSpPr>
            <a:spLocks noGrp="1"/>
          </p:cNvSpPr>
          <p:nvPr>
            <p:ph sz="half" idx="1"/>
          </p:nvPr>
        </p:nvSpPr>
        <p:spPr>
          <a:xfrm>
            <a:off x="304800" y="1447801"/>
            <a:ext cx="4198144" cy="5410200"/>
          </a:xfrm>
        </p:spPr>
        <p:txBody>
          <a:bodyPr>
            <a:normAutofit/>
          </a:bodyPr>
          <a:lstStyle/>
          <a:p>
            <a:endParaRPr lang="en-US" dirty="0" smtClean="0"/>
          </a:p>
          <a:p>
            <a:endParaRPr lang="en-US" dirty="0" smtClean="0"/>
          </a:p>
        </p:txBody>
      </p:sp>
      <p:sp>
        <p:nvSpPr>
          <p:cNvPr id="5" name="Content Placeholder 4"/>
          <p:cNvSpPr>
            <a:spLocks noGrp="1"/>
          </p:cNvSpPr>
          <p:nvPr>
            <p:ph sz="half" idx="2"/>
          </p:nvPr>
        </p:nvSpPr>
        <p:spPr>
          <a:xfrm>
            <a:off x="228600" y="4953000"/>
            <a:ext cx="4038600" cy="1477963"/>
          </a:xfrm>
        </p:spPr>
        <p:txBody>
          <a:bodyPr>
            <a:normAutofit/>
          </a:bodyPr>
          <a:lstStyle/>
          <a:p>
            <a:endParaRPr lang="en-US" dirty="0"/>
          </a:p>
        </p:txBody>
      </p:sp>
      <p:pic>
        <p:nvPicPr>
          <p:cNvPr id="7" name="Content Placeholder 7" descr="scan0001.jpg"/>
          <p:cNvPicPr>
            <a:picLocks noChangeAspect="1"/>
          </p:cNvPicPr>
          <p:nvPr/>
        </p:nvPicPr>
        <p:blipFill>
          <a:blip r:embed="rId3" cstate="print"/>
          <a:stretch>
            <a:fillRect/>
          </a:stretch>
        </p:blipFill>
        <p:spPr>
          <a:xfrm>
            <a:off x="4714050" y="1447800"/>
            <a:ext cx="4293816" cy="4759230"/>
          </a:xfrm>
          <a:prstGeom prst="rect">
            <a:avLst/>
          </a:prstGeom>
        </p:spPr>
      </p:pic>
      <p:graphicFrame>
        <p:nvGraphicFramePr>
          <p:cNvPr id="193539" name="Object 2"/>
          <p:cNvGraphicFramePr>
            <a:graphicFrameLocks noChangeAspect="1"/>
          </p:cNvGraphicFramePr>
          <p:nvPr/>
        </p:nvGraphicFramePr>
        <p:xfrm>
          <a:off x="228600" y="1274823"/>
          <a:ext cx="4267200" cy="5278377"/>
        </p:xfrm>
        <a:graphic>
          <a:graphicData uri="http://schemas.openxmlformats.org/presentationml/2006/ole">
            <mc:AlternateContent xmlns:mc="http://schemas.openxmlformats.org/markup-compatibility/2006">
              <mc:Choice xmlns:v="urn:schemas-microsoft-com:vml" Requires="v">
                <p:oleObj spid="_x0000_s199686" name="Equation" r:id="rId4" imgW="1422360" imgH="1930320" progId="Equation.3">
                  <p:embed/>
                </p:oleObj>
              </mc:Choice>
              <mc:Fallback>
                <p:oleObj name="Equation" r:id="rId4" imgW="1422360" imgH="193032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74823"/>
                        <a:ext cx="4267200" cy="5278377"/>
                      </a:xfrm>
                      <a:prstGeom prst="rect">
                        <a:avLst/>
                      </a:prstGeom>
                      <a:solidFill>
                        <a:schemeClr val="tx1"/>
                      </a:solidFill>
                    </p:spPr>
                  </p:pic>
                </p:oleObj>
              </mc:Fallback>
            </mc:AlternateContent>
          </a:graphicData>
        </a:graphic>
      </p:graphicFrame>
      <p:sp>
        <p:nvSpPr>
          <p:cNvPr id="8" name="Oval 7"/>
          <p:cNvSpPr/>
          <p:nvPr/>
        </p:nvSpPr>
        <p:spPr>
          <a:xfrm>
            <a:off x="0" y="5029200"/>
            <a:ext cx="2743200" cy="1600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sz="3400" b="1" dirty="0" smtClean="0"/>
              <a:t>Simple Pendulums – Complicated Math</a:t>
            </a:r>
            <a:endParaRPr lang="en-US" sz="3400" b="1" dirty="0"/>
          </a:p>
        </p:txBody>
      </p:sp>
      <p:sp>
        <p:nvSpPr>
          <p:cNvPr id="4" name="Content Placeholder 3"/>
          <p:cNvSpPr>
            <a:spLocks noGrp="1"/>
          </p:cNvSpPr>
          <p:nvPr>
            <p:ph sz="half" idx="1"/>
          </p:nvPr>
        </p:nvSpPr>
        <p:spPr>
          <a:xfrm>
            <a:off x="304800" y="1447801"/>
            <a:ext cx="4198144" cy="5410200"/>
          </a:xfrm>
        </p:spPr>
        <p:txBody>
          <a:bodyPr>
            <a:normAutofit/>
          </a:bodyPr>
          <a:lstStyle/>
          <a:p>
            <a:endParaRPr lang="en-US" dirty="0" smtClean="0"/>
          </a:p>
          <a:p>
            <a:endParaRPr lang="en-US" dirty="0" smtClean="0"/>
          </a:p>
        </p:txBody>
      </p:sp>
      <p:sp>
        <p:nvSpPr>
          <p:cNvPr id="5" name="Content Placeholder 4"/>
          <p:cNvSpPr>
            <a:spLocks noGrp="1"/>
          </p:cNvSpPr>
          <p:nvPr>
            <p:ph sz="half" idx="2"/>
          </p:nvPr>
        </p:nvSpPr>
        <p:spPr>
          <a:xfrm>
            <a:off x="228600" y="3962400"/>
            <a:ext cx="4038600" cy="2468563"/>
          </a:xfrm>
        </p:spPr>
        <p:txBody>
          <a:bodyPr>
            <a:normAutofit/>
          </a:bodyPr>
          <a:lstStyle/>
          <a:p>
            <a:r>
              <a:rPr lang="en-US" b="1" i="1" dirty="0" smtClean="0">
                <a:solidFill>
                  <a:srgbClr val="FFFF00"/>
                </a:solidFill>
              </a:rPr>
              <a:t>How does the mass of the bob affect period?</a:t>
            </a:r>
            <a:endParaRPr lang="en-US" b="1" i="1" dirty="0">
              <a:solidFill>
                <a:srgbClr val="FFFF00"/>
              </a:solidFill>
            </a:endParaRPr>
          </a:p>
        </p:txBody>
      </p:sp>
      <p:pic>
        <p:nvPicPr>
          <p:cNvPr id="7" name="Content Placeholder 7" descr="scan0001.jpg"/>
          <p:cNvPicPr>
            <a:picLocks noChangeAspect="1"/>
          </p:cNvPicPr>
          <p:nvPr/>
        </p:nvPicPr>
        <p:blipFill>
          <a:blip r:embed="rId3" cstate="print"/>
          <a:stretch>
            <a:fillRect/>
          </a:stretch>
        </p:blipFill>
        <p:spPr>
          <a:xfrm>
            <a:off x="4714050" y="1447800"/>
            <a:ext cx="4293816" cy="4759230"/>
          </a:xfrm>
          <a:prstGeom prst="rect">
            <a:avLst/>
          </a:prstGeom>
        </p:spPr>
      </p:pic>
      <p:graphicFrame>
        <p:nvGraphicFramePr>
          <p:cNvPr id="193539" name="Object 2"/>
          <p:cNvGraphicFramePr>
            <a:graphicFrameLocks noChangeAspect="1"/>
          </p:cNvGraphicFramePr>
          <p:nvPr/>
        </p:nvGraphicFramePr>
        <p:xfrm>
          <a:off x="533400" y="1447800"/>
          <a:ext cx="3581400" cy="2158433"/>
        </p:xfrm>
        <a:graphic>
          <a:graphicData uri="http://schemas.openxmlformats.org/presentationml/2006/ole">
            <mc:AlternateContent xmlns:mc="http://schemas.openxmlformats.org/markup-compatibility/2006">
              <mc:Choice xmlns:v="urn:schemas-microsoft-com:vml" Requires="v">
                <p:oleObj spid="_x0000_s200710" name="Equation" r:id="rId4" imgW="711000" imgH="469800" progId="Equation.3">
                  <p:embed/>
                </p:oleObj>
              </mc:Choice>
              <mc:Fallback>
                <p:oleObj name="Equation" r:id="rId4" imgW="711000" imgH="4698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447800"/>
                        <a:ext cx="3581400" cy="215843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sz="3400" b="1" dirty="0" smtClean="0"/>
              <a:t>Simple Pendulums – Complicated Math</a:t>
            </a:r>
            <a:endParaRPr lang="en-US" sz="3400" b="1" dirty="0"/>
          </a:p>
        </p:txBody>
      </p:sp>
      <p:sp>
        <p:nvSpPr>
          <p:cNvPr id="4" name="Content Placeholder 3"/>
          <p:cNvSpPr>
            <a:spLocks noGrp="1"/>
          </p:cNvSpPr>
          <p:nvPr>
            <p:ph sz="half" idx="1"/>
          </p:nvPr>
        </p:nvSpPr>
        <p:spPr>
          <a:xfrm>
            <a:off x="304800" y="1447801"/>
            <a:ext cx="4198144" cy="5410200"/>
          </a:xfrm>
        </p:spPr>
        <p:txBody>
          <a:bodyPr>
            <a:normAutofit/>
          </a:bodyPr>
          <a:lstStyle/>
          <a:p>
            <a:endParaRPr lang="en-US" dirty="0" smtClean="0"/>
          </a:p>
          <a:p>
            <a:endParaRPr lang="en-US" dirty="0" smtClean="0"/>
          </a:p>
        </p:txBody>
      </p:sp>
      <p:sp>
        <p:nvSpPr>
          <p:cNvPr id="5" name="Content Placeholder 4"/>
          <p:cNvSpPr>
            <a:spLocks noGrp="1"/>
          </p:cNvSpPr>
          <p:nvPr>
            <p:ph sz="half" idx="2"/>
          </p:nvPr>
        </p:nvSpPr>
        <p:spPr>
          <a:xfrm>
            <a:off x="228600" y="3962400"/>
            <a:ext cx="4038600" cy="2468563"/>
          </a:xfrm>
        </p:spPr>
        <p:txBody>
          <a:bodyPr>
            <a:normAutofit/>
          </a:bodyPr>
          <a:lstStyle/>
          <a:p>
            <a:r>
              <a:rPr lang="en-US" b="1" i="1" dirty="0" smtClean="0">
                <a:solidFill>
                  <a:srgbClr val="FFFF00"/>
                </a:solidFill>
              </a:rPr>
              <a:t>How does the mass of the bob affect period?</a:t>
            </a:r>
          </a:p>
          <a:p>
            <a:r>
              <a:rPr lang="en-US" b="1" i="1" dirty="0" smtClean="0">
                <a:solidFill>
                  <a:srgbClr val="FF0000"/>
                </a:solidFill>
              </a:rPr>
              <a:t>Nada</a:t>
            </a:r>
            <a:endParaRPr lang="en-US" b="1" i="1" dirty="0">
              <a:solidFill>
                <a:srgbClr val="FF0000"/>
              </a:solidFill>
            </a:endParaRPr>
          </a:p>
        </p:txBody>
      </p:sp>
      <p:pic>
        <p:nvPicPr>
          <p:cNvPr id="7" name="Content Placeholder 7" descr="scan0001.jpg"/>
          <p:cNvPicPr>
            <a:picLocks noChangeAspect="1"/>
          </p:cNvPicPr>
          <p:nvPr/>
        </p:nvPicPr>
        <p:blipFill>
          <a:blip r:embed="rId3" cstate="print"/>
          <a:stretch>
            <a:fillRect/>
          </a:stretch>
        </p:blipFill>
        <p:spPr>
          <a:xfrm>
            <a:off x="4714050" y="1447800"/>
            <a:ext cx="4293816" cy="4759230"/>
          </a:xfrm>
          <a:prstGeom prst="rect">
            <a:avLst/>
          </a:prstGeom>
        </p:spPr>
      </p:pic>
      <p:graphicFrame>
        <p:nvGraphicFramePr>
          <p:cNvPr id="193539" name="Object 2"/>
          <p:cNvGraphicFramePr>
            <a:graphicFrameLocks noChangeAspect="1"/>
          </p:cNvGraphicFramePr>
          <p:nvPr/>
        </p:nvGraphicFramePr>
        <p:xfrm>
          <a:off x="533400" y="1447800"/>
          <a:ext cx="3581400" cy="2158433"/>
        </p:xfrm>
        <a:graphic>
          <a:graphicData uri="http://schemas.openxmlformats.org/presentationml/2006/ole">
            <mc:AlternateContent xmlns:mc="http://schemas.openxmlformats.org/markup-compatibility/2006">
              <mc:Choice xmlns:v="urn:schemas-microsoft-com:vml" Requires="v">
                <p:oleObj spid="_x0000_s201734" name="Equation" r:id="rId4" imgW="711000" imgH="469800" progId="Equation.3">
                  <p:embed/>
                </p:oleObj>
              </mc:Choice>
              <mc:Fallback>
                <p:oleObj name="Equation" r:id="rId4" imgW="711000" imgH="4698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447800"/>
                        <a:ext cx="3581400" cy="215843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sz="3400" b="1" dirty="0" smtClean="0"/>
              <a:t>Simple Pendulums – Complicated Math</a:t>
            </a:r>
            <a:endParaRPr lang="en-US" sz="3400" b="1" dirty="0"/>
          </a:p>
        </p:txBody>
      </p:sp>
      <p:sp>
        <p:nvSpPr>
          <p:cNvPr id="4" name="Content Placeholder 3"/>
          <p:cNvSpPr>
            <a:spLocks noGrp="1"/>
          </p:cNvSpPr>
          <p:nvPr>
            <p:ph sz="half" idx="1"/>
          </p:nvPr>
        </p:nvSpPr>
        <p:spPr>
          <a:xfrm>
            <a:off x="304800" y="1447801"/>
            <a:ext cx="4198144" cy="5410200"/>
          </a:xfrm>
        </p:spPr>
        <p:txBody>
          <a:bodyPr>
            <a:normAutofit/>
          </a:bodyPr>
          <a:lstStyle/>
          <a:p>
            <a:endParaRPr lang="en-US" dirty="0" smtClean="0"/>
          </a:p>
          <a:p>
            <a:endParaRPr lang="en-US" dirty="0" smtClean="0"/>
          </a:p>
        </p:txBody>
      </p:sp>
      <p:sp>
        <p:nvSpPr>
          <p:cNvPr id="5" name="Content Placeholder 4"/>
          <p:cNvSpPr>
            <a:spLocks noGrp="1"/>
          </p:cNvSpPr>
          <p:nvPr>
            <p:ph sz="half" idx="2"/>
          </p:nvPr>
        </p:nvSpPr>
        <p:spPr>
          <a:xfrm>
            <a:off x="228600" y="3962400"/>
            <a:ext cx="4038600" cy="2468563"/>
          </a:xfrm>
        </p:spPr>
        <p:txBody>
          <a:bodyPr>
            <a:normAutofit/>
          </a:bodyPr>
          <a:lstStyle/>
          <a:p>
            <a:r>
              <a:rPr lang="en-US" b="1" i="1" dirty="0" smtClean="0">
                <a:solidFill>
                  <a:srgbClr val="FFFF00"/>
                </a:solidFill>
              </a:rPr>
              <a:t>How does the amplitude of the pendulum affect period?</a:t>
            </a:r>
          </a:p>
        </p:txBody>
      </p:sp>
      <p:pic>
        <p:nvPicPr>
          <p:cNvPr id="7" name="Content Placeholder 7" descr="scan0001.jpg"/>
          <p:cNvPicPr>
            <a:picLocks noChangeAspect="1"/>
          </p:cNvPicPr>
          <p:nvPr/>
        </p:nvPicPr>
        <p:blipFill>
          <a:blip r:embed="rId3" cstate="print"/>
          <a:stretch>
            <a:fillRect/>
          </a:stretch>
        </p:blipFill>
        <p:spPr>
          <a:xfrm>
            <a:off x="4714050" y="1447800"/>
            <a:ext cx="4293816" cy="4759230"/>
          </a:xfrm>
          <a:prstGeom prst="rect">
            <a:avLst/>
          </a:prstGeom>
        </p:spPr>
      </p:pic>
      <p:graphicFrame>
        <p:nvGraphicFramePr>
          <p:cNvPr id="193539" name="Object 2"/>
          <p:cNvGraphicFramePr>
            <a:graphicFrameLocks noChangeAspect="1"/>
          </p:cNvGraphicFramePr>
          <p:nvPr/>
        </p:nvGraphicFramePr>
        <p:xfrm>
          <a:off x="533400" y="1447800"/>
          <a:ext cx="3581400" cy="2158433"/>
        </p:xfrm>
        <a:graphic>
          <a:graphicData uri="http://schemas.openxmlformats.org/presentationml/2006/ole">
            <mc:AlternateContent xmlns:mc="http://schemas.openxmlformats.org/markup-compatibility/2006">
              <mc:Choice xmlns:v="urn:schemas-microsoft-com:vml" Requires="v">
                <p:oleObj spid="_x0000_s202758" name="Equation" r:id="rId4" imgW="711000" imgH="469800" progId="Equation.3">
                  <p:embed/>
                </p:oleObj>
              </mc:Choice>
              <mc:Fallback>
                <p:oleObj name="Equation" r:id="rId4" imgW="711000" imgH="4698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447800"/>
                        <a:ext cx="3581400" cy="215843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sz="3400" b="1" dirty="0" smtClean="0"/>
              <a:t>Simple Pendulums – Complicated Math</a:t>
            </a:r>
            <a:endParaRPr lang="en-US" sz="3400" b="1" dirty="0"/>
          </a:p>
        </p:txBody>
      </p:sp>
      <p:sp>
        <p:nvSpPr>
          <p:cNvPr id="4" name="Content Placeholder 3"/>
          <p:cNvSpPr>
            <a:spLocks noGrp="1"/>
          </p:cNvSpPr>
          <p:nvPr>
            <p:ph sz="half" idx="1"/>
          </p:nvPr>
        </p:nvSpPr>
        <p:spPr>
          <a:xfrm>
            <a:off x="304800" y="1447801"/>
            <a:ext cx="4198144" cy="5410200"/>
          </a:xfrm>
        </p:spPr>
        <p:txBody>
          <a:bodyPr>
            <a:normAutofit/>
          </a:bodyPr>
          <a:lstStyle/>
          <a:p>
            <a:endParaRPr lang="en-US" dirty="0" smtClean="0"/>
          </a:p>
          <a:p>
            <a:endParaRPr lang="en-US" dirty="0" smtClean="0"/>
          </a:p>
        </p:txBody>
      </p:sp>
      <p:sp>
        <p:nvSpPr>
          <p:cNvPr id="5" name="Content Placeholder 4"/>
          <p:cNvSpPr>
            <a:spLocks noGrp="1"/>
          </p:cNvSpPr>
          <p:nvPr>
            <p:ph sz="half" idx="2"/>
          </p:nvPr>
        </p:nvSpPr>
        <p:spPr>
          <a:xfrm>
            <a:off x="228600" y="3962400"/>
            <a:ext cx="4038600" cy="2468563"/>
          </a:xfrm>
        </p:spPr>
        <p:txBody>
          <a:bodyPr>
            <a:normAutofit/>
          </a:bodyPr>
          <a:lstStyle/>
          <a:p>
            <a:r>
              <a:rPr lang="en-US" b="1" i="1" dirty="0" smtClean="0">
                <a:solidFill>
                  <a:srgbClr val="FFFF00"/>
                </a:solidFill>
              </a:rPr>
              <a:t>How does the amplitude of the pendulum affect period?</a:t>
            </a:r>
          </a:p>
          <a:p>
            <a:r>
              <a:rPr lang="en-US" b="1" i="1" dirty="0" smtClean="0">
                <a:solidFill>
                  <a:srgbClr val="FF0000"/>
                </a:solidFill>
              </a:rPr>
              <a:t>Nada ----------- </a:t>
            </a:r>
            <a:r>
              <a:rPr lang="en-US" b="1" i="1" dirty="0" err="1" smtClean="0">
                <a:solidFill>
                  <a:srgbClr val="FF0000"/>
                </a:solidFill>
              </a:rPr>
              <a:t>Sorta</a:t>
            </a:r>
            <a:endParaRPr lang="en-US" b="1" i="1" dirty="0">
              <a:solidFill>
                <a:srgbClr val="FF0000"/>
              </a:solidFill>
            </a:endParaRPr>
          </a:p>
        </p:txBody>
      </p:sp>
      <p:pic>
        <p:nvPicPr>
          <p:cNvPr id="7" name="Content Placeholder 7" descr="scan0001.jpg"/>
          <p:cNvPicPr>
            <a:picLocks noChangeAspect="1"/>
          </p:cNvPicPr>
          <p:nvPr/>
        </p:nvPicPr>
        <p:blipFill>
          <a:blip r:embed="rId3" cstate="print"/>
          <a:stretch>
            <a:fillRect/>
          </a:stretch>
        </p:blipFill>
        <p:spPr>
          <a:xfrm>
            <a:off x="4714050" y="1447800"/>
            <a:ext cx="4293816" cy="4759230"/>
          </a:xfrm>
          <a:prstGeom prst="rect">
            <a:avLst/>
          </a:prstGeom>
        </p:spPr>
      </p:pic>
      <p:graphicFrame>
        <p:nvGraphicFramePr>
          <p:cNvPr id="193539" name="Object 2"/>
          <p:cNvGraphicFramePr>
            <a:graphicFrameLocks noChangeAspect="1"/>
          </p:cNvGraphicFramePr>
          <p:nvPr/>
        </p:nvGraphicFramePr>
        <p:xfrm>
          <a:off x="533400" y="1447800"/>
          <a:ext cx="3581400" cy="2158433"/>
        </p:xfrm>
        <a:graphic>
          <a:graphicData uri="http://schemas.openxmlformats.org/presentationml/2006/ole">
            <mc:AlternateContent xmlns:mc="http://schemas.openxmlformats.org/markup-compatibility/2006">
              <mc:Choice xmlns:v="urn:schemas-microsoft-com:vml" Requires="v">
                <p:oleObj spid="_x0000_s203782" name="Equation" r:id="rId4" imgW="711000" imgH="469800" progId="Equation.3">
                  <p:embed/>
                </p:oleObj>
              </mc:Choice>
              <mc:Fallback>
                <p:oleObj name="Equation" r:id="rId4" imgW="711000" imgH="4698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447800"/>
                        <a:ext cx="3581400" cy="215843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sz="3400" b="1" dirty="0" smtClean="0"/>
              <a:t>Simple Pendulums – Complicated Math</a:t>
            </a:r>
            <a:endParaRPr lang="en-US" sz="3400" b="1" dirty="0"/>
          </a:p>
        </p:txBody>
      </p:sp>
      <p:sp>
        <p:nvSpPr>
          <p:cNvPr id="4" name="Content Placeholder 3"/>
          <p:cNvSpPr>
            <a:spLocks noGrp="1"/>
          </p:cNvSpPr>
          <p:nvPr>
            <p:ph sz="half" idx="1"/>
          </p:nvPr>
        </p:nvSpPr>
        <p:spPr>
          <a:xfrm>
            <a:off x="304800" y="1447801"/>
            <a:ext cx="4198144" cy="5410200"/>
          </a:xfrm>
        </p:spPr>
        <p:txBody>
          <a:bodyPr>
            <a:normAutofit/>
          </a:bodyPr>
          <a:lstStyle/>
          <a:p>
            <a:endParaRPr lang="en-US" dirty="0" smtClean="0"/>
          </a:p>
          <a:p>
            <a:endParaRPr lang="en-US" dirty="0" smtClean="0"/>
          </a:p>
        </p:txBody>
      </p:sp>
      <p:sp>
        <p:nvSpPr>
          <p:cNvPr id="5" name="Content Placeholder 4"/>
          <p:cNvSpPr>
            <a:spLocks noGrp="1"/>
          </p:cNvSpPr>
          <p:nvPr>
            <p:ph sz="half" idx="2"/>
          </p:nvPr>
        </p:nvSpPr>
        <p:spPr>
          <a:xfrm>
            <a:off x="228600" y="3962400"/>
            <a:ext cx="4038600" cy="2468563"/>
          </a:xfrm>
        </p:spPr>
        <p:txBody>
          <a:bodyPr>
            <a:normAutofit/>
          </a:bodyPr>
          <a:lstStyle/>
          <a:p>
            <a:r>
              <a:rPr lang="en-US" b="1" i="1" dirty="0" smtClean="0">
                <a:solidFill>
                  <a:srgbClr val="FFFF00"/>
                </a:solidFill>
              </a:rPr>
              <a:t>How does the length of the pendulum affect period?</a:t>
            </a:r>
          </a:p>
          <a:p>
            <a:endParaRPr lang="en-US" b="1" i="1" dirty="0">
              <a:solidFill>
                <a:srgbClr val="FF0000"/>
              </a:solidFill>
            </a:endParaRPr>
          </a:p>
        </p:txBody>
      </p:sp>
      <p:pic>
        <p:nvPicPr>
          <p:cNvPr id="7" name="Content Placeholder 7" descr="scan0001.jpg"/>
          <p:cNvPicPr>
            <a:picLocks noChangeAspect="1"/>
          </p:cNvPicPr>
          <p:nvPr/>
        </p:nvPicPr>
        <p:blipFill>
          <a:blip r:embed="rId3" cstate="print"/>
          <a:stretch>
            <a:fillRect/>
          </a:stretch>
        </p:blipFill>
        <p:spPr>
          <a:xfrm>
            <a:off x="4714050" y="1447800"/>
            <a:ext cx="4293816" cy="4759230"/>
          </a:xfrm>
          <a:prstGeom prst="rect">
            <a:avLst/>
          </a:prstGeom>
        </p:spPr>
      </p:pic>
      <p:graphicFrame>
        <p:nvGraphicFramePr>
          <p:cNvPr id="193539" name="Object 2"/>
          <p:cNvGraphicFramePr>
            <a:graphicFrameLocks noChangeAspect="1"/>
          </p:cNvGraphicFramePr>
          <p:nvPr/>
        </p:nvGraphicFramePr>
        <p:xfrm>
          <a:off x="533400" y="1447800"/>
          <a:ext cx="3581400" cy="2158433"/>
        </p:xfrm>
        <a:graphic>
          <a:graphicData uri="http://schemas.openxmlformats.org/presentationml/2006/ole">
            <mc:AlternateContent xmlns:mc="http://schemas.openxmlformats.org/markup-compatibility/2006">
              <mc:Choice xmlns:v="urn:schemas-microsoft-com:vml" Requires="v">
                <p:oleObj spid="_x0000_s204806" name="Equation" r:id="rId4" imgW="711000" imgH="469800" progId="Equation.3">
                  <p:embed/>
                </p:oleObj>
              </mc:Choice>
              <mc:Fallback>
                <p:oleObj name="Equation" r:id="rId4" imgW="711000" imgH="4698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447800"/>
                        <a:ext cx="3581400" cy="215843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sz="3400" b="1" dirty="0" smtClean="0"/>
              <a:t>Simple Pendulums – Complicated Math</a:t>
            </a:r>
            <a:endParaRPr lang="en-US" sz="3400" b="1" dirty="0"/>
          </a:p>
        </p:txBody>
      </p:sp>
      <p:sp>
        <p:nvSpPr>
          <p:cNvPr id="4" name="Content Placeholder 3"/>
          <p:cNvSpPr>
            <a:spLocks noGrp="1"/>
          </p:cNvSpPr>
          <p:nvPr>
            <p:ph sz="half" idx="1"/>
          </p:nvPr>
        </p:nvSpPr>
        <p:spPr>
          <a:xfrm>
            <a:off x="304800" y="1447801"/>
            <a:ext cx="4198144" cy="5410200"/>
          </a:xfrm>
        </p:spPr>
        <p:txBody>
          <a:bodyPr>
            <a:normAutofit/>
          </a:bodyPr>
          <a:lstStyle/>
          <a:p>
            <a:endParaRPr lang="en-US" dirty="0" smtClean="0"/>
          </a:p>
          <a:p>
            <a:endParaRPr lang="en-US" dirty="0" smtClean="0"/>
          </a:p>
        </p:txBody>
      </p:sp>
      <p:sp>
        <p:nvSpPr>
          <p:cNvPr id="5" name="Content Placeholder 4"/>
          <p:cNvSpPr>
            <a:spLocks noGrp="1"/>
          </p:cNvSpPr>
          <p:nvPr>
            <p:ph sz="half" idx="2"/>
          </p:nvPr>
        </p:nvSpPr>
        <p:spPr>
          <a:xfrm>
            <a:off x="228600" y="3962400"/>
            <a:ext cx="4038600" cy="2468563"/>
          </a:xfrm>
        </p:spPr>
        <p:txBody>
          <a:bodyPr>
            <a:normAutofit/>
          </a:bodyPr>
          <a:lstStyle/>
          <a:p>
            <a:r>
              <a:rPr lang="en-US" b="1" i="1" dirty="0" smtClean="0">
                <a:solidFill>
                  <a:srgbClr val="FFFF00"/>
                </a:solidFill>
              </a:rPr>
              <a:t>How does the length of the pendulum affect period?</a:t>
            </a:r>
          </a:p>
          <a:p>
            <a:r>
              <a:rPr lang="en-US" b="1" i="1" dirty="0" smtClean="0">
                <a:solidFill>
                  <a:srgbClr val="FF0000"/>
                </a:solidFill>
              </a:rPr>
              <a:t>Proportional to the square of the length</a:t>
            </a:r>
            <a:endParaRPr lang="en-US" b="1" i="1" dirty="0">
              <a:solidFill>
                <a:srgbClr val="FF0000"/>
              </a:solidFill>
            </a:endParaRPr>
          </a:p>
        </p:txBody>
      </p:sp>
      <p:pic>
        <p:nvPicPr>
          <p:cNvPr id="7" name="Content Placeholder 7" descr="scan0001.jpg"/>
          <p:cNvPicPr>
            <a:picLocks noChangeAspect="1"/>
          </p:cNvPicPr>
          <p:nvPr/>
        </p:nvPicPr>
        <p:blipFill>
          <a:blip r:embed="rId3" cstate="print"/>
          <a:stretch>
            <a:fillRect/>
          </a:stretch>
        </p:blipFill>
        <p:spPr>
          <a:xfrm>
            <a:off x="4714050" y="1447800"/>
            <a:ext cx="4293816" cy="4759230"/>
          </a:xfrm>
          <a:prstGeom prst="rect">
            <a:avLst/>
          </a:prstGeom>
        </p:spPr>
      </p:pic>
      <p:graphicFrame>
        <p:nvGraphicFramePr>
          <p:cNvPr id="193539" name="Object 2"/>
          <p:cNvGraphicFramePr>
            <a:graphicFrameLocks noChangeAspect="1"/>
          </p:cNvGraphicFramePr>
          <p:nvPr/>
        </p:nvGraphicFramePr>
        <p:xfrm>
          <a:off x="533400" y="1447800"/>
          <a:ext cx="3581400" cy="2158433"/>
        </p:xfrm>
        <a:graphic>
          <a:graphicData uri="http://schemas.openxmlformats.org/presentationml/2006/ole">
            <mc:AlternateContent xmlns:mc="http://schemas.openxmlformats.org/markup-compatibility/2006">
              <mc:Choice xmlns:v="urn:schemas-microsoft-com:vml" Requires="v">
                <p:oleObj spid="_x0000_s205830" name="Equation" r:id="rId4" imgW="711000" imgH="469800" progId="Equation.3">
                  <p:embed/>
                </p:oleObj>
              </mc:Choice>
              <mc:Fallback>
                <p:oleObj name="Equation" r:id="rId4" imgW="711000" imgH="4698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447800"/>
                        <a:ext cx="3581400" cy="2158433"/>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a:xfrm>
            <a:off x="914400" y="1371600"/>
            <a:ext cx="7772400" cy="4983960"/>
          </a:xfrm>
        </p:spPr>
        <p:txBody>
          <a:bodyPr>
            <a:normAutofit fontScale="77500" lnSpcReduction="20000"/>
          </a:bodyPr>
          <a:lstStyle/>
          <a:p>
            <a:r>
              <a:rPr lang="en-US" sz="3200" dirty="0" smtClean="0"/>
              <a:t>The student is able to predict which properties determine the motion of a simple harmonic oscillator and what the dependence of the motion is on those properties.</a:t>
            </a:r>
          </a:p>
          <a:p>
            <a:r>
              <a:rPr lang="en-US" sz="3200" dirty="0" smtClean="0"/>
              <a:t>The student is able to design a plan and collect data in order to ascertain the characteristics of the motion of a system undergoing oscillatory motion caused by a restoring force.</a:t>
            </a:r>
          </a:p>
          <a:p>
            <a:r>
              <a:rPr lang="en-US" sz="3200" dirty="0" smtClean="0"/>
              <a:t>The student can analyze data to identify qualitative or quantitative relationships between given values and variables (i.e., force, displacement, acceleration, velocity, period of motion, frequency, spring constant, string length, mass) associated with objects in oscillatory motion to use that data to determine the value of an unknown.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sz="3200" dirty="0" smtClean="0"/>
              <a:t>The student is able to construct a qualitative and/or a quantitative explanation of oscillatory behavior given evidence of a restoring force.</a:t>
            </a:r>
          </a:p>
          <a:p>
            <a:r>
              <a:rPr lang="en-US" sz="3200" dirty="0" smtClean="0"/>
              <a:t>The student is able to calculate the total energy of a system and justify the mathematical routines used in the calculation of component types of energy within the system whose sum is the total energy.</a:t>
            </a:r>
          </a:p>
          <a:p>
            <a:r>
              <a:rPr lang="en-US" sz="3200" dirty="0" smtClean="0"/>
              <a:t>The student is able to predict changes in the total energy of a system due to changes in position and speed of objects or frictional interactions within the system.</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a:xfrm>
            <a:off x="914400" y="1447800"/>
            <a:ext cx="7772400" cy="5181600"/>
          </a:xfrm>
        </p:spPr>
        <p:txBody>
          <a:bodyPr>
            <a:normAutofit fontScale="77500" lnSpcReduction="20000"/>
          </a:bodyPr>
          <a:lstStyle/>
          <a:p>
            <a:r>
              <a:rPr lang="en-US" sz="3200" dirty="0" smtClean="0"/>
              <a:t>The student is able to make predictions about the changes in the mechanical energy of a system when a component of an external force acts parallel or </a:t>
            </a:r>
            <a:r>
              <a:rPr lang="en-US" sz="3200" dirty="0" err="1" smtClean="0"/>
              <a:t>antiparallel</a:t>
            </a:r>
            <a:r>
              <a:rPr lang="en-US" sz="3200" dirty="0" smtClean="0"/>
              <a:t> to the direction of the displacement of the center of mass.</a:t>
            </a:r>
          </a:p>
          <a:p>
            <a:r>
              <a:rPr lang="en-US" sz="3200" dirty="0" smtClean="0"/>
              <a:t>The student is able to apply the concepts of Conservation of Energy and the Work-Energy theorem to determine qualitatively and/or quantitatively that work done on a two-object system in linear motion will change the kinetic energy of the center of mass of the system, the potential energy of the systems, and/or the internal energy of the system.</a:t>
            </a:r>
          </a:p>
          <a:p>
            <a:r>
              <a:rPr lang="en-US" sz="3200" dirty="0" smtClean="0"/>
              <a:t>The student is able to define open and closed systems for everyday situations and apply conservation concepts for energy, charge, and linear momentum to those situations.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a:xfrm>
            <a:off x="914400" y="1447800"/>
            <a:ext cx="7772400" cy="5410200"/>
          </a:xfrm>
        </p:spPr>
        <p:txBody>
          <a:bodyPr>
            <a:normAutofit fontScale="85000" lnSpcReduction="20000"/>
          </a:bodyPr>
          <a:lstStyle/>
          <a:p>
            <a:r>
              <a:rPr lang="en-US" sz="3200" dirty="0" smtClean="0"/>
              <a:t>Restoring forces can result in oscillatory motion. When a linear restoring force is exerted on an object displaced from an equilibrium position, the object will undergo a special type of motion called simple harmonic motion. Examples should include gravitational force exerted by the Earth on a simple pendulum, </a:t>
            </a:r>
            <a:r>
              <a:rPr lang="en-US" sz="3200" dirty="0" err="1" smtClean="0"/>
              <a:t>massspring</a:t>
            </a:r>
            <a:r>
              <a:rPr lang="en-US" sz="3200" dirty="0" smtClean="0"/>
              <a:t> oscillator.</a:t>
            </a:r>
          </a:p>
          <a:p>
            <a:pPr lvl="1"/>
            <a:r>
              <a:rPr lang="en-US" dirty="0" smtClean="0"/>
              <a:t>For a spring that exerts a linear restoring force the period of a mass-spring oscillator increases with mass and decreases with spring stiffness.</a:t>
            </a:r>
          </a:p>
          <a:p>
            <a:pPr lvl="1"/>
            <a:r>
              <a:rPr lang="en-US" dirty="0" smtClean="0"/>
              <a:t>For a simple pendulum oscillating the period increases with the length of the pendulum.</a:t>
            </a:r>
          </a:p>
          <a:p>
            <a:pPr lvl="1"/>
            <a:r>
              <a:rPr lang="en-US" dirty="0" smtClean="0"/>
              <a:t>Minima, maxima, and zeros of position, velocity, and acceleration are features of harmonic motion. Students should be able to calculate force and acceleration for any given displacement for an object oscillating on a spring.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sz="3200" dirty="0" smtClean="0"/>
              <a:t>The student is able to define open and closed systems for everyday situations and apply conservation concepts for energy, charge, and linear momentum to those situations.</a:t>
            </a:r>
          </a:p>
          <a:p>
            <a:r>
              <a:rPr lang="en-US" sz="3200" dirty="0" smtClean="0"/>
              <a:t>The student is able to describe and make qualitative and/or quantitative predictions about everyday examples of systems with internal potential energy.</a:t>
            </a:r>
          </a:p>
          <a:p>
            <a:r>
              <a:rPr lang="en-US" sz="3200" dirty="0" smtClean="0"/>
              <a:t>The student is able to make quantitative calculations of the internal potential energy of a system from a description or diagram of that system.</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The student is able to calculate the expected behavior of a system using the object model (i.e., by ignoring changes in internal structure) to analyze a situation. Then, when the model fails, the student can justify the use of conservation of energy principles to calculate the change in internal energy due to changes in internal structure because the object is actually a system.</a:t>
            </a:r>
          </a:p>
          <a:p>
            <a:r>
              <a:rPr lang="en-US" sz="3200" dirty="0" smtClean="0"/>
              <a:t>The student is able to describe and make predictions about the internal energy of systems.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The student is able to apply mathematical reasoning to create a description of the internal potential energy of a system from a description or diagram of the objects and interactions in that system.</a:t>
            </a:r>
          </a:p>
          <a:p>
            <a:r>
              <a:rPr lang="en-US" sz="3200" dirty="0" smtClean="0"/>
              <a:t>The student is able to calculate changes in kinetic energy and potential energy of a system, using information from representations of that system.</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a:xfrm>
            <a:off x="914400" y="1447800"/>
            <a:ext cx="7772400" cy="5410200"/>
          </a:xfrm>
        </p:spPr>
        <p:txBody>
          <a:bodyPr>
            <a:normAutofit fontScale="85000" lnSpcReduction="20000"/>
          </a:bodyPr>
          <a:lstStyle/>
          <a:p>
            <a:r>
              <a:rPr lang="en-US" sz="3200" dirty="0" smtClean="0"/>
              <a:t>Restoring forces can result in oscillatory motion. When a linear restoring force is exerted on an object displaced from an equilibrium position, the object will undergo a special type of motion called simple harmonic motion. Examples should include gravitational force exerted by the Earth on a simple pendulum, </a:t>
            </a:r>
            <a:r>
              <a:rPr lang="en-US" sz="3200" dirty="0" err="1" smtClean="0"/>
              <a:t>massspring</a:t>
            </a:r>
            <a:r>
              <a:rPr lang="en-US" sz="3200" dirty="0" smtClean="0"/>
              <a:t> oscillator.</a:t>
            </a:r>
          </a:p>
          <a:p>
            <a:pPr lvl="1"/>
            <a:r>
              <a:rPr lang="en-US" dirty="0" smtClean="0"/>
              <a:t>For a spring that exerts a linear restoring force the period of a mass-spring oscillator increases with mass and decreases with spring stiffness.</a:t>
            </a:r>
          </a:p>
          <a:p>
            <a:pPr lvl="1"/>
            <a:r>
              <a:rPr lang="en-US" dirty="0" smtClean="0"/>
              <a:t>For a simple pendulum oscillating the period increases with the length of the pendulum.</a:t>
            </a:r>
          </a:p>
          <a:p>
            <a:pPr lvl="1"/>
            <a:r>
              <a:rPr lang="en-US" dirty="0" smtClean="0"/>
              <a:t>Minima, maxima, and zeros of position, velocity, and acceleration are features of harmonic motion. Students should be able to calculate force and acceleration for any given displacement for an object oscillating on a spring.</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The energy of a system includes its kinetic energy, potential energy, and microscopic internal energy. Examples should include gravitational potential energy, elastic potential energy, and kinetic energy.</a:t>
            </a:r>
          </a:p>
          <a:p>
            <a:r>
              <a:rPr lang="en-US" sz="3200" dirty="0" smtClean="0"/>
              <a:t>For all systems under all circumstances, energy, charge, linear momentum, and angular momentum are conserved. For an isolated or a closed system, conserved quantities are constant. An open system is one that exchanges any conserved quantity with its surroundings.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sz="3200" dirty="0" smtClean="0"/>
              <a:t>Mechanical energy (the sum of kinetic and potential energy) is transferred into or out of a system when an external force is exerted on a system such that a component of the force is parallel to its displacement. The process through which the energy is transferred is called work.</a:t>
            </a:r>
          </a:p>
          <a:p>
            <a:pPr lvl="1"/>
            <a:r>
              <a:rPr lang="en-US" dirty="0" smtClean="0"/>
              <a:t>If the force is constant during a given displacement, then the work done is the product of the displacement and the component of the force parallel or </a:t>
            </a:r>
            <a:r>
              <a:rPr lang="en-US" dirty="0" err="1" smtClean="0"/>
              <a:t>antiparallel</a:t>
            </a:r>
            <a:r>
              <a:rPr lang="en-US" dirty="0" smtClean="0"/>
              <a:t> to the displacement.</a:t>
            </a:r>
          </a:p>
          <a:p>
            <a:pPr lvl="1"/>
            <a:r>
              <a:rPr lang="en-US" dirty="0" smtClean="0"/>
              <a:t>Work (change in energy) can be found from the area under a graph of the magnitude of the force component parallel to the displacement versus displacement.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A system with internal structure can have internal energy, and changes in a system’s internal structure can result in changes in internal energy.  [Physics 1: includes mass-spring oscillators and simple pendulums. Physics 2: includes charged object in electric fields and examining changes in internal energy with changes in configuration.]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A system with internal structure can have potential energy. Potential energy exists within a system if the objects within that system interact with conservative forces.</a:t>
            </a:r>
          </a:p>
          <a:p>
            <a:pPr lvl="1"/>
            <a:r>
              <a:rPr lang="en-US" dirty="0" smtClean="0"/>
              <a:t>The work done by a conservative force is independent of the path taken. The work description is used for forces external to the system. Potential energy is used when the forces are internal interactions between parts of the system.</a:t>
            </a:r>
          </a:p>
          <a:p>
            <a:pPr lvl="1"/>
            <a:r>
              <a:rPr lang="en-US" dirty="0" smtClean="0"/>
              <a:t>Changes in the internal structure can result in changes in potential energy. Examples should include mass-spring oscillators, objects falling in a gravitational field.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The internal energy of a system includes the kinetic energy of the objects that make up the system and the potential energy of the configuration of the objects that make up the system.</a:t>
            </a:r>
          </a:p>
          <a:p>
            <a:pPr lvl="1"/>
            <a:r>
              <a:rPr lang="en-US" dirty="0" smtClean="0"/>
              <a:t>Since energy is constant in a closed system, changes in a system’s potential energy can result in changes to the system’s kinetic energy.</a:t>
            </a:r>
          </a:p>
          <a:p>
            <a:pPr lvl="1"/>
            <a:r>
              <a:rPr lang="en-US" dirty="0" smtClean="0"/>
              <a:t>The changes in potential and kinetic energies in a system may be further constrained by the construction of the system.</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Enduring Understanding(s):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Classically, the acceleration of an object interacting with other objects can be predicted by using  .</a:t>
            </a:r>
          </a:p>
          <a:p>
            <a:r>
              <a:rPr lang="en-US" sz="3200" dirty="0" smtClean="0"/>
              <a:t>Interactions with other objects or systems can change the total energy of a system.</a:t>
            </a:r>
          </a:p>
          <a:p>
            <a:r>
              <a:rPr lang="en-US" sz="3200" dirty="0" smtClean="0"/>
              <a:t>The energy of a system is conserved.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The energy of a system includes its kinetic energy, potential energy, and microscopic internal energy. Examples should include gravitational potential energy, elastic potential energy, and kinetic energy.</a:t>
            </a:r>
          </a:p>
          <a:p>
            <a:r>
              <a:rPr lang="en-US" sz="3200" dirty="0" smtClean="0"/>
              <a:t>For all systems under all circumstances, energy, charge, linear momentum, and angular momentum are conserved. For an isolated or a closed system, conserved quantities are constant. An open system is one that exchanges any conserved quantity with its surroundings.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Enduring Understanding(s):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Certain quantities are conserved, in the sense that the changes of those quantities in a given system are always equal to the transfer of that quantity to or from the system by all possible interactions with other systems.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Big Idea(s):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The interactions of an object with other objects can be described by forces.</a:t>
            </a:r>
          </a:p>
          <a:p>
            <a:r>
              <a:rPr lang="en-US" sz="3200" dirty="0" smtClean="0"/>
              <a:t>Interactions between systems can result in changes in those systems.</a:t>
            </a:r>
          </a:p>
          <a:p>
            <a:r>
              <a:rPr lang="en-US" sz="3200" dirty="0" smtClean="0"/>
              <a:t>Changes that occur as a result of interactions are constrained by conservation laws.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Pristina" pitchFamily="66" charset="0"/>
              </a:rPr>
              <a:t/>
            </a:r>
            <a:br>
              <a:rPr lang="en-US" dirty="0" smtClean="0">
                <a:latin typeface="Pristina" pitchFamily="66" charset="0"/>
              </a:rPr>
            </a:br>
            <a:r>
              <a:rPr lang="en-US" dirty="0" smtClean="0">
                <a:latin typeface="Pristina" pitchFamily="66" charset="0"/>
              </a:rPr>
              <a:t>Questions?</a:t>
            </a:r>
            <a:br>
              <a:rPr lang="en-US" dirty="0" smtClean="0">
                <a:latin typeface="Pristina" pitchFamily="66" charset="0"/>
              </a:rPr>
            </a:br>
            <a:endParaRPr lang="en-US" sz="2800" dirty="0">
              <a:latin typeface="Pristina"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2" y="152401"/>
            <a:ext cx="4128596" cy="393065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06903" y="1351672"/>
            <a:ext cx="5718048" cy="5049128"/>
          </a:xfrm>
        </p:spPr>
        <p:txBody>
          <a:bodyPr>
            <a:normAutofit/>
          </a:bodyPr>
          <a:lstStyle/>
          <a:p>
            <a:r>
              <a:rPr lang="en-US" sz="3600" b="1" i="1" dirty="0" smtClean="0"/>
              <a:t>#28-34</a:t>
            </a:r>
            <a:r>
              <a:rPr lang="en-US" sz="3600" b="1" i="1" dirty="0" smtClean="0"/>
              <a:t> </a:t>
            </a:r>
            <a:endParaRPr lang="en-US" sz="3600" b="1" i="1" dirty="0"/>
          </a:p>
        </p:txBody>
      </p:sp>
      <p:sp>
        <p:nvSpPr>
          <p:cNvPr id="3" name="Title 2"/>
          <p:cNvSpPr>
            <a:spLocks noGrp="1"/>
          </p:cNvSpPr>
          <p:nvPr>
            <p:ph type="title"/>
          </p:nvPr>
        </p:nvSpPr>
        <p:spPr/>
        <p:txBody>
          <a:bodyPr/>
          <a:lstStyle/>
          <a:p>
            <a:r>
              <a:rPr lang="en-US" dirty="0" smtClean="0"/>
              <a:t>Homework</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sz="3200" dirty="0" smtClean="0"/>
              <a:t>Mechanical energy (the sum of kinetic and potential energy) is transferred into or out of a system when an external force is exerted on a system such that a component of the force is parallel to its displacement. The process through which the energy is transferred is called work.</a:t>
            </a:r>
          </a:p>
          <a:p>
            <a:pPr lvl="1"/>
            <a:r>
              <a:rPr lang="en-US" dirty="0" smtClean="0"/>
              <a:t>If the force is constant during a given displacement, then the work done is the product of the displacement and the component of the force parallel or </a:t>
            </a:r>
            <a:r>
              <a:rPr lang="en-US" dirty="0" err="1" smtClean="0"/>
              <a:t>antiparallel</a:t>
            </a:r>
            <a:r>
              <a:rPr lang="en-US" dirty="0" smtClean="0"/>
              <a:t> to the displacement.</a:t>
            </a:r>
          </a:p>
          <a:p>
            <a:pPr lvl="1"/>
            <a:r>
              <a:rPr lang="en-US" dirty="0" smtClean="0"/>
              <a:t>Work (change in energy) can be found from the area under a graph of the magnitude of the force component parallel to the displacement versus displacement.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A system with internal structure can have internal energy, and changes in a system’s internal structure can result in changes in internal energy.  [Physics 1: includes mass-spring oscillators and simple pendulums. Physics 2: includes charged object in electric fields and examining changes in internal energy with changes in configuration.]</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2120</TotalTime>
  <Words>3283</Words>
  <Application>Microsoft Office PowerPoint</Application>
  <PresentationFormat>On-screen Show (4:3)</PresentationFormat>
  <Paragraphs>235</Paragraphs>
  <Slides>73</Slides>
  <Notes>0</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4" baseType="lpstr">
      <vt:lpstr>Arial</vt:lpstr>
      <vt:lpstr>Calibri</vt:lpstr>
      <vt:lpstr>Consolas</vt:lpstr>
      <vt:lpstr>Corbel</vt:lpstr>
      <vt:lpstr>Pristina</vt:lpstr>
      <vt:lpstr>Times New Roman</vt:lpstr>
      <vt:lpstr>Wingdings</vt:lpstr>
      <vt:lpstr>Wingdings 2</vt:lpstr>
      <vt:lpstr>Wingdings 3</vt:lpstr>
      <vt:lpstr>Metro</vt:lpstr>
      <vt:lpstr>Equation</vt:lpstr>
      <vt:lpstr>Devil physics The baddest class on campus AP  Physics</vt:lpstr>
      <vt:lpstr>       Lsn 11-4: The Simple pendulum</vt:lpstr>
      <vt:lpstr>Big Idea(s): </vt:lpstr>
      <vt:lpstr>Enduring Understanding(s): </vt:lpstr>
      <vt:lpstr>Enduring Understanding(s): </vt:lpstr>
      <vt:lpstr>Essential Knowledge(s): </vt:lpstr>
      <vt:lpstr>Essential Knowledge(s): </vt:lpstr>
      <vt:lpstr>Essential Knowledge(s): </vt:lpstr>
      <vt:lpstr>Essential Knowledge(s): </vt:lpstr>
      <vt:lpstr>Essential Knowledge(s): </vt:lpstr>
      <vt:lpstr>Essential Knowledge(s): </vt:lpstr>
      <vt:lpstr>Learning Objective(s): </vt:lpstr>
      <vt:lpstr>Learning Objective(s): </vt:lpstr>
      <vt:lpstr>Learning Objective(s): </vt:lpstr>
      <vt:lpstr>Learning Objective(s): </vt:lpstr>
      <vt:lpstr>Learning Objective(s): </vt:lpstr>
      <vt:lpstr>Learning Objective(s): </vt:lpstr>
      <vt:lpstr>Review Video: Simple Harmonic Motion</vt:lpstr>
      <vt:lpstr>Oscillation vs. Simple Harmonic Motion </vt:lpstr>
      <vt:lpstr>Definitions</vt:lpstr>
      <vt:lpstr>Definitions</vt:lpstr>
      <vt:lpstr>Definitions</vt:lpstr>
      <vt:lpstr>Simple Harmonic Motion </vt:lpstr>
      <vt:lpstr>Simple Harmonic Motion </vt:lpstr>
      <vt:lpstr>Simple Harmonic Motion: Spring  </vt:lpstr>
      <vt:lpstr>Simple Harmonic Motion: Spring  </vt:lpstr>
      <vt:lpstr>Simple Harmonic Motion: Spring  </vt:lpstr>
      <vt:lpstr>Velocity</vt:lpstr>
      <vt:lpstr>Radians</vt:lpstr>
      <vt:lpstr>Angular Velocity</vt:lpstr>
      <vt:lpstr>Position</vt:lpstr>
      <vt:lpstr>Velocity</vt:lpstr>
      <vt:lpstr>Acceleration</vt:lpstr>
      <vt:lpstr>Relating SHM to Motion Around A Circle</vt:lpstr>
      <vt:lpstr>Relating SHM to Motion Around A Circle</vt:lpstr>
      <vt:lpstr>Relating SHM to Motion Around A Circle</vt:lpstr>
      <vt:lpstr>Relating SHM to Motion Around A Circle</vt:lpstr>
      <vt:lpstr>Relating cos to sin</vt:lpstr>
      <vt:lpstr>Angular Speak</vt:lpstr>
      <vt:lpstr>Simple Pendulum</vt:lpstr>
      <vt:lpstr>Simple Pendulums</vt:lpstr>
      <vt:lpstr>Simple Pendulums</vt:lpstr>
      <vt:lpstr>Simple Pendulums</vt:lpstr>
      <vt:lpstr>Simple Pendulums</vt:lpstr>
      <vt:lpstr>Simple Pendulums – Complicated Math</vt:lpstr>
      <vt:lpstr>Simple Pendulums – Complicated Math</vt:lpstr>
      <vt:lpstr>Is It SHM?</vt:lpstr>
      <vt:lpstr>Simple Pendulums – Complicated Math</vt:lpstr>
      <vt:lpstr>Simple Pendulums – Complicated Math</vt:lpstr>
      <vt:lpstr>Simple Pendulums – Complicated Math</vt:lpstr>
      <vt:lpstr>Simple Pendulums – Complicated Math</vt:lpstr>
      <vt:lpstr>Simple Pendulums – Complicated Math</vt:lpstr>
      <vt:lpstr>Simple Pendulums – Complicated Math</vt:lpstr>
      <vt:lpstr>Simple Pendulums – Complicated Math</vt:lpstr>
      <vt:lpstr>Simple Pendulums – Complicated Math</vt:lpstr>
      <vt:lpstr>Simple Pendulums – Complicated Math</vt:lpstr>
      <vt:lpstr>Learning Objective(s): </vt:lpstr>
      <vt:lpstr>Learning Objective(s): </vt:lpstr>
      <vt:lpstr>Learning Objective(s): </vt:lpstr>
      <vt:lpstr>Learning Objective(s): </vt:lpstr>
      <vt:lpstr>Learning Objective(s): </vt:lpstr>
      <vt:lpstr>Learning Objective(s): </vt:lpstr>
      <vt:lpstr>Essential Knowledge(s): </vt:lpstr>
      <vt:lpstr>Essential Knowledge(s): </vt:lpstr>
      <vt:lpstr>Essential Knowledge(s): </vt:lpstr>
      <vt:lpstr>Essential Knowledge(s): </vt:lpstr>
      <vt:lpstr>Essential Knowledge(s): </vt:lpstr>
      <vt:lpstr>Essential Knowledge(s): </vt:lpstr>
      <vt:lpstr>Enduring Understanding(s): </vt:lpstr>
      <vt:lpstr>Enduring Understanding(s): </vt:lpstr>
      <vt:lpstr>Big Idea(s): </vt:lpstr>
      <vt:lpstr> Questions? </vt:lpstr>
      <vt:lpstr>Homework</vt:lpstr>
    </vt:vector>
  </TitlesOfParts>
  <Company>pcsb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Devil physics The baddest class on campus IB Physics Physics I Honors / Pre-IB Physics</dc:title>
  <dc:creator>Kyle Smith</dc:creator>
  <cp:lastModifiedBy>Smith Kyle</cp:lastModifiedBy>
  <cp:revision>100</cp:revision>
  <dcterms:created xsi:type="dcterms:W3CDTF">2010-12-08T08:20:03Z</dcterms:created>
  <dcterms:modified xsi:type="dcterms:W3CDTF">2016-03-08T23:59:30Z</dcterms:modified>
</cp:coreProperties>
</file>