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0" r:id="rId4"/>
    <p:sldId id="298" r:id="rId5"/>
    <p:sldId id="299" r:id="rId6"/>
    <p:sldId id="300" r:id="rId7"/>
    <p:sldId id="301" r:id="rId8"/>
    <p:sldId id="302" r:id="rId9"/>
    <p:sldId id="304" r:id="rId10"/>
    <p:sldId id="303" r:id="rId11"/>
    <p:sldId id="353" r:id="rId12"/>
    <p:sldId id="306" r:id="rId13"/>
    <p:sldId id="307" r:id="rId14"/>
    <p:sldId id="263" r:id="rId15"/>
    <p:sldId id="297" r:id="rId16"/>
    <p:sldId id="313" r:id="rId17"/>
    <p:sldId id="315" r:id="rId18"/>
    <p:sldId id="316" r:id="rId19"/>
    <p:sldId id="317" r:id="rId20"/>
    <p:sldId id="318" r:id="rId21"/>
    <p:sldId id="319" r:id="rId22"/>
    <p:sldId id="320" r:id="rId23"/>
    <p:sldId id="314" r:id="rId24"/>
    <p:sldId id="336" r:id="rId25"/>
    <p:sldId id="321" r:id="rId26"/>
    <p:sldId id="337" r:id="rId27"/>
    <p:sldId id="322" r:id="rId28"/>
    <p:sldId id="324" r:id="rId29"/>
    <p:sldId id="325" r:id="rId30"/>
    <p:sldId id="327" r:id="rId31"/>
    <p:sldId id="328" r:id="rId32"/>
    <p:sldId id="329" r:id="rId33"/>
    <p:sldId id="323" r:id="rId34"/>
    <p:sldId id="330" r:id="rId35"/>
    <p:sldId id="332" r:id="rId36"/>
    <p:sldId id="333" r:id="rId37"/>
    <p:sldId id="334" r:id="rId38"/>
    <p:sldId id="335" r:id="rId39"/>
    <p:sldId id="331" r:id="rId40"/>
    <p:sldId id="338" r:id="rId41"/>
    <p:sldId id="339" r:id="rId42"/>
    <p:sldId id="342" r:id="rId43"/>
    <p:sldId id="341" r:id="rId44"/>
    <p:sldId id="343" r:id="rId45"/>
    <p:sldId id="344" r:id="rId46"/>
    <p:sldId id="345" r:id="rId47"/>
    <p:sldId id="346" r:id="rId48"/>
    <p:sldId id="347" r:id="rId49"/>
    <p:sldId id="348" r:id="rId50"/>
    <p:sldId id="350" r:id="rId51"/>
    <p:sldId id="349" r:id="rId52"/>
    <p:sldId id="351" r:id="rId53"/>
    <p:sldId id="352" r:id="rId54"/>
    <p:sldId id="309" r:id="rId55"/>
    <p:sldId id="310" r:id="rId56"/>
    <p:sldId id="311" r:id="rId57"/>
    <p:sldId id="312" r:id="rId58"/>
    <p:sldId id="308" r:id="rId59"/>
    <p:sldId id="261" r:id="rId60"/>
    <p:sldId id="26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1" autoAdjust="0"/>
    <p:restoredTop sz="94660"/>
  </p:normalViewPr>
  <p:slideViewPr>
    <p:cSldViewPr>
      <p:cViewPr varScale="1">
        <p:scale>
          <a:sx n="84" d="100"/>
          <a:sy n="84" d="100"/>
        </p:scale>
        <p:origin x="110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8.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6.wmf"/><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D15329E-6E04-4E8D-9AA0-27424FD5CF1F}" type="datetimeFigureOut">
              <a:rPr lang="en-US" smtClean="0"/>
              <a:pPr/>
              <a:t>10/13/2015</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10/13/2015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10/13/2015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10/13/2015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10/13/2015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10/13/2015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15329E-6E04-4E8D-9AA0-27424FD5CF1F}" type="datetimeFigureOut">
              <a:rPr lang="en-US" smtClean="0"/>
              <a:pPr/>
              <a:t>10/13/2015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15329E-6E04-4E8D-9AA0-27424FD5CF1F}" type="datetimeFigureOut">
              <a:rPr lang="en-US" smtClean="0"/>
              <a:pPr/>
              <a:t>10/13/2015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15329E-6E04-4E8D-9AA0-27424FD5CF1F}" type="datetimeFigureOut">
              <a:rPr lang="en-US" smtClean="0"/>
              <a:pPr/>
              <a:t>10/13/2015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10/13/2015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FD15329E-6E04-4E8D-9AA0-27424FD5CF1F}" type="datetimeFigureOut">
              <a:rPr lang="en-US" smtClean="0"/>
              <a:pPr/>
              <a:t>10/13/2015</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E58F673A-CE59-4D58-8998-1918CBD17A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D15329E-6E04-4E8D-9AA0-27424FD5CF1F}" type="datetimeFigureOut">
              <a:rPr lang="en-US" smtClean="0"/>
              <a:pPr/>
              <a:t>10/13/2015</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58F673A-CE59-4D58-8998-1918CBD17A8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hyperlink" Target="HowCapacitorsWork.mp4"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hyperlink" Target="Reading%20Activity%2011-3.doc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4.w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5.wmf"/><Relationship Id="rId4"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1.gif"/><Relationship Id="rId7"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5.wmf"/><Relationship Id="rId4" Type="http://schemas.openxmlformats.org/officeDocument/2006/relationships/oleObject" Target="../embeddings/oleObject6.bin"/><Relationship Id="rId9" Type="http://schemas.openxmlformats.org/officeDocument/2006/relationships/image" Target="../media/image14.wmf"/></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7.wmf"/><Relationship Id="rId4" Type="http://schemas.openxmlformats.org/officeDocument/2006/relationships/oleObject" Target="../embeddings/oleObject9.bin"/></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7.wmf"/><Relationship Id="rId4" Type="http://schemas.openxmlformats.org/officeDocument/2006/relationships/oleObject" Target="../embeddings/oleObject10.bin"/></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9.wmf"/><Relationship Id="rId4" Type="http://schemas.openxmlformats.org/officeDocument/2006/relationships/oleObject" Target="../embeddings/oleObject11.bin"/></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20.wmf"/><Relationship Id="rId4" Type="http://schemas.openxmlformats.org/officeDocument/2006/relationships/oleObject" Target="../embeddings/oleObject12.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1.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21.wmf"/></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4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24.wmf"/><Relationship Id="rId5" Type="http://schemas.openxmlformats.org/officeDocument/2006/relationships/oleObject" Target="../embeddings/oleObject15.bin"/><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27.wmf"/><Relationship Id="rId5" Type="http://schemas.openxmlformats.org/officeDocument/2006/relationships/oleObject" Target="../embeddings/oleObject16.bin"/><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5.gif"/><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28.wmf"/><Relationship Id="rId5" Type="http://schemas.openxmlformats.org/officeDocument/2006/relationships/oleObject" Target="../embeddings/oleObject17.bin"/><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25.gif"/><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8.wmf"/><Relationship Id="rId5" Type="http://schemas.openxmlformats.org/officeDocument/2006/relationships/oleObject" Target="../embeddings/oleObject19.bin"/><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25.gif"/><Relationship Id="rId7"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28.wmf"/><Relationship Id="rId5" Type="http://schemas.openxmlformats.org/officeDocument/2006/relationships/oleObject" Target="../embeddings/oleObject21.bin"/><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32.wmf"/><Relationship Id="rId5" Type="http://schemas.openxmlformats.org/officeDocument/2006/relationships/oleObject" Target="../embeddings/oleObject24.bin"/><Relationship Id="rId4" Type="http://schemas.openxmlformats.org/officeDocument/2006/relationships/image" Target="../media/image31.wmf"/></Relationships>
</file>

<file path=ppt/slides/_rels/slide4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Pristina" pitchFamily="66" charset="0"/>
              </a:rPr>
              <a:t>Devil  physics</a:t>
            </a:r>
            <a:br>
              <a:rPr lang="en-US" dirty="0" smtClean="0">
                <a:latin typeface="Pristina" pitchFamily="66" charset="0"/>
              </a:rPr>
            </a:br>
            <a:r>
              <a:rPr lang="en-US" sz="3200" dirty="0" smtClean="0">
                <a:latin typeface="Pristina" pitchFamily="66" charset="0"/>
              </a:rPr>
              <a:t>The  </a:t>
            </a:r>
            <a:r>
              <a:rPr lang="en-US" sz="3200" dirty="0" err="1" smtClean="0">
                <a:latin typeface="Pristina" pitchFamily="66" charset="0"/>
              </a:rPr>
              <a:t>baddest</a:t>
            </a:r>
            <a:r>
              <a:rPr lang="en-US" sz="3200" dirty="0" smtClean="0">
                <a:latin typeface="Pristina" pitchFamily="66" charset="0"/>
              </a:rPr>
              <a:t>  class  on  campus</a:t>
            </a:r>
            <a:br>
              <a:rPr lang="en-US" sz="3200" dirty="0" smtClean="0">
                <a:latin typeface="Pristina" pitchFamily="66" charset="0"/>
              </a:rPr>
            </a:br>
            <a:r>
              <a:rPr lang="en-US" sz="3200" dirty="0" smtClean="0">
                <a:latin typeface="Pristina" pitchFamily="66" charset="0"/>
              </a:rPr>
              <a:t/>
            </a:r>
            <a:br>
              <a:rPr lang="en-US" sz="3200" dirty="0" smtClean="0">
                <a:latin typeface="Pristina" pitchFamily="66" charset="0"/>
              </a:rPr>
            </a:br>
            <a:r>
              <a:rPr lang="en-US" sz="3000" dirty="0" smtClean="0">
                <a:latin typeface="Pristina" pitchFamily="66" charset="0"/>
              </a:rPr>
              <a:t>IB  Physics</a:t>
            </a:r>
            <a:endParaRPr lang="en-US" sz="30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Guidance:</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Only </a:t>
            </a:r>
            <a:r>
              <a:rPr lang="en-US" sz="3200" dirty="0"/>
              <a:t>single parallel-plate capacitors providing a uniform electric field, in series with a load, need to be considered (edge effect will be neglected)</a:t>
            </a:r>
          </a:p>
          <a:p>
            <a:r>
              <a:rPr lang="en-US" sz="3200" dirty="0"/>
              <a:t>Problems involving the discharge of capacitors through fixed resistors need to be treated both graphically and algebraically</a:t>
            </a:r>
          </a:p>
          <a:p>
            <a:r>
              <a:rPr lang="en-US" sz="3200" dirty="0"/>
              <a:t>Problems involving the charging of a capacitor will only be treated graphically</a:t>
            </a:r>
          </a:p>
          <a:p>
            <a:r>
              <a:rPr lang="en-US" sz="3200" dirty="0"/>
              <a:t>Derivation of the charge, voltage and current equations as a function of time is not </a:t>
            </a:r>
            <a:r>
              <a:rPr lang="en-US" sz="3200" dirty="0" smtClean="0"/>
              <a:t>required</a:t>
            </a:r>
            <a:endParaRPr lang="en-US" sz="3200" dirty="0"/>
          </a:p>
        </p:txBody>
      </p:sp>
    </p:spTree>
    <p:extLst>
      <p:ext uri="{BB962C8B-B14F-4D97-AF65-F5344CB8AC3E}">
        <p14:creationId xmlns:p14="http://schemas.microsoft.com/office/powerpoint/2010/main" val="387760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Data Booklet Reference:</a:t>
            </a:r>
            <a:br>
              <a:rPr lang="en-US" dirty="0"/>
            </a:b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sz="half" idx="1"/>
              </p:nvPr>
            </p:nvSpPr>
            <p:spPr>
              <a:xfrm>
                <a:off x="464344" y="1770501"/>
                <a:ext cx="4717256" cy="4525963"/>
              </a:xfrm>
            </p:spPr>
            <p:txBody>
              <a:bodyPr>
                <a:normAutofit/>
              </a:bodyPr>
              <a:lstStyle/>
              <a:p>
                <a14:m>
                  <m:oMath xmlns:m="http://schemas.openxmlformats.org/officeDocument/2006/math">
                    <m:r>
                      <a:rPr lang="en-US" sz="3200" i="1">
                        <a:latin typeface="Cambria Math" panose="02040503050406030204" pitchFamily="18" charset="0"/>
                      </a:rPr>
                      <m:t>𝐶</m:t>
                    </m:r>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𝑞</m:t>
                        </m:r>
                      </m:num>
                      <m:den>
                        <m:r>
                          <a:rPr lang="en-US" sz="3200" i="1">
                            <a:latin typeface="Cambria Math" panose="02040503050406030204" pitchFamily="18" charset="0"/>
                          </a:rPr>
                          <m:t>𝑉</m:t>
                        </m:r>
                      </m:den>
                    </m:f>
                  </m:oMath>
                </a14:m>
                <a:endParaRPr lang="en-US" sz="3200" dirty="0"/>
              </a:p>
              <a:p>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i="1">
                            <a:latin typeface="Cambria Math" panose="02040503050406030204" pitchFamily="18" charset="0"/>
                          </a:rPr>
                          <m:t>𝑝𝑎𝑟𝑎𝑙𝑙𝑒𝑙</m:t>
                        </m:r>
                      </m:sub>
                    </m:sSub>
                    <m:r>
                      <a:rPr lang="en-US" sz="320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a:latin typeface="Cambria Math" panose="02040503050406030204" pitchFamily="18" charset="0"/>
                          </a:rPr>
                          <m:t>1</m:t>
                        </m:r>
                      </m:sub>
                    </m:sSub>
                    <m:r>
                      <a:rPr lang="en-US" sz="320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a:latin typeface="Cambria Math" panose="02040503050406030204" pitchFamily="18" charset="0"/>
                          </a:rPr>
                          <m:t>2</m:t>
                        </m:r>
                      </m:sub>
                    </m:sSub>
                    <m:r>
                      <a:rPr lang="en-US" sz="3200">
                        <a:latin typeface="Cambria Math" panose="02040503050406030204" pitchFamily="18" charset="0"/>
                      </a:rPr>
                      <m:t>+…</m:t>
                    </m:r>
                  </m:oMath>
                </a14:m>
                <a:endParaRPr lang="en-US" sz="3200" dirty="0"/>
              </a:p>
              <a:p>
                <a14:m>
                  <m:oMath xmlns:m="http://schemas.openxmlformats.org/officeDocument/2006/math">
                    <m:f>
                      <m:fPr>
                        <m:ctrlPr>
                          <a:rPr lang="en-US" sz="3200" i="1">
                            <a:latin typeface="Cambria Math" panose="02040503050406030204" pitchFamily="18" charset="0"/>
                          </a:rPr>
                        </m:ctrlPr>
                      </m:fPr>
                      <m:num>
                        <m:r>
                          <a:rPr lang="en-US" sz="3200">
                            <a:latin typeface="Cambria Math" panose="02040503050406030204" pitchFamily="18" charset="0"/>
                          </a:rPr>
                          <m:t>1</m:t>
                        </m:r>
                      </m:num>
                      <m:den>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i="1">
                                <a:latin typeface="Cambria Math" panose="02040503050406030204" pitchFamily="18" charset="0"/>
                              </a:rPr>
                              <m:t>𝑠𝑒𝑟𝑖𝑒𝑠</m:t>
                            </m:r>
                          </m:sub>
                        </m:sSub>
                      </m:den>
                    </m:f>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a:latin typeface="Cambria Math" panose="02040503050406030204" pitchFamily="18" charset="0"/>
                          </a:rPr>
                          <m:t>1</m:t>
                        </m:r>
                      </m:num>
                      <m:den>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a:latin typeface="Cambria Math" panose="02040503050406030204" pitchFamily="18" charset="0"/>
                              </a:rPr>
                              <m:t>1</m:t>
                            </m:r>
                          </m:sub>
                        </m:sSub>
                      </m:den>
                    </m:f>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a:latin typeface="Cambria Math" panose="02040503050406030204" pitchFamily="18" charset="0"/>
                          </a:rPr>
                          <m:t>1</m:t>
                        </m:r>
                      </m:num>
                      <m:den>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a:latin typeface="Cambria Math" panose="02040503050406030204" pitchFamily="18" charset="0"/>
                              </a:rPr>
                              <m:t>2</m:t>
                            </m:r>
                          </m:sub>
                        </m:sSub>
                      </m:den>
                    </m:f>
                    <m:r>
                      <a:rPr lang="en-US" sz="3200">
                        <a:latin typeface="Cambria Math" panose="02040503050406030204" pitchFamily="18" charset="0"/>
                      </a:rPr>
                      <m:t>+…</m:t>
                    </m:r>
                  </m:oMath>
                </a14:m>
                <a:endParaRPr lang="en-US" sz="3200" dirty="0"/>
              </a:p>
              <a:p>
                <a14:m>
                  <m:oMath xmlns:m="http://schemas.openxmlformats.org/officeDocument/2006/math">
                    <m:r>
                      <a:rPr lang="en-US" sz="3200" i="1">
                        <a:latin typeface="Cambria Math" panose="02040503050406030204" pitchFamily="18" charset="0"/>
                      </a:rPr>
                      <m:t>𝐶</m:t>
                    </m:r>
                    <m:r>
                      <a:rPr lang="en-US" sz="3200">
                        <a:latin typeface="Cambria Math" panose="02040503050406030204" pitchFamily="18" charset="0"/>
                      </a:rPr>
                      <m:t>=</m:t>
                    </m:r>
                    <m:r>
                      <a:rPr lang="en-US" sz="3200" i="1">
                        <a:latin typeface="Cambria Math" panose="02040503050406030204" pitchFamily="18" charset="0"/>
                      </a:rPr>
                      <m:t>𝜀</m:t>
                    </m:r>
                    <m:f>
                      <m:fPr>
                        <m:ctrlPr>
                          <a:rPr lang="en-US" sz="3200" i="1">
                            <a:latin typeface="Cambria Math" panose="02040503050406030204" pitchFamily="18" charset="0"/>
                          </a:rPr>
                        </m:ctrlPr>
                      </m:fPr>
                      <m:num>
                        <m:r>
                          <a:rPr lang="en-US" sz="3200" i="1">
                            <a:latin typeface="Cambria Math" panose="02040503050406030204" pitchFamily="18" charset="0"/>
                          </a:rPr>
                          <m:t>𝐴</m:t>
                        </m:r>
                      </m:num>
                      <m:den>
                        <m:r>
                          <a:rPr lang="en-US" sz="3200" i="1">
                            <a:latin typeface="Cambria Math" panose="02040503050406030204" pitchFamily="18" charset="0"/>
                          </a:rPr>
                          <m:t>𝑑</m:t>
                        </m:r>
                      </m:den>
                    </m:f>
                  </m:oMath>
                </a14:m>
                <a:endParaRPr lang="en-US" sz="3200" dirty="0"/>
              </a:p>
              <a:p>
                <a14:m>
                  <m:oMath xmlns:m="http://schemas.openxmlformats.org/officeDocument/2006/math">
                    <m:r>
                      <a:rPr lang="en-US" sz="3200" i="1">
                        <a:latin typeface="Cambria Math" panose="02040503050406030204" pitchFamily="18" charset="0"/>
                      </a:rPr>
                      <m:t>𝐸</m:t>
                    </m:r>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a:latin typeface="Cambria Math" panose="02040503050406030204" pitchFamily="18" charset="0"/>
                          </a:rPr>
                          <m:t>1</m:t>
                        </m:r>
                      </m:num>
                      <m:den>
                        <m:r>
                          <a:rPr lang="en-US" sz="3200">
                            <a:latin typeface="Cambria Math" panose="02040503050406030204" pitchFamily="18" charset="0"/>
                          </a:rPr>
                          <m:t>2</m:t>
                        </m:r>
                      </m:den>
                    </m:f>
                    <m:r>
                      <a:rPr lang="en-US" sz="3200" i="1">
                        <a:latin typeface="Cambria Math" panose="02040503050406030204" pitchFamily="18" charset="0"/>
                      </a:rPr>
                      <m:t>𝐶</m:t>
                    </m:r>
                    <m:sSup>
                      <m:sSupPr>
                        <m:ctrlPr>
                          <a:rPr lang="en-US" sz="3200" i="1">
                            <a:latin typeface="Cambria Math" panose="02040503050406030204" pitchFamily="18" charset="0"/>
                          </a:rPr>
                        </m:ctrlPr>
                      </m:sSupPr>
                      <m:e>
                        <m:r>
                          <a:rPr lang="en-US" sz="3200" i="1">
                            <a:latin typeface="Cambria Math" panose="02040503050406030204" pitchFamily="18" charset="0"/>
                          </a:rPr>
                          <m:t>𝑉</m:t>
                        </m:r>
                      </m:e>
                      <m:sup>
                        <m:r>
                          <a:rPr lang="en-US" sz="3200">
                            <a:latin typeface="Cambria Math" panose="02040503050406030204" pitchFamily="18" charset="0"/>
                          </a:rPr>
                          <m:t>2</m:t>
                        </m:r>
                      </m:sup>
                    </m:sSup>
                  </m:oMath>
                </a14:m>
                <a:endParaRPr lang="en-US" sz="3200" dirty="0"/>
              </a:p>
              <a:p>
                <a:pPr lvl="1"/>
                <a:endParaRPr lang="en-US" sz="2800" dirty="0"/>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xfrm>
                <a:off x="464344" y="1770501"/>
                <a:ext cx="4717256" cy="4525963"/>
              </a:xfrm>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Content Placeholder 3"/>
              <p:cNvSpPr>
                <a:spLocks noGrp="1"/>
              </p:cNvSpPr>
              <p:nvPr>
                <p:ph sz="half" idx="2"/>
              </p:nvPr>
            </p:nvSpPr>
            <p:spPr>
              <a:xfrm>
                <a:off x="5638800" y="1770501"/>
                <a:ext cx="2964656" cy="4525963"/>
              </a:xfrm>
            </p:spPr>
            <p:txBody>
              <a:bodyPr>
                <a:normAutofit/>
              </a:bodyPr>
              <a:lstStyle/>
              <a:p>
                <a14:m>
                  <m:oMath xmlns:m="http://schemas.openxmlformats.org/officeDocument/2006/math">
                    <m:r>
                      <a:rPr lang="en-US" sz="3200" i="1">
                        <a:latin typeface="Cambria Math" panose="02040503050406030204" pitchFamily="18" charset="0"/>
                      </a:rPr>
                      <m:t>𝜏</m:t>
                    </m:r>
                    <m:r>
                      <a:rPr lang="en-US" sz="3200">
                        <a:latin typeface="Cambria Math" panose="02040503050406030204" pitchFamily="18" charset="0"/>
                      </a:rPr>
                      <m:t>=</m:t>
                    </m:r>
                    <m:r>
                      <a:rPr lang="en-US" sz="3200" i="1">
                        <a:latin typeface="Cambria Math" panose="02040503050406030204" pitchFamily="18" charset="0"/>
                      </a:rPr>
                      <m:t>𝑅𝐶</m:t>
                    </m:r>
                  </m:oMath>
                </a14:m>
                <a:endParaRPr lang="en-US" sz="3200" dirty="0"/>
              </a:p>
              <a:p>
                <a14:m>
                  <m:oMath xmlns:m="http://schemas.openxmlformats.org/officeDocument/2006/math">
                    <m:r>
                      <a:rPr lang="en-US" sz="3200" i="1">
                        <a:latin typeface="Cambria Math" panose="02040503050406030204" pitchFamily="18" charset="0"/>
                      </a:rPr>
                      <m:t>𝑞</m:t>
                    </m:r>
                    <m:r>
                      <a:rPr lang="en-US" sz="320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𝑞</m:t>
                        </m:r>
                      </m:e>
                      <m:sub>
                        <m:r>
                          <a:rPr lang="en-US" sz="3200">
                            <a:latin typeface="Cambria Math" panose="02040503050406030204" pitchFamily="18" charset="0"/>
                          </a:rPr>
                          <m:t>0</m:t>
                        </m:r>
                      </m:sub>
                    </m:sSub>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𝑡</m:t>
                            </m:r>
                          </m:num>
                          <m:den>
                            <m:r>
                              <a:rPr lang="en-US" sz="3200" i="1">
                                <a:latin typeface="Cambria Math" panose="02040503050406030204" pitchFamily="18" charset="0"/>
                              </a:rPr>
                              <m:t>𝜏</m:t>
                            </m:r>
                          </m:den>
                        </m:f>
                      </m:sup>
                    </m:sSup>
                  </m:oMath>
                </a14:m>
                <a:endParaRPr lang="en-US" sz="3200" dirty="0"/>
              </a:p>
              <a:p>
                <a14:m>
                  <m:oMath xmlns:m="http://schemas.openxmlformats.org/officeDocument/2006/math">
                    <m:r>
                      <a:rPr lang="en-US" sz="3200" i="1">
                        <a:latin typeface="Cambria Math" panose="02040503050406030204" pitchFamily="18" charset="0"/>
                      </a:rPr>
                      <m:t>𝐼</m:t>
                    </m:r>
                    <m:r>
                      <a:rPr lang="en-US" sz="320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𝐼</m:t>
                        </m:r>
                      </m:e>
                      <m:sub>
                        <m:r>
                          <a:rPr lang="en-US" sz="3200">
                            <a:latin typeface="Cambria Math" panose="02040503050406030204" pitchFamily="18" charset="0"/>
                          </a:rPr>
                          <m:t>0</m:t>
                        </m:r>
                      </m:sub>
                    </m:sSub>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𝑡</m:t>
                            </m:r>
                          </m:num>
                          <m:den>
                            <m:r>
                              <a:rPr lang="en-US" sz="3200" i="1">
                                <a:latin typeface="Cambria Math" panose="02040503050406030204" pitchFamily="18" charset="0"/>
                              </a:rPr>
                              <m:t>𝜏</m:t>
                            </m:r>
                          </m:den>
                        </m:f>
                      </m:sup>
                    </m:sSup>
                  </m:oMath>
                </a14:m>
                <a:endParaRPr lang="en-US" sz="3200" dirty="0"/>
              </a:p>
              <a:p>
                <a14:m>
                  <m:oMath xmlns:m="http://schemas.openxmlformats.org/officeDocument/2006/math">
                    <m:r>
                      <a:rPr lang="en-US" sz="3200" i="1">
                        <a:latin typeface="Cambria Math" panose="02040503050406030204" pitchFamily="18" charset="0"/>
                      </a:rPr>
                      <m:t>𝑉</m:t>
                    </m:r>
                    <m:r>
                      <a:rPr lang="en-US" sz="320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𝑉</m:t>
                        </m:r>
                      </m:e>
                      <m:sub>
                        <m:r>
                          <a:rPr lang="en-US" sz="3200">
                            <a:latin typeface="Cambria Math" panose="02040503050406030204" pitchFamily="18" charset="0"/>
                          </a:rPr>
                          <m:t>0</m:t>
                        </m:r>
                      </m:sub>
                    </m:sSub>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𝑡</m:t>
                            </m:r>
                          </m:num>
                          <m:den>
                            <m:r>
                              <a:rPr lang="en-US" sz="3200" i="1">
                                <a:latin typeface="Cambria Math" panose="02040503050406030204" pitchFamily="18" charset="0"/>
                              </a:rPr>
                              <m:t>𝜏</m:t>
                            </m:r>
                          </m:den>
                        </m:f>
                      </m:sup>
                    </m:sSup>
                  </m:oMath>
                </a14:m>
                <a:endParaRPr lang="en-US" dirty="0"/>
              </a:p>
            </p:txBody>
          </p:sp>
        </mc:Choice>
        <mc:Fallback>
          <p:sp>
            <p:nvSpPr>
              <p:cNvPr id="4" name="Content Placeholder 3"/>
              <p:cNvSpPr>
                <a:spLocks noGrp="1" noRot="1" noChangeAspect="1" noMove="1" noResize="1" noEditPoints="1" noAdjustHandles="1" noChangeArrowheads="1" noChangeShapeType="1" noTextEdit="1"/>
              </p:cNvSpPr>
              <p:nvPr>
                <p:ph sz="half" idx="2"/>
              </p:nvPr>
            </p:nvSpPr>
            <p:spPr>
              <a:xfrm>
                <a:off x="5638800" y="1770501"/>
                <a:ext cx="2964656" cy="4525963"/>
              </a:xfr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99134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Utilization: </a:t>
            </a:r>
          </a:p>
        </p:txBody>
      </p:sp>
      <p:sp>
        <p:nvSpPr>
          <p:cNvPr id="3" name="Content Placeholder 2"/>
          <p:cNvSpPr>
            <a:spLocks noGrp="1"/>
          </p:cNvSpPr>
          <p:nvPr>
            <p:ph idx="1"/>
          </p:nvPr>
        </p:nvSpPr>
        <p:spPr/>
        <p:txBody>
          <a:bodyPr>
            <a:normAutofit/>
          </a:bodyPr>
          <a:lstStyle/>
          <a:p>
            <a:pPr lvl="0"/>
            <a:r>
              <a:rPr lang="en-US" sz="3200" dirty="0" smtClean="0"/>
              <a:t>The </a:t>
            </a:r>
            <a:r>
              <a:rPr lang="en-US" sz="3200" dirty="0"/>
              <a:t>charge and discharge of capacitors obeys rules that have parallels in other branches of physics including radioactivity</a:t>
            </a:r>
            <a:r>
              <a:rPr lang="en-US" sz="3200" dirty="0" smtClean="0"/>
              <a:t>.</a:t>
            </a:r>
            <a:endParaRPr lang="en-US" sz="3200" dirty="0"/>
          </a:p>
        </p:txBody>
      </p:sp>
    </p:spTree>
    <p:extLst>
      <p:ext uri="{BB962C8B-B14F-4D97-AF65-F5344CB8AC3E}">
        <p14:creationId xmlns:p14="http://schemas.microsoft.com/office/powerpoint/2010/main" val="3411389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Aims:</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Aim </a:t>
            </a:r>
            <a:r>
              <a:rPr lang="en-US" sz="3200" dirty="0"/>
              <a:t>3: the treatment of exponential growth and decay by graphical and algebraic methods offers both the visual and rigorous approach so often characteristic of science and technology.</a:t>
            </a:r>
          </a:p>
          <a:p>
            <a:r>
              <a:rPr lang="en-US" sz="3200" dirty="0"/>
              <a:t>Aim 6: experiments could include (but are not limited to): investigating basic RC circuits; using a capacitor in a bridge circuit; examining other types of capacitors; verifying time constant</a:t>
            </a:r>
            <a:r>
              <a:rPr lang="en-US" sz="3200" dirty="0" smtClean="0"/>
              <a:t>.</a:t>
            </a:r>
            <a:endParaRPr lang="en-US" sz="3200" dirty="0"/>
          </a:p>
        </p:txBody>
      </p:sp>
    </p:spTree>
    <p:extLst>
      <p:ext uri="{BB962C8B-B14F-4D97-AF65-F5344CB8AC3E}">
        <p14:creationId xmlns:p14="http://schemas.microsoft.com/office/powerpoint/2010/main" val="1656932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4" action="ppaction://hlinkfile"/>
              </a:rPr>
              <a:t>Introductory Video</a:t>
            </a:r>
            <a:endParaRPr lang="en-US" dirty="0"/>
          </a:p>
        </p:txBody>
      </p:sp>
      <p:pic>
        <p:nvPicPr>
          <p:cNvPr id="4" name="HowCapacitorsWor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1828800" y="1784350"/>
            <a:ext cx="5943600" cy="4572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a:t>
            </a:r>
            <a:endParaRPr lang="en-US" dirty="0"/>
          </a:p>
        </p:txBody>
      </p:sp>
      <p:sp>
        <p:nvSpPr>
          <p:cNvPr id="3" name="Content Placeholder 2"/>
          <p:cNvSpPr>
            <a:spLocks noGrp="1"/>
          </p:cNvSpPr>
          <p:nvPr>
            <p:ph idx="1"/>
          </p:nvPr>
        </p:nvSpPr>
        <p:spPr/>
        <p:txBody>
          <a:bodyPr/>
          <a:lstStyle/>
          <a:p>
            <a:r>
              <a:rPr lang="en-US" dirty="0" smtClean="0"/>
              <a:t>Two conductors separated by a vacuum or by insulating material</a:t>
            </a:r>
          </a:p>
          <a:p>
            <a:r>
              <a:rPr lang="en-US" dirty="0" smtClean="0"/>
              <a:t>The reason why</a:t>
            </a:r>
          </a:p>
          <a:p>
            <a:pPr lvl="1"/>
            <a:r>
              <a:rPr lang="en-US" dirty="0" smtClean="0"/>
              <a:t>When a camera stops whining, it is ready to release a really bright flash</a:t>
            </a:r>
          </a:p>
          <a:p>
            <a:pPr lvl="1"/>
            <a:r>
              <a:rPr lang="en-US" dirty="0" smtClean="0"/>
              <a:t>Reason why a light stays on for a while then fades out after a device is turned off</a:t>
            </a:r>
            <a:endParaRPr lang="en-US" dirty="0"/>
          </a:p>
        </p:txBody>
      </p:sp>
    </p:spTree>
    <p:extLst>
      <p:ext uri="{BB962C8B-B14F-4D97-AF65-F5344CB8AC3E}">
        <p14:creationId xmlns:p14="http://schemas.microsoft.com/office/powerpoint/2010/main" val="2051687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a:t>
            </a:r>
            <a:endParaRPr lang="en-US" dirty="0"/>
          </a:p>
        </p:txBody>
      </p:sp>
      <p:sp>
        <p:nvSpPr>
          <p:cNvPr id="3" name="Content Placeholder 2"/>
          <p:cNvSpPr>
            <a:spLocks noGrp="1"/>
          </p:cNvSpPr>
          <p:nvPr>
            <p:ph idx="1"/>
          </p:nvPr>
        </p:nvSpPr>
        <p:spPr/>
        <p:txBody>
          <a:bodyPr/>
          <a:lstStyle/>
          <a:p>
            <a:r>
              <a:rPr lang="en-US" dirty="0" smtClean="0"/>
              <a:t>Symbols and Forms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4343400"/>
            <a:ext cx="4064000" cy="228092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03" y="3014118"/>
            <a:ext cx="4349097" cy="2015082"/>
          </a:xfrm>
          <a:prstGeom prst="rect">
            <a:avLst/>
          </a:prstGeom>
          <a:solidFill>
            <a:schemeClr val="tx1">
              <a:lumMod val="75000"/>
            </a:schemeClr>
          </a:solidFill>
        </p:spPr>
      </p:pic>
    </p:spTree>
    <p:extLst>
      <p:ext uri="{BB962C8B-B14F-4D97-AF65-F5344CB8AC3E}">
        <p14:creationId xmlns:p14="http://schemas.microsoft.com/office/powerpoint/2010/main" val="1816948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a:t>
            </a:r>
            <a:endParaRPr lang="en-US" dirty="0"/>
          </a:p>
        </p:txBody>
      </p:sp>
      <p:sp>
        <p:nvSpPr>
          <p:cNvPr id="3" name="Content Placeholder 2"/>
          <p:cNvSpPr>
            <a:spLocks noGrp="1"/>
          </p:cNvSpPr>
          <p:nvPr>
            <p:ph idx="1"/>
          </p:nvPr>
        </p:nvSpPr>
        <p:spPr>
          <a:xfrm>
            <a:off x="228600" y="1612202"/>
            <a:ext cx="8458200" cy="4743358"/>
          </a:xfrm>
        </p:spPr>
        <p:txBody>
          <a:bodyPr/>
          <a:lstStyle/>
          <a:p>
            <a:r>
              <a:rPr lang="en-US" dirty="0" smtClean="0"/>
              <a:t>Parallel Plate Capacitor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1619" y="326326"/>
            <a:ext cx="3435681" cy="264547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819400"/>
            <a:ext cx="4853940" cy="3467100"/>
          </a:xfrm>
          <a:prstGeom prst="rect">
            <a:avLst/>
          </a:prstGeom>
        </p:spPr>
      </p:pic>
    </p:spTree>
    <p:extLst>
      <p:ext uri="{BB962C8B-B14F-4D97-AF65-F5344CB8AC3E}">
        <p14:creationId xmlns:p14="http://schemas.microsoft.com/office/powerpoint/2010/main" val="2225703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a:t>
            </a:r>
            <a:endParaRPr lang="en-US" dirty="0"/>
          </a:p>
        </p:txBody>
      </p:sp>
      <p:sp>
        <p:nvSpPr>
          <p:cNvPr id="3" name="Content Placeholder 2"/>
          <p:cNvSpPr>
            <a:spLocks noGrp="1"/>
          </p:cNvSpPr>
          <p:nvPr>
            <p:ph idx="1"/>
          </p:nvPr>
        </p:nvSpPr>
        <p:spPr>
          <a:xfrm>
            <a:off x="228600" y="1612202"/>
            <a:ext cx="8458200" cy="4743358"/>
          </a:xfrm>
        </p:spPr>
        <p:txBody>
          <a:bodyPr/>
          <a:lstStyle/>
          <a:p>
            <a:r>
              <a:rPr lang="en-US" dirty="0" smtClean="0"/>
              <a:t>Parallel Plate Capacitor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1619" y="326326"/>
            <a:ext cx="3435681" cy="264547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819400"/>
            <a:ext cx="4853940" cy="3467100"/>
          </a:xfrm>
          <a:prstGeom prst="rect">
            <a:avLst/>
          </a:prstGeom>
        </p:spPr>
      </p:pic>
      <p:sp>
        <p:nvSpPr>
          <p:cNvPr id="4" name="TextBox 3"/>
          <p:cNvSpPr txBox="1"/>
          <p:nvPr/>
        </p:nvSpPr>
        <p:spPr>
          <a:xfrm>
            <a:off x="5441619" y="3810000"/>
            <a:ext cx="3435681" cy="1815882"/>
          </a:xfrm>
          <a:prstGeom prst="rect">
            <a:avLst/>
          </a:prstGeom>
          <a:noFill/>
        </p:spPr>
        <p:txBody>
          <a:bodyPr wrap="square" rtlCol="0">
            <a:spAutoFit/>
          </a:bodyPr>
          <a:lstStyle/>
          <a:p>
            <a:r>
              <a:rPr lang="en-US" sz="2800" b="1" i="1" dirty="0" smtClean="0">
                <a:solidFill>
                  <a:srgbClr val="FFFF00"/>
                </a:solidFill>
              </a:rPr>
              <a:t>We assume the electric field between the plates is uniform with no edge effects.</a:t>
            </a:r>
            <a:endParaRPr lang="en-US" sz="2800" b="1" i="1" dirty="0">
              <a:solidFill>
                <a:srgbClr val="FFFF00"/>
              </a:solidFill>
            </a:endParaRPr>
          </a:p>
        </p:txBody>
      </p:sp>
    </p:spTree>
    <p:extLst>
      <p:ext uri="{BB962C8B-B14F-4D97-AF65-F5344CB8AC3E}">
        <p14:creationId xmlns:p14="http://schemas.microsoft.com/office/powerpoint/2010/main" val="922564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a:t>
            </a:r>
            <a:endParaRPr lang="en-US" dirty="0"/>
          </a:p>
        </p:txBody>
      </p:sp>
      <p:sp>
        <p:nvSpPr>
          <p:cNvPr id="3" name="Content Placeholder 2"/>
          <p:cNvSpPr>
            <a:spLocks noGrp="1"/>
          </p:cNvSpPr>
          <p:nvPr>
            <p:ph idx="1"/>
          </p:nvPr>
        </p:nvSpPr>
        <p:spPr>
          <a:xfrm>
            <a:off x="228600" y="1612202"/>
            <a:ext cx="8458200" cy="4743358"/>
          </a:xfrm>
        </p:spPr>
        <p:txBody>
          <a:bodyPr/>
          <a:lstStyle/>
          <a:p>
            <a:r>
              <a:rPr lang="en-US" dirty="0" smtClean="0"/>
              <a:t>Parallel Plate Capacitor</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819400"/>
            <a:ext cx="4853940" cy="3467100"/>
          </a:xfrm>
          <a:prstGeom prst="rect">
            <a:avLst/>
          </a:prstGeom>
        </p:spPr>
      </p:pic>
      <p:sp>
        <p:nvSpPr>
          <p:cNvPr id="4" name="TextBox 3"/>
          <p:cNvSpPr txBox="1"/>
          <p:nvPr/>
        </p:nvSpPr>
        <p:spPr>
          <a:xfrm>
            <a:off x="5486400" y="303079"/>
            <a:ext cx="3435681" cy="2246769"/>
          </a:xfrm>
          <a:prstGeom prst="rect">
            <a:avLst/>
          </a:prstGeom>
          <a:noFill/>
        </p:spPr>
        <p:txBody>
          <a:bodyPr wrap="square" rtlCol="0">
            <a:spAutoFit/>
          </a:bodyPr>
          <a:lstStyle/>
          <a:p>
            <a:r>
              <a:rPr lang="en-US" sz="2800" b="1" i="1" dirty="0" smtClean="0">
                <a:solidFill>
                  <a:srgbClr val="FFFF00"/>
                </a:solidFill>
              </a:rPr>
              <a:t>TOK Question:  If we connect the capacitor to a 12-V battery, how much charge accumulates?</a:t>
            </a:r>
            <a:endParaRPr lang="en-US" sz="2800" b="1" i="1" dirty="0">
              <a:solidFill>
                <a:srgbClr val="00B0F0"/>
              </a:solidFill>
            </a:endParaRPr>
          </a:p>
        </p:txBody>
      </p:sp>
    </p:spTree>
    <p:extLst>
      <p:ext uri="{BB962C8B-B14F-4D97-AF65-F5344CB8AC3E}">
        <p14:creationId xmlns:p14="http://schemas.microsoft.com/office/powerpoint/2010/main" val="1511112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343400"/>
            <a:ext cx="8382000" cy="1975104"/>
          </a:xfrm>
        </p:spPr>
        <p:txBody>
          <a:bodyPr/>
          <a:lstStyle/>
          <a:p>
            <a:r>
              <a:rPr lang="en-US" sz="3600" dirty="0" err="1" smtClean="0"/>
              <a:t>Lsn</a:t>
            </a:r>
            <a:r>
              <a:rPr lang="en-US" sz="3600" dirty="0" smtClean="0"/>
              <a:t> 11-3: Capacitance</a:t>
            </a:r>
            <a:br>
              <a:rPr lang="en-US" sz="3600" dirty="0" smtClean="0"/>
            </a:b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a:t>
            </a:r>
            <a:endParaRPr lang="en-US" dirty="0"/>
          </a:p>
        </p:txBody>
      </p:sp>
      <p:sp>
        <p:nvSpPr>
          <p:cNvPr id="3" name="Content Placeholder 2"/>
          <p:cNvSpPr>
            <a:spLocks noGrp="1"/>
          </p:cNvSpPr>
          <p:nvPr>
            <p:ph idx="1"/>
          </p:nvPr>
        </p:nvSpPr>
        <p:spPr>
          <a:xfrm>
            <a:off x="228600" y="1612202"/>
            <a:ext cx="8458200" cy="4743358"/>
          </a:xfrm>
        </p:spPr>
        <p:txBody>
          <a:bodyPr/>
          <a:lstStyle/>
          <a:p>
            <a:r>
              <a:rPr lang="en-US" dirty="0" smtClean="0"/>
              <a:t>Parallel Plate Capacitor</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819400"/>
            <a:ext cx="4853940" cy="3467100"/>
          </a:xfrm>
          <a:prstGeom prst="rect">
            <a:avLst/>
          </a:prstGeom>
        </p:spPr>
      </p:pic>
      <p:sp>
        <p:nvSpPr>
          <p:cNvPr id="4" name="TextBox 3"/>
          <p:cNvSpPr txBox="1"/>
          <p:nvPr/>
        </p:nvSpPr>
        <p:spPr>
          <a:xfrm>
            <a:off x="5486400" y="303079"/>
            <a:ext cx="3435681" cy="3539430"/>
          </a:xfrm>
          <a:prstGeom prst="rect">
            <a:avLst/>
          </a:prstGeom>
          <a:noFill/>
        </p:spPr>
        <p:txBody>
          <a:bodyPr wrap="square" rtlCol="0">
            <a:spAutoFit/>
          </a:bodyPr>
          <a:lstStyle/>
          <a:p>
            <a:r>
              <a:rPr lang="en-US" sz="2800" b="1" i="1" dirty="0" smtClean="0">
                <a:solidFill>
                  <a:srgbClr val="FFFF00"/>
                </a:solidFill>
              </a:rPr>
              <a:t>TOK Question:  If we connect the capacitor to a 12-V battery, how much charge accumulates?</a:t>
            </a:r>
          </a:p>
          <a:p>
            <a:endParaRPr lang="en-US" sz="2800" b="1" i="1" dirty="0" smtClean="0">
              <a:solidFill>
                <a:srgbClr val="FFFF00"/>
              </a:solidFill>
            </a:endParaRPr>
          </a:p>
          <a:p>
            <a:r>
              <a:rPr lang="en-US" sz="2800" b="1" i="1" dirty="0" smtClean="0">
                <a:solidFill>
                  <a:srgbClr val="00B0F0"/>
                </a:solidFill>
              </a:rPr>
              <a:t>TOK Answer:  It depends</a:t>
            </a:r>
            <a:endParaRPr lang="en-US" sz="2800" b="1" i="1" dirty="0">
              <a:solidFill>
                <a:srgbClr val="00B0F0"/>
              </a:solidFill>
            </a:endParaRPr>
          </a:p>
        </p:txBody>
      </p:sp>
    </p:spTree>
    <p:extLst>
      <p:ext uri="{BB962C8B-B14F-4D97-AF65-F5344CB8AC3E}">
        <p14:creationId xmlns:p14="http://schemas.microsoft.com/office/powerpoint/2010/main" val="2185520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a:t>
            </a:r>
            <a:endParaRPr lang="en-US" dirty="0"/>
          </a:p>
        </p:txBody>
      </p:sp>
      <p:sp>
        <p:nvSpPr>
          <p:cNvPr id="3" name="Content Placeholder 2"/>
          <p:cNvSpPr>
            <a:spLocks noGrp="1"/>
          </p:cNvSpPr>
          <p:nvPr>
            <p:ph idx="1"/>
          </p:nvPr>
        </p:nvSpPr>
        <p:spPr>
          <a:xfrm>
            <a:off x="228600" y="1612202"/>
            <a:ext cx="8458200" cy="4743358"/>
          </a:xfrm>
        </p:spPr>
        <p:txBody>
          <a:bodyPr/>
          <a:lstStyle/>
          <a:p>
            <a:r>
              <a:rPr lang="en-US" dirty="0" smtClean="0"/>
              <a:t>Parallel Plate Capacitor</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819400"/>
            <a:ext cx="4853940" cy="3467100"/>
          </a:xfrm>
          <a:prstGeom prst="rect">
            <a:avLst/>
          </a:prstGeom>
        </p:spPr>
      </p:pic>
      <p:sp>
        <p:nvSpPr>
          <p:cNvPr id="4" name="TextBox 3"/>
          <p:cNvSpPr txBox="1"/>
          <p:nvPr/>
        </p:nvSpPr>
        <p:spPr>
          <a:xfrm>
            <a:off x="5486400" y="303079"/>
            <a:ext cx="3435681" cy="4832092"/>
          </a:xfrm>
          <a:prstGeom prst="rect">
            <a:avLst/>
          </a:prstGeom>
          <a:noFill/>
        </p:spPr>
        <p:txBody>
          <a:bodyPr wrap="square" rtlCol="0">
            <a:spAutoFit/>
          </a:bodyPr>
          <a:lstStyle/>
          <a:p>
            <a:r>
              <a:rPr lang="en-US" sz="2800" b="1" i="1" dirty="0" smtClean="0">
                <a:solidFill>
                  <a:srgbClr val="FFFF00"/>
                </a:solidFill>
              </a:rPr>
              <a:t>TOK Question:  If we connect the capacitor to a 12-V battery, how much charge accumulates?</a:t>
            </a:r>
          </a:p>
          <a:p>
            <a:endParaRPr lang="en-US" sz="2800" b="1" i="1" dirty="0" smtClean="0">
              <a:solidFill>
                <a:srgbClr val="FFFF00"/>
              </a:solidFill>
            </a:endParaRPr>
          </a:p>
          <a:p>
            <a:r>
              <a:rPr lang="en-US" sz="2800" b="1" i="1" dirty="0" smtClean="0">
                <a:solidFill>
                  <a:srgbClr val="00B0F0"/>
                </a:solidFill>
              </a:rPr>
              <a:t>TOK Answer:  It depends</a:t>
            </a:r>
          </a:p>
          <a:p>
            <a:endParaRPr lang="en-US" sz="2800" b="1" i="1" dirty="0">
              <a:solidFill>
                <a:srgbClr val="FFFF00"/>
              </a:solidFill>
            </a:endParaRPr>
          </a:p>
          <a:p>
            <a:r>
              <a:rPr lang="en-US" sz="2800" b="1" i="1" dirty="0" smtClean="0">
                <a:solidFill>
                  <a:srgbClr val="FFFF00"/>
                </a:solidFill>
              </a:rPr>
              <a:t>Physics Question:  On what?</a:t>
            </a:r>
            <a:endParaRPr lang="en-US" sz="2800" b="1" i="1" dirty="0">
              <a:solidFill>
                <a:srgbClr val="00B0F0"/>
              </a:solidFill>
            </a:endParaRPr>
          </a:p>
        </p:txBody>
      </p:sp>
    </p:spTree>
    <p:extLst>
      <p:ext uri="{BB962C8B-B14F-4D97-AF65-F5344CB8AC3E}">
        <p14:creationId xmlns:p14="http://schemas.microsoft.com/office/powerpoint/2010/main" val="1316938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a:t>
            </a:r>
            <a:endParaRPr lang="en-US" dirty="0"/>
          </a:p>
        </p:txBody>
      </p:sp>
      <p:sp>
        <p:nvSpPr>
          <p:cNvPr id="3" name="Content Placeholder 2"/>
          <p:cNvSpPr>
            <a:spLocks noGrp="1"/>
          </p:cNvSpPr>
          <p:nvPr>
            <p:ph idx="1"/>
          </p:nvPr>
        </p:nvSpPr>
        <p:spPr>
          <a:xfrm>
            <a:off x="228600" y="1612202"/>
            <a:ext cx="8458200" cy="4743358"/>
          </a:xfrm>
        </p:spPr>
        <p:txBody>
          <a:bodyPr/>
          <a:lstStyle/>
          <a:p>
            <a:r>
              <a:rPr lang="en-US" dirty="0" smtClean="0"/>
              <a:t>Parallel Plate Capacitor</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819400"/>
            <a:ext cx="4853940" cy="3467100"/>
          </a:xfrm>
          <a:prstGeom prst="rect">
            <a:avLst/>
          </a:prstGeom>
        </p:spPr>
      </p:pic>
      <p:sp>
        <p:nvSpPr>
          <p:cNvPr id="4" name="TextBox 3"/>
          <p:cNvSpPr txBox="1"/>
          <p:nvPr/>
        </p:nvSpPr>
        <p:spPr>
          <a:xfrm>
            <a:off x="5486400" y="303079"/>
            <a:ext cx="3435681" cy="6124754"/>
          </a:xfrm>
          <a:prstGeom prst="rect">
            <a:avLst/>
          </a:prstGeom>
          <a:noFill/>
        </p:spPr>
        <p:txBody>
          <a:bodyPr wrap="square" rtlCol="0">
            <a:spAutoFit/>
          </a:bodyPr>
          <a:lstStyle/>
          <a:p>
            <a:r>
              <a:rPr lang="en-US" sz="2800" b="1" i="1" dirty="0" smtClean="0">
                <a:solidFill>
                  <a:srgbClr val="FFFF00"/>
                </a:solidFill>
              </a:rPr>
              <a:t>TOK Question:  If we connect the capacitor to a 12-V battery, how much charge accumulates?</a:t>
            </a:r>
          </a:p>
          <a:p>
            <a:endParaRPr lang="en-US" sz="2800" b="1" i="1" dirty="0" smtClean="0">
              <a:solidFill>
                <a:srgbClr val="FFFF00"/>
              </a:solidFill>
            </a:endParaRPr>
          </a:p>
          <a:p>
            <a:r>
              <a:rPr lang="en-US" sz="2800" b="1" i="1" dirty="0" smtClean="0">
                <a:solidFill>
                  <a:srgbClr val="00B0F0"/>
                </a:solidFill>
              </a:rPr>
              <a:t>TOK Answer:  It depends</a:t>
            </a:r>
          </a:p>
          <a:p>
            <a:endParaRPr lang="en-US" sz="2800" b="1" i="1" dirty="0">
              <a:solidFill>
                <a:srgbClr val="FFFF00"/>
              </a:solidFill>
            </a:endParaRPr>
          </a:p>
          <a:p>
            <a:r>
              <a:rPr lang="en-US" sz="2800" b="1" i="1" dirty="0" smtClean="0">
                <a:solidFill>
                  <a:srgbClr val="FFFF00"/>
                </a:solidFill>
              </a:rPr>
              <a:t>Physics Question:  On what?</a:t>
            </a:r>
          </a:p>
          <a:p>
            <a:endParaRPr lang="en-US" sz="2800" b="1" i="1" dirty="0">
              <a:solidFill>
                <a:srgbClr val="FFFF00"/>
              </a:solidFill>
            </a:endParaRPr>
          </a:p>
          <a:p>
            <a:r>
              <a:rPr lang="en-US" sz="2800" b="1" i="1" dirty="0" smtClean="0">
                <a:solidFill>
                  <a:srgbClr val="00B0F0"/>
                </a:solidFill>
              </a:rPr>
              <a:t>Physics Answer:  Capacitance</a:t>
            </a:r>
            <a:endParaRPr lang="en-US" sz="2800" b="1" i="1" dirty="0">
              <a:solidFill>
                <a:srgbClr val="00B0F0"/>
              </a:solidFill>
            </a:endParaRPr>
          </a:p>
        </p:txBody>
      </p:sp>
    </p:spTree>
    <p:extLst>
      <p:ext uri="{BB962C8B-B14F-4D97-AF65-F5344CB8AC3E}">
        <p14:creationId xmlns:p14="http://schemas.microsoft.com/office/powerpoint/2010/main" val="3274167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Capacitance</a:t>
            </a:r>
            <a:endParaRPr lang="en-US" dirty="0"/>
          </a:p>
        </p:txBody>
      </p:sp>
      <p:sp>
        <p:nvSpPr>
          <p:cNvPr id="3" name="Content Placeholder 2"/>
          <p:cNvSpPr>
            <a:spLocks noGrp="1"/>
          </p:cNvSpPr>
          <p:nvPr>
            <p:ph idx="1"/>
          </p:nvPr>
        </p:nvSpPr>
        <p:spPr/>
        <p:txBody>
          <a:bodyPr/>
          <a:lstStyle/>
          <a:p>
            <a:r>
              <a:rPr lang="en-US" dirty="0" smtClean="0"/>
              <a:t>Charge per unit voltage that can be stored on a capacitor</a:t>
            </a:r>
          </a:p>
          <a:p>
            <a:pPr lvl="1"/>
            <a:endParaRPr lang="en-US" dirty="0"/>
          </a:p>
          <a:p>
            <a:pPr lvl="1"/>
            <a:endParaRPr lang="en-US" dirty="0" smtClean="0"/>
          </a:p>
          <a:p>
            <a:pPr lvl="1"/>
            <a:endParaRPr lang="en-US" dirty="0"/>
          </a:p>
          <a:p>
            <a:pPr lvl="1"/>
            <a:r>
              <a:rPr lang="en-US" i="1" dirty="0" smtClean="0"/>
              <a:t>q</a:t>
            </a:r>
            <a:r>
              <a:rPr lang="en-US" dirty="0" smtClean="0"/>
              <a:t> = charge</a:t>
            </a:r>
          </a:p>
          <a:p>
            <a:pPr lvl="1"/>
            <a:r>
              <a:rPr lang="en-US" i="1" dirty="0" smtClean="0"/>
              <a:t>V</a:t>
            </a:r>
            <a:r>
              <a:rPr lang="en-US" dirty="0" smtClean="0"/>
              <a:t> = potential difference between the plates</a:t>
            </a:r>
          </a:p>
          <a:p>
            <a:pPr lvl="1"/>
            <a:r>
              <a:rPr lang="en-US" dirty="0" smtClean="0"/>
              <a:t>Unit is the farad, 1F = 1C/V</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3200400" y="2971800"/>
                <a:ext cx="1285608" cy="9546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𝑪</m:t>
                      </m:r>
                      <m:r>
                        <a:rPr lang="en-US" sz="3600" b="1" i="1" smtClean="0">
                          <a:latin typeface="Cambria Math" panose="02040503050406030204" pitchFamily="18" charset="0"/>
                        </a:rPr>
                        <m:t>=</m:t>
                      </m:r>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𝒒</m:t>
                          </m:r>
                        </m:num>
                        <m:den>
                          <m:r>
                            <a:rPr lang="en-US" sz="3600" b="1" i="1" smtClean="0">
                              <a:latin typeface="Cambria Math" panose="02040503050406030204" pitchFamily="18" charset="0"/>
                            </a:rPr>
                            <m:t>𝑽</m:t>
                          </m:r>
                        </m:den>
                      </m:f>
                    </m:oMath>
                  </m:oMathPara>
                </a14:m>
                <a:endParaRPr lang="en-US" sz="3600" b="1" dirty="0"/>
              </a:p>
            </p:txBody>
          </p:sp>
        </mc:Choice>
        <mc:Fallback xmlns="">
          <p:sp>
            <p:nvSpPr>
              <p:cNvPr id="4" name="TextBox 3"/>
              <p:cNvSpPr txBox="1">
                <a:spLocks noRot="1" noChangeAspect="1" noMove="1" noResize="1" noEditPoints="1" noAdjustHandles="1" noChangeArrowheads="1" noChangeShapeType="1" noTextEdit="1"/>
              </p:cNvSpPr>
              <p:nvPr/>
            </p:nvSpPr>
            <p:spPr>
              <a:xfrm>
                <a:off x="3200400" y="2971800"/>
                <a:ext cx="1285608" cy="954620"/>
              </a:xfrm>
              <a:prstGeom prst="rect">
                <a:avLst/>
              </a:prstGeom>
              <a:blipFill rotWithShape="0">
                <a:blip r:embed="rId2" cstate="print"/>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590800"/>
            <a:ext cx="2717494" cy="1941067"/>
          </a:xfrm>
          <a:prstGeom prst="rect">
            <a:avLst/>
          </a:prstGeom>
        </p:spPr>
      </p:pic>
    </p:spTree>
    <p:extLst>
      <p:ext uri="{BB962C8B-B14F-4D97-AF65-F5344CB8AC3E}">
        <p14:creationId xmlns:p14="http://schemas.microsoft.com/office/powerpoint/2010/main" val="1967887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Capacitance</a:t>
            </a:r>
            <a:endParaRPr lang="en-US" dirty="0"/>
          </a:p>
        </p:txBody>
      </p:sp>
      <p:sp>
        <p:nvSpPr>
          <p:cNvPr id="3" name="Content Placeholder 2"/>
          <p:cNvSpPr>
            <a:spLocks noGrp="1"/>
          </p:cNvSpPr>
          <p:nvPr>
            <p:ph idx="1"/>
          </p:nvPr>
        </p:nvSpPr>
        <p:spPr/>
        <p:txBody>
          <a:bodyPr/>
          <a:lstStyle/>
          <a:p>
            <a:r>
              <a:rPr lang="en-US" dirty="0" smtClean="0"/>
              <a:t>Charge per unit voltage that can be stored on a capacitor</a:t>
            </a:r>
          </a:p>
          <a:p>
            <a:pPr lvl="1"/>
            <a:endParaRPr lang="en-US" dirty="0"/>
          </a:p>
          <a:p>
            <a:pPr lvl="1"/>
            <a:endParaRPr lang="en-US" dirty="0" smtClean="0"/>
          </a:p>
          <a:p>
            <a:pPr lvl="1"/>
            <a:endParaRPr lang="en-US" dirty="0"/>
          </a:p>
          <a:p>
            <a:pPr lvl="1"/>
            <a:r>
              <a:rPr lang="en-US" i="1" dirty="0" smtClean="0"/>
              <a:t>q</a:t>
            </a:r>
            <a:r>
              <a:rPr lang="en-US" dirty="0" smtClean="0"/>
              <a:t> = charge</a:t>
            </a:r>
          </a:p>
          <a:p>
            <a:pPr lvl="1"/>
            <a:r>
              <a:rPr lang="en-US" i="1" dirty="0" smtClean="0"/>
              <a:t>V</a:t>
            </a:r>
            <a:r>
              <a:rPr lang="en-US" dirty="0" smtClean="0"/>
              <a:t> = potential difference between the plates</a:t>
            </a:r>
          </a:p>
          <a:p>
            <a:pPr lvl="1"/>
            <a:r>
              <a:rPr lang="en-US" dirty="0" smtClean="0"/>
              <a:t>Unit is the farad, 1F = 1C/V</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3200400" y="2971800"/>
                <a:ext cx="1285608" cy="9546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𝑪</m:t>
                      </m:r>
                      <m:r>
                        <a:rPr lang="en-US" sz="3600" b="1" i="1" smtClean="0">
                          <a:latin typeface="Cambria Math" panose="02040503050406030204" pitchFamily="18" charset="0"/>
                        </a:rPr>
                        <m:t>=</m:t>
                      </m:r>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𝒒</m:t>
                          </m:r>
                        </m:num>
                        <m:den>
                          <m:r>
                            <a:rPr lang="en-US" sz="3600" b="1" i="1" smtClean="0">
                              <a:latin typeface="Cambria Math" panose="02040503050406030204" pitchFamily="18" charset="0"/>
                            </a:rPr>
                            <m:t>𝑽</m:t>
                          </m:r>
                        </m:den>
                      </m:f>
                    </m:oMath>
                  </m:oMathPara>
                </a14:m>
                <a:endParaRPr lang="en-US" sz="3600" b="1" dirty="0"/>
              </a:p>
            </p:txBody>
          </p:sp>
        </mc:Choice>
        <mc:Fallback xmlns="">
          <p:sp>
            <p:nvSpPr>
              <p:cNvPr id="4" name="TextBox 3"/>
              <p:cNvSpPr txBox="1">
                <a:spLocks noRot="1" noChangeAspect="1" noMove="1" noResize="1" noEditPoints="1" noAdjustHandles="1" noChangeArrowheads="1" noChangeShapeType="1" noTextEdit="1"/>
              </p:cNvSpPr>
              <p:nvPr/>
            </p:nvSpPr>
            <p:spPr>
              <a:xfrm>
                <a:off x="3200400" y="2971800"/>
                <a:ext cx="1285608" cy="954620"/>
              </a:xfrm>
              <a:prstGeom prst="rect">
                <a:avLst/>
              </a:prstGeom>
              <a:blipFill rotWithShape="0">
                <a:blip r:embed="rId2" cstate="print"/>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590800"/>
            <a:ext cx="2717494" cy="1941067"/>
          </a:xfrm>
          <a:prstGeom prst="rect">
            <a:avLst/>
          </a:prstGeom>
        </p:spPr>
      </p:pic>
      <p:sp>
        <p:nvSpPr>
          <p:cNvPr id="6" name="Oval 5"/>
          <p:cNvSpPr/>
          <p:nvPr/>
        </p:nvSpPr>
        <p:spPr>
          <a:xfrm>
            <a:off x="3124200" y="2895600"/>
            <a:ext cx="19050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887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Capacitance</a:t>
            </a:r>
            <a:endParaRPr lang="en-US" dirty="0"/>
          </a:p>
        </p:txBody>
      </p:sp>
      <p:sp>
        <p:nvSpPr>
          <p:cNvPr id="3" name="Content Placeholder 2"/>
          <p:cNvSpPr>
            <a:spLocks noGrp="1"/>
          </p:cNvSpPr>
          <p:nvPr>
            <p:ph idx="1"/>
          </p:nvPr>
        </p:nvSpPr>
        <p:spPr/>
        <p:txBody>
          <a:bodyPr/>
          <a:lstStyle/>
          <a:p>
            <a:r>
              <a:rPr lang="en-US" dirty="0" smtClean="0"/>
              <a:t>Capacitance depends on the geometry of the capacitor</a:t>
            </a:r>
          </a:p>
          <a:p>
            <a:pPr lvl="1"/>
            <a:endParaRPr lang="en-US" dirty="0"/>
          </a:p>
          <a:p>
            <a:pPr lvl="1"/>
            <a:endParaRPr lang="en-US" dirty="0" smtClean="0"/>
          </a:p>
          <a:p>
            <a:pPr lvl="1"/>
            <a:endParaRPr lang="en-US" dirty="0"/>
          </a:p>
          <a:p>
            <a:pPr lvl="1"/>
            <a:r>
              <a:rPr lang="el-GR" i="1" dirty="0" smtClean="0"/>
              <a:t>ε</a:t>
            </a:r>
            <a:r>
              <a:rPr lang="en-US" dirty="0" smtClean="0"/>
              <a:t> = permittivity of the medium between the plates (for a vacuum, </a:t>
            </a:r>
            <a:r>
              <a:rPr lang="el-GR" dirty="0" smtClean="0"/>
              <a:t>ε</a:t>
            </a:r>
            <a:r>
              <a:rPr lang="en-US" baseline="-25000" dirty="0" smtClean="0"/>
              <a:t>0</a:t>
            </a:r>
            <a:r>
              <a:rPr lang="en-US" dirty="0" smtClean="0"/>
              <a:t> = 8.85 x 10</a:t>
            </a:r>
            <a:r>
              <a:rPr lang="en-US" baseline="30000" dirty="0" smtClean="0"/>
              <a:t>-12</a:t>
            </a:r>
            <a:r>
              <a:rPr lang="en-US" dirty="0" smtClean="0"/>
              <a:t> F/m)</a:t>
            </a:r>
          </a:p>
          <a:p>
            <a:pPr lvl="1"/>
            <a:r>
              <a:rPr lang="en-US" i="1" dirty="0" smtClean="0"/>
              <a:t>A</a:t>
            </a:r>
            <a:r>
              <a:rPr lang="en-US" dirty="0" smtClean="0"/>
              <a:t> = area of </a:t>
            </a:r>
            <a:r>
              <a:rPr lang="en-US" b="1" i="1" dirty="0" smtClean="0">
                <a:solidFill>
                  <a:srgbClr val="FFFF00"/>
                </a:solidFill>
              </a:rPr>
              <a:t>one</a:t>
            </a:r>
            <a:r>
              <a:rPr lang="en-US" dirty="0" smtClean="0"/>
              <a:t> of the plates</a:t>
            </a:r>
          </a:p>
          <a:p>
            <a:pPr lvl="1"/>
            <a:r>
              <a:rPr lang="en-US" i="1" dirty="0" smtClean="0"/>
              <a:t>d</a:t>
            </a:r>
            <a:r>
              <a:rPr lang="en-US" dirty="0" smtClean="0"/>
              <a:t> </a:t>
            </a:r>
            <a:r>
              <a:rPr lang="en-US" dirty="0"/>
              <a:t>= </a:t>
            </a:r>
            <a:r>
              <a:rPr lang="en-US" dirty="0" smtClean="0"/>
              <a:t>separation of the plates</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3200400" y="2971800"/>
                <a:ext cx="1598194" cy="10366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𝑪</m:t>
                      </m:r>
                      <m:r>
                        <a:rPr lang="en-US" sz="3600" b="1" i="1" smtClean="0">
                          <a:latin typeface="Cambria Math" panose="02040503050406030204" pitchFamily="18" charset="0"/>
                        </a:rPr>
                        <m:t>=</m:t>
                      </m:r>
                      <m:r>
                        <a:rPr lang="en-US" sz="3600" b="1" i="1" smtClean="0">
                          <a:latin typeface="Cambria Math" panose="02040503050406030204" pitchFamily="18" charset="0"/>
                          <a:ea typeface="Cambria Math" panose="02040503050406030204" pitchFamily="18" charset="0"/>
                        </a:rPr>
                        <m:t>𝝐</m:t>
                      </m:r>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𝑨</m:t>
                          </m:r>
                        </m:num>
                        <m:den>
                          <m:r>
                            <a:rPr lang="en-US" sz="3600" b="1" i="1" smtClean="0">
                              <a:latin typeface="Cambria Math" panose="02040503050406030204" pitchFamily="18" charset="0"/>
                            </a:rPr>
                            <m:t>𝒅</m:t>
                          </m:r>
                        </m:den>
                      </m:f>
                    </m:oMath>
                  </m:oMathPara>
                </a14:m>
                <a:endParaRPr lang="en-US" sz="3600" b="1" dirty="0"/>
              </a:p>
            </p:txBody>
          </p:sp>
        </mc:Choice>
        <mc:Fallback xmlns="">
          <p:sp>
            <p:nvSpPr>
              <p:cNvPr id="4" name="TextBox 3"/>
              <p:cNvSpPr txBox="1">
                <a:spLocks noRot="1" noChangeAspect="1" noMove="1" noResize="1" noEditPoints="1" noAdjustHandles="1" noChangeArrowheads="1" noChangeShapeType="1" noTextEdit="1"/>
              </p:cNvSpPr>
              <p:nvPr/>
            </p:nvSpPr>
            <p:spPr>
              <a:xfrm>
                <a:off x="3200400" y="2971800"/>
                <a:ext cx="1598194" cy="1036630"/>
              </a:xfrm>
              <a:prstGeom prst="rect">
                <a:avLst/>
              </a:prstGeom>
              <a:blipFill rotWithShape="0">
                <a:blip r:embed="rId2" cstate="print"/>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438400"/>
            <a:ext cx="2453640" cy="1752600"/>
          </a:xfrm>
          <a:prstGeom prst="rect">
            <a:avLst/>
          </a:prstGeom>
        </p:spPr>
      </p:pic>
    </p:spTree>
    <p:extLst>
      <p:ext uri="{BB962C8B-B14F-4D97-AF65-F5344CB8AC3E}">
        <p14:creationId xmlns:p14="http://schemas.microsoft.com/office/powerpoint/2010/main" val="3978114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Capacitance</a:t>
            </a:r>
            <a:endParaRPr lang="en-US" dirty="0"/>
          </a:p>
        </p:txBody>
      </p:sp>
      <p:sp>
        <p:nvSpPr>
          <p:cNvPr id="3" name="Content Placeholder 2"/>
          <p:cNvSpPr>
            <a:spLocks noGrp="1"/>
          </p:cNvSpPr>
          <p:nvPr>
            <p:ph idx="1"/>
          </p:nvPr>
        </p:nvSpPr>
        <p:spPr/>
        <p:txBody>
          <a:bodyPr/>
          <a:lstStyle/>
          <a:p>
            <a:r>
              <a:rPr lang="en-US" dirty="0" smtClean="0"/>
              <a:t>Capacitance depends on the geometry of the capacitor</a:t>
            </a:r>
          </a:p>
          <a:p>
            <a:pPr lvl="1"/>
            <a:endParaRPr lang="en-US" dirty="0"/>
          </a:p>
          <a:p>
            <a:pPr lvl="1"/>
            <a:endParaRPr lang="en-US" dirty="0" smtClean="0"/>
          </a:p>
          <a:p>
            <a:pPr lvl="1"/>
            <a:endParaRPr lang="en-US" dirty="0"/>
          </a:p>
          <a:p>
            <a:pPr lvl="1"/>
            <a:r>
              <a:rPr lang="el-GR" i="1" dirty="0" smtClean="0"/>
              <a:t>ε</a:t>
            </a:r>
            <a:r>
              <a:rPr lang="en-US" dirty="0" smtClean="0"/>
              <a:t> = permittivity of the medium between the plates (for a vacuum, </a:t>
            </a:r>
            <a:r>
              <a:rPr lang="el-GR" dirty="0" smtClean="0"/>
              <a:t>ε</a:t>
            </a:r>
            <a:r>
              <a:rPr lang="en-US" baseline="-25000" dirty="0" smtClean="0"/>
              <a:t>0</a:t>
            </a:r>
            <a:r>
              <a:rPr lang="en-US" dirty="0" smtClean="0"/>
              <a:t> = 8.85 x 10</a:t>
            </a:r>
            <a:r>
              <a:rPr lang="en-US" baseline="30000" dirty="0" smtClean="0"/>
              <a:t>-12</a:t>
            </a:r>
            <a:r>
              <a:rPr lang="en-US" dirty="0" smtClean="0"/>
              <a:t> F/m)</a:t>
            </a:r>
          </a:p>
          <a:p>
            <a:pPr lvl="1"/>
            <a:r>
              <a:rPr lang="en-US" i="1" dirty="0" smtClean="0"/>
              <a:t>A</a:t>
            </a:r>
            <a:r>
              <a:rPr lang="en-US" dirty="0" smtClean="0"/>
              <a:t> = area of </a:t>
            </a:r>
            <a:r>
              <a:rPr lang="en-US" b="1" i="1" dirty="0" smtClean="0">
                <a:solidFill>
                  <a:srgbClr val="FFFF00"/>
                </a:solidFill>
              </a:rPr>
              <a:t>one</a:t>
            </a:r>
            <a:r>
              <a:rPr lang="en-US" dirty="0" smtClean="0"/>
              <a:t> of the plates</a:t>
            </a:r>
          </a:p>
          <a:p>
            <a:pPr lvl="1"/>
            <a:r>
              <a:rPr lang="en-US" i="1" dirty="0" smtClean="0"/>
              <a:t>d</a:t>
            </a:r>
            <a:r>
              <a:rPr lang="en-US" dirty="0" smtClean="0"/>
              <a:t> </a:t>
            </a:r>
            <a:r>
              <a:rPr lang="en-US" dirty="0"/>
              <a:t>= </a:t>
            </a:r>
            <a:r>
              <a:rPr lang="en-US" dirty="0" smtClean="0"/>
              <a:t>separation of the plates</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3200400" y="2971800"/>
                <a:ext cx="1598194" cy="10366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𝑪</m:t>
                      </m:r>
                      <m:r>
                        <a:rPr lang="en-US" sz="3600" b="1" i="1" smtClean="0">
                          <a:latin typeface="Cambria Math" panose="02040503050406030204" pitchFamily="18" charset="0"/>
                        </a:rPr>
                        <m:t>=</m:t>
                      </m:r>
                      <m:r>
                        <a:rPr lang="en-US" sz="3600" b="1" i="1" smtClean="0">
                          <a:latin typeface="Cambria Math" panose="02040503050406030204" pitchFamily="18" charset="0"/>
                          <a:ea typeface="Cambria Math" panose="02040503050406030204" pitchFamily="18" charset="0"/>
                        </a:rPr>
                        <m:t>𝝐</m:t>
                      </m:r>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𝑨</m:t>
                          </m:r>
                        </m:num>
                        <m:den>
                          <m:r>
                            <a:rPr lang="en-US" sz="3600" b="1" i="1" smtClean="0">
                              <a:latin typeface="Cambria Math" panose="02040503050406030204" pitchFamily="18" charset="0"/>
                            </a:rPr>
                            <m:t>𝒅</m:t>
                          </m:r>
                        </m:den>
                      </m:f>
                    </m:oMath>
                  </m:oMathPara>
                </a14:m>
                <a:endParaRPr lang="en-US" sz="3600" b="1" dirty="0"/>
              </a:p>
            </p:txBody>
          </p:sp>
        </mc:Choice>
        <mc:Fallback xmlns="">
          <p:sp>
            <p:nvSpPr>
              <p:cNvPr id="4" name="TextBox 3"/>
              <p:cNvSpPr txBox="1">
                <a:spLocks noRot="1" noChangeAspect="1" noMove="1" noResize="1" noEditPoints="1" noAdjustHandles="1" noChangeArrowheads="1" noChangeShapeType="1" noTextEdit="1"/>
              </p:cNvSpPr>
              <p:nvPr/>
            </p:nvSpPr>
            <p:spPr>
              <a:xfrm>
                <a:off x="3200400" y="2971800"/>
                <a:ext cx="1598194" cy="1036630"/>
              </a:xfrm>
              <a:prstGeom prst="rect">
                <a:avLst/>
              </a:prstGeom>
              <a:blipFill rotWithShape="0">
                <a:blip r:embed="rId2" cstate="print"/>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438400"/>
            <a:ext cx="2453640" cy="1752600"/>
          </a:xfrm>
          <a:prstGeom prst="rect">
            <a:avLst/>
          </a:prstGeom>
        </p:spPr>
      </p:pic>
      <p:sp>
        <p:nvSpPr>
          <p:cNvPr id="6" name="Oval 5"/>
          <p:cNvSpPr/>
          <p:nvPr/>
        </p:nvSpPr>
        <p:spPr>
          <a:xfrm>
            <a:off x="3124200" y="2819400"/>
            <a:ext cx="2057400" cy="1371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114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Dielectric</a:t>
            </a:r>
            <a:endParaRPr lang="en-US" dirty="0"/>
          </a:p>
        </p:txBody>
      </p:sp>
      <p:sp>
        <p:nvSpPr>
          <p:cNvPr id="3" name="Content Placeholder 2"/>
          <p:cNvSpPr>
            <a:spLocks noGrp="1"/>
          </p:cNvSpPr>
          <p:nvPr>
            <p:ph idx="1"/>
          </p:nvPr>
        </p:nvSpPr>
        <p:spPr>
          <a:xfrm>
            <a:off x="228600" y="1783560"/>
            <a:ext cx="5562600" cy="4572000"/>
          </a:xfrm>
        </p:spPr>
        <p:txBody>
          <a:bodyPr/>
          <a:lstStyle/>
          <a:p>
            <a:r>
              <a:rPr lang="en-US" dirty="0" smtClean="0"/>
              <a:t>Dielectric is an insulating material placed between the two plates</a:t>
            </a:r>
          </a:p>
          <a:p>
            <a:r>
              <a:rPr lang="en-US" dirty="0" smtClean="0"/>
              <a:t>Since the permittivity of an insulator is greater than that of a vacuum (</a:t>
            </a:r>
            <a:r>
              <a:rPr lang="el-GR" i="1" dirty="0" smtClean="0"/>
              <a:t>ε</a:t>
            </a:r>
            <a:r>
              <a:rPr lang="en-US" i="1" dirty="0" smtClean="0"/>
              <a:t> &gt; </a:t>
            </a:r>
            <a:r>
              <a:rPr lang="el-GR" i="1" dirty="0" smtClean="0"/>
              <a:t>ε</a:t>
            </a:r>
            <a:r>
              <a:rPr lang="en-US" i="1" baseline="-25000" dirty="0" smtClean="0"/>
              <a:t>0</a:t>
            </a:r>
            <a:r>
              <a:rPr lang="en-US" dirty="0" smtClean="0"/>
              <a:t>) the capacitance with a dielectric is greater than one with a vacuum</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7900" y="2514600"/>
            <a:ext cx="2628900" cy="1733550"/>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6400800" y="4876800"/>
                <a:ext cx="1598194" cy="10366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𝑪</m:t>
                      </m:r>
                      <m:r>
                        <a:rPr lang="en-US" sz="3600" b="1" i="1" smtClean="0">
                          <a:latin typeface="Cambria Math" panose="02040503050406030204" pitchFamily="18" charset="0"/>
                        </a:rPr>
                        <m:t>=</m:t>
                      </m:r>
                      <m:r>
                        <a:rPr lang="en-US" sz="3600" b="1" i="1" smtClean="0">
                          <a:latin typeface="Cambria Math" panose="02040503050406030204" pitchFamily="18" charset="0"/>
                          <a:ea typeface="Cambria Math" panose="02040503050406030204" pitchFamily="18" charset="0"/>
                        </a:rPr>
                        <m:t>𝝐</m:t>
                      </m:r>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𝑨</m:t>
                          </m:r>
                        </m:num>
                        <m:den>
                          <m:r>
                            <a:rPr lang="en-US" sz="3600" b="1" i="1" smtClean="0">
                              <a:latin typeface="Cambria Math" panose="02040503050406030204" pitchFamily="18" charset="0"/>
                            </a:rPr>
                            <m:t>𝒅</m:t>
                          </m:r>
                        </m:den>
                      </m:f>
                    </m:oMath>
                  </m:oMathPara>
                </a14:m>
                <a:endParaRPr lang="en-US" sz="3600" b="1" dirty="0"/>
              </a:p>
            </p:txBody>
          </p:sp>
        </mc:Choice>
        <mc:Fallback xmlns="">
          <p:sp>
            <p:nvSpPr>
              <p:cNvPr id="5" name="TextBox 4"/>
              <p:cNvSpPr txBox="1">
                <a:spLocks noRot="1" noChangeAspect="1" noMove="1" noResize="1" noEditPoints="1" noAdjustHandles="1" noChangeArrowheads="1" noChangeShapeType="1" noTextEdit="1"/>
              </p:cNvSpPr>
              <p:nvPr/>
            </p:nvSpPr>
            <p:spPr>
              <a:xfrm>
                <a:off x="6400800" y="4876800"/>
                <a:ext cx="1598194" cy="1036630"/>
              </a:xfrm>
              <a:prstGeom prst="rect">
                <a:avLst/>
              </a:prstGeom>
              <a:blipFill rotWithShape="0">
                <a:blip r:embed="rId3"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03742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47650"/>
            <a:ext cx="7772400" cy="914400"/>
          </a:xfrm>
        </p:spPr>
        <p:txBody>
          <a:bodyPr/>
          <a:lstStyle/>
          <a:p>
            <a:r>
              <a:rPr lang="en-US" dirty="0" smtClean="0"/>
              <a:t>Effect of Dielectric</a:t>
            </a:r>
            <a:endParaRPr lang="en-US" dirty="0"/>
          </a:p>
        </p:txBody>
      </p:sp>
      <p:sp>
        <p:nvSpPr>
          <p:cNvPr id="3" name="Content Placeholder 2"/>
          <p:cNvSpPr>
            <a:spLocks noGrp="1"/>
          </p:cNvSpPr>
          <p:nvPr>
            <p:ph idx="1"/>
          </p:nvPr>
        </p:nvSpPr>
        <p:spPr>
          <a:xfrm>
            <a:off x="228600" y="1295400"/>
            <a:ext cx="5562600" cy="5060160"/>
          </a:xfrm>
        </p:spPr>
        <p:txBody>
          <a:bodyPr/>
          <a:lstStyle/>
          <a:p>
            <a:r>
              <a:rPr lang="en-US" dirty="0" smtClean="0"/>
              <a:t>The electric field will cause </a:t>
            </a:r>
            <a:r>
              <a:rPr lang="en-US" b="1" i="1" dirty="0" smtClean="0"/>
              <a:t>charge polarization </a:t>
            </a:r>
            <a:r>
              <a:rPr lang="en-US" dirty="0" smtClean="0"/>
              <a:t>of the dielectric material</a:t>
            </a:r>
          </a:p>
          <a:p>
            <a:pPr lvl="1"/>
            <a:r>
              <a:rPr lang="en-US" dirty="0" smtClean="0"/>
              <a:t>Unlike charges attract</a:t>
            </a:r>
          </a:p>
          <a:p>
            <a:r>
              <a:rPr lang="en-US" dirty="0" smtClean="0"/>
              <a:t>This creates a small electric field within the dielectric material that reduces the net field strength of the capacitor in comparison to the vacuum capacitor</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1" y="817413"/>
            <a:ext cx="3124200" cy="3255871"/>
          </a:xfrm>
          <a:prstGeom prst="rect">
            <a:avLst/>
          </a:prstGeom>
          <a:solidFill>
            <a:schemeClr val="tx1"/>
          </a:solidFill>
        </p:spPr>
      </p:pic>
    </p:spTree>
    <p:extLst>
      <p:ext uri="{BB962C8B-B14F-4D97-AF65-F5344CB8AC3E}">
        <p14:creationId xmlns:p14="http://schemas.microsoft.com/office/powerpoint/2010/main" val="3501539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47650"/>
            <a:ext cx="7772400" cy="914400"/>
          </a:xfrm>
        </p:spPr>
        <p:txBody>
          <a:bodyPr/>
          <a:lstStyle/>
          <a:p>
            <a:r>
              <a:rPr lang="en-US" dirty="0" smtClean="0"/>
              <a:t>Effect of Dielectric</a:t>
            </a:r>
            <a:endParaRPr lang="en-US" dirty="0"/>
          </a:p>
        </p:txBody>
      </p:sp>
      <p:sp>
        <p:nvSpPr>
          <p:cNvPr id="3" name="Content Placeholder 2"/>
          <p:cNvSpPr>
            <a:spLocks noGrp="1"/>
          </p:cNvSpPr>
          <p:nvPr>
            <p:ph idx="1"/>
          </p:nvPr>
        </p:nvSpPr>
        <p:spPr>
          <a:xfrm>
            <a:off x="228600" y="1295400"/>
            <a:ext cx="5562600" cy="5410200"/>
          </a:xfrm>
        </p:spPr>
        <p:txBody>
          <a:bodyPr>
            <a:normAutofit/>
          </a:bodyPr>
          <a:lstStyle/>
          <a:p>
            <a:r>
              <a:rPr lang="en-US" dirty="0" smtClean="0"/>
              <a:t>Work done to move a charge </a:t>
            </a:r>
            <a:r>
              <a:rPr lang="en-US" b="1" i="1" dirty="0" smtClean="0"/>
              <a:t>q</a:t>
            </a:r>
            <a:r>
              <a:rPr lang="en-US" dirty="0" smtClean="0"/>
              <a:t> from one plate to another is,</a:t>
            </a:r>
          </a:p>
          <a:p>
            <a:pPr lvl="1"/>
            <a:endParaRPr lang="en-US" dirty="0" smtClean="0"/>
          </a:p>
          <a:p>
            <a:pPr lvl="1"/>
            <a:endParaRPr lang="en-US" dirty="0" smtClean="0"/>
          </a:p>
          <a:p>
            <a:pPr lvl="1"/>
            <a:r>
              <a:rPr lang="en-US" dirty="0" smtClean="0"/>
              <a:t>Since </a:t>
            </a:r>
            <a:r>
              <a:rPr lang="en-US" b="1" i="1" dirty="0" smtClean="0"/>
              <a:t>E</a:t>
            </a:r>
            <a:r>
              <a:rPr lang="en-US" dirty="0" smtClean="0"/>
              <a:t> is reduced with a dielectric, work done is also reduced</a:t>
            </a:r>
          </a:p>
          <a:p>
            <a:pPr lvl="1"/>
            <a:r>
              <a:rPr lang="en-US" dirty="0" smtClean="0"/>
              <a:t>Work is also,</a:t>
            </a:r>
          </a:p>
          <a:p>
            <a:pPr lvl="1"/>
            <a:endParaRPr lang="en-US" dirty="0" smtClean="0"/>
          </a:p>
          <a:p>
            <a:pPr lvl="1"/>
            <a:r>
              <a:rPr lang="en-US" dirty="0" smtClean="0"/>
              <a:t>This implies that potential, </a:t>
            </a:r>
            <a:r>
              <a:rPr lang="en-US" b="1" i="1" dirty="0" smtClean="0"/>
              <a:t>V</a:t>
            </a:r>
            <a:r>
              <a:rPr lang="en-US" dirty="0" smtClean="0"/>
              <a:t>, also decreases with a dielectric</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1" y="817413"/>
            <a:ext cx="3124200" cy="3255871"/>
          </a:xfrm>
          <a:prstGeom prst="rect">
            <a:avLst/>
          </a:prstGeom>
          <a:solidFill>
            <a:schemeClr val="tx1"/>
          </a:solidFill>
        </p:spPr>
      </p:pic>
      <p:graphicFrame>
        <p:nvGraphicFramePr>
          <p:cNvPr id="7" name="Object 6"/>
          <p:cNvGraphicFramePr>
            <a:graphicFrameLocks noChangeAspect="1"/>
          </p:cNvGraphicFramePr>
          <p:nvPr/>
        </p:nvGraphicFramePr>
        <p:xfrm>
          <a:off x="1081087" y="2514600"/>
          <a:ext cx="2500313" cy="533400"/>
        </p:xfrm>
        <a:graphic>
          <a:graphicData uri="http://schemas.openxmlformats.org/presentationml/2006/ole">
            <mc:AlternateContent xmlns:mc="http://schemas.openxmlformats.org/markup-compatibility/2006">
              <mc:Choice xmlns:v="urn:schemas-microsoft-com:vml" Requires="v">
                <p:oleObj spid="_x0000_s1042" name="Equation" r:id="rId4" imgW="952200" imgH="203040" progId="Equation.3">
                  <p:embed/>
                </p:oleObj>
              </mc:Choice>
              <mc:Fallback>
                <p:oleObj name="Equation" r:id="rId4" imgW="952200" imgH="203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087" y="2514600"/>
                        <a:ext cx="2500313" cy="533400"/>
                      </a:xfrm>
                      <a:prstGeom prst="rect">
                        <a:avLst/>
                      </a:prstGeom>
                      <a:solidFill>
                        <a:schemeClr val="tx1"/>
                      </a:solidFill>
                    </p:spPr>
                  </p:pic>
                </p:oleObj>
              </mc:Fallback>
            </mc:AlternateContent>
          </a:graphicData>
        </a:graphic>
      </p:graphicFrame>
      <p:graphicFrame>
        <p:nvGraphicFramePr>
          <p:cNvPr id="1027" name="Object 3"/>
          <p:cNvGraphicFramePr>
            <a:graphicFrameLocks noChangeAspect="1"/>
          </p:cNvGraphicFramePr>
          <p:nvPr/>
        </p:nvGraphicFramePr>
        <p:xfrm>
          <a:off x="3581400" y="4648200"/>
          <a:ext cx="1400175" cy="500063"/>
        </p:xfrm>
        <a:graphic>
          <a:graphicData uri="http://schemas.openxmlformats.org/presentationml/2006/ole">
            <mc:AlternateContent xmlns:mc="http://schemas.openxmlformats.org/markup-compatibility/2006">
              <mc:Choice xmlns:v="urn:schemas-microsoft-com:vml" Requires="v">
                <p:oleObj spid="_x0000_s1043" name="Equation" r:id="rId6" imgW="533160" imgH="190440" progId="Equation.3">
                  <p:embed/>
                </p:oleObj>
              </mc:Choice>
              <mc:Fallback>
                <p:oleObj name="Equation" r:id="rId6" imgW="533160" imgH="1904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4648200"/>
                        <a:ext cx="1400175" cy="500063"/>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50153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ction="ppaction://hlinkfile"/>
              </a:rPr>
              <a:t>Questions From Reading Activity?</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47650"/>
            <a:ext cx="7772400" cy="914400"/>
          </a:xfrm>
        </p:spPr>
        <p:txBody>
          <a:bodyPr/>
          <a:lstStyle/>
          <a:p>
            <a:r>
              <a:rPr lang="en-US" dirty="0" smtClean="0"/>
              <a:t>Effect of Dielectric</a:t>
            </a:r>
            <a:endParaRPr lang="en-US" dirty="0"/>
          </a:p>
        </p:txBody>
      </p:sp>
      <p:sp>
        <p:nvSpPr>
          <p:cNvPr id="3" name="Content Placeholder 2"/>
          <p:cNvSpPr>
            <a:spLocks noGrp="1"/>
          </p:cNvSpPr>
          <p:nvPr>
            <p:ph idx="1"/>
          </p:nvPr>
        </p:nvSpPr>
        <p:spPr>
          <a:xfrm>
            <a:off x="228600" y="1295400"/>
            <a:ext cx="5562600" cy="5410200"/>
          </a:xfrm>
        </p:spPr>
        <p:txBody>
          <a:bodyPr>
            <a:normAutofit/>
          </a:bodyPr>
          <a:lstStyle/>
          <a:p>
            <a:r>
              <a:rPr lang="en-US" dirty="0" smtClean="0"/>
              <a:t>Since potential, </a:t>
            </a:r>
            <a:r>
              <a:rPr lang="en-US" b="1" i="1" dirty="0" smtClean="0"/>
              <a:t>V</a:t>
            </a:r>
            <a:r>
              <a:rPr lang="en-US" dirty="0" smtClean="0"/>
              <a:t>, decreases with a dielectric and </a:t>
            </a:r>
          </a:p>
          <a:p>
            <a:endParaRPr lang="en-US" dirty="0" smtClean="0"/>
          </a:p>
          <a:p>
            <a:endParaRPr lang="en-US" dirty="0" smtClean="0"/>
          </a:p>
          <a:p>
            <a:r>
              <a:rPr lang="en-US" dirty="0" smtClean="0"/>
              <a:t>Then capacitance increases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1" y="817413"/>
            <a:ext cx="3124200" cy="3255871"/>
          </a:xfrm>
          <a:prstGeom prst="rect">
            <a:avLst/>
          </a:prstGeom>
          <a:solidFill>
            <a:schemeClr val="tx1"/>
          </a:solidFill>
        </p:spPr>
      </p:pic>
      <p:graphicFrame>
        <p:nvGraphicFramePr>
          <p:cNvPr id="7" name="Object 6"/>
          <p:cNvGraphicFramePr>
            <a:graphicFrameLocks noChangeAspect="1"/>
          </p:cNvGraphicFramePr>
          <p:nvPr/>
        </p:nvGraphicFramePr>
        <p:xfrm>
          <a:off x="1524000" y="2362200"/>
          <a:ext cx="1133475" cy="1033462"/>
        </p:xfrm>
        <a:graphic>
          <a:graphicData uri="http://schemas.openxmlformats.org/presentationml/2006/ole">
            <mc:AlternateContent xmlns:mc="http://schemas.openxmlformats.org/markup-compatibility/2006">
              <mc:Choice xmlns:v="urn:schemas-microsoft-com:vml" Requires="v">
                <p:oleObj spid="_x0000_s3082" name="Equation" r:id="rId4" imgW="431640" imgH="393480" progId="Equation.3">
                  <p:embed/>
                </p:oleObj>
              </mc:Choice>
              <mc:Fallback>
                <p:oleObj name="Equation" r:id="rId4" imgW="431640" imgH="3934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362200"/>
                        <a:ext cx="1133475" cy="1033462"/>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501539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47650"/>
            <a:ext cx="7772400" cy="914400"/>
          </a:xfrm>
        </p:spPr>
        <p:txBody>
          <a:bodyPr/>
          <a:lstStyle/>
          <a:p>
            <a:r>
              <a:rPr lang="en-US" dirty="0" smtClean="0"/>
              <a:t>Effect of Dielectric</a:t>
            </a:r>
            <a:endParaRPr lang="en-US" dirty="0"/>
          </a:p>
        </p:txBody>
      </p:sp>
      <p:sp>
        <p:nvSpPr>
          <p:cNvPr id="3" name="Content Placeholder 2"/>
          <p:cNvSpPr>
            <a:spLocks noGrp="1"/>
          </p:cNvSpPr>
          <p:nvPr>
            <p:ph idx="1"/>
          </p:nvPr>
        </p:nvSpPr>
        <p:spPr>
          <a:xfrm>
            <a:off x="228600" y="1295400"/>
            <a:ext cx="5562600" cy="5410200"/>
          </a:xfrm>
        </p:spPr>
        <p:txBody>
          <a:bodyPr>
            <a:normAutofit/>
          </a:bodyPr>
          <a:lstStyle/>
          <a:p>
            <a:r>
              <a:rPr lang="en-US" dirty="0" smtClean="0"/>
              <a:t>Now consider a situation where the capacitors are connected to a power supply (like a battery) where the potential is constant</a:t>
            </a:r>
          </a:p>
          <a:p>
            <a:pPr lvl="1"/>
            <a:r>
              <a:rPr lang="en-US" dirty="0" smtClean="0"/>
              <a:t>Since </a:t>
            </a:r>
          </a:p>
          <a:p>
            <a:pPr lvl="8"/>
            <a:endParaRPr lang="en-US" dirty="0" smtClean="0"/>
          </a:p>
          <a:p>
            <a:pPr lvl="1"/>
            <a:r>
              <a:rPr lang="en-US" dirty="0" smtClean="0"/>
              <a:t>Work is constant</a:t>
            </a:r>
          </a:p>
          <a:p>
            <a:pPr lvl="1"/>
            <a:r>
              <a:rPr lang="en-US" dirty="0" smtClean="0"/>
              <a:t>Since </a:t>
            </a:r>
          </a:p>
          <a:p>
            <a:pPr lvl="1"/>
            <a:r>
              <a:rPr lang="en-US" dirty="0" smtClean="0"/>
              <a:t>The </a:t>
            </a:r>
            <a:r>
              <a:rPr lang="en-US" b="1" i="1" dirty="0" smtClean="0"/>
              <a:t>net</a:t>
            </a:r>
            <a:r>
              <a:rPr lang="en-US" dirty="0" smtClean="0"/>
              <a:t> electric fields must be equal</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1" y="817413"/>
            <a:ext cx="3124200" cy="3255871"/>
          </a:xfrm>
          <a:prstGeom prst="rect">
            <a:avLst/>
          </a:prstGeom>
          <a:solidFill>
            <a:schemeClr val="tx1"/>
          </a:solidFill>
        </p:spPr>
      </p:pic>
      <p:graphicFrame>
        <p:nvGraphicFramePr>
          <p:cNvPr id="4099" name="Object 2"/>
          <p:cNvGraphicFramePr>
            <a:graphicFrameLocks noChangeAspect="1"/>
          </p:cNvGraphicFramePr>
          <p:nvPr/>
        </p:nvGraphicFramePr>
        <p:xfrm>
          <a:off x="2057400" y="3352800"/>
          <a:ext cx="1400175" cy="500063"/>
        </p:xfrm>
        <a:graphic>
          <a:graphicData uri="http://schemas.openxmlformats.org/presentationml/2006/ole">
            <mc:AlternateContent xmlns:mc="http://schemas.openxmlformats.org/markup-compatibility/2006">
              <mc:Choice xmlns:v="urn:schemas-microsoft-com:vml" Requires="v">
                <p:oleObj spid="_x0000_s4115" name="Equation" r:id="rId4" imgW="533160" imgH="190440" progId="Equation.3">
                  <p:embed/>
                </p:oleObj>
              </mc:Choice>
              <mc:Fallback>
                <p:oleObj name="Equation" r:id="rId4" imgW="533160" imgH="19044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352800"/>
                        <a:ext cx="1400175" cy="500063"/>
                      </a:xfrm>
                      <a:prstGeom prst="rect">
                        <a:avLst/>
                      </a:prstGeom>
                      <a:solidFill>
                        <a:schemeClr val="tx1"/>
                      </a:solidFill>
                    </p:spPr>
                  </p:pic>
                </p:oleObj>
              </mc:Fallback>
            </mc:AlternateContent>
          </a:graphicData>
        </a:graphic>
      </p:graphicFrame>
      <p:graphicFrame>
        <p:nvGraphicFramePr>
          <p:cNvPr id="4100" name="Object 2"/>
          <p:cNvGraphicFramePr>
            <a:graphicFrameLocks noChangeAspect="1"/>
          </p:cNvGraphicFramePr>
          <p:nvPr/>
        </p:nvGraphicFramePr>
        <p:xfrm>
          <a:off x="2209800" y="4419600"/>
          <a:ext cx="1471612" cy="490537"/>
        </p:xfrm>
        <a:graphic>
          <a:graphicData uri="http://schemas.openxmlformats.org/presentationml/2006/ole">
            <mc:AlternateContent xmlns:mc="http://schemas.openxmlformats.org/markup-compatibility/2006">
              <mc:Choice xmlns:v="urn:schemas-microsoft-com:vml" Requires="v">
                <p:oleObj spid="_x0000_s4116" name="Equation" r:id="rId6" imgW="609480" imgH="203040" progId="Equation.3">
                  <p:embed/>
                </p:oleObj>
              </mc:Choice>
              <mc:Fallback>
                <p:oleObj name="Equation" r:id="rId6" imgW="609480" imgH="20304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4419600"/>
                        <a:ext cx="1471612" cy="490537"/>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501539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47650"/>
            <a:ext cx="7772400" cy="914400"/>
          </a:xfrm>
        </p:spPr>
        <p:txBody>
          <a:bodyPr/>
          <a:lstStyle/>
          <a:p>
            <a:r>
              <a:rPr lang="en-US" dirty="0" smtClean="0"/>
              <a:t>Effect of Dielectric</a:t>
            </a:r>
            <a:endParaRPr lang="en-US" dirty="0"/>
          </a:p>
        </p:txBody>
      </p:sp>
      <p:sp>
        <p:nvSpPr>
          <p:cNvPr id="3" name="Content Placeholder 2"/>
          <p:cNvSpPr>
            <a:spLocks noGrp="1"/>
          </p:cNvSpPr>
          <p:nvPr>
            <p:ph idx="1"/>
          </p:nvPr>
        </p:nvSpPr>
        <p:spPr>
          <a:xfrm>
            <a:off x="228600" y="1295400"/>
            <a:ext cx="5562600" cy="5410200"/>
          </a:xfrm>
        </p:spPr>
        <p:txBody>
          <a:bodyPr>
            <a:normAutofit/>
          </a:bodyPr>
          <a:lstStyle/>
          <a:p>
            <a:r>
              <a:rPr lang="en-US" dirty="0" smtClean="0"/>
              <a:t>Now consider a situation where the capacitors are connected to a power supply (like a battery) where the potential is constant</a:t>
            </a:r>
          </a:p>
          <a:p>
            <a:pPr lvl="1"/>
            <a:r>
              <a:rPr lang="en-US" dirty="0" smtClean="0"/>
              <a:t>Since  the dielectric capacitor has an increased charge </a:t>
            </a:r>
            <a:r>
              <a:rPr lang="en-US" b="1" i="1" dirty="0" smtClean="0"/>
              <a:t>q</a:t>
            </a:r>
            <a:r>
              <a:rPr lang="en-US" dirty="0" smtClean="0"/>
              <a:t>, it follows that its capacitance is also increased</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1" y="817413"/>
            <a:ext cx="3124200" cy="3255871"/>
          </a:xfrm>
          <a:prstGeom prst="rect">
            <a:avLst/>
          </a:prstGeom>
          <a:solidFill>
            <a:schemeClr val="tx1"/>
          </a:solidFill>
        </p:spPr>
      </p:pic>
      <p:graphicFrame>
        <p:nvGraphicFramePr>
          <p:cNvPr id="4099" name="Object 2"/>
          <p:cNvGraphicFramePr>
            <a:graphicFrameLocks noChangeAspect="1"/>
          </p:cNvGraphicFramePr>
          <p:nvPr/>
        </p:nvGraphicFramePr>
        <p:xfrm>
          <a:off x="6781800" y="4343400"/>
          <a:ext cx="1400175" cy="500063"/>
        </p:xfrm>
        <a:graphic>
          <a:graphicData uri="http://schemas.openxmlformats.org/presentationml/2006/ole">
            <mc:AlternateContent xmlns:mc="http://schemas.openxmlformats.org/markup-compatibility/2006">
              <mc:Choice xmlns:v="urn:schemas-microsoft-com:vml" Requires="v">
                <p:oleObj spid="_x0000_s5147" name="Equation" r:id="rId4" imgW="533160" imgH="190440" progId="Equation.3">
                  <p:embed/>
                </p:oleObj>
              </mc:Choice>
              <mc:Fallback>
                <p:oleObj name="Equation" r:id="rId4" imgW="533160" imgH="19044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343400"/>
                        <a:ext cx="1400175" cy="500063"/>
                      </a:xfrm>
                      <a:prstGeom prst="rect">
                        <a:avLst/>
                      </a:prstGeom>
                      <a:solidFill>
                        <a:schemeClr val="tx1"/>
                      </a:solidFill>
                    </p:spPr>
                  </p:pic>
                </p:oleObj>
              </mc:Fallback>
            </mc:AlternateContent>
          </a:graphicData>
        </a:graphic>
      </p:graphicFrame>
      <p:graphicFrame>
        <p:nvGraphicFramePr>
          <p:cNvPr id="4100" name="Object 2"/>
          <p:cNvGraphicFramePr>
            <a:graphicFrameLocks noChangeAspect="1"/>
          </p:cNvGraphicFramePr>
          <p:nvPr/>
        </p:nvGraphicFramePr>
        <p:xfrm>
          <a:off x="6705600" y="5334000"/>
          <a:ext cx="1471612" cy="490537"/>
        </p:xfrm>
        <a:graphic>
          <a:graphicData uri="http://schemas.openxmlformats.org/presentationml/2006/ole">
            <mc:AlternateContent xmlns:mc="http://schemas.openxmlformats.org/markup-compatibility/2006">
              <mc:Choice xmlns:v="urn:schemas-microsoft-com:vml" Requires="v">
                <p:oleObj spid="_x0000_s5148" name="Equation" r:id="rId6" imgW="609480" imgH="203040" progId="Equation.3">
                  <p:embed/>
                </p:oleObj>
              </mc:Choice>
              <mc:Fallback>
                <p:oleObj name="Equation" r:id="rId6" imgW="609480" imgH="20304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5334000"/>
                        <a:ext cx="1471612" cy="490537"/>
                      </a:xfrm>
                      <a:prstGeom prst="rect">
                        <a:avLst/>
                      </a:prstGeom>
                      <a:solidFill>
                        <a:schemeClr val="tx1"/>
                      </a:solidFill>
                    </p:spPr>
                  </p:pic>
                </p:oleObj>
              </mc:Fallback>
            </mc:AlternateContent>
          </a:graphicData>
        </a:graphic>
      </p:graphicFrame>
      <p:graphicFrame>
        <p:nvGraphicFramePr>
          <p:cNvPr id="5125" name="Object 2"/>
          <p:cNvGraphicFramePr>
            <a:graphicFrameLocks noChangeAspect="1"/>
          </p:cNvGraphicFramePr>
          <p:nvPr/>
        </p:nvGraphicFramePr>
        <p:xfrm>
          <a:off x="2590800" y="5029200"/>
          <a:ext cx="1133475" cy="1033463"/>
        </p:xfrm>
        <a:graphic>
          <a:graphicData uri="http://schemas.openxmlformats.org/presentationml/2006/ole">
            <mc:AlternateContent xmlns:mc="http://schemas.openxmlformats.org/markup-compatibility/2006">
              <mc:Choice xmlns:v="urn:schemas-microsoft-com:vml" Requires="v">
                <p:oleObj spid="_x0000_s5149" name="Equation" r:id="rId8" imgW="431640" imgH="393480" progId="Equation.3">
                  <p:embed/>
                </p:oleObj>
              </mc:Choice>
              <mc:Fallback>
                <p:oleObj name="Equation" r:id="rId8" imgW="431640" imgH="393480" progId="Equation.3">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5029200"/>
                        <a:ext cx="1133475" cy="1033463"/>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501539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914400"/>
          </a:xfrm>
        </p:spPr>
        <p:txBody>
          <a:bodyPr/>
          <a:lstStyle/>
          <a:p>
            <a:r>
              <a:rPr lang="en-US" dirty="0" smtClean="0"/>
              <a:t>Capacitors in Parallel</a:t>
            </a:r>
            <a:endParaRPr lang="en-US" dirty="0"/>
          </a:p>
        </p:txBody>
      </p:sp>
      <p:sp>
        <p:nvSpPr>
          <p:cNvPr id="3" name="Content Placeholder 2"/>
          <p:cNvSpPr>
            <a:spLocks noGrp="1"/>
          </p:cNvSpPr>
          <p:nvPr>
            <p:ph idx="1"/>
          </p:nvPr>
        </p:nvSpPr>
        <p:spPr>
          <a:xfrm>
            <a:off x="228600" y="990600"/>
            <a:ext cx="8458200" cy="5364960"/>
          </a:xfrm>
        </p:spPr>
        <p:txBody>
          <a:bodyPr/>
          <a:lstStyle/>
          <a:p>
            <a:r>
              <a:rPr lang="en-US" dirty="0" smtClean="0"/>
              <a:t>If two of the same capacitors are wired in parallel and connected to a voltage source, V, then the voltage drop across each capacitor is the same</a:t>
            </a:r>
            <a:endParaRPr lang="en-US" dirty="0"/>
          </a:p>
        </p:txBody>
      </p:sp>
      <p:pic>
        <p:nvPicPr>
          <p:cNvPr id="5" name="Content Placeholder 3" descr="capacitors in series and parallel.jpg"/>
          <p:cNvPicPr>
            <a:picLocks noChangeAspect="1"/>
          </p:cNvPicPr>
          <p:nvPr/>
        </p:nvPicPr>
        <p:blipFill>
          <a:blip r:embed="rId3" cstate="print"/>
          <a:stretch>
            <a:fillRect/>
          </a:stretch>
        </p:blipFill>
        <p:spPr>
          <a:xfrm>
            <a:off x="5181600" y="4191000"/>
            <a:ext cx="3723861" cy="2480321"/>
          </a:xfrm>
          <a:prstGeom prst="rect">
            <a:avLst/>
          </a:prstGeom>
        </p:spPr>
      </p:pic>
      <p:graphicFrame>
        <p:nvGraphicFramePr>
          <p:cNvPr id="6146" name="Object 2"/>
          <p:cNvGraphicFramePr>
            <a:graphicFrameLocks noChangeAspect="1"/>
          </p:cNvGraphicFramePr>
          <p:nvPr/>
        </p:nvGraphicFramePr>
        <p:xfrm>
          <a:off x="457200" y="2895600"/>
          <a:ext cx="3867151" cy="3500438"/>
        </p:xfrm>
        <a:graphic>
          <a:graphicData uri="http://schemas.openxmlformats.org/presentationml/2006/ole">
            <mc:AlternateContent xmlns:mc="http://schemas.openxmlformats.org/markup-compatibility/2006">
              <mc:Choice xmlns:v="urn:schemas-microsoft-com:vml" Requires="v">
                <p:oleObj spid="_x0000_s6154" name="Equation" r:id="rId4" imgW="1473120" imgH="1333440" progId="Equation.3">
                  <p:embed/>
                </p:oleObj>
              </mc:Choice>
              <mc:Fallback>
                <p:oleObj name="Equation" r:id="rId4" imgW="1473120" imgH="13334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95600"/>
                        <a:ext cx="3867151" cy="3500438"/>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1918250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914400"/>
          </a:xfrm>
        </p:spPr>
        <p:txBody>
          <a:bodyPr/>
          <a:lstStyle/>
          <a:p>
            <a:r>
              <a:rPr lang="en-US" dirty="0" smtClean="0"/>
              <a:t>Capacitors in Parallel</a:t>
            </a:r>
            <a:endParaRPr lang="en-US" dirty="0"/>
          </a:p>
        </p:txBody>
      </p:sp>
      <p:sp>
        <p:nvSpPr>
          <p:cNvPr id="3" name="Content Placeholder 2"/>
          <p:cNvSpPr>
            <a:spLocks noGrp="1"/>
          </p:cNvSpPr>
          <p:nvPr>
            <p:ph idx="1"/>
          </p:nvPr>
        </p:nvSpPr>
        <p:spPr>
          <a:xfrm>
            <a:off x="228600" y="990600"/>
            <a:ext cx="8458200" cy="5364960"/>
          </a:xfrm>
        </p:spPr>
        <p:txBody>
          <a:bodyPr/>
          <a:lstStyle/>
          <a:p>
            <a:r>
              <a:rPr lang="en-US" dirty="0" smtClean="0"/>
              <a:t>If two of the same capacitors are wired in parallel and connected to a voltage source, V, then the voltage drop across each capacitor is the same</a:t>
            </a:r>
            <a:endParaRPr lang="en-US" dirty="0"/>
          </a:p>
        </p:txBody>
      </p:sp>
      <p:pic>
        <p:nvPicPr>
          <p:cNvPr id="5" name="Content Placeholder 3" descr="capacitors in series and parallel.jpg"/>
          <p:cNvPicPr>
            <a:picLocks noChangeAspect="1"/>
          </p:cNvPicPr>
          <p:nvPr/>
        </p:nvPicPr>
        <p:blipFill>
          <a:blip r:embed="rId3" cstate="print"/>
          <a:stretch>
            <a:fillRect/>
          </a:stretch>
        </p:blipFill>
        <p:spPr>
          <a:xfrm>
            <a:off x="5181600" y="4191000"/>
            <a:ext cx="3723861" cy="2480321"/>
          </a:xfrm>
          <a:prstGeom prst="rect">
            <a:avLst/>
          </a:prstGeom>
        </p:spPr>
      </p:pic>
      <p:graphicFrame>
        <p:nvGraphicFramePr>
          <p:cNvPr id="6146" name="Object 2"/>
          <p:cNvGraphicFramePr>
            <a:graphicFrameLocks noChangeAspect="1"/>
          </p:cNvGraphicFramePr>
          <p:nvPr/>
        </p:nvGraphicFramePr>
        <p:xfrm>
          <a:off x="457200" y="2895600"/>
          <a:ext cx="3867151" cy="3500438"/>
        </p:xfrm>
        <a:graphic>
          <a:graphicData uri="http://schemas.openxmlformats.org/presentationml/2006/ole">
            <mc:AlternateContent xmlns:mc="http://schemas.openxmlformats.org/markup-compatibility/2006">
              <mc:Choice xmlns:v="urn:schemas-microsoft-com:vml" Requires="v">
                <p:oleObj spid="_x0000_s7178" name="Equation" r:id="rId4" imgW="1473120" imgH="1333440" progId="Equation.3">
                  <p:embed/>
                </p:oleObj>
              </mc:Choice>
              <mc:Fallback>
                <p:oleObj name="Equation" r:id="rId4" imgW="1473120" imgH="133344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95600"/>
                        <a:ext cx="3867151" cy="3500438"/>
                      </a:xfrm>
                      <a:prstGeom prst="rect">
                        <a:avLst/>
                      </a:prstGeom>
                      <a:solidFill>
                        <a:schemeClr val="tx1"/>
                      </a:solidFill>
                    </p:spPr>
                  </p:pic>
                </p:oleObj>
              </mc:Fallback>
            </mc:AlternateContent>
          </a:graphicData>
        </a:graphic>
      </p:graphicFrame>
      <p:sp>
        <p:nvSpPr>
          <p:cNvPr id="6" name="TextBox 5"/>
          <p:cNvSpPr txBox="1"/>
          <p:nvPr/>
        </p:nvSpPr>
        <p:spPr>
          <a:xfrm>
            <a:off x="4876800" y="2732782"/>
            <a:ext cx="3581400" cy="1077218"/>
          </a:xfrm>
          <a:prstGeom prst="rect">
            <a:avLst/>
          </a:prstGeom>
          <a:noFill/>
        </p:spPr>
        <p:txBody>
          <a:bodyPr wrap="square" rtlCol="0">
            <a:spAutoFit/>
          </a:bodyPr>
          <a:lstStyle/>
          <a:p>
            <a:r>
              <a:rPr lang="en-US" sz="3200" b="1" i="1" dirty="0" smtClean="0">
                <a:solidFill>
                  <a:srgbClr val="FFFF00"/>
                </a:solidFill>
              </a:rPr>
              <a:t>Just the opposite of resistors!</a:t>
            </a:r>
            <a:endParaRPr lang="en-US" sz="3200" b="1" i="1" dirty="0">
              <a:solidFill>
                <a:srgbClr val="FFFF00"/>
              </a:solidFill>
            </a:endParaRPr>
          </a:p>
        </p:txBody>
      </p:sp>
      <p:sp>
        <p:nvSpPr>
          <p:cNvPr id="7" name="Oval 6"/>
          <p:cNvSpPr/>
          <p:nvPr/>
        </p:nvSpPr>
        <p:spPr>
          <a:xfrm>
            <a:off x="381000" y="5562600"/>
            <a:ext cx="37338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250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914400"/>
          </a:xfrm>
        </p:spPr>
        <p:txBody>
          <a:bodyPr/>
          <a:lstStyle/>
          <a:p>
            <a:r>
              <a:rPr lang="en-US" dirty="0" smtClean="0"/>
              <a:t>Capacitors in Series</a:t>
            </a:r>
            <a:endParaRPr lang="en-US" dirty="0"/>
          </a:p>
        </p:txBody>
      </p:sp>
      <p:sp>
        <p:nvSpPr>
          <p:cNvPr id="3" name="Content Placeholder 2"/>
          <p:cNvSpPr>
            <a:spLocks noGrp="1"/>
          </p:cNvSpPr>
          <p:nvPr>
            <p:ph idx="1"/>
          </p:nvPr>
        </p:nvSpPr>
        <p:spPr>
          <a:xfrm>
            <a:off x="0" y="838200"/>
            <a:ext cx="8991600" cy="5517360"/>
          </a:xfrm>
        </p:spPr>
        <p:txBody>
          <a:bodyPr/>
          <a:lstStyle/>
          <a:p>
            <a:r>
              <a:rPr lang="en-US" dirty="0" smtClean="0"/>
              <a:t>In a series circuit, the sum of the voltage drops across each component is equal to the voltage source</a:t>
            </a:r>
            <a:endParaRPr lang="en-US" dirty="0"/>
          </a:p>
        </p:txBody>
      </p:sp>
      <p:pic>
        <p:nvPicPr>
          <p:cNvPr id="5" name="Content Placeholder 3" descr="capacitors in series and parallel.jpg"/>
          <p:cNvPicPr>
            <a:picLocks noChangeAspect="1"/>
          </p:cNvPicPr>
          <p:nvPr/>
        </p:nvPicPr>
        <p:blipFill>
          <a:blip r:embed="rId3" cstate="print"/>
          <a:stretch>
            <a:fillRect/>
          </a:stretch>
        </p:blipFill>
        <p:spPr>
          <a:xfrm>
            <a:off x="5181600" y="4191000"/>
            <a:ext cx="3723861" cy="2480321"/>
          </a:xfrm>
          <a:prstGeom prst="rect">
            <a:avLst/>
          </a:prstGeom>
        </p:spPr>
      </p:pic>
      <p:graphicFrame>
        <p:nvGraphicFramePr>
          <p:cNvPr id="6146" name="Object 2"/>
          <p:cNvGraphicFramePr>
            <a:graphicFrameLocks noChangeAspect="1"/>
          </p:cNvGraphicFramePr>
          <p:nvPr/>
        </p:nvGraphicFramePr>
        <p:xfrm>
          <a:off x="571500" y="1918567"/>
          <a:ext cx="4076700" cy="4787034"/>
        </p:xfrm>
        <a:graphic>
          <a:graphicData uri="http://schemas.openxmlformats.org/presentationml/2006/ole">
            <mc:AlternateContent xmlns:mc="http://schemas.openxmlformats.org/markup-compatibility/2006">
              <mc:Choice xmlns:v="urn:schemas-microsoft-com:vml" Requires="v">
                <p:oleObj spid="_x0000_s8202" name="Equation" r:id="rId4" imgW="1676160" imgH="1968480" progId="Equation.3">
                  <p:embed/>
                </p:oleObj>
              </mc:Choice>
              <mc:Fallback>
                <p:oleObj name="Equation" r:id="rId4" imgW="1676160" imgH="19684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1918567"/>
                        <a:ext cx="4076700" cy="4787034"/>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1918250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914400"/>
          </a:xfrm>
        </p:spPr>
        <p:txBody>
          <a:bodyPr/>
          <a:lstStyle/>
          <a:p>
            <a:r>
              <a:rPr lang="en-US" dirty="0" smtClean="0"/>
              <a:t>Capacitors in Series</a:t>
            </a:r>
            <a:endParaRPr lang="en-US" dirty="0"/>
          </a:p>
        </p:txBody>
      </p:sp>
      <p:sp>
        <p:nvSpPr>
          <p:cNvPr id="3" name="Content Placeholder 2"/>
          <p:cNvSpPr>
            <a:spLocks noGrp="1"/>
          </p:cNvSpPr>
          <p:nvPr>
            <p:ph idx="1"/>
          </p:nvPr>
        </p:nvSpPr>
        <p:spPr>
          <a:xfrm>
            <a:off x="0" y="838200"/>
            <a:ext cx="8991600" cy="5517360"/>
          </a:xfrm>
        </p:spPr>
        <p:txBody>
          <a:bodyPr/>
          <a:lstStyle/>
          <a:p>
            <a:r>
              <a:rPr lang="en-US" dirty="0" smtClean="0"/>
              <a:t>In a series circuit, the sum of the voltage drops across each component is equal to the voltage source</a:t>
            </a:r>
            <a:endParaRPr lang="en-US" dirty="0"/>
          </a:p>
        </p:txBody>
      </p:sp>
      <p:pic>
        <p:nvPicPr>
          <p:cNvPr id="5" name="Content Placeholder 3" descr="capacitors in series and parallel.jpg"/>
          <p:cNvPicPr>
            <a:picLocks noChangeAspect="1"/>
          </p:cNvPicPr>
          <p:nvPr/>
        </p:nvPicPr>
        <p:blipFill>
          <a:blip r:embed="rId3" cstate="print"/>
          <a:stretch>
            <a:fillRect/>
          </a:stretch>
        </p:blipFill>
        <p:spPr>
          <a:xfrm>
            <a:off x="5181600" y="4191000"/>
            <a:ext cx="3723861" cy="2480321"/>
          </a:xfrm>
          <a:prstGeom prst="rect">
            <a:avLst/>
          </a:prstGeom>
        </p:spPr>
      </p:pic>
      <p:graphicFrame>
        <p:nvGraphicFramePr>
          <p:cNvPr id="6146" name="Object 2"/>
          <p:cNvGraphicFramePr>
            <a:graphicFrameLocks noChangeAspect="1"/>
          </p:cNvGraphicFramePr>
          <p:nvPr/>
        </p:nvGraphicFramePr>
        <p:xfrm>
          <a:off x="571500" y="1918567"/>
          <a:ext cx="4076700" cy="4787034"/>
        </p:xfrm>
        <a:graphic>
          <a:graphicData uri="http://schemas.openxmlformats.org/presentationml/2006/ole">
            <mc:AlternateContent xmlns:mc="http://schemas.openxmlformats.org/markup-compatibility/2006">
              <mc:Choice xmlns:v="urn:schemas-microsoft-com:vml" Requires="v">
                <p:oleObj spid="_x0000_s9226" name="Equation" r:id="rId4" imgW="1676160" imgH="1968480" progId="Equation.3">
                  <p:embed/>
                </p:oleObj>
              </mc:Choice>
              <mc:Fallback>
                <p:oleObj name="Equation" r:id="rId4" imgW="1676160" imgH="19684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1918567"/>
                        <a:ext cx="4076700" cy="4787034"/>
                      </a:xfrm>
                      <a:prstGeom prst="rect">
                        <a:avLst/>
                      </a:prstGeom>
                      <a:solidFill>
                        <a:schemeClr val="tx1"/>
                      </a:solidFill>
                    </p:spPr>
                  </p:pic>
                </p:oleObj>
              </mc:Fallback>
            </mc:AlternateContent>
          </a:graphicData>
        </a:graphic>
      </p:graphicFrame>
      <p:sp>
        <p:nvSpPr>
          <p:cNvPr id="6" name="TextBox 5"/>
          <p:cNvSpPr txBox="1"/>
          <p:nvPr/>
        </p:nvSpPr>
        <p:spPr>
          <a:xfrm>
            <a:off x="5105400" y="2286000"/>
            <a:ext cx="3581400" cy="1077218"/>
          </a:xfrm>
          <a:prstGeom prst="rect">
            <a:avLst/>
          </a:prstGeom>
          <a:noFill/>
        </p:spPr>
        <p:txBody>
          <a:bodyPr wrap="square" rtlCol="0">
            <a:spAutoFit/>
          </a:bodyPr>
          <a:lstStyle/>
          <a:p>
            <a:r>
              <a:rPr lang="en-US" sz="3200" b="1" i="1" dirty="0" smtClean="0">
                <a:solidFill>
                  <a:srgbClr val="FFFF00"/>
                </a:solidFill>
              </a:rPr>
              <a:t>Just the opposite of resistors!</a:t>
            </a:r>
            <a:endParaRPr lang="en-US" sz="3200" b="1" i="1" dirty="0">
              <a:solidFill>
                <a:srgbClr val="FFFF00"/>
              </a:solidFill>
            </a:endParaRPr>
          </a:p>
        </p:txBody>
      </p:sp>
      <p:sp>
        <p:nvSpPr>
          <p:cNvPr id="7" name="Oval 6"/>
          <p:cNvSpPr/>
          <p:nvPr/>
        </p:nvSpPr>
        <p:spPr>
          <a:xfrm>
            <a:off x="381000" y="5562600"/>
            <a:ext cx="37338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250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Stored in a Capacitor</a:t>
            </a:r>
            <a:endParaRPr lang="en-US" dirty="0"/>
          </a:p>
        </p:txBody>
      </p:sp>
      <p:sp>
        <p:nvSpPr>
          <p:cNvPr id="3" name="Content Placeholder 2"/>
          <p:cNvSpPr>
            <a:spLocks noGrp="1"/>
          </p:cNvSpPr>
          <p:nvPr>
            <p:ph idx="1"/>
          </p:nvPr>
        </p:nvSpPr>
        <p:spPr/>
        <p:txBody>
          <a:bodyPr/>
          <a:lstStyle/>
          <a:p>
            <a:r>
              <a:rPr lang="en-US" dirty="0" smtClean="0"/>
              <a:t>Think of the energy stored in a capacitor as being equal to the work required to move a charge from one plate to the other</a:t>
            </a:r>
          </a:p>
          <a:p>
            <a:r>
              <a:rPr lang="en-US" dirty="0" smtClean="0"/>
              <a:t>Through calculus, this becomes</a:t>
            </a:r>
            <a:endParaRPr lang="en-US" dirty="0"/>
          </a:p>
        </p:txBody>
      </p:sp>
      <p:graphicFrame>
        <p:nvGraphicFramePr>
          <p:cNvPr id="10242" name="Object 2"/>
          <p:cNvGraphicFramePr>
            <a:graphicFrameLocks noChangeAspect="1"/>
          </p:cNvGraphicFramePr>
          <p:nvPr/>
        </p:nvGraphicFramePr>
        <p:xfrm>
          <a:off x="1066800" y="4267200"/>
          <a:ext cx="7031186" cy="1600200"/>
        </p:xfrm>
        <a:graphic>
          <a:graphicData uri="http://schemas.openxmlformats.org/presentationml/2006/ole">
            <mc:AlternateContent xmlns:mc="http://schemas.openxmlformats.org/markup-compatibility/2006">
              <mc:Choice xmlns:v="urn:schemas-microsoft-com:vml" Requires="v">
                <p:oleObj spid="_x0000_s10250" name="Equation" r:id="rId3" imgW="1841400" imgH="419040" progId="Equation.3">
                  <p:embed/>
                </p:oleObj>
              </mc:Choice>
              <mc:Fallback>
                <p:oleObj name="Equation" r:id="rId3" imgW="1841400" imgH="419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267200"/>
                        <a:ext cx="7031186" cy="1600200"/>
                      </a:xfrm>
                      <a:prstGeom prst="rect">
                        <a:avLst/>
                      </a:prstGeom>
                      <a:solidFill>
                        <a:schemeClr val="tx1"/>
                      </a:solidFill>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Stored in a Capacitor</a:t>
            </a:r>
            <a:endParaRPr lang="en-US" dirty="0"/>
          </a:p>
        </p:txBody>
      </p:sp>
      <p:sp>
        <p:nvSpPr>
          <p:cNvPr id="3" name="Content Placeholder 2"/>
          <p:cNvSpPr>
            <a:spLocks noGrp="1"/>
          </p:cNvSpPr>
          <p:nvPr>
            <p:ph idx="1"/>
          </p:nvPr>
        </p:nvSpPr>
        <p:spPr/>
        <p:txBody>
          <a:bodyPr/>
          <a:lstStyle/>
          <a:p>
            <a:r>
              <a:rPr lang="en-US" dirty="0" smtClean="0"/>
              <a:t>Think of the energy stored in a capacitor as being equal to the work required to move a charge from one plate to the other</a:t>
            </a:r>
          </a:p>
          <a:p>
            <a:r>
              <a:rPr lang="en-US" dirty="0" smtClean="0"/>
              <a:t>Through calculus, this becomes</a:t>
            </a:r>
            <a:endParaRPr lang="en-US" dirty="0"/>
          </a:p>
        </p:txBody>
      </p:sp>
      <p:graphicFrame>
        <p:nvGraphicFramePr>
          <p:cNvPr id="10242" name="Object 2"/>
          <p:cNvGraphicFramePr>
            <a:graphicFrameLocks noChangeAspect="1"/>
          </p:cNvGraphicFramePr>
          <p:nvPr/>
        </p:nvGraphicFramePr>
        <p:xfrm>
          <a:off x="1066800" y="4267200"/>
          <a:ext cx="7031186" cy="1600200"/>
        </p:xfrm>
        <a:graphic>
          <a:graphicData uri="http://schemas.openxmlformats.org/presentationml/2006/ole">
            <mc:AlternateContent xmlns:mc="http://schemas.openxmlformats.org/markup-compatibility/2006">
              <mc:Choice xmlns:v="urn:schemas-microsoft-com:vml" Requires="v">
                <p:oleObj spid="_x0000_s11274" name="Equation" r:id="rId3" imgW="1841400" imgH="419040" progId="Equation.3">
                  <p:embed/>
                </p:oleObj>
              </mc:Choice>
              <mc:Fallback>
                <p:oleObj name="Equation" r:id="rId3" imgW="1841400" imgH="4190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267200"/>
                        <a:ext cx="7031186" cy="1600200"/>
                      </a:xfrm>
                      <a:prstGeom prst="rect">
                        <a:avLst/>
                      </a:prstGeom>
                      <a:solidFill>
                        <a:schemeClr val="tx1"/>
                      </a:solidFill>
                    </p:spPr>
                  </p:pic>
                </p:oleObj>
              </mc:Fallback>
            </mc:AlternateContent>
          </a:graphicData>
        </a:graphic>
      </p:graphicFrame>
      <p:sp>
        <p:nvSpPr>
          <p:cNvPr id="5" name="Oval 4"/>
          <p:cNvSpPr/>
          <p:nvPr/>
        </p:nvSpPr>
        <p:spPr>
          <a:xfrm>
            <a:off x="4343400" y="4191000"/>
            <a:ext cx="1905000" cy="1905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914400"/>
          </a:xfrm>
        </p:spPr>
        <p:txBody>
          <a:bodyPr/>
          <a:lstStyle/>
          <a:p>
            <a:r>
              <a:rPr lang="en-US" dirty="0" smtClean="0"/>
              <a:t>Charging a Capacitor</a:t>
            </a:r>
            <a:endParaRPr lang="en-US" dirty="0"/>
          </a:p>
        </p:txBody>
      </p:sp>
      <p:pic>
        <p:nvPicPr>
          <p:cNvPr id="4" name="Content Placeholder 3" descr="capacitor configuration.jpg"/>
          <p:cNvPicPr>
            <a:picLocks noGrp="1" noChangeAspect="1"/>
          </p:cNvPicPr>
          <p:nvPr>
            <p:ph idx="1"/>
          </p:nvPr>
        </p:nvPicPr>
        <p:blipFill>
          <a:blip r:embed="rId2" cstate="print"/>
          <a:stretch>
            <a:fillRect/>
          </a:stretch>
        </p:blipFill>
        <p:spPr>
          <a:xfrm>
            <a:off x="5163503" y="847046"/>
            <a:ext cx="3828097" cy="2734354"/>
          </a:xfrm>
        </p:spPr>
      </p:pic>
      <p:pic>
        <p:nvPicPr>
          <p:cNvPr id="5" name="Picture 4" descr="charging a capacitor 2.jpg"/>
          <p:cNvPicPr>
            <a:picLocks noChangeAspect="1"/>
          </p:cNvPicPr>
          <p:nvPr/>
        </p:nvPicPr>
        <p:blipFill>
          <a:blip r:embed="rId3" cstate="print"/>
          <a:stretch>
            <a:fillRect/>
          </a:stretch>
        </p:blipFill>
        <p:spPr>
          <a:xfrm>
            <a:off x="228600" y="3003416"/>
            <a:ext cx="4800600" cy="36600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Idea: </a:t>
            </a:r>
          </a:p>
        </p:txBody>
      </p:sp>
      <p:sp>
        <p:nvSpPr>
          <p:cNvPr id="3" name="Content Placeholder 2"/>
          <p:cNvSpPr>
            <a:spLocks noGrp="1"/>
          </p:cNvSpPr>
          <p:nvPr>
            <p:ph idx="1"/>
          </p:nvPr>
        </p:nvSpPr>
        <p:spPr/>
        <p:txBody>
          <a:bodyPr>
            <a:normAutofit/>
          </a:bodyPr>
          <a:lstStyle/>
          <a:p>
            <a:pPr lvl="0"/>
            <a:r>
              <a:rPr lang="en-US" sz="3200" dirty="0" smtClean="0"/>
              <a:t>Capacitors </a:t>
            </a:r>
            <a:r>
              <a:rPr lang="en-US" sz="3200" dirty="0"/>
              <a:t>can be used to store electrical energy for later use</a:t>
            </a:r>
            <a:r>
              <a:rPr lang="en-US" sz="3200" dirty="0" smtClean="0"/>
              <a:t>.</a:t>
            </a:r>
            <a:endParaRPr lang="en-US" sz="2800" dirty="0"/>
          </a:p>
        </p:txBody>
      </p:sp>
    </p:spTree>
    <p:extLst>
      <p:ext uri="{BB962C8B-B14F-4D97-AF65-F5344CB8AC3E}">
        <p14:creationId xmlns:p14="http://schemas.microsoft.com/office/powerpoint/2010/main" val="1304868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914400"/>
          </a:xfrm>
        </p:spPr>
        <p:txBody>
          <a:bodyPr/>
          <a:lstStyle/>
          <a:p>
            <a:r>
              <a:rPr lang="en-US" dirty="0" smtClean="0"/>
              <a:t>Charging a Capacitor</a:t>
            </a:r>
            <a:endParaRPr lang="en-US" dirty="0"/>
          </a:p>
        </p:txBody>
      </p:sp>
      <p:pic>
        <p:nvPicPr>
          <p:cNvPr id="4" name="Content Placeholder 3" descr="capacitor configuration.jpg"/>
          <p:cNvPicPr>
            <a:picLocks noGrp="1" noChangeAspect="1"/>
          </p:cNvPicPr>
          <p:nvPr>
            <p:ph idx="1"/>
          </p:nvPr>
        </p:nvPicPr>
        <p:blipFill>
          <a:blip r:embed="rId2" cstate="print"/>
          <a:stretch>
            <a:fillRect/>
          </a:stretch>
        </p:blipFill>
        <p:spPr>
          <a:xfrm>
            <a:off x="5163503" y="847046"/>
            <a:ext cx="3828097" cy="2734354"/>
          </a:xfrm>
        </p:spPr>
      </p:pic>
      <p:pic>
        <p:nvPicPr>
          <p:cNvPr id="5" name="Picture 4" descr="charging a capacitor 2.jpg"/>
          <p:cNvPicPr>
            <a:picLocks noChangeAspect="1"/>
          </p:cNvPicPr>
          <p:nvPr/>
        </p:nvPicPr>
        <p:blipFill>
          <a:blip r:embed="rId3" cstate="print"/>
          <a:stretch>
            <a:fillRect/>
          </a:stretch>
        </p:blipFill>
        <p:spPr>
          <a:xfrm>
            <a:off x="5181600" y="3803243"/>
            <a:ext cx="3810000" cy="2904788"/>
          </a:xfrm>
          <a:prstGeom prst="rect">
            <a:avLst/>
          </a:prstGeom>
        </p:spPr>
      </p:pic>
      <p:pic>
        <p:nvPicPr>
          <p:cNvPr id="6" name="Picture 5" descr="charging a capacitor.gif"/>
          <p:cNvPicPr>
            <a:picLocks noChangeAspect="1"/>
          </p:cNvPicPr>
          <p:nvPr/>
        </p:nvPicPr>
        <p:blipFill>
          <a:blip r:embed="rId4" cstate="print"/>
          <a:stretch>
            <a:fillRect/>
          </a:stretch>
        </p:blipFill>
        <p:spPr>
          <a:xfrm>
            <a:off x="152400" y="1600200"/>
            <a:ext cx="4799390" cy="42672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914400"/>
          </a:xfrm>
        </p:spPr>
        <p:txBody>
          <a:bodyPr/>
          <a:lstStyle/>
          <a:p>
            <a:r>
              <a:rPr lang="en-US" dirty="0" smtClean="0"/>
              <a:t>Discharging a Capacitor through a Resistor (RC circuit)</a:t>
            </a:r>
            <a:endParaRPr lang="en-US" dirty="0"/>
          </a:p>
        </p:txBody>
      </p:sp>
      <p:sp>
        <p:nvSpPr>
          <p:cNvPr id="3" name="Content Placeholder 2"/>
          <p:cNvSpPr>
            <a:spLocks noGrp="1"/>
          </p:cNvSpPr>
          <p:nvPr>
            <p:ph idx="1"/>
          </p:nvPr>
        </p:nvSpPr>
        <p:spPr>
          <a:xfrm>
            <a:off x="0" y="1600200"/>
            <a:ext cx="4267200" cy="5257800"/>
          </a:xfrm>
        </p:spPr>
        <p:txBody>
          <a:bodyPr/>
          <a:lstStyle/>
          <a:p>
            <a:r>
              <a:rPr lang="en-US" dirty="0" smtClean="0"/>
              <a:t>As seen by the graph, the discharge rate is an exponential decay function represented by</a:t>
            </a:r>
          </a:p>
          <a:p>
            <a:endParaRPr lang="en-US" dirty="0" smtClean="0"/>
          </a:p>
          <a:p>
            <a:endParaRPr lang="en-US" dirty="0" smtClean="0"/>
          </a:p>
          <a:p>
            <a:endParaRPr lang="en-US" dirty="0" smtClean="0"/>
          </a:p>
          <a:p>
            <a:pPr lvl="1"/>
            <a:r>
              <a:rPr lang="en-US" b="1" i="1" dirty="0" smtClean="0"/>
              <a:t>R</a:t>
            </a:r>
            <a:r>
              <a:rPr lang="en-US" dirty="0" smtClean="0"/>
              <a:t> = resistance</a:t>
            </a:r>
          </a:p>
          <a:p>
            <a:pPr lvl="1"/>
            <a:r>
              <a:rPr lang="en-US" b="1" i="1" dirty="0" smtClean="0"/>
              <a:t>C</a:t>
            </a:r>
            <a:r>
              <a:rPr lang="en-US" dirty="0" smtClean="0"/>
              <a:t> = capacitance</a:t>
            </a:r>
            <a:endParaRPr lang="en-US" dirty="0"/>
          </a:p>
        </p:txBody>
      </p:sp>
      <p:pic>
        <p:nvPicPr>
          <p:cNvPr id="4" name="Picture 3" descr="discharging capacitor - charge.gif"/>
          <p:cNvPicPr>
            <a:picLocks noChangeAspect="1"/>
          </p:cNvPicPr>
          <p:nvPr/>
        </p:nvPicPr>
        <p:blipFill>
          <a:blip r:embed="rId3" cstate="print"/>
          <a:stretch>
            <a:fillRect/>
          </a:stretch>
        </p:blipFill>
        <p:spPr>
          <a:xfrm>
            <a:off x="4267200" y="4191000"/>
            <a:ext cx="4739640" cy="2537460"/>
          </a:xfrm>
          <a:prstGeom prst="rect">
            <a:avLst/>
          </a:prstGeom>
        </p:spPr>
      </p:pic>
      <p:pic>
        <p:nvPicPr>
          <p:cNvPr id="5" name="Picture 4" descr="discharging capacitor 2.png"/>
          <p:cNvPicPr>
            <a:picLocks noChangeAspect="1"/>
          </p:cNvPicPr>
          <p:nvPr/>
        </p:nvPicPr>
        <p:blipFill>
          <a:blip r:embed="rId4" cstate="print"/>
          <a:srcRect b="16789"/>
          <a:stretch>
            <a:fillRect/>
          </a:stretch>
        </p:blipFill>
        <p:spPr>
          <a:xfrm>
            <a:off x="6477000" y="990599"/>
            <a:ext cx="2429065" cy="2982390"/>
          </a:xfrm>
          <a:prstGeom prst="rect">
            <a:avLst/>
          </a:prstGeom>
        </p:spPr>
      </p:pic>
      <p:graphicFrame>
        <p:nvGraphicFramePr>
          <p:cNvPr id="12290" name="Object 2"/>
          <p:cNvGraphicFramePr>
            <a:graphicFrameLocks noChangeAspect="1"/>
          </p:cNvGraphicFramePr>
          <p:nvPr/>
        </p:nvGraphicFramePr>
        <p:xfrm>
          <a:off x="1600200" y="3657600"/>
          <a:ext cx="1800225" cy="1800225"/>
        </p:xfrm>
        <a:graphic>
          <a:graphicData uri="http://schemas.openxmlformats.org/presentationml/2006/ole">
            <mc:AlternateContent xmlns:mc="http://schemas.openxmlformats.org/markup-compatibility/2006">
              <mc:Choice xmlns:v="urn:schemas-microsoft-com:vml" Requires="v">
                <p:oleObj spid="_x0000_s12298" name="Equation" r:id="rId5" imgW="685800" imgH="685800" progId="Equation.3">
                  <p:embed/>
                </p:oleObj>
              </mc:Choice>
              <mc:Fallback>
                <p:oleObj name="Equation" r:id="rId5" imgW="685800" imgH="6858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657600"/>
                        <a:ext cx="1800225" cy="1800225"/>
                      </a:xfrm>
                      <a:prstGeom prst="rect">
                        <a:avLst/>
                      </a:prstGeom>
                      <a:solidFill>
                        <a:schemeClr val="tx1"/>
                      </a:solidFill>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914400"/>
          </a:xfrm>
        </p:spPr>
        <p:txBody>
          <a:bodyPr/>
          <a:lstStyle/>
          <a:p>
            <a:r>
              <a:rPr lang="en-US" dirty="0" smtClean="0"/>
              <a:t>Discharging a Capacitor through a Resistor (RC circuit)</a:t>
            </a:r>
            <a:endParaRPr lang="en-US" dirty="0"/>
          </a:p>
        </p:txBody>
      </p:sp>
      <p:sp>
        <p:nvSpPr>
          <p:cNvPr id="3" name="Content Placeholder 2"/>
          <p:cNvSpPr>
            <a:spLocks noGrp="1"/>
          </p:cNvSpPr>
          <p:nvPr>
            <p:ph idx="1"/>
          </p:nvPr>
        </p:nvSpPr>
        <p:spPr>
          <a:xfrm>
            <a:off x="0" y="1600200"/>
            <a:ext cx="4267200" cy="5257800"/>
          </a:xfrm>
        </p:spPr>
        <p:txBody>
          <a:bodyPr/>
          <a:lstStyle/>
          <a:p>
            <a:r>
              <a:rPr lang="en-US" dirty="0" smtClean="0"/>
              <a:t>The quantity </a:t>
            </a:r>
            <a:r>
              <a:rPr lang="en-US" b="1" i="1" dirty="0" smtClean="0"/>
              <a:t>RC</a:t>
            </a:r>
            <a:r>
              <a:rPr lang="en-US" dirty="0" smtClean="0"/>
              <a:t> is called the </a:t>
            </a:r>
            <a:r>
              <a:rPr lang="en-US" b="1" i="1" dirty="0" smtClean="0"/>
              <a:t>time constant</a:t>
            </a:r>
            <a:r>
              <a:rPr lang="en-US" dirty="0" smtClean="0"/>
              <a:t> and is given the variable </a:t>
            </a:r>
            <a:r>
              <a:rPr lang="el-GR" b="1" i="1" dirty="0" smtClean="0"/>
              <a:t>τ</a:t>
            </a:r>
            <a:endParaRPr lang="en-US" b="1" i="1" dirty="0" smtClean="0"/>
          </a:p>
          <a:p>
            <a:r>
              <a:rPr lang="en-US" dirty="0" smtClean="0"/>
              <a:t>Time constant determines time scale for discharge</a:t>
            </a:r>
          </a:p>
          <a:p>
            <a:pPr lvl="1"/>
            <a:r>
              <a:rPr lang="en-US" dirty="0" smtClean="0"/>
              <a:t>Large = long time</a:t>
            </a:r>
          </a:p>
          <a:p>
            <a:pPr lvl="1"/>
            <a:r>
              <a:rPr lang="en-US" dirty="0" smtClean="0"/>
              <a:t>Small = short time</a:t>
            </a:r>
            <a:endParaRPr lang="en-US" dirty="0"/>
          </a:p>
        </p:txBody>
      </p:sp>
      <p:pic>
        <p:nvPicPr>
          <p:cNvPr id="4" name="Picture 3" descr="discharging capacitor - charge.gif"/>
          <p:cNvPicPr>
            <a:picLocks noChangeAspect="1"/>
          </p:cNvPicPr>
          <p:nvPr/>
        </p:nvPicPr>
        <p:blipFill>
          <a:blip r:embed="rId3" cstate="print"/>
          <a:stretch>
            <a:fillRect/>
          </a:stretch>
        </p:blipFill>
        <p:spPr>
          <a:xfrm>
            <a:off x="4267200" y="4191000"/>
            <a:ext cx="4739640" cy="2537460"/>
          </a:xfrm>
          <a:prstGeom prst="rect">
            <a:avLst/>
          </a:prstGeom>
        </p:spPr>
      </p:pic>
      <p:pic>
        <p:nvPicPr>
          <p:cNvPr id="5" name="Picture 4" descr="discharging capacitor 2.png"/>
          <p:cNvPicPr>
            <a:picLocks noChangeAspect="1"/>
          </p:cNvPicPr>
          <p:nvPr/>
        </p:nvPicPr>
        <p:blipFill>
          <a:blip r:embed="rId4" cstate="print"/>
          <a:srcRect b="16789"/>
          <a:stretch>
            <a:fillRect/>
          </a:stretch>
        </p:blipFill>
        <p:spPr>
          <a:xfrm>
            <a:off x="6477000" y="990599"/>
            <a:ext cx="2429065" cy="2982390"/>
          </a:xfrm>
          <a:prstGeom prst="rect">
            <a:avLst/>
          </a:prstGeom>
        </p:spPr>
      </p:pic>
      <p:graphicFrame>
        <p:nvGraphicFramePr>
          <p:cNvPr id="12290" name="Object 2"/>
          <p:cNvGraphicFramePr>
            <a:graphicFrameLocks noChangeAspect="1"/>
          </p:cNvGraphicFramePr>
          <p:nvPr/>
        </p:nvGraphicFramePr>
        <p:xfrm>
          <a:off x="4519613" y="1595437"/>
          <a:ext cx="1600200" cy="2366963"/>
        </p:xfrm>
        <a:graphic>
          <a:graphicData uri="http://schemas.openxmlformats.org/presentationml/2006/ole">
            <mc:AlternateContent xmlns:mc="http://schemas.openxmlformats.org/markup-compatibility/2006">
              <mc:Choice xmlns:v="urn:schemas-microsoft-com:vml" Requires="v">
                <p:oleObj spid="_x0000_s14346" name="Equation" r:id="rId5" imgW="609480" imgH="901440" progId="Equation.3">
                  <p:embed/>
                </p:oleObj>
              </mc:Choice>
              <mc:Fallback>
                <p:oleObj name="Equation" r:id="rId5" imgW="609480" imgH="90144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9613" y="1595437"/>
                        <a:ext cx="1600200" cy="2366963"/>
                      </a:xfrm>
                      <a:prstGeom prst="rect">
                        <a:avLst/>
                      </a:prstGeom>
                      <a:solidFill>
                        <a:schemeClr val="tx1"/>
                      </a:solidFill>
                    </p:spPr>
                  </p:pic>
                </p:oleObj>
              </mc:Fallback>
            </mc:AlternateContent>
          </a:graphicData>
        </a:graphic>
      </p:graphicFrame>
      <p:sp>
        <p:nvSpPr>
          <p:cNvPr id="8" name="Oval 7"/>
          <p:cNvSpPr/>
          <p:nvPr/>
        </p:nvSpPr>
        <p:spPr>
          <a:xfrm>
            <a:off x="4419600" y="1447800"/>
            <a:ext cx="16002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914400"/>
          </a:xfrm>
        </p:spPr>
        <p:txBody>
          <a:bodyPr/>
          <a:lstStyle/>
          <a:p>
            <a:r>
              <a:rPr lang="en-US" dirty="0" smtClean="0"/>
              <a:t>Discharging a Capacitor through a Resistor (RC circuit)</a:t>
            </a:r>
            <a:endParaRPr lang="en-US" dirty="0"/>
          </a:p>
        </p:txBody>
      </p:sp>
      <p:sp>
        <p:nvSpPr>
          <p:cNvPr id="3" name="Content Placeholder 2"/>
          <p:cNvSpPr>
            <a:spLocks noGrp="1"/>
          </p:cNvSpPr>
          <p:nvPr>
            <p:ph idx="1"/>
          </p:nvPr>
        </p:nvSpPr>
        <p:spPr>
          <a:xfrm>
            <a:off x="0" y="1600200"/>
            <a:ext cx="4267200" cy="5257800"/>
          </a:xfrm>
        </p:spPr>
        <p:txBody>
          <a:bodyPr/>
          <a:lstStyle/>
          <a:p>
            <a:r>
              <a:rPr lang="en-US" dirty="0" smtClean="0"/>
              <a:t>It is called the time constant because when t = </a:t>
            </a:r>
            <a:r>
              <a:rPr lang="el-GR" dirty="0" smtClean="0"/>
              <a:t>τ</a:t>
            </a:r>
            <a:r>
              <a:rPr lang="en-US" dirty="0" smtClean="0"/>
              <a:t>, the value of the charge will be 37% of its original charge</a:t>
            </a:r>
            <a:endParaRPr lang="en-US" dirty="0"/>
          </a:p>
        </p:txBody>
      </p:sp>
      <p:pic>
        <p:nvPicPr>
          <p:cNvPr id="4" name="Picture 3" descr="discharging capacitor - charge.gif"/>
          <p:cNvPicPr>
            <a:picLocks noChangeAspect="1"/>
          </p:cNvPicPr>
          <p:nvPr/>
        </p:nvPicPr>
        <p:blipFill>
          <a:blip r:embed="rId3" cstate="print"/>
          <a:stretch>
            <a:fillRect/>
          </a:stretch>
        </p:blipFill>
        <p:spPr>
          <a:xfrm>
            <a:off x="4267200" y="4191000"/>
            <a:ext cx="4739640" cy="2537460"/>
          </a:xfrm>
          <a:prstGeom prst="rect">
            <a:avLst/>
          </a:prstGeom>
        </p:spPr>
      </p:pic>
      <p:pic>
        <p:nvPicPr>
          <p:cNvPr id="5" name="Picture 4" descr="discharging capacitor 2.png"/>
          <p:cNvPicPr>
            <a:picLocks noChangeAspect="1"/>
          </p:cNvPicPr>
          <p:nvPr/>
        </p:nvPicPr>
        <p:blipFill>
          <a:blip r:embed="rId4" cstate="print"/>
          <a:srcRect b="16789"/>
          <a:stretch>
            <a:fillRect/>
          </a:stretch>
        </p:blipFill>
        <p:spPr>
          <a:xfrm>
            <a:off x="6477000" y="990599"/>
            <a:ext cx="2429065" cy="2982390"/>
          </a:xfrm>
          <a:prstGeom prst="rect">
            <a:avLst/>
          </a:prstGeom>
        </p:spPr>
      </p:pic>
      <p:graphicFrame>
        <p:nvGraphicFramePr>
          <p:cNvPr id="12290" name="Object 2"/>
          <p:cNvGraphicFramePr>
            <a:graphicFrameLocks noChangeAspect="1"/>
          </p:cNvGraphicFramePr>
          <p:nvPr/>
        </p:nvGraphicFramePr>
        <p:xfrm>
          <a:off x="4519613" y="1752600"/>
          <a:ext cx="1600200" cy="1800225"/>
        </p:xfrm>
        <a:graphic>
          <a:graphicData uri="http://schemas.openxmlformats.org/presentationml/2006/ole">
            <mc:AlternateContent xmlns:mc="http://schemas.openxmlformats.org/markup-compatibility/2006">
              <mc:Choice xmlns:v="urn:schemas-microsoft-com:vml" Requires="v">
                <p:oleObj spid="_x0000_s13330" name="Equation" r:id="rId5" imgW="609480" imgH="685800" progId="Equation.3">
                  <p:embed/>
                </p:oleObj>
              </mc:Choice>
              <mc:Fallback>
                <p:oleObj name="Equation" r:id="rId5" imgW="609480" imgH="6858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9613" y="1752600"/>
                        <a:ext cx="1600200" cy="1800225"/>
                      </a:xfrm>
                      <a:prstGeom prst="rect">
                        <a:avLst/>
                      </a:prstGeom>
                      <a:solidFill>
                        <a:schemeClr val="tx1"/>
                      </a:solidFill>
                    </p:spPr>
                  </p:pic>
                </p:oleObj>
              </mc:Fallback>
            </mc:AlternateContent>
          </a:graphicData>
        </a:graphic>
      </p:graphicFrame>
      <p:graphicFrame>
        <p:nvGraphicFramePr>
          <p:cNvPr id="13315" name="Object 2"/>
          <p:cNvGraphicFramePr>
            <a:graphicFrameLocks noChangeAspect="1"/>
          </p:cNvGraphicFramePr>
          <p:nvPr/>
        </p:nvGraphicFramePr>
        <p:xfrm>
          <a:off x="785812" y="4038600"/>
          <a:ext cx="2566988" cy="2633663"/>
        </p:xfrm>
        <a:graphic>
          <a:graphicData uri="http://schemas.openxmlformats.org/presentationml/2006/ole">
            <mc:AlternateContent xmlns:mc="http://schemas.openxmlformats.org/markup-compatibility/2006">
              <mc:Choice xmlns:v="urn:schemas-microsoft-com:vml" Requires="v">
                <p:oleObj spid="_x0000_s13331" name="Equation" r:id="rId7" imgW="977760" imgH="1002960" progId="Equation.3">
                  <p:embed/>
                </p:oleObj>
              </mc:Choice>
              <mc:Fallback>
                <p:oleObj name="Equation" r:id="rId7" imgW="977760" imgH="100296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812" y="4038600"/>
                        <a:ext cx="2566988" cy="2633663"/>
                      </a:xfrm>
                      <a:prstGeom prst="rect">
                        <a:avLst/>
                      </a:prstGeom>
                      <a:solidFill>
                        <a:schemeClr val="tx1"/>
                      </a:solidFill>
                    </p:spPr>
                  </p:pic>
                </p:oleObj>
              </mc:Fallback>
            </mc:AlternateContent>
          </a:graphicData>
        </a:graphic>
      </p:graphicFrame>
      <p:cxnSp>
        <p:nvCxnSpPr>
          <p:cNvPr id="9" name="Straight Arrow Connector 8"/>
          <p:cNvCxnSpPr/>
          <p:nvPr/>
        </p:nvCxnSpPr>
        <p:spPr>
          <a:xfrm rot="10800000" flipV="1">
            <a:off x="6248400" y="4648200"/>
            <a:ext cx="129540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914400"/>
          </a:xfrm>
        </p:spPr>
        <p:txBody>
          <a:bodyPr/>
          <a:lstStyle/>
          <a:p>
            <a:r>
              <a:rPr lang="en-US" dirty="0" smtClean="0"/>
              <a:t>Discharging a Capacitor through a Resistor (RC circuit)</a:t>
            </a:r>
            <a:endParaRPr lang="en-US" dirty="0"/>
          </a:p>
        </p:txBody>
      </p:sp>
      <p:sp>
        <p:nvSpPr>
          <p:cNvPr id="3" name="Content Placeholder 2"/>
          <p:cNvSpPr>
            <a:spLocks noGrp="1"/>
          </p:cNvSpPr>
          <p:nvPr>
            <p:ph idx="1"/>
          </p:nvPr>
        </p:nvSpPr>
        <p:spPr>
          <a:xfrm>
            <a:off x="0" y="1600200"/>
            <a:ext cx="4267200" cy="5257800"/>
          </a:xfrm>
        </p:spPr>
        <p:txBody>
          <a:bodyPr/>
          <a:lstStyle/>
          <a:p>
            <a:r>
              <a:rPr lang="en-US" dirty="0" smtClean="0"/>
              <a:t>Since current is proportional to voltage (V = IR), the same equation applies to current</a:t>
            </a:r>
            <a:endParaRPr lang="en-US" dirty="0"/>
          </a:p>
        </p:txBody>
      </p:sp>
      <p:pic>
        <p:nvPicPr>
          <p:cNvPr id="4" name="Picture 3" descr="discharging capacitor - charge.gif"/>
          <p:cNvPicPr>
            <a:picLocks noChangeAspect="1"/>
          </p:cNvPicPr>
          <p:nvPr/>
        </p:nvPicPr>
        <p:blipFill>
          <a:blip r:embed="rId3" cstate="print"/>
          <a:stretch>
            <a:fillRect/>
          </a:stretch>
        </p:blipFill>
        <p:spPr>
          <a:xfrm>
            <a:off x="4267200" y="4191000"/>
            <a:ext cx="4739640" cy="2537460"/>
          </a:xfrm>
          <a:prstGeom prst="rect">
            <a:avLst/>
          </a:prstGeom>
        </p:spPr>
      </p:pic>
      <p:pic>
        <p:nvPicPr>
          <p:cNvPr id="5" name="Picture 4" descr="discharging capacitor 2.png"/>
          <p:cNvPicPr>
            <a:picLocks noChangeAspect="1"/>
          </p:cNvPicPr>
          <p:nvPr/>
        </p:nvPicPr>
        <p:blipFill>
          <a:blip r:embed="rId4" cstate="print"/>
          <a:srcRect b="16789"/>
          <a:stretch>
            <a:fillRect/>
          </a:stretch>
        </p:blipFill>
        <p:spPr>
          <a:xfrm>
            <a:off x="6477000" y="990599"/>
            <a:ext cx="2429065" cy="2982390"/>
          </a:xfrm>
          <a:prstGeom prst="rect">
            <a:avLst/>
          </a:prstGeom>
        </p:spPr>
      </p:pic>
      <p:graphicFrame>
        <p:nvGraphicFramePr>
          <p:cNvPr id="12290" name="Object 2"/>
          <p:cNvGraphicFramePr>
            <a:graphicFrameLocks noChangeAspect="1"/>
          </p:cNvGraphicFramePr>
          <p:nvPr/>
        </p:nvGraphicFramePr>
        <p:xfrm>
          <a:off x="4519613" y="1752600"/>
          <a:ext cx="1600200" cy="1800225"/>
        </p:xfrm>
        <a:graphic>
          <a:graphicData uri="http://schemas.openxmlformats.org/presentationml/2006/ole">
            <mc:AlternateContent xmlns:mc="http://schemas.openxmlformats.org/markup-compatibility/2006">
              <mc:Choice xmlns:v="urn:schemas-microsoft-com:vml" Requires="v">
                <p:oleObj spid="_x0000_s15378" name="Equation" r:id="rId5" imgW="609480" imgH="685800" progId="Equation.3">
                  <p:embed/>
                </p:oleObj>
              </mc:Choice>
              <mc:Fallback>
                <p:oleObj name="Equation" r:id="rId5" imgW="609480" imgH="6858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9613" y="1752600"/>
                        <a:ext cx="1600200" cy="1800225"/>
                      </a:xfrm>
                      <a:prstGeom prst="rect">
                        <a:avLst/>
                      </a:prstGeom>
                      <a:solidFill>
                        <a:schemeClr val="tx1"/>
                      </a:solidFill>
                    </p:spPr>
                  </p:pic>
                </p:oleObj>
              </mc:Fallback>
            </mc:AlternateContent>
          </a:graphicData>
        </a:graphic>
      </p:graphicFrame>
      <p:graphicFrame>
        <p:nvGraphicFramePr>
          <p:cNvPr id="13315" name="Object 2"/>
          <p:cNvGraphicFramePr>
            <a:graphicFrameLocks noChangeAspect="1"/>
          </p:cNvGraphicFramePr>
          <p:nvPr/>
        </p:nvGraphicFramePr>
        <p:xfrm>
          <a:off x="685800" y="4267200"/>
          <a:ext cx="1933575" cy="1933575"/>
        </p:xfrm>
        <a:graphic>
          <a:graphicData uri="http://schemas.openxmlformats.org/presentationml/2006/ole">
            <mc:AlternateContent xmlns:mc="http://schemas.openxmlformats.org/markup-compatibility/2006">
              <mc:Choice xmlns:v="urn:schemas-microsoft-com:vml" Requires="v">
                <p:oleObj spid="_x0000_s15379" name="Equation" r:id="rId7" imgW="736560" imgH="736560" progId="Equation.3">
                  <p:embed/>
                </p:oleObj>
              </mc:Choice>
              <mc:Fallback>
                <p:oleObj name="Equation" r:id="rId7" imgW="736560" imgH="73656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4267200"/>
                        <a:ext cx="1933575" cy="1933575"/>
                      </a:xfrm>
                      <a:prstGeom prst="rect">
                        <a:avLst/>
                      </a:prstGeom>
                      <a:solidFill>
                        <a:schemeClr val="tx1"/>
                      </a:solidFill>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914400"/>
          </a:xfrm>
        </p:spPr>
        <p:txBody>
          <a:bodyPr/>
          <a:lstStyle/>
          <a:p>
            <a:r>
              <a:rPr lang="en-US" dirty="0" smtClean="0"/>
              <a:t>Discharging a Capacitor through a Resistor (RC circuit)</a:t>
            </a:r>
            <a:endParaRPr lang="en-US" dirty="0"/>
          </a:p>
        </p:txBody>
      </p:sp>
      <p:sp>
        <p:nvSpPr>
          <p:cNvPr id="3" name="Content Placeholder 2"/>
          <p:cNvSpPr>
            <a:spLocks noGrp="1"/>
          </p:cNvSpPr>
          <p:nvPr>
            <p:ph idx="1"/>
          </p:nvPr>
        </p:nvSpPr>
        <p:spPr>
          <a:xfrm>
            <a:off x="0" y="1600200"/>
            <a:ext cx="4267200" cy="5257800"/>
          </a:xfrm>
        </p:spPr>
        <p:txBody>
          <a:bodyPr/>
          <a:lstStyle/>
          <a:p>
            <a:r>
              <a:rPr lang="en-US" dirty="0" smtClean="0"/>
              <a:t>Since current is proportional to voltage (V = IR), the same equation applies to current</a:t>
            </a:r>
            <a:endParaRPr lang="en-US" dirty="0"/>
          </a:p>
        </p:txBody>
      </p:sp>
      <p:pic>
        <p:nvPicPr>
          <p:cNvPr id="4" name="Picture 3" descr="discharging capacitor - charge.gif"/>
          <p:cNvPicPr>
            <a:picLocks noChangeAspect="1"/>
          </p:cNvPicPr>
          <p:nvPr/>
        </p:nvPicPr>
        <p:blipFill>
          <a:blip r:embed="rId3" cstate="print"/>
          <a:stretch>
            <a:fillRect/>
          </a:stretch>
        </p:blipFill>
        <p:spPr>
          <a:xfrm>
            <a:off x="4267200" y="4191000"/>
            <a:ext cx="4739640" cy="2537460"/>
          </a:xfrm>
          <a:prstGeom prst="rect">
            <a:avLst/>
          </a:prstGeom>
        </p:spPr>
      </p:pic>
      <p:pic>
        <p:nvPicPr>
          <p:cNvPr id="5" name="Picture 4" descr="discharging capacitor 2.png"/>
          <p:cNvPicPr>
            <a:picLocks noChangeAspect="1"/>
          </p:cNvPicPr>
          <p:nvPr/>
        </p:nvPicPr>
        <p:blipFill>
          <a:blip r:embed="rId4" cstate="print"/>
          <a:srcRect b="16789"/>
          <a:stretch>
            <a:fillRect/>
          </a:stretch>
        </p:blipFill>
        <p:spPr>
          <a:xfrm>
            <a:off x="6477000" y="990599"/>
            <a:ext cx="2429065" cy="2982390"/>
          </a:xfrm>
          <a:prstGeom prst="rect">
            <a:avLst/>
          </a:prstGeom>
        </p:spPr>
      </p:pic>
      <p:graphicFrame>
        <p:nvGraphicFramePr>
          <p:cNvPr id="12290" name="Object 2"/>
          <p:cNvGraphicFramePr>
            <a:graphicFrameLocks noChangeAspect="1"/>
          </p:cNvGraphicFramePr>
          <p:nvPr/>
        </p:nvGraphicFramePr>
        <p:xfrm>
          <a:off x="4519613" y="1752600"/>
          <a:ext cx="1600200" cy="1800225"/>
        </p:xfrm>
        <a:graphic>
          <a:graphicData uri="http://schemas.openxmlformats.org/presentationml/2006/ole">
            <mc:AlternateContent xmlns:mc="http://schemas.openxmlformats.org/markup-compatibility/2006">
              <mc:Choice xmlns:v="urn:schemas-microsoft-com:vml" Requires="v">
                <p:oleObj spid="_x0000_s16402" name="Equation" r:id="rId5" imgW="609480" imgH="685800" progId="Equation.3">
                  <p:embed/>
                </p:oleObj>
              </mc:Choice>
              <mc:Fallback>
                <p:oleObj name="Equation" r:id="rId5" imgW="609480" imgH="6858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9613" y="1752600"/>
                        <a:ext cx="1600200" cy="1800225"/>
                      </a:xfrm>
                      <a:prstGeom prst="rect">
                        <a:avLst/>
                      </a:prstGeom>
                      <a:solidFill>
                        <a:schemeClr val="tx1"/>
                      </a:solidFill>
                    </p:spPr>
                  </p:pic>
                </p:oleObj>
              </mc:Fallback>
            </mc:AlternateContent>
          </a:graphicData>
        </a:graphic>
      </p:graphicFrame>
      <p:graphicFrame>
        <p:nvGraphicFramePr>
          <p:cNvPr id="13315" name="Object 2"/>
          <p:cNvGraphicFramePr>
            <a:graphicFrameLocks noChangeAspect="1"/>
          </p:cNvGraphicFramePr>
          <p:nvPr/>
        </p:nvGraphicFramePr>
        <p:xfrm>
          <a:off x="685800" y="4267200"/>
          <a:ext cx="1933575" cy="1933575"/>
        </p:xfrm>
        <a:graphic>
          <a:graphicData uri="http://schemas.openxmlformats.org/presentationml/2006/ole">
            <mc:AlternateContent xmlns:mc="http://schemas.openxmlformats.org/markup-compatibility/2006">
              <mc:Choice xmlns:v="urn:schemas-microsoft-com:vml" Requires="v">
                <p:oleObj spid="_x0000_s16403" name="Equation" r:id="rId7" imgW="736560" imgH="736560" progId="Equation.3">
                  <p:embed/>
                </p:oleObj>
              </mc:Choice>
              <mc:Fallback>
                <p:oleObj name="Equation" r:id="rId7" imgW="736560" imgH="73656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4267200"/>
                        <a:ext cx="1933575" cy="1933575"/>
                      </a:xfrm>
                      <a:prstGeom prst="rect">
                        <a:avLst/>
                      </a:prstGeom>
                      <a:solidFill>
                        <a:schemeClr val="tx1"/>
                      </a:solidFill>
                    </p:spPr>
                  </p:pic>
                </p:oleObj>
              </mc:Fallback>
            </mc:AlternateContent>
          </a:graphicData>
        </a:graphic>
      </p:graphicFrame>
      <p:sp>
        <p:nvSpPr>
          <p:cNvPr id="8" name="Oval 7"/>
          <p:cNvSpPr/>
          <p:nvPr/>
        </p:nvSpPr>
        <p:spPr>
          <a:xfrm>
            <a:off x="4419600" y="1644126"/>
            <a:ext cx="18288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419600" y="2537010"/>
            <a:ext cx="18288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33400" y="4114800"/>
            <a:ext cx="18288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914400"/>
          </a:xfrm>
        </p:spPr>
        <p:txBody>
          <a:bodyPr/>
          <a:lstStyle/>
          <a:p>
            <a:r>
              <a:rPr lang="en-US" dirty="0" smtClean="0"/>
              <a:t>Discharging a Capacitor through a Resistor (RC circuit)</a:t>
            </a:r>
            <a:endParaRPr lang="en-US" dirty="0"/>
          </a:p>
        </p:txBody>
      </p:sp>
      <p:sp>
        <p:nvSpPr>
          <p:cNvPr id="3" name="Content Placeholder 2"/>
          <p:cNvSpPr>
            <a:spLocks noGrp="1"/>
          </p:cNvSpPr>
          <p:nvPr>
            <p:ph idx="1"/>
          </p:nvPr>
        </p:nvSpPr>
        <p:spPr>
          <a:xfrm>
            <a:off x="0" y="1600200"/>
            <a:ext cx="4267200" cy="5257800"/>
          </a:xfrm>
        </p:spPr>
        <p:txBody>
          <a:bodyPr/>
          <a:lstStyle/>
          <a:p>
            <a:r>
              <a:rPr lang="en-US" b="1" i="1" dirty="0" smtClean="0">
                <a:solidFill>
                  <a:srgbClr val="FFFF00"/>
                </a:solidFill>
              </a:rPr>
              <a:t>When will the charge on the capacitor be half of its original charge (q = ½ q</a:t>
            </a:r>
            <a:r>
              <a:rPr lang="en-US" b="1" i="1" baseline="-25000" dirty="0" smtClean="0">
                <a:solidFill>
                  <a:srgbClr val="FFFF00"/>
                </a:solidFill>
              </a:rPr>
              <a:t>0</a:t>
            </a:r>
            <a:r>
              <a:rPr lang="en-US" b="1" i="1" dirty="0" smtClean="0">
                <a:solidFill>
                  <a:srgbClr val="FFFF00"/>
                </a:solidFill>
              </a:rPr>
              <a:t>)?</a:t>
            </a:r>
            <a:endParaRPr lang="en-US" b="1" i="1" dirty="0">
              <a:solidFill>
                <a:srgbClr val="FFFF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914400"/>
          </a:xfrm>
        </p:spPr>
        <p:txBody>
          <a:bodyPr/>
          <a:lstStyle/>
          <a:p>
            <a:r>
              <a:rPr lang="en-US" dirty="0" smtClean="0"/>
              <a:t>Discharging a Capacitor through a Resistor (RC circuit)</a:t>
            </a:r>
            <a:endParaRPr lang="en-US" dirty="0"/>
          </a:p>
        </p:txBody>
      </p:sp>
      <p:sp>
        <p:nvSpPr>
          <p:cNvPr id="3" name="Content Placeholder 2"/>
          <p:cNvSpPr>
            <a:spLocks noGrp="1"/>
          </p:cNvSpPr>
          <p:nvPr>
            <p:ph idx="1"/>
          </p:nvPr>
        </p:nvSpPr>
        <p:spPr>
          <a:xfrm>
            <a:off x="0" y="1600200"/>
            <a:ext cx="8686800" cy="5257800"/>
          </a:xfrm>
        </p:spPr>
        <p:txBody>
          <a:bodyPr/>
          <a:lstStyle/>
          <a:p>
            <a:r>
              <a:rPr lang="en-US" b="1" i="1" dirty="0" smtClean="0">
                <a:solidFill>
                  <a:srgbClr val="FFFF00"/>
                </a:solidFill>
              </a:rPr>
              <a:t>When will the charge on the capacitor be half of its original charge (q = ½ q</a:t>
            </a:r>
            <a:r>
              <a:rPr lang="en-US" b="1" i="1" baseline="-25000" dirty="0" smtClean="0">
                <a:solidFill>
                  <a:srgbClr val="FFFF00"/>
                </a:solidFill>
              </a:rPr>
              <a:t>0</a:t>
            </a:r>
            <a:r>
              <a:rPr lang="en-US" b="1" i="1" dirty="0" smtClean="0">
                <a:solidFill>
                  <a:srgbClr val="FFFF00"/>
                </a:solidFill>
              </a:rPr>
              <a:t>)?</a:t>
            </a:r>
            <a:endParaRPr lang="en-US" b="1" i="1" dirty="0">
              <a:solidFill>
                <a:srgbClr val="FFFF00"/>
              </a:solidFill>
            </a:endParaRPr>
          </a:p>
        </p:txBody>
      </p:sp>
      <p:graphicFrame>
        <p:nvGraphicFramePr>
          <p:cNvPr id="12290" name="Object 2"/>
          <p:cNvGraphicFramePr>
            <a:graphicFrameLocks noChangeAspect="1"/>
          </p:cNvGraphicFramePr>
          <p:nvPr/>
        </p:nvGraphicFramePr>
        <p:xfrm>
          <a:off x="762000" y="2743200"/>
          <a:ext cx="2590800" cy="3846945"/>
        </p:xfrm>
        <a:graphic>
          <a:graphicData uri="http://schemas.openxmlformats.org/presentationml/2006/ole">
            <mc:AlternateContent xmlns:mc="http://schemas.openxmlformats.org/markup-compatibility/2006">
              <mc:Choice xmlns:v="urn:schemas-microsoft-com:vml" Requires="v">
                <p:oleObj spid="_x0000_s18451" name="Equation" r:id="rId3" imgW="838080" imgH="1244520" progId="Equation.3">
                  <p:embed/>
                </p:oleObj>
              </mc:Choice>
              <mc:Fallback>
                <p:oleObj name="Equation" r:id="rId3" imgW="838080" imgH="124452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743200"/>
                        <a:ext cx="2590800" cy="3846945"/>
                      </a:xfrm>
                      <a:prstGeom prst="rect">
                        <a:avLst/>
                      </a:prstGeom>
                      <a:solidFill>
                        <a:schemeClr val="tx1"/>
                      </a:solidFill>
                    </p:spPr>
                  </p:pic>
                </p:oleObj>
              </mc:Fallback>
            </mc:AlternateContent>
          </a:graphicData>
        </a:graphic>
      </p:graphicFrame>
      <p:graphicFrame>
        <p:nvGraphicFramePr>
          <p:cNvPr id="18436" name="Object 2"/>
          <p:cNvGraphicFramePr>
            <a:graphicFrameLocks noChangeAspect="1"/>
          </p:cNvGraphicFramePr>
          <p:nvPr/>
        </p:nvGraphicFramePr>
        <p:xfrm>
          <a:off x="4424363" y="3076575"/>
          <a:ext cx="2276475" cy="3179763"/>
        </p:xfrm>
        <a:graphic>
          <a:graphicData uri="http://schemas.openxmlformats.org/presentationml/2006/ole">
            <mc:AlternateContent xmlns:mc="http://schemas.openxmlformats.org/markup-compatibility/2006">
              <mc:Choice xmlns:v="urn:schemas-microsoft-com:vml" Requires="v">
                <p:oleObj spid="_x0000_s18452" name="Equation" r:id="rId5" imgW="736560" imgH="1028520" progId="Equation.3">
                  <p:embed/>
                </p:oleObj>
              </mc:Choice>
              <mc:Fallback>
                <p:oleObj name="Equation" r:id="rId5" imgW="736560" imgH="102852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4363" y="3076575"/>
                        <a:ext cx="2276475" cy="3179763"/>
                      </a:xfrm>
                      <a:prstGeom prst="rect">
                        <a:avLst/>
                      </a:prstGeom>
                      <a:solidFill>
                        <a:schemeClr val="tx1"/>
                      </a:solidFill>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Capacitors in Rectification</a:t>
            </a:r>
            <a:endParaRPr lang="en-US" dirty="0"/>
          </a:p>
        </p:txBody>
      </p:sp>
      <p:sp>
        <p:nvSpPr>
          <p:cNvPr id="5" name="Content Placeholder 4"/>
          <p:cNvSpPr>
            <a:spLocks noGrp="1"/>
          </p:cNvSpPr>
          <p:nvPr>
            <p:ph idx="1"/>
          </p:nvPr>
        </p:nvSpPr>
        <p:spPr>
          <a:xfrm>
            <a:off x="152400" y="1783560"/>
            <a:ext cx="8686800" cy="1797840"/>
          </a:xfrm>
        </p:spPr>
        <p:txBody>
          <a:bodyPr/>
          <a:lstStyle/>
          <a:p>
            <a:r>
              <a:rPr lang="en-US" dirty="0" smtClean="0"/>
              <a:t>The output of a diode bridge is a direct current, but one that is not very ‘smooth’</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276600"/>
            <a:ext cx="8458200" cy="303966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Capacitors in Rectification</a:t>
            </a:r>
            <a:endParaRPr lang="en-US" dirty="0"/>
          </a:p>
        </p:txBody>
      </p:sp>
      <p:sp>
        <p:nvSpPr>
          <p:cNvPr id="5" name="Content Placeholder 4"/>
          <p:cNvSpPr>
            <a:spLocks noGrp="1"/>
          </p:cNvSpPr>
          <p:nvPr>
            <p:ph idx="1"/>
          </p:nvPr>
        </p:nvSpPr>
        <p:spPr>
          <a:xfrm>
            <a:off x="152400" y="1783560"/>
            <a:ext cx="4038600" cy="4572000"/>
          </a:xfrm>
        </p:spPr>
        <p:txBody>
          <a:bodyPr/>
          <a:lstStyle/>
          <a:p>
            <a:r>
              <a:rPr lang="en-US" dirty="0" smtClean="0"/>
              <a:t>By adding a capacitor in parallel to the output load, the output is ‘smoothed out’</a:t>
            </a:r>
            <a:endParaRPr lang="en-US"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036" y="1981200"/>
            <a:ext cx="4608464" cy="4038600"/>
          </a:xfrm>
          <a:prstGeom prst="rect">
            <a:avLst/>
          </a:prstGeom>
          <a:solidFill>
            <a:schemeClr val="accent3">
              <a:lumMod val="40000"/>
              <a:lumOff val="60000"/>
            </a:schemeClr>
          </a:solidFill>
          <a:ln>
            <a:noFill/>
          </a:ln>
        </p:spPr>
      </p:pic>
    </p:spTree>
    <p:extLst>
      <p:ext uri="{BB962C8B-B14F-4D97-AF65-F5344CB8AC3E}">
        <p14:creationId xmlns:p14="http://schemas.microsoft.com/office/powerpoint/2010/main" val="46829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Nature Of Science:</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Relationships</a:t>
            </a:r>
            <a:r>
              <a:rPr lang="en-US" sz="3200" dirty="0"/>
              <a:t>: Examples of exponential growth and decay pervade the whole of science. It is a clear example of the way that scientists use mathematics to model reality.</a:t>
            </a:r>
          </a:p>
          <a:p>
            <a:r>
              <a:rPr lang="en-US" sz="3200" dirty="0"/>
              <a:t>This topic can be used to create links between physics topics but also to uses in chemistry, biology, medicine and economics</a:t>
            </a:r>
            <a:r>
              <a:rPr lang="en-US" sz="3200" dirty="0" smtClean="0"/>
              <a:t>.</a:t>
            </a:r>
            <a:endParaRPr lang="en-US" sz="3200" dirty="0"/>
          </a:p>
        </p:txBody>
      </p:sp>
    </p:spTree>
    <p:extLst>
      <p:ext uri="{BB962C8B-B14F-4D97-AF65-F5344CB8AC3E}">
        <p14:creationId xmlns:p14="http://schemas.microsoft.com/office/powerpoint/2010/main" val="1018947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Capacitors in Rectification</a:t>
            </a:r>
            <a:endParaRPr lang="en-US" dirty="0"/>
          </a:p>
        </p:txBody>
      </p:sp>
      <p:sp>
        <p:nvSpPr>
          <p:cNvPr id="5" name="Content Placeholder 4"/>
          <p:cNvSpPr>
            <a:spLocks noGrp="1"/>
          </p:cNvSpPr>
          <p:nvPr>
            <p:ph idx="1"/>
          </p:nvPr>
        </p:nvSpPr>
        <p:spPr>
          <a:xfrm>
            <a:off x="152400" y="1783560"/>
            <a:ext cx="4038600" cy="4572000"/>
          </a:xfrm>
        </p:spPr>
        <p:txBody>
          <a:bodyPr/>
          <a:lstStyle/>
          <a:p>
            <a:r>
              <a:rPr lang="en-US" dirty="0" smtClean="0"/>
              <a:t>In the circuit, current flows clockwise thru the capacitor and resistor (load)</a:t>
            </a:r>
          </a:p>
          <a:p>
            <a:pPr lvl="1"/>
            <a:r>
              <a:rPr lang="en-US" dirty="0" smtClean="0"/>
              <a:t>The first quarter-cycle charges the capacitor and the potential on the top plate reaches a maximum</a:t>
            </a:r>
          </a:p>
          <a:p>
            <a:endParaRPr lang="en-US"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036" y="1981200"/>
            <a:ext cx="4608464" cy="4038600"/>
          </a:xfrm>
          <a:prstGeom prst="rect">
            <a:avLst/>
          </a:prstGeom>
          <a:solidFill>
            <a:schemeClr val="accent3">
              <a:lumMod val="40000"/>
              <a:lumOff val="60000"/>
            </a:schemeClr>
          </a:solidFill>
          <a:ln>
            <a:noFill/>
          </a:ln>
        </p:spPr>
      </p:pic>
      <p:cxnSp>
        <p:nvCxnSpPr>
          <p:cNvPr id="4" name="Straight Connector 3"/>
          <p:cNvCxnSpPr/>
          <p:nvPr/>
        </p:nvCxnSpPr>
        <p:spPr>
          <a:xfrm>
            <a:off x="5433060" y="4507230"/>
            <a:ext cx="0" cy="10668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791200" y="4507230"/>
            <a:ext cx="0" cy="10668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172200" y="4507230"/>
            <a:ext cx="0" cy="10668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553200" y="4507230"/>
            <a:ext cx="0" cy="10668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029200" y="4507230"/>
            <a:ext cx="403860" cy="10668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4273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Capacitors in Rectification</a:t>
            </a:r>
            <a:endParaRPr lang="en-US" dirty="0"/>
          </a:p>
        </p:txBody>
      </p:sp>
      <p:sp>
        <p:nvSpPr>
          <p:cNvPr id="5" name="Content Placeholder 4"/>
          <p:cNvSpPr>
            <a:spLocks noGrp="1"/>
          </p:cNvSpPr>
          <p:nvPr>
            <p:ph idx="1"/>
          </p:nvPr>
        </p:nvSpPr>
        <p:spPr>
          <a:xfrm>
            <a:off x="152400" y="1783560"/>
            <a:ext cx="4038600" cy="4572000"/>
          </a:xfrm>
        </p:spPr>
        <p:txBody>
          <a:bodyPr/>
          <a:lstStyle/>
          <a:p>
            <a:r>
              <a:rPr lang="en-US" dirty="0"/>
              <a:t>In the circuit, current flows clockwise thru the capacitor and resistor (load)</a:t>
            </a:r>
          </a:p>
          <a:p>
            <a:pPr lvl="1"/>
            <a:r>
              <a:rPr lang="en-US" dirty="0" smtClean="0"/>
              <a:t>In the second quarter-cycle, as the potential decreases, the capacitor discharges because of its higher top-plate potential</a:t>
            </a:r>
          </a:p>
          <a:p>
            <a:endParaRPr lang="en-US"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036" y="1981200"/>
            <a:ext cx="4608464" cy="4038600"/>
          </a:xfrm>
          <a:prstGeom prst="rect">
            <a:avLst/>
          </a:prstGeom>
          <a:solidFill>
            <a:schemeClr val="accent3">
              <a:lumMod val="40000"/>
              <a:lumOff val="60000"/>
            </a:schemeClr>
          </a:solidFill>
          <a:ln>
            <a:noFill/>
          </a:ln>
        </p:spPr>
      </p:pic>
      <p:cxnSp>
        <p:nvCxnSpPr>
          <p:cNvPr id="4" name="Straight Connector 3"/>
          <p:cNvCxnSpPr/>
          <p:nvPr/>
        </p:nvCxnSpPr>
        <p:spPr>
          <a:xfrm>
            <a:off x="5433060" y="4507230"/>
            <a:ext cx="0" cy="1066800"/>
          </a:xfrm>
          <a:prstGeom prst="line">
            <a:avLst/>
          </a:prstGeom>
          <a:ln w="381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791200" y="4507230"/>
            <a:ext cx="0" cy="10668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172200" y="4507230"/>
            <a:ext cx="0" cy="10668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553200" y="4507230"/>
            <a:ext cx="0" cy="10668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433060" y="4507230"/>
            <a:ext cx="358140" cy="10668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043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Capacitors in Rectification</a:t>
            </a:r>
            <a:endParaRPr lang="en-US" dirty="0"/>
          </a:p>
        </p:txBody>
      </p:sp>
      <p:sp>
        <p:nvSpPr>
          <p:cNvPr id="5" name="Content Placeholder 4"/>
          <p:cNvSpPr>
            <a:spLocks noGrp="1"/>
          </p:cNvSpPr>
          <p:nvPr>
            <p:ph idx="1"/>
          </p:nvPr>
        </p:nvSpPr>
        <p:spPr>
          <a:xfrm>
            <a:off x="152400" y="1783560"/>
            <a:ext cx="4038600" cy="4572000"/>
          </a:xfrm>
        </p:spPr>
        <p:txBody>
          <a:bodyPr/>
          <a:lstStyle/>
          <a:p>
            <a:r>
              <a:rPr lang="en-US" dirty="0"/>
              <a:t>In the circuit, current flows clockwise thru the capacitor and resistor (load)</a:t>
            </a:r>
          </a:p>
          <a:p>
            <a:pPr lvl="1"/>
            <a:r>
              <a:rPr lang="en-US" dirty="0" smtClean="0"/>
              <a:t>In the third quarter-cycle, as the potential increases, the capacitor discharge  rate decreases and then starts charging</a:t>
            </a:r>
          </a:p>
          <a:p>
            <a:endParaRPr lang="en-US"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036" y="1981200"/>
            <a:ext cx="4608464" cy="4038600"/>
          </a:xfrm>
          <a:prstGeom prst="rect">
            <a:avLst/>
          </a:prstGeom>
          <a:solidFill>
            <a:schemeClr val="accent3">
              <a:lumMod val="40000"/>
              <a:lumOff val="60000"/>
            </a:schemeClr>
          </a:solidFill>
          <a:ln>
            <a:noFill/>
          </a:ln>
        </p:spPr>
      </p:pic>
      <p:cxnSp>
        <p:nvCxnSpPr>
          <p:cNvPr id="4" name="Straight Connector 3"/>
          <p:cNvCxnSpPr/>
          <p:nvPr/>
        </p:nvCxnSpPr>
        <p:spPr>
          <a:xfrm>
            <a:off x="5433060" y="4507230"/>
            <a:ext cx="0" cy="1066800"/>
          </a:xfrm>
          <a:prstGeom prst="line">
            <a:avLst/>
          </a:prstGeom>
          <a:ln w="381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791200" y="4507230"/>
            <a:ext cx="0" cy="1066800"/>
          </a:xfrm>
          <a:prstGeom prst="line">
            <a:avLst/>
          </a:prstGeom>
          <a:ln w="381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172200" y="4507230"/>
            <a:ext cx="0" cy="10668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553200" y="4507230"/>
            <a:ext cx="0" cy="10668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814060" y="4507230"/>
            <a:ext cx="358140" cy="10668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1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Capacitors in Rectification</a:t>
            </a:r>
            <a:endParaRPr lang="en-US" dirty="0"/>
          </a:p>
        </p:txBody>
      </p:sp>
      <p:sp>
        <p:nvSpPr>
          <p:cNvPr id="5" name="Content Placeholder 4"/>
          <p:cNvSpPr>
            <a:spLocks noGrp="1"/>
          </p:cNvSpPr>
          <p:nvPr>
            <p:ph idx="1"/>
          </p:nvPr>
        </p:nvSpPr>
        <p:spPr>
          <a:xfrm>
            <a:off x="152400" y="1783560"/>
            <a:ext cx="4038600" cy="4572000"/>
          </a:xfrm>
        </p:spPr>
        <p:txBody>
          <a:bodyPr/>
          <a:lstStyle/>
          <a:p>
            <a:r>
              <a:rPr lang="en-US" dirty="0" smtClean="0"/>
              <a:t>The ‘ripple effect’ is thus reduced</a:t>
            </a:r>
            <a:endParaRPr lang="en-US"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036" y="1981200"/>
            <a:ext cx="4608464" cy="4038600"/>
          </a:xfrm>
          <a:prstGeom prst="rect">
            <a:avLst/>
          </a:prstGeom>
          <a:solidFill>
            <a:schemeClr val="accent3">
              <a:lumMod val="40000"/>
              <a:lumOff val="60000"/>
            </a:schemeClr>
          </a:solidFill>
          <a:ln>
            <a:noFill/>
          </a:ln>
        </p:spPr>
      </p:pic>
    </p:spTree>
    <p:extLst>
      <p:ext uri="{BB962C8B-B14F-4D97-AF65-F5344CB8AC3E}">
        <p14:creationId xmlns:p14="http://schemas.microsoft.com/office/powerpoint/2010/main" val="1333183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Understandings: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Capacitance</a:t>
            </a:r>
            <a:endParaRPr lang="en-US" sz="3200" dirty="0"/>
          </a:p>
          <a:p>
            <a:r>
              <a:rPr lang="en-US" sz="3200" dirty="0"/>
              <a:t>Dielectric materials</a:t>
            </a:r>
          </a:p>
          <a:p>
            <a:r>
              <a:rPr lang="en-US" sz="3200" dirty="0"/>
              <a:t>Capacitors in series and parallel</a:t>
            </a:r>
          </a:p>
          <a:p>
            <a:r>
              <a:rPr lang="en-US" sz="3200" dirty="0"/>
              <a:t>Resistor-capacitor (RC) series circuits</a:t>
            </a:r>
          </a:p>
          <a:p>
            <a:r>
              <a:rPr lang="en-US" sz="3200" dirty="0"/>
              <a:t>Time </a:t>
            </a:r>
            <a:r>
              <a:rPr lang="en-US" sz="3200" dirty="0" smtClean="0"/>
              <a:t>constant</a:t>
            </a:r>
            <a:endParaRPr lang="en-US" sz="3200" dirty="0"/>
          </a:p>
        </p:txBody>
      </p:sp>
    </p:spTree>
    <p:extLst>
      <p:ext uri="{BB962C8B-B14F-4D97-AF65-F5344CB8AC3E}">
        <p14:creationId xmlns:p14="http://schemas.microsoft.com/office/powerpoint/2010/main" val="3523973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Applications And Skills: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Describing </a:t>
            </a:r>
            <a:r>
              <a:rPr lang="en-US" sz="3200" dirty="0"/>
              <a:t>the effect of different dielectric materials on capacitance</a:t>
            </a:r>
          </a:p>
          <a:p>
            <a:r>
              <a:rPr lang="en-US" sz="3200" dirty="0"/>
              <a:t>Solving problems involving parallel-plate capacitors</a:t>
            </a:r>
          </a:p>
          <a:p>
            <a:r>
              <a:rPr lang="en-US" sz="3200" dirty="0"/>
              <a:t>Investigating combinations of capacitors in series or parallel circuits</a:t>
            </a:r>
          </a:p>
          <a:p>
            <a:r>
              <a:rPr lang="en-US" sz="3200" dirty="0"/>
              <a:t>Determining the energy stored in a charged </a:t>
            </a:r>
            <a:r>
              <a:rPr lang="en-US" sz="3200" dirty="0" smtClean="0"/>
              <a:t>capacitor</a:t>
            </a:r>
            <a:endParaRPr lang="en-US" sz="3200" dirty="0"/>
          </a:p>
        </p:txBody>
      </p:sp>
    </p:spTree>
    <p:extLst>
      <p:ext uri="{BB962C8B-B14F-4D97-AF65-F5344CB8AC3E}">
        <p14:creationId xmlns:p14="http://schemas.microsoft.com/office/powerpoint/2010/main" val="2824204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Applications And Skills: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Describing </a:t>
            </a:r>
            <a:r>
              <a:rPr lang="en-US" sz="3200" dirty="0"/>
              <a:t>the nature of the exponential discharge of a capacitor</a:t>
            </a:r>
          </a:p>
          <a:p>
            <a:r>
              <a:rPr lang="en-US" sz="3200" dirty="0"/>
              <a:t>Solving problems involving the discharge of a capacitor through a fixed resistor</a:t>
            </a:r>
          </a:p>
          <a:p>
            <a:r>
              <a:rPr lang="en-US" sz="3200" dirty="0"/>
              <a:t>Solving problems involving the time constant of an RC circuit for charge, voltage and </a:t>
            </a:r>
            <a:r>
              <a:rPr lang="en-US" sz="3200" dirty="0" smtClean="0"/>
              <a:t>current</a:t>
            </a:r>
            <a:endParaRPr lang="en-US" sz="3200" dirty="0"/>
          </a:p>
        </p:txBody>
      </p:sp>
    </p:spTree>
    <p:extLst>
      <p:ext uri="{BB962C8B-B14F-4D97-AF65-F5344CB8AC3E}">
        <p14:creationId xmlns:p14="http://schemas.microsoft.com/office/powerpoint/2010/main" val="26336694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Data Booklet Reference:</a:t>
            </a:r>
            <a:br>
              <a:rPr lang="en-US" dirty="0"/>
            </a:b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sz="half" idx="1"/>
              </p:nvPr>
            </p:nvSpPr>
            <p:spPr>
              <a:xfrm>
                <a:off x="464344" y="1770501"/>
                <a:ext cx="4717256" cy="4525963"/>
              </a:xfrm>
            </p:spPr>
            <p:txBody>
              <a:bodyPr>
                <a:normAutofit/>
              </a:bodyPr>
              <a:lstStyle/>
              <a:p>
                <a14:m>
                  <m:oMath xmlns:m="http://schemas.openxmlformats.org/officeDocument/2006/math">
                    <m:r>
                      <a:rPr lang="en-US" sz="3200" i="1">
                        <a:latin typeface="Cambria Math" panose="02040503050406030204" pitchFamily="18" charset="0"/>
                      </a:rPr>
                      <m:t>𝐶</m:t>
                    </m:r>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𝑞</m:t>
                        </m:r>
                      </m:num>
                      <m:den>
                        <m:r>
                          <a:rPr lang="en-US" sz="3200" i="1">
                            <a:latin typeface="Cambria Math" panose="02040503050406030204" pitchFamily="18" charset="0"/>
                          </a:rPr>
                          <m:t>𝑉</m:t>
                        </m:r>
                      </m:den>
                    </m:f>
                  </m:oMath>
                </a14:m>
                <a:endParaRPr lang="en-US" sz="3200" dirty="0"/>
              </a:p>
              <a:p>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i="1">
                            <a:latin typeface="Cambria Math" panose="02040503050406030204" pitchFamily="18" charset="0"/>
                          </a:rPr>
                          <m:t>𝑝𝑎𝑟𝑎𝑙𝑙𝑒𝑙</m:t>
                        </m:r>
                      </m:sub>
                    </m:sSub>
                    <m:r>
                      <a:rPr lang="en-US" sz="320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a:latin typeface="Cambria Math" panose="02040503050406030204" pitchFamily="18" charset="0"/>
                          </a:rPr>
                          <m:t>1</m:t>
                        </m:r>
                      </m:sub>
                    </m:sSub>
                    <m:r>
                      <a:rPr lang="en-US" sz="320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a:latin typeface="Cambria Math" panose="02040503050406030204" pitchFamily="18" charset="0"/>
                          </a:rPr>
                          <m:t>2</m:t>
                        </m:r>
                      </m:sub>
                    </m:sSub>
                    <m:r>
                      <a:rPr lang="en-US" sz="3200">
                        <a:latin typeface="Cambria Math" panose="02040503050406030204" pitchFamily="18" charset="0"/>
                      </a:rPr>
                      <m:t>+…</m:t>
                    </m:r>
                  </m:oMath>
                </a14:m>
                <a:endParaRPr lang="en-US" sz="3200" dirty="0"/>
              </a:p>
              <a:p>
                <a14:m>
                  <m:oMath xmlns:m="http://schemas.openxmlformats.org/officeDocument/2006/math">
                    <m:f>
                      <m:fPr>
                        <m:ctrlPr>
                          <a:rPr lang="en-US" sz="3200" i="1">
                            <a:latin typeface="Cambria Math" panose="02040503050406030204" pitchFamily="18" charset="0"/>
                          </a:rPr>
                        </m:ctrlPr>
                      </m:fPr>
                      <m:num>
                        <m:r>
                          <a:rPr lang="en-US" sz="3200">
                            <a:latin typeface="Cambria Math" panose="02040503050406030204" pitchFamily="18" charset="0"/>
                          </a:rPr>
                          <m:t>1</m:t>
                        </m:r>
                      </m:num>
                      <m:den>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i="1">
                                <a:latin typeface="Cambria Math" panose="02040503050406030204" pitchFamily="18" charset="0"/>
                              </a:rPr>
                              <m:t>𝑠𝑒𝑟𝑖𝑒𝑠</m:t>
                            </m:r>
                          </m:sub>
                        </m:sSub>
                      </m:den>
                    </m:f>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a:latin typeface="Cambria Math" panose="02040503050406030204" pitchFamily="18" charset="0"/>
                          </a:rPr>
                          <m:t>1</m:t>
                        </m:r>
                      </m:num>
                      <m:den>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a:latin typeface="Cambria Math" panose="02040503050406030204" pitchFamily="18" charset="0"/>
                              </a:rPr>
                              <m:t>1</m:t>
                            </m:r>
                          </m:sub>
                        </m:sSub>
                      </m:den>
                    </m:f>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a:latin typeface="Cambria Math" panose="02040503050406030204" pitchFamily="18" charset="0"/>
                          </a:rPr>
                          <m:t>1</m:t>
                        </m:r>
                      </m:num>
                      <m:den>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a:latin typeface="Cambria Math" panose="02040503050406030204" pitchFamily="18" charset="0"/>
                              </a:rPr>
                              <m:t>2</m:t>
                            </m:r>
                          </m:sub>
                        </m:sSub>
                      </m:den>
                    </m:f>
                    <m:r>
                      <a:rPr lang="en-US" sz="3200">
                        <a:latin typeface="Cambria Math" panose="02040503050406030204" pitchFamily="18" charset="0"/>
                      </a:rPr>
                      <m:t>+…</m:t>
                    </m:r>
                  </m:oMath>
                </a14:m>
                <a:endParaRPr lang="en-US" sz="3200" dirty="0"/>
              </a:p>
              <a:p>
                <a14:m>
                  <m:oMath xmlns:m="http://schemas.openxmlformats.org/officeDocument/2006/math">
                    <m:r>
                      <a:rPr lang="en-US" sz="3200" i="1">
                        <a:latin typeface="Cambria Math" panose="02040503050406030204" pitchFamily="18" charset="0"/>
                      </a:rPr>
                      <m:t>𝐶</m:t>
                    </m:r>
                    <m:r>
                      <a:rPr lang="en-US" sz="3200">
                        <a:latin typeface="Cambria Math" panose="02040503050406030204" pitchFamily="18" charset="0"/>
                      </a:rPr>
                      <m:t>=</m:t>
                    </m:r>
                    <m:r>
                      <a:rPr lang="en-US" sz="3200" i="1">
                        <a:latin typeface="Cambria Math" panose="02040503050406030204" pitchFamily="18" charset="0"/>
                      </a:rPr>
                      <m:t>𝜀</m:t>
                    </m:r>
                    <m:f>
                      <m:fPr>
                        <m:ctrlPr>
                          <a:rPr lang="en-US" sz="3200" i="1">
                            <a:latin typeface="Cambria Math" panose="02040503050406030204" pitchFamily="18" charset="0"/>
                          </a:rPr>
                        </m:ctrlPr>
                      </m:fPr>
                      <m:num>
                        <m:r>
                          <a:rPr lang="en-US" sz="3200" i="1">
                            <a:latin typeface="Cambria Math" panose="02040503050406030204" pitchFamily="18" charset="0"/>
                          </a:rPr>
                          <m:t>𝐴</m:t>
                        </m:r>
                      </m:num>
                      <m:den>
                        <m:r>
                          <a:rPr lang="en-US" sz="3200" i="1">
                            <a:latin typeface="Cambria Math" panose="02040503050406030204" pitchFamily="18" charset="0"/>
                          </a:rPr>
                          <m:t>𝑑</m:t>
                        </m:r>
                      </m:den>
                    </m:f>
                  </m:oMath>
                </a14:m>
                <a:endParaRPr lang="en-US" sz="3200" dirty="0"/>
              </a:p>
              <a:p>
                <a14:m>
                  <m:oMath xmlns:m="http://schemas.openxmlformats.org/officeDocument/2006/math">
                    <m:r>
                      <a:rPr lang="en-US" sz="3200" i="1">
                        <a:latin typeface="Cambria Math" panose="02040503050406030204" pitchFamily="18" charset="0"/>
                      </a:rPr>
                      <m:t>𝐸</m:t>
                    </m:r>
                    <m:r>
                      <a:rPr lang="en-US" sz="3200">
                        <a:latin typeface="Cambria Math" panose="02040503050406030204" pitchFamily="18" charset="0"/>
                      </a:rPr>
                      <m:t>=</m:t>
                    </m:r>
                    <m:f>
                      <m:fPr>
                        <m:ctrlPr>
                          <a:rPr lang="en-US" sz="3200" i="1">
                            <a:latin typeface="Cambria Math" panose="02040503050406030204" pitchFamily="18" charset="0"/>
                          </a:rPr>
                        </m:ctrlPr>
                      </m:fPr>
                      <m:num>
                        <m:r>
                          <a:rPr lang="en-US" sz="3200">
                            <a:latin typeface="Cambria Math" panose="02040503050406030204" pitchFamily="18" charset="0"/>
                          </a:rPr>
                          <m:t>1</m:t>
                        </m:r>
                      </m:num>
                      <m:den>
                        <m:r>
                          <a:rPr lang="en-US" sz="3200">
                            <a:latin typeface="Cambria Math" panose="02040503050406030204" pitchFamily="18" charset="0"/>
                          </a:rPr>
                          <m:t>2</m:t>
                        </m:r>
                      </m:den>
                    </m:f>
                    <m:r>
                      <a:rPr lang="en-US" sz="3200" i="1">
                        <a:latin typeface="Cambria Math" panose="02040503050406030204" pitchFamily="18" charset="0"/>
                      </a:rPr>
                      <m:t>𝐶</m:t>
                    </m:r>
                    <m:sSup>
                      <m:sSupPr>
                        <m:ctrlPr>
                          <a:rPr lang="en-US" sz="3200" i="1">
                            <a:latin typeface="Cambria Math" panose="02040503050406030204" pitchFamily="18" charset="0"/>
                          </a:rPr>
                        </m:ctrlPr>
                      </m:sSupPr>
                      <m:e>
                        <m:r>
                          <a:rPr lang="en-US" sz="3200" i="1">
                            <a:latin typeface="Cambria Math" panose="02040503050406030204" pitchFamily="18" charset="0"/>
                          </a:rPr>
                          <m:t>𝑉</m:t>
                        </m:r>
                      </m:e>
                      <m:sup>
                        <m:r>
                          <a:rPr lang="en-US" sz="3200">
                            <a:latin typeface="Cambria Math" panose="02040503050406030204" pitchFamily="18" charset="0"/>
                          </a:rPr>
                          <m:t>2</m:t>
                        </m:r>
                      </m:sup>
                    </m:sSup>
                  </m:oMath>
                </a14:m>
                <a:endParaRPr lang="en-US" sz="3200" dirty="0"/>
              </a:p>
              <a:p>
                <a:pPr lvl="1"/>
                <a:endParaRPr lang="en-US" sz="2800" dirty="0"/>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xfrm>
                <a:off x="464344" y="1770501"/>
                <a:ext cx="4717256" cy="4525963"/>
              </a:xfrm>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Content Placeholder 3"/>
              <p:cNvSpPr>
                <a:spLocks noGrp="1"/>
              </p:cNvSpPr>
              <p:nvPr>
                <p:ph sz="half" idx="2"/>
              </p:nvPr>
            </p:nvSpPr>
            <p:spPr>
              <a:xfrm>
                <a:off x="5638800" y="1770501"/>
                <a:ext cx="2964656" cy="4525963"/>
              </a:xfrm>
            </p:spPr>
            <p:txBody>
              <a:bodyPr>
                <a:normAutofit/>
              </a:bodyPr>
              <a:lstStyle/>
              <a:p>
                <a14:m>
                  <m:oMath xmlns:m="http://schemas.openxmlformats.org/officeDocument/2006/math">
                    <m:r>
                      <a:rPr lang="en-US" sz="3200" i="1">
                        <a:latin typeface="Cambria Math" panose="02040503050406030204" pitchFamily="18" charset="0"/>
                      </a:rPr>
                      <m:t>𝜏</m:t>
                    </m:r>
                    <m:r>
                      <a:rPr lang="en-US" sz="3200">
                        <a:latin typeface="Cambria Math" panose="02040503050406030204" pitchFamily="18" charset="0"/>
                      </a:rPr>
                      <m:t>=</m:t>
                    </m:r>
                    <m:r>
                      <a:rPr lang="en-US" sz="3200" i="1">
                        <a:latin typeface="Cambria Math" panose="02040503050406030204" pitchFamily="18" charset="0"/>
                      </a:rPr>
                      <m:t>𝑅𝐶</m:t>
                    </m:r>
                  </m:oMath>
                </a14:m>
                <a:endParaRPr lang="en-US" sz="3200" dirty="0"/>
              </a:p>
              <a:p>
                <a14:m>
                  <m:oMath xmlns:m="http://schemas.openxmlformats.org/officeDocument/2006/math">
                    <m:r>
                      <a:rPr lang="en-US" sz="3200" i="1">
                        <a:latin typeface="Cambria Math" panose="02040503050406030204" pitchFamily="18" charset="0"/>
                      </a:rPr>
                      <m:t>𝑞</m:t>
                    </m:r>
                    <m:r>
                      <a:rPr lang="en-US" sz="320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𝑞</m:t>
                        </m:r>
                      </m:e>
                      <m:sub>
                        <m:r>
                          <a:rPr lang="en-US" sz="3200">
                            <a:latin typeface="Cambria Math" panose="02040503050406030204" pitchFamily="18" charset="0"/>
                          </a:rPr>
                          <m:t>0</m:t>
                        </m:r>
                      </m:sub>
                    </m:sSub>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𝑡</m:t>
                            </m:r>
                          </m:num>
                          <m:den>
                            <m:r>
                              <a:rPr lang="en-US" sz="3200" i="1">
                                <a:latin typeface="Cambria Math" panose="02040503050406030204" pitchFamily="18" charset="0"/>
                              </a:rPr>
                              <m:t>𝜏</m:t>
                            </m:r>
                          </m:den>
                        </m:f>
                      </m:sup>
                    </m:sSup>
                  </m:oMath>
                </a14:m>
                <a:endParaRPr lang="en-US" sz="3200" dirty="0"/>
              </a:p>
              <a:p>
                <a14:m>
                  <m:oMath xmlns:m="http://schemas.openxmlformats.org/officeDocument/2006/math">
                    <m:r>
                      <a:rPr lang="en-US" sz="3200" i="1">
                        <a:latin typeface="Cambria Math" panose="02040503050406030204" pitchFamily="18" charset="0"/>
                      </a:rPr>
                      <m:t>𝐼</m:t>
                    </m:r>
                    <m:r>
                      <a:rPr lang="en-US" sz="320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𝐼</m:t>
                        </m:r>
                      </m:e>
                      <m:sub>
                        <m:r>
                          <a:rPr lang="en-US" sz="3200">
                            <a:latin typeface="Cambria Math" panose="02040503050406030204" pitchFamily="18" charset="0"/>
                          </a:rPr>
                          <m:t>0</m:t>
                        </m:r>
                      </m:sub>
                    </m:sSub>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𝑡</m:t>
                            </m:r>
                          </m:num>
                          <m:den>
                            <m:r>
                              <a:rPr lang="en-US" sz="3200" i="1">
                                <a:latin typeface="Cambria Math" panose="02040503050406030204" pitchFamily="18" charset="0"/>
                              </a:rPr>
                              <m:t>𝜏</m:t>
                            </m:r>
                          </m:den>
                        </m:f>
                      </m:sup>
                    </m:sSup>
                  </m:oMath>
                </a14:m>
                <a:endParaRPr lang="en-US" sz="3200" dirty="0"/>
              </a:p>
              <a:p>
                <a14:m>
                  <m:oMath xmlns:m="http://schemas.openxmlformats.org/officeDocument/2006/math">
                    <m:r>
                      <a:rPr lang="en-US" sz="3200" i="1">
                        <a:latin typeface="Cambria Math" panose="02040503050406030204" pitchFamily="18" charset="0"/>
                      </a:rPr>
                      <m:t>𝑉</m:t>
                    </m:r>
                    <m:r>
                      <a:rPr lang="en-US" sz="320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𝑉</m:t>
                        </m:r>
                      </m:e>
                      <m:sub>
                        <m:r>
                          <a:rPr lang="en-US" sz="3200">
                            <a:latin typeface="Cambria Math" panose="02040503050406030204" pitchFamily="18" charset="0"/>
                          </a:rPr>
                          <m:t>0</m:t>
                        </m:r>
                      </m:sub>
                    </m:sSub>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𝑡</m:t>
                            </m:r>
                          </m:num>
                          <m:den>
                            <m:r>
                              <a:rPr lang="en-US" sz="3200" i="1">
                                <a:latin typeface="Cambria Math" panose="02040503050406030204" pitchFamily="18" charset="0"/>
                              </a:rPr>
                              <m:t>𝜏</m:t>
                            </m:r>
                          </m:den>
                        </m:f>
                      </m:sup>
                    </m:sSup>
                  </m:oMath>
                </a14:m>
                <a:endParaRPr lang="en-US" dirty="0"/>
              </a:p>
            </p:txBody>
          </p:sp>
        </mc:Choice>
        <mc:Fallback>
          <p:sp>
            <p:nvSpPr>
              <p:cNvPr id="4" name="Content Placeholder 3"/>
              <p:cNvSpPr>
                <a:spLocks noGrp="1" noRot="1" noChangeAspect="1" noMove="1" noResize="1" noEditPoints="1" noAdjustHandles="1" noChangeArrowheads="1" noChangeShapeType="1" noTextEdit="1"/>
              </p:cNvSpPr>
              <p:nvPr>
                <p:ph sz="half" idx="2"/>
              </p:nvPr>
            </p:nvSpPr>
            <p:spPr>
              <a:xfrm>
                <a:off x="5638800" y="1770501"/>
                <a:ext cx="2964656" cy="4525963"/>
              </a:xfr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07029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Idea: </a:t>
            </a:r>
          </a:p>
        </p:txBody>
      </p:sp>
      <p:sp>
        <p:nvSpPr>
          <p:cNvPr id="3" name="Content Placeholder 2"/>
          <p:cNvSpPr>
            <a:spLocks noGrp="1"/>
          </p:cNvSpPr>
          <p:nvPr>
            <p:ph idx="1"/>
          </p:nvPr>
        </p:nvSpPr>
        <p:spPr/>
        <p:txBody>
          <a:bodyPr>
            <a:normAutofit/>
          </a:bodyPr>
          <a:lstStyle/>
          <a:p>
            <a:pPr lvl="0"/>
            <a:r>
              <a:rPr lang="en-US" sz="3200" dirty="0" smtClean="0"/>
              <a:t>Capacitors </a:t>
            </a:r>
            <a:r>
              <a:rPr lang="en-US" sz="3200" dirty="0"/>
              <a:t>can be used to store electrical energy for later use</a:t>
            </a:r>
            <a:r>
              <a:rPr lang="en-US" sz="3200" dirty="0" smtClean="0"/>
              <a:t>.</a:t>
            </a:r>
            <a:endParaRPr lang="en-US" sz="2800" dirty="0"/>
          </a:p>
        </p:txBody>
      </p:sp>
    </p:spTree>
    <p:extLst>
      <p:ext uri="{BB962C8B-B14F-4D97-AF65-F5344CB8AC3E}">
        <p14:creationId xmlns:p14="http://schemas.microsoft.com/office/powerpoint/2010/main" val="39549248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Viner Hand ITC" pitchFamily="66" charset="0"/>
              </a:rPr>
              <a:t/>
            </a:r>
            <a:br>
              <a:rPr lang="en-US" dirty="0" smtClean="0">
                <a:latin typeface="Viner Hand ITC" pitchFamily="66" charset="0"/>
              </a:rPr>
            </a:br>
            <a:r>
              <a:rPr lang="en-US" dirty="0" smtClean="0">
                <a:latin typeface="Viner Hand ITC" pitchFamily="66" charset="0"/>
              </a:rPr>
              <a:t>Questions?</a:t>
            </a:r>
            <a:endParaRPr lang="en-US" sz="2800" dirty="0">
              <a:latin typeface="Viner Hand ITC"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International-Mindedness: </a:t>
            </a:r>
          </a:p>
        </p:txBody>
      </p:sp>
      <p:sp>
        <p:nvSpPr>
          <p:cNvPr id="3" name="Content Placeholder 2"/>
          <p:cNvSpPr>
            <a:spLocks noGrp="1"/>
          </p:cNvSpPr>
          <p:nvPr>
            <p:ph idx="1"/>
          </p:nvPr>
        </p:nvSpPr>
        <p:spPr/>
        <p:txBody>
          <a:bodyPr>
            <a:normAutofit fontScale="85000" lnSpcReduction="10000"/>
          </a:bodyPr>
          <a:lstStyle/>
          <a:p>
            <a:pPr lvl="0"/>
            <a:r>
              <a:rPr lang="en-US" sz="3200" dirty="0" smtClean="0"/>
              <a:t>Lightning </a:t>
            </a:r>
            <a:r>
              <a:rPr lang="en-US" sz="3200" dirty="0"/>
              <a:t>is a phenomenon that has fascinated physicists from Pliny through Newton to Franklin. The charged clouds form one plate of a capacitor with other clouds or Earth forming the second plate. The frequency of lightning strikes varies globally, being particularly prevalent in equatorial regions. The impact of lightning strikes is significant, with many humans and animals being killed annually and huge financial costs to industry from damage to buildings, communication and power transmission systems, and delays or the need to reroute air transport</a:t>
            </a:r>
            <a:r>
              <a:rPr lang="en-US" sz="3200" dirty="0" smtClean="0"/>
              <a:t>.</a:t>
            </a:r>
            <a:endParaRPr lang="en-US" sz="3200" dirty="0"/>
          </a:p>
        </p:txBody>
      </p:sp>
    </p:spTree>
    <p:extLst>
      <p:ext uri="{BB962C8B-B14F-4D97-AF65-F5344CB8AC3E}">
        <p14:creationId xmlns:p14="http://schemas.microsoft.com/office/powerpoint/2010/main" val="6931786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19200" y="1351672"/>
            <a:ext cx="5205750" cy="977486"/>
          </a:xfrm>
        </p:spPr>
        <p:txBody>
          <a:bodyPr>
            <a:normAutofit/>
          </a:bodyPr>
          <a:lstStyle/>
          <a:p>
            <a:r>
              <a:rPr lang="en-US" sz="3200" b="1" i="1" dirty="0" smtClean="0"/>
              <a:t>#22-35</a:t>
            </a:r>
            <a:endParaRPr lang="en-US" sz="3200" b="1" i="1" dirty="0"/>
          </a:p>
        </p:txBody>
      </p:sp>
      <p:sp>
        <p:nvSpPr>
          <p:cNvPr id="3" name="Title 2"/>
          <p:cNvSpPr>
            <a:spLocks noGrp="1"/>
          </p:cNvSpPr>
          <p:nvPr>
            <p:ph type="title"/>
          </p:nvPr>
        </p:nvSpPr>
        <p:spPr/>
        <p:txBody>
          <a:bodyPr/>
          <a:lstStyle/>
          <a:p>
            <a:r>
              <a:rPr lang="en-US" dirty="0" smtClean="0"/>
              <a:t>Homework</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Understandings: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Capacitance</a:t>
            </a:r>
            <a:endParaRPr lang="en-US" sz="3200" dirty="0"/>
          </a:p>
          <a:p>
            <a:r>
              <a:rPr lang="en-US" sz="3200" dirty="0"/>
              <a:t>Dielectric materials</a:t>
            </a:r>
          </a:p>
          <a:p>
            <a:r>
              <a:rPr lang="en-US" sz="3200" dirty="0"/>
              <a:t>Capacitors in series and parallel</a:t>
            </a:r>
          </a:p>
          <a:p>
            <a:r>
              <a:rPr lang="en-US" sz="3200" dirty="0"/>
              <a:t>Resistor-capacitor (RC) series circuits</a:t>
            </a:r>
          </a:p>
          <a:p>
            <a:r>
              <a:rPr lang="en-US" sz="3200" dirty="0"/>
              <a:t>Time </a:t>
            </a:r>
            <a:r>
              <a:rPr lang="en-US" sz="3200" dirty="0" smtClean="0"/>
              <a:t>constant</a:t>
            </a:r>
            <a:endParaRPr lang="en-US" sz="3200" dirty="0"/>
          </a:p>
        </p:txBody>
      </p:sp>
    </p:spTree>
    <p:extLst>
      <p:ext uri="{BB962C8B-B14F-4D97-AF65-F5344CB8AC3E}">
        <p14:creationId xmlns:p14="http://schemas.microsoft.com/office/powerpoint/2010/main" val="3573936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Applications And Skills: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Describing </a:t>
            </a:r>
            <a:r>
              <a:rPr lang="en-US" sz="3200" dirty="0"/>
              <a:t>the effect of different dielectric materials on capacitance</a:t>
            </a:r>
          </a:p>
          <a:p>
            <a:r>
              <a:rPr lang="en-US" sz="3200" dirty="0"/>
              <a:t>Solving problems involving parallel-plate capacitors</a:t>
            </a:r>
          </a:p>
          <a:p>
            <a:r>
              <a:rPr lang="en-US" sz="3200" dirty="0"/>
              <a:t>Investigating combinations of capacitors in series or parallel circuits</a:t>
            </a:r>
          </a:p>
          <a:p>
            <a:r>
              <a:rPr lang="en-US" sz="3200" dirty="0"/>
              <a:t>Determining the energy stored in a charged </a:t>
            </a:r>
            <a:r>
              <a:rPr lang="en-US" sz="3200" dirty="0" smtClean="0"/>
              <a:t>capacitor</a:t>
            </a:r>
            <a:endParaRPr lang="en-US" sz="3200" dirty="0"/>
          </a:p>
        </p:txBody>
      </p:sp>
    </p:spTree>
    <p:extLst>
      <p:ext uri="{BB962C8B-B14F-4D97-AF65-F5344CB8AC3E}">
        <p14:creationId xmlns:p14="http://schemas.microsoft.com/office/powerpoint/2010/main" val="66795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Applications And Skills: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Describing </a:t>
            </a:r>
            <a:r>
              <a:rPr lang="en-US" sz="3200" dirty="0"/>
              <a:t>the nature of the exponential discharge of a capacitor</a:t>
            </a:r>
          </a:p>
          <a:p>
            <a:r>
              <a:rPr lang="en-US" sz="3200" dirty="0"/>
              <a:t>Solving problems involving the discharge of a capacitor through a fixed resistor</a:t>
            </a:r>
          </a:p>
          <a:p>
            <a:r>
              <a:rPr lang="en-US" sz="3200" dirty="0"/>
              <a:t>Solving problems involving the time constant of an RC circuit for charge, voltage and </a:t>
            </a:r>
            <a:r>
              <a:rPr lang="en-US" sz="3200" dirty="0" smtClean="0"/>
              <a:t>current</a:t>
            </a:r>
            <a:endParaRPr lang="en-US" sz="3200" dirty="0"/>
          </a:p>
        </p:txBody>
      </p:sp>
    </p:spTree>
    <p:extLst>
      <p:ext uri="{BB962C8B-B14F-4D97-AF65-F5344CB8AC3E}">
        <p14:creationId xmlns:p14="http://schemas.microsoft.com/office/powerpoint/2010/main" val="38943571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782</TotalTime>
  <Words>1751</Words>
  <Application>Microsoft Office PowerPoint</Application>
  <PresentationFormat>On-screen Show (4:3)</PresentationFormat>
  <Paragraphs>234</Paragraphs>
  <Slides>60</Slides>
  <Notes>0</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0" baseType="lpstr">
      <vt:lpstr>Cambria Math</vt:lpstr>
      <vt:lpstr>Consolas</vt:lpstr>
      <vt:lpstr>Corbel</vt:lpstr>
      <vt:lpstr>Pristina</vt:lpstr>
      <vt:lpstr>Viner Hand ITC</vt:lpstr>
      <vt:lpstr>Wingdings</vt:lpstr>
      <vt:lpstr>Wingdings 2</vt:lpstr>
      <vt:lpstr>Wingdings 3</vt:lpstr>
      <vt:lpstr>Metro</vt:lpstr>
      <vt:lpstr>Equation</vt:lpstr>
      <vt:lpstr>Devil  physics The  baddest  class  on  campus  IB  Physics</vt:lpstr>
      <vt:lpstr>Lsn 11-3: Capacitance </vt:lpstr>
      <vt:lpstr>Questions From Reading Activity?</vt:lpstr>
      <vt:lpstr>Essential Idea: </vt:lpstr>
      <vt:lpstr>Nature Of Science: </vt:lpstr>
      <vt:lpstr>International-Mindedness: </vt:lpstr>
      <vt:lpstr>Understandings: </vt:lpstr>
      <vt:lpstr>Applications And Skills: </vt:lpstr>
      <vt:lpstr>Applications And Skills: </vt:lpstr>
      <vt:lpstr>Guidance: </vt:lpstr>
      <vt:lpstr>Data Booklet Reference: </vt:lpstr>
      <vt:lpstr>Utilization: </vt:lpstr>
      <vt:lpstr>Aims: </vt:lpstr>
      <vt:lpstr>Introductory Video</vt:lpstr>
      <vt:lpstr>Capacitor</vt:lpstr>
      <vt:lpstr>Capacitor</vt:lpstr>
      <vt:lpstr>Capacitor</vt:lpstr>
      <vt:lpstr>Capacitor</vt:lpstr>
      <vt:lpstr>Capacitor</vt:lpstr>
      <vt:lpstr>Capacitor</vt:lpstr>
      <vt:lpstr>Capacitor</vt:lpstr>
      <vt:lpstr>Capacitor</vt:lpstr>
      <vt:lpstr>Capacitance</vt:lpstr>
      <vt:lpstr>Capacitance</vt:lpstr>
      <vt:lpstr>Capacitance</vt:lpstr>
      <vt:lpstr>Capacitance</vt:lpstr>
      <vt:lpstr>Effect of Dielectric</vt:lpstr>
      <vt:lpstr>Effect of Dielectric</vt:lpstr>
      <vt:lpstr>Effect of Dielectric</vt:lpstr>
      <vt:lpstr>Effect of Dielectric</vt:lpstr>
      <vt:lpstr>Effect of Dielectric</vt:lpstr>
      <vt:lpstr>Effect of Dielectric</vt:lpstr>
      <vt:lpstr>Capacitors in Parallel</vt:lpstr>
      <vt:lpstr>Capacitors in Parallel</vt:lpstr>
      <vt:lpstr>Capacitors in Series</vt:lpstr>
      <vt:lpstr>Capacitors in Series</vt:lpstr>
      <vt:lpstr>Energy Stored in a Capacitor</vt:lpstr>
      <vt:lpstr>Energy Stored in a Capacitor</vt:lpstr>
      <vt:lpstr>Charging a Capacitor</vt:lpstr>
      <vt:lpstr>Charging a Capacitor</vt:lpstr>
      <vt:lpstr>Discharging a Capacitor through a Resistor (RC circuit)</vt:lpstr>
      <vt:lpstr>Discharging a Capacitor through a Resistor (RC circuit)</vt:lpstr>
      <vt:lpstr>Discharging a Capacitor through a Resistor (RC circuit)</vt:lpstr>
      <vt:lpstr>Discharging a Capacitor through a Resistor (RC circuit)</vt:lpstr>
      <vt:lpstr>Discharging a Capacitor through a Resistor (RC circuit)</vt:lpstr>
      <vt:lpstr>Discharging a Capacitor through a Resistor (RC circuit)</vt:lpstr>
      <vt:lpstr>Discharging a Capacitor through a Resistor (RC circuit)</vt:lpstr>
      <vt:lpstr>Capacitors in Rectification</vt:lpstr>
      <vt:lpstr>Capacitors in Rectification</vt:lpstr>
      <vt:lpstr>Capacitors in Rectification</vt:lpstr>
      <vt:lpstr>Capacitors in Rectification</vt:lpstr>
      <vt:lpstr>Capacitors in Rectification</vt:lpstr>
      <vt:lpstr>Capacitors in Rectification</vt:lpstr>
      <vt:lpstr>Understandings: </vt:lpstr>
      <vt:lpstr>Applications And Skills: </vt:lpstr>
      <vt:lpstr>Applications And Skills: </vt:lpstr>
      <vt:lpstr>Data Booklet Reference: </vt:lpstr>
      <vt:lpstr>Essential Idea: </vt:lpstr>
      <vt:lpstr> Questions?</vt:lpstr>
      <vt:lpstr>Homework</vt:lpstr>
    </vt:vector>
  </TitlesOfParts>
  <Company>pcsb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Devil physics The baddest class on campus IB Physics Physics I Honors / Pre-IB Physics</dc:title>
  <dc:creator>Kyle Smith</dc:creator>
  <cp:lastModifiedBy>Smith Kyle</cp:lastModifiedBy>
  <cp:revision>58</cp:revision>
  <dcterms:created xsi:type="dcterms:W3CDTF">2010-12-08T08:20:03Z</dcterms:created>
  <dcterms:modified xsi:type="dcterms:W3CDTF">2015-10-13T12:30:58Z</dcterms:modified>
</cp:coreProperties>
</file>