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350" r:id="rId5"/>
    <p:sldId id="330" r:id="rId6"/>
    <p:sldId id="332" r:id="rId7"/>
    <p:sldId id="333" r:id="rId8"/>
    <p:sldId id="334" r:id="rId9"/>
    <p:sldId id="336" r:id="rId10"/>
    <p:sldId id="335" r:id="rId11"/>
    <p:sldId id="338" r:id="rId12"/>
    <p:sldId id="337" r:id="rId13"/>
    <p:sldId id="339" r:id="rId14"/>
    <p:sldId id="340" r:id="rId15"/>
    <p:sldId id="341" r:id="rId16"/>
    <p:sldId id="296" r:id="rId17"/>
    <p:sldId id="327" r:id="rId18"/>
    <p:sldId id="308" r:id="rId19"/>
    <p:sldId id="306" r:id="rId20"/>
    <p:sldId id="307" r:id="rId21"/>
    <p:sldId id="309" r:id="rId22"/>
    <p:sldId id="310" r:id="rId23"/>
    <p:sldId id="311" r:id="rId24"/>
    <p:sldId id="351" r:id="rId25"/>
    <p:sldId id="352" r:id="rId26"/>
    <p:sldId id="353" r:id="rId27"/>
    <p:sldId id="315" r:id="rId28"/>
    <p:sldId id="318" r:id="rId29"/>
    <p:sldId id="317" r:id="rId30"/>
    <p:sldId id="316" r:id="rId31"/>
    <p:sldId id="319" r:id="rId32"/>
    <p:sldId id="354" r:id="rId33"/>
    <p:sldId id="355" r:id="rId34"/>
    <p:sldId id="320" r:id="rId35"/>
    <p:sldId id="321" r:id="rId36"/>
    <p:sldId id="358" r:id="rId37"/>
    <p:sldId id="357" r:id="rId38"/>
    <p:sldId id="360" r:id="rId39"/>
    <p:sldId id="361" r:id="rId40"/>
    <p:sldId id="362" r:id="rId41"/>
    <p:sldId id="363" r:id="rId42"/>
    <p:sldId id="364" r:id="rId43"/>
    <p:sldId id="365" r:id="rId44"/>
    <p:sldId id="366" r:id="rId45"/>
    <p:sldId id="359" r:id="rId46"/>
    <p:sldId id="343" r:id="rId47"/>
    <p:sldId id="344" r:id="rId48"/>
    <p:sldId id="345" r:id="rId49"/>
    <p:sldId id="346" r:id="rId50"/>
    <p:sldId id="347" r:id="rId51"/>
    <p:sldId id="348" r:id="rId52"/>
    <p:sldId id="349" r:id="rId53"/>
    <p:sldId id="342" r:id="rId54"/>
    <p:sldId id="261" r:id="rId55"/>
    <p:sldId id="262"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9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9/3/2015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9/3/2015</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9/3/2015</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0.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1.wmf"/></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5.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6.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7.wmf"/></Relationships>
</file>

<file path=ppt/slides/_rels/slide3.xml.rels><?xml version="1.0" encoding="UTF-8" standalone="yes"?>
<Relationships xmlns="http://schemas.openxmlformats.org/package/2006/relationships"><Relationship Id="rId2" Type="http://schemas.openxmlformats.org/officeDocument/2006/relationships/hyperlink" Target="Reading%20Activity%2010-2.doc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8.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9.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20.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9.wmf"/><Relationship Id="rId4" Type="http://schemas.openxmlformats.org/officeDocument/2006/relationships/oleObject" Target="../embeddings/oleObject15.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22.wmf"/></Relationships>
</file>

<file path=ppt/slides/_rels/slide37.xml.rels><?xml version="1.0" encoding="UTF-8" standalone="yes"?>
<Relationships xmlns="http://schemas.openxmlformats.org/package/2006/relationships"><Relationship Id="rId3" Type="http://schemas.openxmlformats.org/officeDocument/2006/relationships/hyperlink" Target="Weightlessness%20on%20Motorcycle.wmv" TargetMode="Externa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3.wmf"/><Relationship Id="rId5" Type="http://schemas.openxmlformats.org/officeDocument/2006/relationships/oleObject" Target="../embeddings/oleObject17.bin"/><Relationship Id="rId4" Type="http://schemas.openxmlformats.org/officeDocument/2006/relationships/hyperlink" Target="Weightlessness%20on%20Ski%20Jump.wmv" TargetMode="Externa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24.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25.wmf"/></Relationships>
</file>

<file path=ppt/slides/_rels/slide4.xml.rels><?xml version="1.0" encoding="UTF-8" standalone="yes"?>
<Relationships xmlns="http://schemas.openxmlformats.org/package/2006/relationships"><Relationship Id="rId3" Type="http://schemas.openxmlformats.org/officeDocument/2006/relationships/hyperlink" Target="Gravitational+Waves.mp4" TargetMode="External"/><Relationship Id="rId2" Type="http://schemas.openxmlformats.org/officeDocument/2006/relationships/slideLayout" Target="../slideLayouts/slideLayout2.xml"/><Relationship Id="rId1" Type="http://schemas.openxmlformats.org/officeDocument/2006/relationships/video" Target="file:///F:\AAASync\IB%20Physics%20Course\Lesson%20Plans\Tsokos%20Lessons\Tsokos%20Chapter%2010\Tsokos%20Lesson%2010-2\Gravitational+Waves.mp4"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26.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26.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27.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29.jpg"/><Relationship Id="rId4" Type="http://schemas.openxmlformats.org/officeDocument/2006/relationships/image" Target="../media/image28.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30.jpeg"/><Relationship Id="rId4" Type="http://schemas.openxmlformats.org/officeDocument/2006/relationships/image" Target="../media/image28.w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Devil physics</a:t>
            </a:r>
            <a:br>
              <a:rPr lang="en-US" dirty="0" smtClean="0">
                <a:latin typeface="Viner Hand ITC" pitchFamily="66" charset="0"/>
              </a:rPr>
            </a:br>
            <a:r>
              <a:rPr lang="en-US" sz="3200" dirty="0" smtClean="0">
                <a:latin typeface="Viner Hand ITC" pitchFamily="66" charset="0"/>
              </a:rPr>
              <a:t>The </a:t>
            </a:r>
            <a:r>
              <a:rPr lang="en-US" sz="3200" dirty="0" err="1" smtClean="0">
                <a:latin typeface="Viner Hand ITC" pitchFamily="66" charset="0"/>
              </a:rPr>
              <a:t>baddest</a:t>
            </a:r>
            <a:r>
              <a:rPr lang="en-US" sz="3200" dirty="0" smtClean="0">
                <a:latin typeface="Viner Hand ITC" pitchFamily="66" charset="0"/>
              </a:rPr>
              <a:t> class on campus</a:t>
            </a:r>
            <a:br>
              <a:rPr lang="en-US" sz="3200" dirty="0" smtClean="0">
                <a:latin typeface="Viner Hand ITC" pitchFamily="66" charset="0"/>
              </a:rPr>
            </a:br>
            <a:r>
              <a:rPr lang="en-US" sz="3200" dirty="0" smtClean="0">
                <a:latin typeface="Viner Hand ITC" pitchFamily="66" charset="0"/>
              </a:rPr>
              <a:t/>
            </a:r>
            <a:br>
              <a:rPr lang="en-US" sz="3200" dirty="0" smtClean="0">
                <a:latin typeface="Viner Hand ITC" pitchFamily="66" charset="0"/>
              </a:rPr>
            </a:br>
            <a:r>
              <a:rPr lang="en-US" sz="2800" dirty="0" smtClean="0">
                <a:latin typeface="Viner Hand ITC" pitchFamily="66" charset="0"/>
              </a:rPr>
              <a:t>IB Physics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Guidance:</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Orbital </a:t>
            </a:r>
            <a:r>
              <a:rPr lang="en-US" sz="3200" dirty="0"/>
              <a:t>motion of a satellite around a planet is restricted to a consideration of circular orbits (links to 6.1 and 6.2) </a:t>
            </a:r>
          </a:p>
          <a:p>
            <a:r>
              <a:rPr lang="en-US" sz="3200" dirty="0"/>
              <a:t>Students should recognize that lines of force can be two-dimensional representations of three-dimensional fields </a:t>
            </a:r>
          </a:p>
        </p:txBody>
      </p:sp>
    </p:spTree>
    <p:extLst>
      <p:ext uri="{BB962C8B-B14F-4D97-AF65-F5344CB8AC3E}">
        <p14:creationId xmlns:p14="http://schemas.microsoft.com/office/powerpoint/2010/main" val="3297579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Guidance:</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Both </a:t>
            </a:r>
            <a:r>
              <a:rPr lang="en-US" sz="3200" dirty="0"/>
              <a:t>uniform and radial fields need to be considered </a:t>
            </a:r>
          </a:p>
          <a:p>
            <a:r>
              <a:rPr lang="en-US" sz="3200" dirty="0" smtClean="0"/>
              <a:t>Students </a:t>
            </a:r>
            <a:r>
              <a:rPr lang="en-US" sz="3200" dirty="0"/>
              <a:t>should assume that the electric field everywhere between parallel plates is uniform with edge effects occurring beyond the limits of the plates</a:t>
            </a:r>
            <a:r>
              <a:rPr lang="en-US" sz="3200" dirty="0" smtClean="0"/>
              <a:t>.</a:t>
            </a:r>
            <a:endParaRPr lang="en-US" sz="3200" dirty="0"/>
          </a:p>
        </p:txBody>
      </p:sp>
    </p:spTree>
    <p:extLst>
      <p:ext uri="{BB962C8B-B14F-4D97-AF65-F5344CB8AC3E}">
        <p14:creationId xmlns:p14="http://schemas.microsoft.com/office/powerpoint/2010/main" val="228552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Booklet Reference: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15000" y="4038600"/>
                <a:ext cx="3200400" cy="2407440"/>
              </a:xfrm>
            </p:spPr>
            <p:txBody>
              <a:bodyPr>
                <a:normAutofit/>
              </a:bodyPr>
              <a:lstStyle/>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𝑉</m:t>
                        </m:r>
                      </m:e>
                      <m:sub>
                        <m:r>
                          <a:rPr lang="en-US" sz="3200" i="1">
                            <a:latin typeface="Cambria Math" panose="02040503050406030204" pitchFamily="18" charset="0"/>
                          </a:rPr>
                          <m:t>𝑒𝑠𝑐</m:t>
                        </m:r>
                      </m:sub>
                    </m:sSub>
                    <m:r>
                      <a:rPr lang="en-US" sz="3200">
                        <a:latin typeface="Cambria Math" panose="02040503050406030204" pitchFamily="18" charset="0"/>
                      </a:rPr>
                      <m:t>=</m:t>
                    </m:r>
                    <m:rad>
                      <m:radPr>
                        <m:degHide m:val="on"/>
                        <m:ctrlPr>
                          <a:rPr lang="en-US" sz="3200" i="1">
                            <a:latin typeface="Cambria Math" panose="02040503050406030204" pitchFamily="18" charset="0"/>
                          </a:rPr>
                        </m:ctrlPr>
                      </m:radPr>
                      <m:deg/>
                      <m:e>
                        <m:f>
                          <m:fPr>
                            <m:ctrlPr>
                              <a:rPr lang="en-US" sz="3200" i="1">
                                <a:latin typeface="Cambria Math" panose="02040503050406030204" pitchFamily="18" charset="0"/>
                              </a:rPr>
                            </m:ctrlPr>
                          </m:fPr>
                          <m:num>
                            <m:r>
                              <a:rPr lang="en-US" sz="3200">
                                <a:latin typeface="Cambria Math" panose="02040503050406030204" pitchFamily="18" charset="0"/>
                              </a:rPr>
                              <m:t>2</m:t>
                            </m:r>
                            <m:r>
                              <a:rPr lang="en-US" sz="3200" i="1">
                                <a:latin typeface="Cambria Math" panose="02040503050406030204" pitchFamily="18" charset="0"/>
                              </a:rPr>
                              <m:t>𝐺𝑀</m:t>
                            </m:r>
                          </m:num>
                          <m:den>
                            <m:r>
                              <a:rPr lang="en-US" sz="3200" i="1">
                                <a:latin typeface="Cambria Math" panose="02040503050406030204" pitchFamily="18" charset="0"/>
                              </a:rPr>
                              <m:t>𝑟</m:t>
                            </m:r>
                          </m:den>
                        </m:f>
                      </m:e>
                    </m:rad>
                  </m:oMath>
                </a14:m>
                <a:endParaRPr lang="en-US" sz="3200" dirty="0"/>
              </a:p>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𝑉</m:t>
                        </m:r>
                      </m:e>
                      <m:sub>
                        <m:r>
                          <a:rPr lang="en-US" sz="3200" i="1">
                            <a:latin typeface="Cambria Math" panose="02040503050406030204" pitchFamily="18" charset="0"/>
                          </a:rPr>
                          <m:t>𝑜𝑟𝑏𝑖𝑡</m:t>
                        </m:r>
                      </m:sub>
                    </m:sSub>
                    <m:r>
                      <a:rPr lang="en-US" sz="3200">
                        <a:latin typeface="Cambria Math" panose="02040503050406030204" pitchFamily="18" charset="0"/>
                      </a:rPr>
                      <m:t>=</m:t>
                    </m:r>
                    <m:rad>
                      <m:radPr>
                        <m:degHide m:val="on"/>
                        <m:ctrlPr>
                          <a:rPr lang="en-US" sz="3200" i="1">
                            <a:latin typeface="Cambria Math" panose="02040503050406030204" pitchFamily="18" charset="0"/>
                          </a:rPr>
                        </m:ctrlPr>
                      </m:radPr>
                      <m:deg/>
                      <m:e>
                        <m:f>
                          <m:fPr>
                            <m:ctrlPr>
                              <a:rPr lang="en-US" sz="3200" i="1">
                                <a:latin typeface="Cambria Math" panose="02040503050406030204" pitchFamily="18" charset="0"/>
                              </a:rPr>
                            </m:ctrlPr>
                          </m:fPr>
                          <m:num>
                            <m:r>
                              <a:rPr lang="en-US" sz="3200" i="1">
                                <a:latin typeface="Cambria Math" panose="02040503050406030204" pitchFamily="18" charset="0"/>
                              </a:rPr>
                              <m:t>𝐺𝑀</m:t>
                            </m:r>
                          </m:num>
                          <m:den>
                            <m:r>
                              <a:rPr lang="en-US" sz="3200" i="1">
                                <a:latin typeface="Cambria Math" panose="02040503050406030204" pitchFamily="18" charset="0"/>
                              </a:rPr>
                              <m:t>𝑟</m:t>
                            </m:r>
                          </m:den>
                        </m:f>
                      </m:e>
                    </m:rad>
                  </m:oMath>
                </a14:m>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15000" y="4038600"/>
                <a:ext cx="3200400" cy="2407440"/>
              </a:xfrm>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283834583"/>
                  </p:ext>
                </p:extLst>
              </p:nvPr>
            </p:nvGraphicFramePr>
            <p:xfrm>
              <a:off x="609600" y="1524000"/>
              <a:ext cx="4860925" cy="4800600"/>
            </p:xfrm>
            <a:graphic>
              <a:graphicData uri="http://schemas.openxmlformats.org/drawingml/2006/table">
                <a:tbl>
                  <a:tblPr firstRow="1" firstCol="1" bandRow="1">
                    <a:tableStyleId>{5C22544A-7EE6-4342-B048-85BDC9FD1C3A}</a:tableStyleId>
                  </a:tblPr>
                  <a:tblGrid>
                    <a:gridCol w="2430145"/>
                    <a:gridCol w="2430780"/>
                  </a:tblGrid>
                  <a:tr h="1090504">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𝑔</m:t>
                                    </m:r>
                                  </m:sub>
                                </m:sSub>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𝐺𝑀</m:t>
                                    </m:r>
                                  </m:num>
                                  <m:den>
                                    <m:r>
                                      <a:rPr lang="en-US" sz="2800">
                                        <a:effectLst/>
                                        <a:latin typeface="Cambria Math" panose="02040503050406030204" pitchFamily="18" charset="0"/>
                                      </a:rPr>
                                      <m:t>𝑟</m:t>
                                    </m:r>
                                  </m:den>
                                </m:f>
                              </m:oMath>
                            </m:oMathPara>
                          </a14:m>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𝑒</m:t>
                                    </m:r>
                                  </m:sub>
                                </m:sSub>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𝑘𝑞</m:t>
                                    </m:r>
                                  </m:num>
                                  <m:den>
                                    <m:r>
                                      <a:rPr lang="en-US" sz="2800">
                                        <a:effectLst/>
                                        <a:latin typeface="Cambria Math" panose="02040503050406030204" pitchFamily="18" charset="0"/>
                                      </a:rPr>
                                      <m:t>𝑟</m:t>
                                    </m:r>
                                  </m:den>
                                </m:f>
                              </m:oMath>
                            </m:oMathPara>
                          </a14:m>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r>
                  <a:tr h="1099281">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r>
                                  <a:rPr lang="en-US" sz="2800">
                                    <a:effectLst/>
                                    <a:latin typeface="Cambria Math" panose="02040503050406030204" pitchFamily="18" charset="0"/>
                                  </a:rPr>
                                  <m:t>𝑔</m:t>
                                </m:r>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𝑔</m:t>
                                        </m:r>
                                      </m:sub>
                                    </m:sSub>
                                  </m:num>
                                  <m:den>
                                    <m:r>
                                      <a:rPr lang="en-US" sz="2800">
                                        <a:effectLst/>
                                        <a:latin typeface="Cambria Math" panose="02040503050406030204" pitchFamily="18" charset="0"/>
                                        <a:sym typeface="Symbol" panose="05050102010706020507" pitchFamily="18" charset="2"/>
                                      </a:rPr>
                                      <m:t></m:t>
                                    </m:r>
                                    <m:r>
                                      <a:rPr lang="en-US" sz="2800">
                                        <a:effectLst/>
                                        <a:latin typeface="Cambria Math" panose="02040503050406030204" pitchFamily="18" charset="0"/>
                                      </a:rPr>
                                      <m:t>𝑟</m:t>
                                    </m:r>
                                  </m:den>
                                </m:f>
                              </m:oMath>
                            </m:oMathPara>
                          </a14:m>
                          <a:endParaRPr lang="en-US" sz="2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r>
                                  <a:rPr lang="en-US" sz="2800">
                                    <a:effectLst/>
                                    <a:latin typeface="Cambria Math" panose="02040503050406030204" pitchFamily="18" charset="0"/>
                                  </a:rPr>
                                  <m:t>𝐸</m:t>
                                </m:r>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𝑒</m:t>
                                        </m:r>
                                      </m:sub>
                                    </m:sSub>
                                  </m:num>
                                  <m:den>
                                    <m:r>
                                      <a:rPr lang="en-US" sz="2800">
                                        <a:effectLst/>
                                        <a:latin typeface="Cambria Math" panose="02040503050406030204" pitchFamily="18" charset="0"/>
                                        <a:sym typeface="Symbol" panose="05050102010706020507" pitchFamily="18" charset="2"/>
                                      </a:rPr>
                                      <m:t></m:t>
                                    </m:r>
                                    <m:r>
                                      <a:rPr lang="en-US" sz="2800">
                                        <a:effectLst/>
                                        <a:latin typeface="Cambria Math" panose="02040503050406030204" pitchFamily="18" charset="0"/>
                                      </a:rPr>
                                      <m:t>𝑟</m:t>
                                    </m:r>
                                  </m:den>
                                </m:f>
                              </m:oMath>
                            </m:oMathPara>
                          </a14:m>
                          <a:endParaRPr lang="en-US" sz="2800">
                            <a:effectLst/>
                            <a:latin typeface="Times New Roman" panose="02020603050405020304" pitchFamily="18" charset="0"/>
                            <a:ea typeface="Times New Roman" panose="02020603050405020304" pitchFamily="18" charset="0"/>
                          </a:endParaRPr>
                        </a:p>
                      </a:txBody>
                      <a:tcPr marL="68580" marR="68580" marT="0" marB="0" anchor="ctr"/>
                    </a:tc>
                  </a:tr>
                  <a:tr h="1594296">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𝐸</m:t>
                                    </m:r>
                                  </m:e>
                                  <m:sub>
                                    <m:r>
                                      <a:rPr lang="en-US" sz="2800">
                                        <a:effectLst/>
                                        <a:latin typeface="Cambria Math" panose="02040503050406030204" pitchFamily="18" charset="0"/>
                                      </a:rPr>
                                      <m:t>𝑝</m:t>
                                    </m:r>
                                  </m:sub>
                                </m:sSub>
                                <m:r>
                                  <a:rPr lang="en-US" sz="2800">
                                    <a:effectLst/>
                                    <a:latin typeface="Cambria Math" panose="02040503050406030204" pitchFamily="18" charset="0"/>
                                  </a:rPr>
                                  <m:t>=</m:t>
                                </m:r>
                                <m:r>
                                  <a:rPr lang="en-US" sz="2800">
                                    <a:effectLst/>
                                    <a:latin typeface="Cambria Math" panose="02040503050406030204" pitchFamily="18" charset="0"/>
                                  </a:rPr>
                                  <m:t>𝑚</m:t>
                                </m:r>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𝑔</m:t>
                                    </m:r>
                                  </m:sub>
                                </m:sSub>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𝐺𝑀𝑚</m:t>
                                    </m:r>
                                  </m:num>
                                  <m:den>
                                    <m:r>
                                      <a:rPr lang="en-US" sz="2800">
                                        <a:effectLst/>
                                        <a:latin typeface="Cambria Math" panose="02040503050406030204" pitchFamily="18" charset="0"/>
                                      </a:rPr>
                                      <m:t>𝑟</m:t>
                                    </m:r>
                                  </m:den>
                                </m:f>
                              </m:oMath>
                            </m:oMathPara>
                          </a14:m>
                          <a:endParaRPr lang="en-US" sz="2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𝐸</m:t>
                                    </m:r>
                                  </m:e>
                                  <m:sub>
                                    <m:r>
                                      <a:rPr lang="en-US" sz="2800">
                                        <a:effectLst/>
                                        <a:latin typeface="Cambria Math" panose="02040503050406030204" pitchFamily="18" charset="0"/>
                                      </a:rPr>
                                      <m:t>𝑝</m:t>
                                    </m:r>
                                  </m:sub>
                                </m:sSub>
                                <m:r>
                                  <a:rPr lang="en-US" sz="2800">
                                    <a:effectLst/>
                                    <a:latin typeface="Cambria Math" panose="02040503050406030204" pitchFamily="18" charset="0"/>
                                  </a:rPr>
                                  <m:t>=</m:t>
                                </m:r>
                                <m:r>
                                  <a:rPr lang="en-US" sz="2800">
                                    <a:effectLst/>
                                    <a:latin typeface="Cambria Math" panose="02040503050406030204" pitchFamily="18" charset="0"/>
                                  </a:rPr>
                                  <m:t>𝑞</m:t>
                                </m:r>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𝑒</m:t>
                                    </m:r>
                                  </m:sub>
                                </m:sSub>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𝑘</m:t>
                                    </m:r>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𝑞</m:t>
                                        </m:r>
                                      </m:e>
                                      <m:sub>
                                        <m:r>
                                          <a:rPr lang="en-US" sz="2800">
                                            <a:effectLst/>
                                            <a:latin typeface="Cambria Math" panose="02040503050406030204" pitchFamily="18" charset="0"/>
                                          </a:rPr>
                                          <m:t>1</m:t>
                                        </m:r>
                                      </m:sub>
                                    </m:sSub>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𝑞</m:t>
                                        </m:r>
                                      </m:e>
                                      <m:sub>
                                        <m:r>
                                          <a:rPr lang="en-US" sz="2800">
                                            <a:effectLst/>
                                            <a:latin typeface="Cambria Math" panose="02040503050406030204" pitchFamily="18" charset="0"/>
                                          </a:rPr>
                                          <m:t>2</m:t>
                                        </m:r>
                                      </m:sub>
                                    </m:sSub>
                                  </m:num>
                                  <m:den>
                                    <m:r>
                                      <a:rPr lang="en-US" sz="2800">
                                        <a:effectLst/>
                                        <a:latin typeface="Cambria Math" panose="02040503050406030204" pitchFamily="18" charset="0"/>
                                      </a:rPr>
                                      <m:t>𝑟</m:t>
                                    </m:r>
                                  </m:den>
                                </m:f>
                              </m:oMath>
                            </m:oMathPara>
                          </a14:m>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r>
                  <a:tr h="1016519">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𝐹</m:t>
                                    </m:r>
                                  </m:e>
                                  <m:sub>
                                    <m:r>
                                      <a:rPr lang="en-US" sz="2800">
                                        <a:effectLst/>
                                        <a:latin typeface="Cambria Math" panose="02040503050406030204" pitchFamily="18" charset="0"/>
                                      </a:rPr>
                                      <m:t>𝐺</m:t>
                                    </m:r>
                                  </m:sub>
                                </m:sSub>
                                <m:r>
                                  <a:rPr lang="en-US" sz="2800">
                                    <a:effectLst/>
                                    <a:latin typeface="Cambria Math" panose="02040503050406030204" pitchFamily="18" charset="0"/>
                                  </a:rPr>
                                  <m:t>=</m:t>
                                </m:r>
                                <m:r>
                                  <a:rPr lang="en-US" sz="2800">
                                    <a:effectLst/>
                                    <a:latin typeface="Cambria Math" panose="02040503050406030204" pitchFamily="18" charset="0"/>
                                  </a:rPr>
                                  <m:t>𝐺</m:t>
                                </m:r>
                                <m:f>
                                  <m:fPr>
                                    <m:ctrlPr>
                                      <a:rPr lang="en-US" sz="2800" i="1">
                                        <a:effectLst/>
                                        <a:latin typeface="Cambria Math" panose="02040503050406030204" pitchFamily="18" charset="0"/>
                                      </a:rPr>
                                    </m:ctrlPr>
                                  </m:fPr>
                                  <m:num>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𝑚</m:t>
                                        </m:r>
                                      </m:e>
                                      <m:sub>
                                        <m:r>
                                          <a:rPr lang="en-US" sz="2800">
                                            <a:effectLst/>
                                            <a:latin typeface="Cambria Math" panose="02040503050406030204" pitchFamily="18" charset="0"/>
                                          </a:rPr>
                                          <m:t>1</m:t>
                                        </m:r>
                                      </m:sub>
                                    </m:sSub>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𝑚</m:t>
                                        </m:r>
                                      </m:e>
                                      <m:sub>
                                        <m:r>
                                          <a:rPr lang="en-US" sz="2800">
                                            <a:effectLst/>
                                            <a:latin typeface="Cambria Math" panose="02040503050406030204" pitchFamily="18" charset="0"/>
                                          </a:rPr>
                                          <m:t>2</m:t>
                                        </m:r>
                                      </m:sub>
                                    </m:sSub>
                                  </m:num>
                                  <m:den>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𝑟</m:t>
                                        </m:r>
                                      </m:e>
                                      <m:sup>
                                        <m:r>
                                          <a:rPr lang="en-US" sz="2800">
                                            <a:effectLst/>
                                            <a:latin typeface="Cambria Math" panose="02040503050406030204" pitchFamily="18" charset="0"/>
                                          </a:rPr>
                                          <m:t>2</m:t>
                                        </m:r>
                                      </m:sup>
                                    </m:sSup>
                                  </m:den>
                                </m:f>
                              </m:oMath>
                            </m:oMathPara>
                          </a14:m>
                          <a:endParaRPr lang="en-US" sz="2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𝐹</m:t>
                                    </m:r>
                                  </m:e>
                                  <m:sub>
                                    <m:r>
                                      <a:rPr lang="en-US" sz="2800">
                                        <a:effectLst/>
                                        <a:latin typeface="Cambria Math" panose="02040503050406030204" pitchFamily="18" charset="0"/>
                                      </a:rPr>
                                      <m:t>𝐸</m:t>
                                    </m:r>
                                  </m:sub>
                                </m:sSub>
                                <m:r>
                                  <a:rPr lang="en-US" sz="2800">
                                    <a:effectLst/>
                                    <a:latin typeface="Cambria Math" panose="02040503050406030204" pitchFamily="18" charset="0"/>
                                  </a:rPr>
                                  <m:t>=</m:t>
                                </m:r>
                                <m:r>
                                  <a:rPr lang="en-US" sz="2800">
                                    <a:effectLst/>
                                    <a:latin typeface="Cambria Math" panose="02040503050406030204" pitchFamily="18" charset="0"/>
                                  </a:rPr>
                                  <m:t>𝑘</m:t>
                                </m:r>
                                <m:f>
                                  <m:fPr>
                                    <m:ctrlPr>
                                      <a:rPr lang="en-US" sz="2800" i="1">
                                        <a:effectLst/>
                                        <a:latin typeface="Cambria Math" panose="02040503050406030204" pitchFamily="18" charset="0"/>
                                      </a:rPr>
                                    </m:ctrlPr>
                                  </m:fPr>
                                  <m:num>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𝑞</m:t>
                                        </m:r>
                                      </m:e>
                                      <m:sub>
                                        <m:r>
                                          <a:rPr lang="en-US" sz="2800">
                                            <a:effectLst/>
                                            <a:latin typeface="Cambria Math" panose="02040503050406030204" pitchFamily="18" charset="0"/>
                                          </a:rPr>
                                          <m:t>1</m:t>
                                        </m:r>
                                      </m:sub>
                                    </m:sSub>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𝑞</m:t>
                                        </m:r>
                                      </m:e>
                                      <m:sub>
                                        <m:r>
                                          <a:rPr lang="en-US" sz="2800">
                                            <a:effectLst/>
                                            <a:latin typeface="Cambria Math" panose="02040503050406030204" pitchFamily="18" charset="0"/>
                                          </a:rPr>
                                          <m:t>2</m:t>
                                        </m:r>
                                      </m:sub>
                                    </m:sSub>
                                  </m:num>
                                  <m:den>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𝑟</m:t>
                                        </m:r>
                                      </m:e>
                                      <m:sup>
                                        <m:r>
                                          <a:rPr lang="en-US" sz="2800">
                                            <a:effectLst/>
                                            <a:latin typeface="Cambria Math" panose="02040503050406030204" pitchFamily="18" charset="0"/>
                                          </a:rPr>
                                          <m:t>2</m:t>
                                        </m:r>
                                      </m:sup>
                                    </m:sSup>
                                  </m:den>
                                </m:f>
                              </m:oMath>
                            </m:oMathPara>
                          </a14:m>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xmlns="" val="2283834583"/>
                  </p:ext>
                </p:extLst>
              </p:nvPr>
            </p:nvGraphicFramePr>
            <p:xfrm>
              <a:off x="609600" y="1524000"/>
              <a:ext cx="4860925" cy="4800600"/>
            </p:xfrm>
            <a:graphic>
              <a:graphicData uri="http://schemas.openxmlformats.org/drawingml/2006/table">
                <a:tbl>
                  <a:tblPr firstRow="1" firstCol="1" bandRow="1">
                    <a:tableStyleId>{5C22544A-7EE6-4342-B048-85BDC9FD1C3A}</a:tableStyleId>
                  </a:tblPr>
                  <a:tblGrid>
                    <a:gridCol w="2430145"/>
                    <a:gridCol w="2430780"/>
                  </a:tblGrid>
                  <a:tr h="1090504">
                    <a:tc>
                      <a:txBody>
                        <a:bodyPr/>
                        <a:lstStyle/>
                        <a:p>
                          <a:endParaRPr lang="en-US"/>
                        </a:p>
                      </a:txBody>
                      <a:tcPr marL="68580" marR="68580" marT="0" marB="0" anchor="ctr">
                        <a:blipFill rotWithShape="0">
                          <a:blip r:embed="rId3"/>
                          <a:stretch>
                            <a:fillRect l="-501" t="-1117" r="-101003" b="-341341"/>
                          </a:stretch>
                        </a:blipFill>
                      </a:tcPr>
                    </a:tc>
                    <a:tc>
                      <a:txBody>
                        <a:bodyPr/>
                        <a:lstStyle/>
                        <a:p>
                          <a:endParaRPr lang="en-US"/>
                        </a:p>
                      </a:txBody>
                      <a:tcPr marL="68580" marR="68580" marT="0" marB="0" anchor="ctr">
                        <a:blipFill rotWithShape="0">
                          <a:blip r:embed="rId3"/>
                          <a:stretch>
                            <a:fillRect l="-100501" t="-1117" r="-1003" b="-341341"/>
                          </a:stretch>
                        </a:blipFill>
                      </a:tcPr>
                    </a:tc>
                  </a:tr>
                  <a:tr h="1099281">
                    <a:tc>
                      <a:txBody>
                        <a:bodyPr/>
                        <a:lstStyle/>
                        <a:p>
                          <a:endParaRPr lang="en-US"/>
                        </a:p>
                      </a:txBody>
                      <a:tcPr marL="68580" marR="68580" marT="0" marB="0" anchor="ctr">
                        <a:blipFill rotWithShape="0">
                          <a:blip r:embed="rId3"/>
                          <a:stretch>
                            <a:fillRect l="-501" t="-100556" r="-101003" b="-239444"/>
                          </a:stretch>
                        </a:blipFill>
                      </a:tcPr>
                    </a:tc>
                    <a:tc>
                      <a:txBody>
                        <a:bodyPr/>
                        <a:lstStyle/>
                        <a:p>
                          <a:endParaRPr lang="en-US"/>
                        </a:p>
                      </a:txBody>
                      <a:tcPr marL="68580" marR="68580" marT="0" marB="0" anchor="ctr">
                        <a:blipFill rotWithShape="0">
                          <a:blip r:embed="rId3"/>
                          <a:stretch>
                            <a:fillRect l="-100501" t="-100556" r="-1003" b="-239444"/>
                          </a:stretch>
                        </a:blipFill>
                      </a:tcPr>
                    </a:tc>
                  </a:tr>
                  <a:tr h="1594296">
                    <a:tc>
                      <a:txBody>
                        <a:bodyPr/>
                        <a:lstStyle/>
                        <a:p>
                          <a:endParaRPr lang="en-US"/>
                        </a:p>
                      </a:txBody>
                      <a:tcPr marL="68580" marR="68580" marT="0" marB="0" anchor="ctr">
                        <a:blipFill rotWithShape="0">
                          <a:blip r:embed="rId3"/>
                          <a:stretch>
                            <a:fillRect l="-501" t="-137786" r="-101003" b="-64504"/>
                          </a:stretch>
                        </a:blipFill>
                      </a:tcPr>
                    </a:tc>
                    <a:tc>
                      <a:txBody>
                        <a:bodyPr/>
                        <a:lstStyle/>
                        <a:p>
                          <a:endParaRPr lang="en-US"/>
                        </a:p>
                      </a:txBody>
                      <a:tcPr marL="68580" marR="68580" marT="0" marB="0" anchor="ctr">
                        <a:blipFill rotWithShape="0">
                          <a:blip r:embed="rId3"/>
                          <a:stretch>
                            <a:fillRect l="-100501" t="-137786" r="-1003" b="-64504"/>
                          </a:stretch>
                        </a:blipFill>
                      </a:tcPr>
                    </a:tc>
                  </a:tr>
                  <a:tr h="1016519">
                    <a:tc>
                      <a:txBody>
                        <a:bodyPr/>
                        <a:lstStyle/>
                        <a:p>
                          <a:endParaRPr lang="en-US"/>
                        </a:p>
                      </a:txBody>
                      <a:tcPr marL="68580" marR="68580" marT="0" marB="0" anchor="ctr">
                        <a:blipFill rotWithShape="0">
                          <a:blip r:embed="rId3"/>
                          <a:stretch>
                            <a:fillRect l="-501" t="-373054" r="-101003" b="-1198"/>
                          </a:stretch>
                        </a:blipFill>
                      </a:tcPr>
                    </a:tc>
                    <a:tc>
                      <a:txBody>
                        <a:bodyPr/>
                        <a:lstStyle/>
                        <a:p>
                          <a:endParaRPr lang="en-US"/>
                        </a:p>
                      </a:txBody>
                      <a:tcPr marL="68580" marR="68580" marT="0" marB="0" anchor="ctr">
                        <a:blipFill rotWithShape="0">
                          <a:blip r:embed="rId3"/>
                          <a:stretch>
                            <a:fillRect l="-100501" t="-373054" r="-1003" b="-1198"/>
                          </a:stretch>
                        </a:blipFill>
                      </a:tcPr>
                    </a:tc>
                  </a:tr>
                </a:tbl>
              </a:graphicData>
            </a:graphic>
          </p:graphicFrame>
        </mc:Fallback>
      </mc:AlternateContent>
    </p:spTree>
    <p:extLst>
      <p:ext uri="{BB962C8B-B14F-4D97-AF65-F5344CB8AC3E}">
        <p14:creationId xmlns:p14="http://schemas.microsoft.com/office/powerpoint/2010/main" val="305923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Utilization:</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 </a:t>
            </a:r>
            <a:r>
              <a:rPr lang="en-US" sz="3200" dirty="0"/>
              <a:t>global positioning system depends on complete understanding of satellite motion </a:t>
            </a:r>
          </a:p>
          <a:p>
            <a:r>
              <a:rPr lang="en-US" sz="3200" dirty="0"/>
              <a:t>Geostationary/polar satellites </a:t>
            </a:r>
          </a:p>
          <a:p>
            <a:r>
              <a:rPr lang="en-US" sz="3200" dirty="0"/>
              <a:t>The acceleration of charged particles in particle accelerators and in many medical imaging devices depends on the presence of electric fields (see Physics option </a:t>
            </a:r>
            <a:r>
              <a:rPr lang="en-US" sz="3200" dirty="0" smtClean="0"/>
              <a:t>sub-topic</a:t>
            </a:r>
            <a:endParaRPr lang="en-US" sz="3200" dirty="0"/>
          </a:p>
        </p:txBody>
      </p:sp>
    </p:spTree>
    <p:extLst>
      <p:ext uri="{BB962C8B-B14F-4D97-AF65-F5344CB8AC3E}">
        <p14:creationId xmlns:p14="http://schemas.microsoft.com/office/powerpoint/2010/main" val="2410556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Aims: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Aim </a:t>
            </a:r>
            <a:r>
              <a:rPr lang="en-US" sz="3200" dirty="0"/>
              <a:t>2: Newton’s law of gravitation and Coulomb’s law form part of the structure known as “classical physics”. This body of knowledge has provided the methods and tools of analysis up to the advent of the theory of relativity and the quantum theory </a:t>
            </a:r>
          </a:p>
        </p:txBody>
      </p:sp>
    </p:spTree>
    <p:extLst>
      <p:ext uri="{BB962C8B-B14F-4D97-AF65-F5344CB8AC3E}">
        <p14:creationId xmlns:p14="http://schemas.microsoft.com/office/powerpoint/2010/main" val="2151194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Aims: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Aim </a:t>
            </a:r>
            <a:r>
              <a:rPr lang="en-US" sz="3200" dirty="0"/>
              <a:t>4: the theories of gravitation and electrostatic interactions allows for a great synthesis in the description of a large number of </a:t>
            </a:r>
            <a:r>
              <a:rPr lang="en-US" sz="3200" dirty="0" smtClean="0"/>
              <a:t>phenomena</a:t>
            </a:r>
            <a:endParaRPr lang="en-US" dirty="0"/>
          </a:p>
        </p:txBody>
      </p:sp>
    </p:spTree>
    <p:extLst>
      <p:ext uri="{BB962C8B-B14F-4D97-AF65-F5344CB8AC3E}">
        <p14:creationId xmlns:p14="http://schemas.microsoft.com/office/powerpoint/2010/main" val="2571888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914400"/>
          </a:xfrm>
        </p:spPr>
        <p:txBody>
          <a:bodyPr/>
          <a:lstStyle/>
          <a:p>
            <a:r>
              <a:rPr lang="en-US" dirty="0" smtClean="0"/>
              <a:t>Newton’s Law of Universal Gravitation</a:t>
            </a:r>
            <a:endParaRPr lang="en-US" dirty="0"/>
          </a:p>
        </p:txBody>
      </p:sp>
      <p:sp>
        <p:nvSpPr>
          <p:cNvPr id="3" name="Content Placeholder 2"/>
          <p:cNvSpPr>
            <a:spLocks noGrp="1"/>
          </p:cNvSpPr>
          <p:nvPr>
            <p:ph idx="1"/>
          </p:nvPr>
        </p:nvSpPr>
        <p:spPr>
          <a:xfrm>
            <a:off x="457200" y="1600200"/>
            <a:ext cx="8229600" cy="4755360"/>
          </a:xfrm>
        </p:spPr>
        <p:txBody>
          <a:bodyPr/>
          <a:lstStyle/>
          <a:p>
            <a:r>
              <a:rPr lang="en-US" dirty="0" smtClean="0"/>
              <a:t>Last year we learned,</a:t>
            </a:r>
          </a:p>
          <a:p>
            <a:endParaRPr lang="en-US" dirty="0" smtClean="0"/>
          </a:p>
          <a:p>
            <a:endParaRPr lang="en-US" dirty="0" smtClean="0"/>
          </a:p>
          <a:p>
            <a:endParaRPr lang="en-US" dirty="0" smtClean="0"/>
          </a:p>
          <a:p>
            <a:r>
              <a:rPr lang="en-US" dirty="0" smtClean="0"/>
              <a:t>This year we look at it from an energy standpoint </a:t>
            </a:r>
            <a:endParaRPr lang="en-US" dirty="0"/>
          </a:p>
        </p:txBody>
      </p:sp>
      <p:graphicFrame>
        <p:nvGraphicFramePr>
          <p:cNvPr id="7170" name="Object 2"/>
          <p:cNvGraphicFramePr>
            <a:graphicFrameLocks noChangeAspect="1"/>
          </p:cNvGraphicFramePr>
          <p:nvPr/>
        </p:nvGraphicFramePr>
        <p:xfrm>
          <a:off x="1371600" y="2209800"/>
          <a:ext cx="3352800" cy="1387365"/>
        </p:xfrm>
        <a:graphic>
          <a:graphicData uri="http://schemas.openxmlformats.org/presentationml/2006/ole">
            <mc:AlternateContent xmlns:mc="http://schemas.openxmlformats.org/markup-compatibility/2006">
              <mc:Choice xmlns:v="urn:schemas-microsoft-com:vml" Requires="v">
                <p:oleObj spid="_x0000_s7196" name="Equation" r:id="rId3" imgW="952087" imgH="393529" progId="Equation.3">
                  <p:embed/>
                </p:oleObj>
              </mc:Choice>
              <mc:Fallback>
                <p:oleObj name="Equation" r:id="rId3" imgW="952087" imgH="393529" progId="Equation.3">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09800"/>
                        <a:ext cx="3352800" cy="1387365"/>
                      </a:xfrm>
                      <a:prstGeom prst="rect">
                        <a:avLst/>
                      </a:prstGeom>
                      <a:solidFill>
                        <a:schemeClr val="tx1"/>
                      </a:solidFill>
                    </p:spPr>
                  </p:pic>
                </p:oleObj>
              </mc:Fallback>
            </mc:AlternateContent>
          </a:graphicData>
        </a:graphic>
      </p:graphicFrame>
      <p:graphicFrame>
        <p:nvGraphicFramePr>
          <p:cNvPr id="7171" name="Object 3"/>
          <p:cNvGraphicFramePr>
            <a:graphicFrameLocks noChangeAspect="1"/>
          </p:cNvGraphicFramePr>
          <p:nvPr/>
        </p:nvGraphicFramePr>
        <p:xfrm>
          <a:off x="1390650" y="4953000"/>
          <a:ext cx="5543550" cy="1387475"/>
        </p:xfrm>
        <a:graphic>
          <a:graphicData uri="http://schemas.openxmlformats.org/presentationml/2006/ole">
            <mc:AlternateContent xmlns:mc="http://schemas.openxmlformats.org/markup-compatibility/2006">
              <mc:Choice xmlns:v="urn:schemas-microsoft-com:vml" Requires="v">
                <p:oleObj spid="_x0000_s7197" name="Equation" r:id="rId5" imgW="1574800" imgH="393700" progId="Equation.3">
                  <p:embed/>
                </p:oleObj>
              </mc:Choice>
              <mc:Fallback>
                <p:oleObj name="Equation" r:id="rId5" imgW="1574800" imgH="393700" progId="Equation.3">
                  <p:embed/>
                  <p:pic>
                    <p:nvPicPr>
                      <p:cNvPr id="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650" y="4953000"/>
                        <a:ext cx="5543550" cy="13874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dirty="0" smtClean="0"/>
              <a:t>Gravitational Potential Energy</a:t>
            </a:r>
            <a:endParaRPr lang="en-US" dirty="0"/>
          </a:p>
        </p:txBody>
      </p:sp>
      <p:sp>
        <p:nvSpPr>
          <p:cNvPr id="3" name="Content Placeholder 2"/>
          <p:cNvSpPr>
            <a:spLocks noGrp="1"/>
          </p:cNvSpPr>
          <p:nvPr>
            <p:ph idx="1"/>
          </p:nvPr>
        </p:nvSpPr>
        <p:spPr>
          <a:xfrm>
            <a:off x="457200" y="1371600"/>
            <a:ext cx="8229600" cy="4983960"/>
          </a:xfrm>
        </p:spPr>
        <p:txBody>
          <a:bodyPr/>
          <a:lstStyle/>
          <a:p>
            <a:r>
              <a:rPr lang="en-US" dirty="0" smtClean="0"/>
              <a:t>The gravitational force is an attractive force</a:t>
            </a:r>
          </a:p>
          <a:p>
            <a:r>
              <a:rPr lang="en-US" dirty="0" smtClean="0"/>
              <a:t>Work must be done to separate two bodies in space a certain distance R</a:t>
            </a:r>
          </a:p>
          <a:p>
            <a:r>
              <a:rPr lang="en-US" dirty="0" smtClean="0"/>
              <a:t>This work is converted to potential energy called the gravitational potential energy</a:t>
            </a:r>
            <a:endParaRPr lang="en-US" dirty="0"/>
          </a:p>
        </p:txBody>
      </p:sp>
      <p:graphicFrame>
        <p:nvGraphicFramePr>
          <p:cNvPr id="7170" name="Object 2"/>
          <p:cNvGraphicFramePr>
            <a:graphicFrameLocks noChangeAspect="1"/>
          </p:cNvGraphicFramePr>
          <p:nvPr/>
        </p:nvGraphicFramePr>
        <p:xfrm>
          <a:off x="1600200" y="4552950"/>
          <a:ext cx="4172887" cy="1619250"/>
        </p:xfrm>
        <a:graphic>
          <a:graphicData uri="http://schemas.openxmlformats.org/presentationml/2006/ole">
            <mc:AlternateContent xmlns:mc="http://schemas.openxmlformats.org/markup-compatibility/2006">
              <mc:Choice xmlns:v="urn:schemas-microsoft-com:vml" Requires="v">
                <p:oleObj spid="_x0000_s53263" name="Equation" r:id="rId3" imgW="1016000" imgH="393700" progId="Equation.3">
                  <p:embed/>
                </p:oleObj>
              </mc:Choice>
              <mc:Fallback>
                <p:oleObj name="Equation" r:id="rId3" imgW="1016000" imgH="39370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552950"/>
                        <a:ext cx="4172887" cy="161925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dirty="0" smtClean="0"/>
              <a:t>Gravitational Potential Energy</a:t>
            </a:r>
            <a:endParaRPr lang="en-US" dirty="0"/>
          </a:p>
        </p:txBody>
      </p:sp>
      <p:sp>
        <p:nvSpPr>
          <p:cNvPr id="3" name="Content Placeholder 2"/>
          <p:cNvSpPr>
            <a:spLocks noGrp="1"/>
          </p:cNvSpPr>
          <p:nvPr>
            <p:ph idx="1"/>
          </p:nvPr>
        </p:nvSpPr>
        <p:spPr>
          <a:xfrm>
            <a:off x="457200" y="1371600"/>
            <a:ext cx="8229600" cy="4983960"/>
          </a:xfrm>
        </p:spPr>
        <p:txBody>
          <a:bodyPr/>
          <a:lstStyle/>
          <a:p>
            <a:r>
              <a:rPr lang="en-US" dirty="0" smtClean="0"/>
              <a:t>For a satellite orbiting a body, its total energy is the sum of its kinetic and potential energy</a:t>
            </a:r>
            <a:endParaRPr lang="en-US" dirty="0"/>
          </a:p>
        </p:txBody>
      </p:sp>
      <p:graphicFrame>
        <p:nvGraphicFramePr>
          <p:cNvPr id="7170" name="Object 2"/>
          <p:cNvGraphicFramePr>
            <a:graphicFrameLocks noChangeAspect="1"/>
          </p:cNvGraphicFramePr>
          <p:nvPr/>
        </p:nvGraphicFramePr>
        <p:xfrm>
          <a:off x="1597025" y="2895600"/>
          <a:ext cx="5835650" cy="1612900"/>
        </p:xfrm>
        <a:graphic>
          <a:graphicData uri="http://schemas.openxmlformats.org/presentationml/2006/ole">
            <mc:AlternateContent xmlns:mc="http://schemas.openxmlformats.org/markup-compatibility/2006">
              <mc:Choice xmlns:v="urn:schemas-microsoft-com:vml" Requires="v">
                <p:oleObj spid="_x0000_s11279" name="Equation" r:id="rId3" imgW="1422360" imgH="393480" progId="Equation.3">
                  <p:embed/>
                </p:oleObj>
              </mc:Choice>
              <mc:Fallback>
                <p:oleObj name="Equation" r:id="rId3" imgW="1422360" imgH="39348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025" y="2895600"/>
                        <a:ext cx="5835650" cy="16129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dirty="0" smtClean="0"/>
              <a:t>Gravitational Potential Energy</a:t>
            </a:r>
            <a:endParaRPr lang="en-US" dirty="0"/>
          </a:p>
        </p:txBody>
      </p:sp>
      <p:sp>
        <p:nvSpPr>
          <p:cNvPr id="3" name="Content Placeholder 2"/>
          <p:cNvSpPr>
            <a:spLocks noGrp="1"/>
          </p:cNvSpPr>
          <p:nvPr>
            <p:ph idx="1"/>
          </p:nvPr>
        </p:nvSpPr>
        <p:spPr>
          <a:xfrm>
            <a:off x="457200" y="1371600"/>
            <a:ext cx="8229600" cy="4983960"/>
          </a:xfrm>
        </p:spPr>
        <p:txBody>
          <a:bodyPr/>
          <a:lstStyle/>
          <a:p>
            <a:r>
              <a:rPr lang="en-US" dirty="0" smtClean="0"/>
              <a:t>If the satellite is in a stable, continuous orbit, the kinetic energy is equal to its potential energy</a:t>
            </a:r>
            <a:endParaRPr lang="en-US" dirty="0"/>
          </a:p>
        </p:txBody>
      </p:sp>
      <p:graphicFrame>
        <p:nvGraphicFramePr>
          <p:cNvPr id="7170" name="Object 2"/>
          <p:cNvGraphicFramePr>
            <a:graphicFrameLocks noChangeAspect="1"/>
          </p:cNvGraphicFramePr>
          <p:nvPr/>
        </p:nvGraphicFramePr>
        <p:xfrm>
          <a:off x="2225675" y="2895600"/>
          <a:ext cx="4591050" cy="1619250"/>
        </p:xfrm>
        <a:graphic>
          <a:graphicData uri="http://schemas.openxmlformats.org/presentationml/2006/ole">
            <mc:AlternateContent xmlns:mc="http://schemas.openxmlformats.org/markup-compatibility/2006">
              <mc:Choice xmlns:v="urn:schemas-microsoft-com:vml" Requires="v">
                <p:oleObj spid="_x0000_s9231" name="Equation" r:id="rId3" imgW="1117115" imgH="393529" progId="Equation.3">
                  <p:embed/>
                </p:oleObj>
              </mc:Choice>
              <mc:Fallback>
                <p:oleObj name="Equation" r:id="rId3" imgW="1117115" imgH="393529"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75" y="2895600"/>
                        <a:ext cx="4591050" cy="161925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343400"/>
            <a:ext cx="8382000" cy="1975104"/>
          </a:xfrm>
        </p:spPr>
        <p:txBody>
          <a:bodyPr/>
          <a:lstStyle/>
          <a:p>
            <a:r>
              <a:rPr lang="en-US" sz="3600" dirty="0" err="1" smtClean="0"/>
              <a:t>Lsn</a:t>
            </a:r>
            <a:r>
              <a:rPr lang="en-US" sz="3600" dirty="0" smtClean="0"/>
              <a:t> 10-2: Motion in a </a:t>
            </a:r>
            <a:br>
              <a:rPr lang="en-US" sz="3600" dirty="0" smtClean="0"/>
            </a:br>
            <a:r>
              <a:rPr lang="en-US" sz="3600" dirty="0" smtClean="0"/>
              <a:t>		   gravitational field</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dirty="0" smtClean="0"/>
              <a:t>Gravitational Potential Energy</a:t>
            </a:r>
            <a:endParaRPr lang="en-US" dirty="0"/>
          </a:p>
        </p:txBody>
      </p:sp>
      <p:sp>
        <p:nvSpPr>
          <p:cNvPr id="3" name="Content Placeholder 2"/>
          <p:cNvSpPr>
            <a:spLocks noGrp="1"/>
          </p:cNvSpPr>
          <p:nvPr>
            <p:ph idx="1"/>
          </p:nvPr>
        </p:nvSpPr>
        <p:spPr>
          <a:xfrm>
            <a:off x="457200" y="2057400"/>
            <a:ext cx="4495800" cy="4298160"/>
          </a:xfrm>
        </p:spPr>
        <p:txBody>
          <a:bodyPr/>
          <a:lstStyle/>
          <a:p>
            <a:r>
              <a:rPr lang="en-US" dirty="0" smtClean="0"/>
              <a:t>Newton’s Second Law tells us that the gravitational force will be balanced by the centripetal acceleration</a:t>
            </a:r>
            <a:endParaRPr lang="en-US" dirty="0"/>
          </a:p>
        </p:txBody>
      </p:sp>
      <p:graphicFrame>
        <p:nvGraphicFramePr>
          <p:cNvPr id="7170" name="Object 2"/>
          <p:cNvGraphicFramePr>
            <a:graphicFrameLocks noChangeAspect="1"/>
          </p:cNvGraphicFramePr>
          <p:nvPr/>
        </p:nvGraphicFramePr>
        <p:xfrm>
          <a:off x="5029200" y="1905000"/>
          <a:ext cx="3652837" cy="4492625"/>
        </p:xfrm>
        <a:graphic>
          <a:graphicData uri="http://schemas.openxmlformats.org/presentationml/2006/ole">
            <mc:AlternateContent xmlns:mc="http://schemas.openxmlformats.org/markup-compatibility/2006">
              <mc:Choice xmlns:v="urn:schemas-microsoft-com:vml" Requires="v">
                <p:oleObj spid="_x0000_s10255" name="Equation" r:id="rId3" imgW="888614" imgH="1091726" progId="Equation.3">
                  <p:embed/>
                </p:oleObj>
              </mc:Choice>
              <mc:Fallback>
                <p:oleObj name="Equation" r:id="rId3" imgW="888614" imgH="1091726"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652837" cy="44926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dirty="0" smtClean="0"/>
              <a:t>Gravitational Potential Energy</a:t>
            </a:r>
            <a:endParaRPr lang="en-US" dirty="0"/>
          </a:p>
        </p:txBody>
      </p:sp>
      <p:sp>
        <p:nvSpPr>
          <p:cNvPr id="3" name="Content Placeholder 2"/>
          <p:cNvSpPr>
            <a:spLocks noGrp="1"/>
          </p:cNvSpPr>
          <p:nvPr>
            <p:ph idx="1"/>
          </p:nvPr>
        </p:nvSpPr>
        <p:spPr>
          <a:xfrm>
            <a:off x="457200" y="2057400"/>
            <a:ext cx="4495800" cy="4298160"/>
          </a:xfrm>
        </p:spPr>
        <p:txBody>
          <a:bodyPr/>
          <a:lstStyle/>
          <a:p>
            <a:r>
              <a:rPr lang="en-US" dirty="0" smtClean="0"/>
              <a:t>Substituting into the traditional value for kinetic energy gives us</a:t>
            </a:r>
            <a:endParaRPr lang="en-US" dirty="0"/>
          </a:p>
        </p:txBody>
      </p:sp>
      <p:graphicFrame>
        <p:nvGraphicFramePr>
          <p:cNvPr id="7170" name="Object 2"/>
          <p:cNvGraphicFramePr>
            <a:graphicFrameLocks noChangeAspect="1"/>
          </p:cNvGraphicFramePr>
          <p:nvPr/>
        </p:nvGraphicFramePr>
        <p:xfrm>
          <a:off x="5106988" y="1670050"/>
          <a:ext cx="3495675" cy="4962525"/>
        </p:xfrm>
        <a:graphic>
          <a:graphicData uri="http://schemas.openxmlformats.org/presentationml/2006/ole">
            <mc:AlternateContent xmlns:mc="http://schemas.openxmlformats.org/markup-compatibility/2006">
              <mc:Choice xmlns:v="urn:schemas-microsoft-com:vml" Requires="v">
                <p:oleObj spid="_x0000_s29711" name="Equation" r:id="rId3" imgW="850900" imgH="1206500" progId="Equation.3">
                  <p:embed/>
                </p:oleObj>
              </mc:Choice>
              <mc:Fallback>
                <p:oleObj name="Equation" r:id="rId3" imgW="850900" imgH="120650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988" y="1670050"/>
                        <a:ext cx="3495675" cy="49625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dirty="0" smtClean="0"/>
              <a:t>Gravitational Potential Energy</a:t>
            </a:r>
            <a:endParaRPr lang="en-US" dirty="0"/>
          </a:p>
        </p:txBody>
      </p:sp>
      <p:sp>
        <p:nvSpPr>
          <p:cNvPr id="3" name="Content Placeholder 2"/>
          <p:cNvSpPr>
            <a:spLocks noGrp="1"/>
          </p:cNvSpPr>
          <p:nvPr>
            <p:ph idx="1"/>
          </p:nvPr>
        </p:nvSpPr>
        <p:spPr>
          <a:xfrm>
            <a:off x="457200" y="2057400"/>
            <a:ext cx="3581400" cy="4298160"/>
          </a:xfrm>
        </p:spPr>
        <p:txBody>
          <a:bodyPr/>
          <a:lstStyle/>
          <a:p>
            <a:r>
              <a:rPr lang="en-US" dirty="0" smtClean="0"/>
              <a:t>And total energy for an orbiting body becomes</a:t>
            </a:r>
            <a:endParaRPr lang="en-US" dirty="0"/>
          </a:p>
        </p:txBody>
      </p:sp>
      <p:graphicFrame>
        <p:nvGraphicFramePr>
          <p:cNvPr id="7170" name="Object 2"/>
          <p:cNvGraphicFramePr>
            <a:graphicFrameLocks noChangeAspect="1"/>
          </p:cNvGraphicFramePr>
          <p:nvPr/>
        </p:nvGraphicFramePr>
        <p:xfrm>
          <a:off x="4267200" y="1350963"/>
          <a:ext cx="4568483" cy="5202237"/>
        </p:xfrm>
        <a:graphic>
          <a:graphicData uri="http://schemas.openxmlformats.org/presentationml/2006/ole">
            <mc:AlternateContent xmlns:mc="http://schemas.openxmlformats.org/markup-compatibility/2006">
              <mc:Choice xmlns:v="urn:schemas-microsoft-com:vml" Requires="v">
                <p:oleObj spid="_x0000_s30735" name="Equation" r:id="rId3" imgW="1295400" imgH="1473200" progId="Equation.3">
                  <p:embed/>
                </p:oleObj>
              </mc:Choice>
              <mc:Fallback>
                <p:oleObj name="Equation" r:id="rId3" imgW="1295400" imgH="147320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350963"/>
                        <a:ext cx="4568483" cy="5202237"/>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dirty="0" smtClean="0"/>
              <a:t>Gravitational Potential Energy</a:t>
            </a:r>
            <a:endParaRPr lang="en-US" dirty="0"/>
          </a:p>
        </p:txBody>
      </p:sp>
      <p:sp>
        <p:nvSpPr>
          <p:cNvPr id="3" name="Content Placeholder 2"/>
          <p:cNvSpPr>
            <a:spLocks noGrp="1"/>
          </p:cNvSpPr>
          <p:nvPr>
            <p:ph idx="1"/>
          </p:nvPr>
        </p:nvSpPr>
        <p:spPr>
          <a:xfrm>
            <a:off x="228600" y="2057400"/>
            <a:ext cx="3429000" cy="4298160"/>
          </a:xfrm>
        </p:spPr>
        <p:txBody>
          <a:bodyPr/>
          <a:lstStyle/>
          <a:p>
            <a:r>
              <a:rPr lang="en-US" dirty="0" smtClean="0"/>
              <a:t>Graph of kinetic, potential, and total energy as a function of distance for a circular orbit</a:t>
            </a:r>
            <a:endParaRPr lang="en-US" dirty="0"/>
          </a:p>
        </p:txBody>
      </p:sp>
      <p:pic>
        <p:nvPicPr>
          <p:cNvPr id="5" name="Picture 4" descr="scan0001.jpg"/>
          <p:cNvPicPr>
            <a:picLocks noChangeAspect="1"/>
          </p:cNvPicPr>
          <p:nvPr/>
        </p:nvPicPr>
        <p:blipFill>
          <a:blip r:embed="rId2" cstate="print"/>
          <a:stretch>
            <a:fillRect/>
          </a:stretch>
        </p:blipFill>
        <p:spPr>
          <a:xfrm>
            <a:off x="3733800" y="1981200"/>
            <a:ext cx="5105400" cy="413157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dirty="0" smtClean="0"/>
              <a:t>Gravitational Potential Energy</a:t>
            </a:r>
            <a:endParaRPr lang="en-US" dirty="0"/>
          </a:p>
        </p:txBody>
      </p:sp>
      <p:sp>
        <p:nvSpPr>
          <p:cNvPr id="3" name="Content Placeholder 2"/>
          <p:cNvSpPr>
            <a:spLocks noGrp="1"/>
          </p:cNvSpPr>
          <p:nvPr>
            <p:ph idx="1"/>
          </p:nvPr>
        </p:nvSpPr>
        <p:spPr>
          <a:xfrm>
            <a:off x="228600" y="2057400"/>
            <a:ext cx="3429000" cy="4298160"/>
          </a:xfrm>
        </p:spPr>
        <p:txBody>
          <a:bodyPr/>
          <a:lstStyle/>
          <a:p>
            <a:r>
              <a:rPr lang="en-US" dirty="0" smtClean="0"/>
              <a:t>As you get further away from the earth’s surface, the less potential energy there is, so less kinetic energy is required</a:t>
            </a:r>
            <a:endParaRPr lang="en-US" dirty="0"/>
          </a:p>
        </p:txBody>
      </p:sp>
      <p:pic>
        <p:nvPicPr>
          <p:cNvPr id="5" name="Picture 4" descr="scan0001.jpg"/>
          <p:cNvPicPr>
            <a:picLocks noChangeAspect="1"/>
          </p:cNvPicPr>
          <p:nvPr/>
        </p:nvPicPr>
        <p:blipFill>
          <a:blip r:embed="rId2" cstate="print"/>
          <a:stretch>
            <a:fillRect/>
          </a:stretch>
        </p:blipFill>
        <p:spPr>
          <a:xfrm>
            <a:off x="3733800" y="1981200"/>
            <a:ext cx="5105400" cy="413157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dirty="0" smtClean="0"/>
              <a:t>Gravitational Potential Energy</a:t>
            </a:r>
            <a:endParaRPr lang="en-US" dirty="0"/>
          </a:p>
        </p:txBody>
      </p:sp>
      <p:sp>
        <p:nvSpPr>
          <p:cNvPr id="3" name="Content Placeholder 2"/>
          <p:cNvSpPr>
            <a:spLocks noGrp="1"/>
          </p:cNvSpPr>
          <p:nvPr>
            <p:ph idx="1"/>
          </p:nvPr>
        </p:nvSpPr>
        <p:spPr>
          <a:xfrm>
            <a:off x="228600" y="2057400"/>
            <a:ext cx="3429000" cy="4298160"/>
          </a:xfrm>
        </p:spPr>
        <p:txBody>
          <a:bodyPr/>
          <a:lstStyle/>
          <a:p>
            <a:r>
              <a:rPr lang="en-US" dirty="0" smtClean="0"/>
              <a:t>Because </a:t>
            </a:r>
            <a:r>
              <a:rPr lang="en-US" b="1" i="1" dirty="0" smtClean="0"/>
              <a:t>r</a:t>
            </a:r>
            <a:r>
              <a:rPr lang="en-US" dirty="0" smtClean="0"/>
              <a:t> is squared, it is an exponential and not a linear relationship</a:t>
            </a:r>
            <a:endParaRPr lang="en-US" dirty="0"/>
          </a:p>
        </p:txBody>
      </p:sp>
      <p:pic>
        <p:nvPicPr>
          <p:cNvPr id="5" name="Picture 4" descr="scan0001.jpg"/>
          <p:cNvPicPr>
            <a:picLocks noChangeAspect="1"/>
          </p:cNvPicPr>
          <p:nvPr/>
        </p:nvPicPr>
        <p:blipFill>
          <a:blip r:embed="rId2" cstate="print"/>
          <a:stretch>
            <a:fillRect/>
          </a:stretch>
        </p:blipFill>
        <p:spPr>
          <a:xfrm>
            <a:off x="3733800" y="1981200"/>
            <a:ext cx="5105400" cy="413157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What will happen?</a:t>
            </a:r>
            <a:endParaRPr lang="en-US" dirty="0"/>
          </a:p>
        </p:txBody>
      </p:sp>
      <p:sp>
        <p:nvSpPr>
          <p:cNvPr id="3" name="Content Placeholder 2"/>
          <p:cNvSpPr>
            <a:spLocks noGrp="1"/>
          </p:cNvSpPr>
          <p:nvPr>
            <p:ph idx="1"/>
          </p:nvPr>
        </p:nvSpPr>
        <p:spPr>
          <a:xfrm>
            <a:off x="381000" y="990600"/>
            <a:ext cx="5715000" cy="5638800"/>
          </a:xfrm>
        </p:spPr>
        <p:txBody>
          <a:bodyPr/>
          <a:lstStyle/>
          <a:p>
            <a:r>
              <a:rPr lang="en-US" dirty="0" smtClean="0"/>
              <a:t>Suppose you launch a rocket with a given velocity.  There are three options:</a:t>
            </a:r>
          </a:p>
          <a:p>
            <a:pPr lvl="1"/>
            <a:r>
              <a:rPr lang="en-US" dirty="0" smtClean="0"/>
              <a:t>If total energy is positive (E</a:t>
            </a:r>
            <a:r>
              <a:rPr lang="en-US" baseline="-25000" dirty="0" smtClean="0"/>
              <a:t>K</a:t>
            </a:r>
            <a:r>
              <a:rPr lang="en-US" dirty="0" smtClean="0"/>
              <a:t> &gt; E</a:t>
            </a:r>
            <a:r>
              <a:rPr lang="en-US" baseline="-25000" dirty="0" smtClean="0"/>
              <a:t>P</a:t>
            </a:r>
            <a:r>
              <a:rPr lang="en-US" dirty="0" smtClean="0"/>
              <a:t>), the rocket will follow a hyperbolic orbit and never return</a:t>
            </a:r>
          </a:p>
          <a:p>
            <a:pPr lvl="1"/>
            <a:r>
              <a:rPr lang="en-US" dirty="0" smtClean="0"/>
              <a:t>If total energy is zero (E</a:t>
            </a:r>
            <a:r>
              <a:rPr lang="en-US" baseline="-25000" dirty="0" smtClean="0"/>
              <a:t>K</a:t>
            </a:r>
            <a:r>
              <a:rPr lang="en-US" dirty="0" smtClean="0"/>
              <a:t> = E</a:t>
            </a:r>
            <a:r>
              <a:rPr lang="en-US" baseline="-25000" dirty="0" smtClean="0"/>
              <a:t>P</a:t>
            </a:r>
            <a:r>
              <a:rPr lang="en-US" dirty="0" smtClean="0"/>
              <a:t>), the rocket will follow a parabolic orbit to infinity and never return</a:t>
            </a:r>
          </a:p>
          <a:p>
            <a:pPr lvl="1"/>
            <a:r>
              <a:rPr lang="en-US" dirty="0" smtClean="0"/>
              <a:t>If total energy is negative (E</a:t>
            </a:r>
            <a:r>
              <a:rPr lang="en-US" baseline="-25000" dirty="0" smtClean="0"/>
              <a:t>K</a:t>
            </a:r>
            <a:r>
              <a:rPr lang="en-US" dirty="0" smtClean="0"/>
              <a:t> &lt; E</a:t>
            </a:r>
            <a:r>
              <a:rPr lang="en-US" baseline="-25000" dirty="0" smtClean="0"/>
              <a:t>P</a:t>
            </a:r>
            <a:r>
              <a:rPr lang="en-US" dirty="0" smtClean="0"/>
              <a:t>), the rocket will enter a circular or elliptical orbit (or crash and burn)</a:t>
            </a:r>
            <a:endParaRPr lang="en-US" dirty="0"/>
          </a:p>
        </p:txBody>
      </p:sp>
      <p:pic>
        <p:nvPicPr>
          <p:cNvPr id="4" name="Picture 3" descr="Rocket Launch.jpg"/>
          <p:cNvPicPr>
            <a:picLocks noChangeAspect="1"/>
          </p:cNvPicPr>
          <p:nvPr/>
        </p:nvPicPr>
        <p:blipFill>
          <a:blip r:embed="rId2" cstate="print"/>
          <a:stretch>
            <a:fillRect/>
          </a:stretch>
        </p:blipFill>
        <p:spPr>
          <a:xfrm>
            <a:off x="6191073" y="3505200"/>
            <a:ext cx="2815767" cy="3217164"/>
          </a:xfrm>
          <a:prstGeom prst="rect">
            <a:avLst/>
          </a:prstGeom>
        </p:spPr>
      </p:pic>
      <p:pic>
        <p:nvPicPr>
          <p:cNvPr id="5" name="Picture 4" descr="Rocket Launch view in Seminole.jpg"/>
          <p:cNvPicPr>
            <a:picLocks noChangeAspect="1"/>
          </p:cNvPicPr>
          <p:nvPr/>
        </p:nvPicPr>
        <p:blipFill>
          <a:blip r:embed="rId3" cstate="print"/>
          <a:srcRect l="30769" r="3297" b="20445"/>
          <a:stretch>
            <a:fillRect/>
          </a:stretch>
        </p:blipFill>
        <p:spPr>
          <a:xfrm rot="5400000">
            <a:off x="5864066" y="384334"/>
            <a:ext cx="3276600" cy="296513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Escape Velocity</a:t>
            </a:r>
            <a:endParaRPr lang="en-US" dirty="0"/>
          </a:p>
        </p:txBody>
      </p:sp>
      <p:sp>
        <p:nvSpPr>
          <p:cNvPr id="3" name="Content Placeholder 2"/>
          <p:cNvSpPr>
            <a:spLocks noGrp="1"/>
          </p:cNvSpPr>
          <p:nvPr>
            <p:ph idx="1"/>
          </p:nvPr>
        </p:nvSpPr>
        <p:spPr/>
        <p:txBody>
          <a:bodyPr/>
          <a:lstStyle/>
          <a:p>
            <a:r>
              <a:rPr lang="en-US" dirty="0" smtClean="0"/>
              <a:t>Total energy of a mass m moving near a large mass M is given by </a:t>
            </a:r>
          </a:p>
          <a:p>
            <a:endParaRPr lang="en-US" dirty="0" smtClean="0"/>
          </a:p>
          <a:p>
            <a:endParaRPr lang="en-US" dirty="0" smtClean="0"/>
          </a:p>
          <a:p>
            <a:endParaRPr lang="en-US" dirty="0" smtClean="0"/>
          </a:p>
          <a:p>
            <a:endParaRPr lang="en-US" dirty="0" smtClean="0"/>
          </a:p>
          <a:p>
            <a:r>
              <a:rPr lang="en-US" dirty="0" smtClean="0"/>
              <a:t>We assume the only force acting on m is the gravitational force created by M</a:t>
            </a:r>
            <a:endParaRPr lang="en-US" dirty="0"/>
          </a:p>
        </p:txBody>
      </p:sp>
      <p:graphicFrame>
        <p:nvGraphicFramePr>
          <p:cNvPr id="35842" name="Object 2"/>
          <p:cNvGraphicFramePr>
            <a:graphicFrameLocks noChangeAspect="1"/>
          </p:cNvGraphicFramePr>
          <p:nvPr/>
        </p:nvGraphicFramePr>
        <p:xfrm>
          <a:off x="1730375" y="3105150"/>
          <a:ext cx="5583238" cy="1619250"/>
        </p:xfrm>
        <a:graphic>
          <a:graphicData uri="http://schemas.openxmlformats.org/presentationml/2006/ole">
            <mc:AlternateContent xmlns:mc="http://schemas.openxmlformats.org/markup-compatibility/2006">
              <mc:Choice xmlns:v="urn:schemas-microsoft-com:vml" Requires="v">
                <p:oleObj spid="_x0000_s35855" name="Equation" r:id="rId3" imgW="1358640" imgH="393480" progId="Equation.3">
                  <p:embed/>
                </p:oleObj>
              </mc:Choice>
              <mc:Fallback>
                <p:oleObj name="Equation" r:id="rId3" imgW="1358640" imgH="39348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3105150"/>
                        <a:ext cx="5583238" cy="161925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Escape Velocity</a:t>
            </a:r>
            <a:endParaRPr lang="en-US" dirty="0"/>
          </a:p>
        </p:txBody>
      </p:sp>
      <p:sp>
        <p:nvSpPr>
          <p:cNvPr id="3" name="Content Placeholder 2"/>
          <p:cNvSpPr>
            <a:spLocks noGrp="1"/>
          </p:cNvSpPr>
          <p:nvPr>
            <p:ph idx="1"/>
          </p:nvPr>
        </p:nvSpPr>
        <p:spPr/>
        <p:txBody>
          <a:bodyPr/>
          <a:lstStyle/>
          <a:p>
            <a:r>
              <a:rPr lang="en-US" dirty="0" smtClean="0"/>
              <a:t>We want to know if a mass m is launched from the surface of M, will it escape M’s gravitational field?</a:t>
            </a:r>
            <a:endParaRPr lang="en-US" dirty="0"/>
          </a:p>
        </p:txBody>
      </p:sp>
      <p:graphicFrame>
        <p:nvGraphicFramePr>
          <p:cNvPr id="36867" name="Object 2"/>
          <p:cNvGraphicFramePr>
            <a:graphicFrameLocks noChangeAspect="1"/>
          </p:cNvGraphicFramePr>
          <p:nvPr/>
        </p:nvGraphicFramePr>
        <p:xfrm>
          <a:off x="1152525" y="3581400"/>
          <a:ext cx="6307138" cy="1612900"/>
        </p:xfrm>
        <a:graphic>
          <a:graphicData uri="http://schemas.openxmlformats.org/presentationml/2006/ole">
            <mc:AlternateContent xmlns:mc="http://schemas.openxmlformats.org/markup-compatibility/2006">
              <mc:Choice xmlns:v="urn:schemas-microsoft-com:vml" Requires="v">
                <p:oleObj spid="_x0000_s38927" name="Equation" r:id="rId3" imgW="1536480" imgH="393480" progId="Equation.3">
                  <p:embed/>
                </p:oleObj>
              </mc:Choice>
              <mc:Fallback>
                <p:oleObj name="Equation" r:id="rId3" imgW="1536480" imgH="39348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3581400"/>
                        <a:ext cx="6307138" cy="16129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Escape Velocity</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smtClean="0"/>
          </a:p>
          <a:p>
            <a:endParaRPr lang="en-US" dirty="0" smtClean="0"/>
          </a:p>
          <a:p>
            <a:r>
              <a:rPr lang="en-US" dirty="0" smtClean="0"/>
              <a:t>If total energy is greater than zero, m escapes</a:t>
            </a:r>
          </a:p>
          <a:p>
            <a:r>
              <a:rPr lang="en-US" dirty="0" smtClean="0"/>
              <a:t>If total energy is less than zero, m will eventually return to the surface of M</a:t>
            </a:r>
          </a:p>
        </p:txBody>
      </p:sp>
      <p:graphicFrame>
        <p:nvGraphicFramePr>
          <p:cNvPr id="35842" name="Object 2"/>
          <p:cNvGraphicFramePr>
            <a:graphicFrameLocks noChangeAspect="1"/>
          </p:cNvGraphicFramePr>
          <p:nvPr/>
        </p:nvGraphicFramePr>
        <p:xfrm>
          <a:off x="1600200" y="1524000"/>
          <a:ext cx="5583238" cy="1619250"/>
        </p:xfrm>
        <a:graphic>
          <a:graphicData uri="http://schemas.openxmlformats.org/presentationml/2006/ole">
            <mc:AlternateContent xmlns:mc="http://schemas.openxmlformats.org/markup-compatibility/2006">
              <mc:Choice xmlns:v="urn:schemas-microsoft-com:vml" Requires="v">
                <p:oleObj spid="_x0000_s37903" name="Equation" r:id="rId3" imgW="1358640" imgH="393480" progId="Equation.3">
                  <p:embed/>
                </p:oleObj>
              </mc:Choice>
              <mc:Fallback>
                <p:oleObj name="Equation" r:id="rId3" imgW="1358640" imgH="39348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24000"/>
                        <a:ext cx="5583238" cy="161925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ction="ppaction://hlinkfile"/>
              </a:rPr>
              <a:t>Questions From Reading Activity?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Escape Velocity</a:t>
            </a:r>
            <a:endParaRPr lang="en-US" dirty="0"/>
          </a:p>
        </p:txBody>
      </p:sp>
      <p:sp>
        <p:nvSpPr>
          <p:cNvPr id="3" name="Content Placeholder 2"/>
          <p:cNvSpPr>
            <a:spLocks noGrp="1"/>
          </p:cNvSpPr>
          <p:nvPr>
            <p:ph idx="1"/>
          </p:nvPr>
        </p:nvSpPr>
        <p:spPr>
          <a:xfrm>
            <a:off x="304800" y="990600"/>
            <a:ext cx="8382000" cy="5364960"/>
          </a:xfrm>
        </p:spPr>
        <p:txBody>
          <a:bodyPr/>
          <a:lstStyle/>
          <a:p>
            <a:r>
              <a:rPr lang="en-US" dirty="0" smtClean="0"/>
              <a:t>The separation point is when V</a:t>
            </a:r>
            <a:r>
              <a:rPr lang="en-US" baseline="-25000" dirty="0" smtClean="0"/>
              <a:t>∞</a:t>
            </a:r>
            <a:r>
              <a:rPr lang="en-US" dirty="0" smtClean="0"/>
              <a:t> is equal to zero</a:t>
            </a:r>
            <a:endParaRPr lang="en-US" dirty="0"/>
          </a:p>
        </p:txBody>
      </p:sp>
      <p:graphicFrame>
        <p:nvGraphicFramePr>
          <p:cNvPr id="36867" name="Object 2"/>
          <p:cNvGraphicFramePr>
            <a:graphicFrameLocks noChangeAspect="1"/>
          </p:cNvGraphicFramePr>
          <p:nvPr/>
        </p:nvGraphicFramePr>
        <p:xfrm>
          <a:off x="922338" y="1663700"/>
          <a:ext cx="6767512" cy="4737100"/>
        </p:xfrm>
        <a:graphic>
          <a:graphicData uri="http://schemas.openxmlformats.org/presentationml/2006/ole">
            <mc:AlternateContent xmlns:mc="http://schemas.openxmlformats.org/markup-compatibility/2006">
              <mc:Choice xmlns:v="urn:schemas-microsoft-com:vml" Requires="v">
                <p:oleObj spid="_x0000_s36880" name="Equation" r:id="rId3" imgW="1777680" imgH="1244520" progId="Equation.3">
                  <p:embed/>
                </p:oleObj>
              </mc:Choice>
              <mc:Fallback>
                <p:oleObj name="Equation" r:id="rId3" imgW="1777680" imgH="1244520" progId="Equation.3">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38" y="1663700"/>
                        <a:ext cx="6767512" cy="47371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Escape Velocity</a:t>
            </a:r>
            <a:endParaRPr lang="en-US" dirty="0"/>
          </a:p>
        </p:txBody>
      </p:sp>
      <p:sp>
        <p:nvSpPr>
          <p:cNvPr id="3" name="Content Placeholder 2"/>
          <p:cNvSpPr>
            <a:spLocks noGrp="1"/>
          </p:cNvSpPr>
          <p:nvPr>
            <p:ph idx="1"/>
          </p:nvPr>
        </p:nvSpPr>
        <p:spPr>
          <a:xfrm>
            <a:off x="533400" y="1524000"/>
            <a:ext cx="8153400" cy="4831560"/>
          </a:xfrm>
        </p:spPr>
        <p:txBody>
          <a:bodyPr/>
          <a:lstStyle/>
          <a:p>
            <a:r>
              <a:rPr lang="en-US" dirty="0" smtClean="0"/>
              <a:t>This is the minimum velocity needed to exceed the gravitational attraction of M and is called the escape velocity</a:t>
            </a:r>
          </a:p>
          <a:p>
            <a:endParaRPr lang="en-US" dirty="0" smtClean="0"/>
          </a:p>
          <a:p>
            <a:endParaRPr lang="en-US" dirty="0" smtClean="0"/>
          </a:p>
          <a:p>
            <a:endParaRPr lang="en-US" dirty="0" smtClean="0"/>
          </a:p>
          <a:p>
            <a:endParaRPr lang="en-US" dirty="0" smtClean="0"/>
          </a:p>
          <a:p>
            <a:r>
              <a:rPr lang="en-US" i="1" dirty="0" smtClean="0">
                <a:solidFill>
                  <a:srgbClr val="FFFF00"/>
                </a:solidFill>
              </a:rPr>
              <a:t>What happens if we double the value of m?</a:t>
            </a:r>
            <a:endParaRPr lang="en-US" i="1" dirty="0">
              <a:solidFill>
                <a:srgbClr val="FFFF00"/>
              </a:solidFill>
            </a:endParaRPr>
          </a:p>
        </p:txBody>
      </p:sp>
      <p:graphicFrame>
        <p:nvGraphicFramePr>
          <p:cNvPr id="36867" name="Object 2"/>
          <p:cNvGraphicFramePr>
            <a:graphicFrameLocks noChangeAspect="1"/>
          </p:cNvGraphicFramePr>
          <p:nvPr/>
        </p:nvGraphicFramePr>
        <p:xfrm>
          <a:off x="2636838" y="3200400"/>
          <a:ext cx="3335337" cy="1693863"/>
        </p:xfrm>
        <a:graphic>
          <a:graphicData uri="http://schemas.openxmlformats.org/presentationml/2006/ole">
            <mc:AlternateContent xmlns:mc="http://schemas.openxmlformats.org/markup-compatibility/2006">
              <mc:Choice xmlns:v="urn:schemas-microsoft-com:vml" Requires="v">
                <p:oleObj spid="_x0000_s39951" name="Equation" r:id="rId3" imgW="876240" imgH="444240" progId="Equation.3">
                  <p:embed/>
                </p:oleObj>
              </mc:Choice>
              <mc:Fallback>
                <p:oleObj name="Equation" r:id="rId3" imgW="876240" imgH="44424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838" y="3200400"/>
                        <a:ext cx="3335337" cy="169386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Escape Velocity</a:t>
            </a:r>
            <a:endParaRPr lang="en-US" dirty="0"/>
          </a:p>
        </p:txBody>
      </p:sp>
      <p:sp>
        <p:nvSpPr>
          <p:cNvPr id="3" name="Content Placeholder 2"/>
          <p:cNvSpPr>
            <a:spLocks noGrp="1"/>
          </p:cNvSpPr>
          <p:nvPr>
            <p:ph idx="1"/>
          </p:nvPr>
        </p:nvSpPr>
        <p:spPr>
          <a:xfrm>
            <a:off x="533400" y="1524000"/>
            <a:ext cx="8153400" cy="4831560"/>
          </a:xfrm>
        </p:spPr>
        <p:txBody>
          <a:bodyPr/>
          <a:lstStyle/>
          <a:p>
            <a:r>
              <a:rPr lang="en-US" dirty="0" smtClean="0"/>
              <a:t>This is the minimum velocity needed to exceed the gravitational attraction of M and is called the escape velocity</a:t>
            </a:r>
          </a:p>
          <a:p>
            <a:endParaRPr lang="en-US" dirty="0" smtClean="0"/>
          </a:p>
          <a:p>
            <a:endParaRPr lang="en-US" dirty="0" smtClean="0"/>
          </a:p>
          <a:p>
            <a:endParaRPr lang="en-US" dirty="0" smtClean="0"/>
          </a:p>
          <a:p>
            <a:endParaRPr lang="en-US" dirty="0" smtClean="0"/>
          </a:p>
          <a:p>
            <a:r>
              <a:rPr lang="en-US" i="1" dirty="0" smtClean="0">
                <a:solidFill>
                  <a:srgbClr val="FFFF00"/>
                </a:solidFill>
              </a:rPr>
              <a:t>What happens if we double the value of m?</a:t>
            </a:r>
          </a:p>
          <a:p>
            <a:pPr lvl="1"/>
            <a:r>
              <a:rPr lang="en-US" i="1" dirty="0" smtClean="0">
                <a:solidFill>
                  <a:srgbClr val="FF0000"/>
                </a:solidFill>
              </a:rPr>
              <a:t>Nothing changes</a:t>
            </a:r>
            <a:endParaRPr lang="en-US" i="1" dirty="0">
              <a:solidFill>
                <a:srgbClr val="FF0000"/>
              </a:solidFill>
            </a:endParaRPr>
          </a:p>
        </p:txBody>
      </p:sp>
      <p:graphicFrame>
        <p:nvGraphicFramePr>
          <p:cNvPr id="36867" name="Object 2"/>
          <p:cNvGraphicFramePr>
            <a:graphicFrameLocks noChangeAspect="1"/>
          </p:cNvGraphicFramePr>
          <p:nvPr/>
        </p:nvGraphicFramePr>
        <p:xfrm>
          <a:off x="2636838" y="3200400"/>
          <a:ext cx="3335337" cy="1693863"/>
        </p:xfrm>
        <a:graphic>
          <a:graphicData uri="http://schemas.openxmlformats.org/presentationml/2006/ole">
            <mc:AlternateContent xmlns:mc="http://schemas.openxmlformats.org/markup-compatibility/2006">
              <mc:Choice xmlns:v="urn:schemas-microsoft-com:vml" Requires="v">
                <p:oleObj spid="_x0000_s64521" name="Equation" r:id="rId3" imgW="876240" imgH="444240" progId="Equation.3">
                  <p:embed/>
                </p:oleObj>
              </mc:Choice>
              <mc:Fallback>
                <p:oleObj name="Equation" r:id="rId3" imgW="876240" imgH="44424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838" y="3200400"/>
                        <a:ext cx="3335337" cy="169386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Escape from Planet Earth</a:t>
            </a:r>
            <a:endParaRPr lang="en-US" dirty="0"/>
          </a:p>
        </p:txBody>
      </p:sp>
      <p:sp>
        <p:nvSpPr>
          <p:cNvPr id="3" name="Content Placeholder 2"/>
          <p:cNvSpPr>
            <a:spLocks noGrp="1"/>
          </p:cNvSpPr>
          <p:nvPr>
            <p:ph idx="1"/>
          </p:nvPr>
        </p:nvSpPr>
        <p:spPr/>
        <p:txBody>
          <a:bodyPr/>
          <a:lstStyle/>
          <a:p>
            <a:r>
              <a:rPr lang="en-US" dirty="0" smtClean="0"/>
              <a:t>In reality there are other things to consider when launching a rocket from earth:</a:t>
            </a:r>
          </a:p>
          <a:p>
            <a:pPr lvl="1"/>
            <a:r>
              <a:rPr lang="en-US" dirty="0" smtClean="0"/>
              <a:t>Atmospheric friction</a:t>
            </a:r>
          </a:p>
          <a:p>
            <a:pPr lvl="1"/>
            <a:r>
              <a:rPr lang="en-US" dirty="0" smtClean="0"/>
              <a:t>Gravitational pull of the Sun, Moon, and other planets</a:t>
            </a:r>
          </a:p>
          <a:p>
            <a:pPr lvl="1"/>
            <a:r>
              <a:rPr lang="en-US" dirty="0" smtClean="0"/>
              <a:t>Considers only ballistic motion and not that of a rocket with a continuous force applied</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Orbital Motion </a:t>
            </a:r>
            <a:endParaRPr lang="en-US" dirty="0"/>
          </a:p>
        </p:txBody>
      </p:sp>
      <p:sp>
        <p:nvSpPr>
          <p:cNvPr id="3" name="Content Placeholder 2"/>
          <p:cNvSpPr>
            <a:spLocks noGrp="1"/>
          </p:cNvSpPr>
          <p:nvPr>
            <p:ph idx="1"/>
          </p:nvPr>
        </p:nvSpPr>
        <p:spPr/>
        <p:txBody>
          <a:bodyPr/>
          <a:lstStyle/>
          <a:p>
            <a:r>
              <a:rPr lang="en-US" dirty="0" smtClean="0"/>
              <a:t>The law of gravitational attraction combined with Newton’s second law show that the orbit of any body due to gravitational attraction will follow the path of an ellipse or a circle (circles are ellipses with both foci at the same point).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Orbital Speed</a:t>
            </a:r>
            <a:endParaRPr lang="en-US" dirty="0"/>
          </a:p>
        </p:txBody>
      </p:sp>
      <p:pic>
        <p:nvPicPr>
          <p:cNvPr id="5" name="Content Placeholder 4" descr="scan0002.jpg"/>
          <p:cNvPicPr>
            <a:picLocks noGrp="1" noChangeAspect="1"/>
          </p:cNvPicPr>
          <p:nvPr>
            <p:ph idx="1"/>
          </p:nvPr>
        </p:nvPicPr>
        <p:blipFill>
          <a:blip r:embed="rId3" cstate="print"/>
          <a:stretch>
            <a:fillRect/>
          </a:stretch>
        </p:blipFill>
        <p:spPr>
          <a:xfrm>
            <a:off x="4419600" y="2467567"/>
            <a:ext cx="4576732" cy="3018833"/>
          </a:xfrm>
        </p:spPr>
      </p:pic>
      <p:graphicFrame>
        <p:nvGraphicFramePr>
          <p:cNvPr id="40962" name="Object 2"/>
          <p:cNvGraphicFramePr>
            <a:graphicFrameLocks noChangeAspect="1"/>
          </p:cNvGraphicFramePr>
          <p:nvPr/>
        </p:nvGraphicFramePr>
        <p:xfrm>
          <a:off x="533400" y="1676400"/>
          <a:ext cx="3652838" cy="4492625"/>
        </p:xfrm>
        <a:graphic>
          <a:graphicData uri="http://schemas.openxmlformats.org/presentationml/2006/ole">
            <mc:AlternateContent xmlns:mc="http://schemas.openxmlformats.org/markup-compatibility/2006">
              <mc:Choice xmlns:v="urn:schemas-microsoft-com:vml" Requires="v">
                <p:oleObj spid="_x0000_s40975" name="Equation" r:id="rId4" imgW="888614" imgH="1091726" progId="Equation.3">
                  <p:embed/>
                </p:oleObj>
              </mc:Choice>
              <mc:Fallback>
                <p:oleObj name="Equation" r:id="rId4" imgW="888614" imgH="1091726" progId="Equation.3">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76400"/>
                        <a:ext cx="3652838" cy="44926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Holes</a:t>
            </a:r>
            <a:endParaRPr lang="en-US" dirty="0"/>
          </a:p>
        </p:txBody>
      </p:sp>
      <p:sp>
        <p:nvSpPr>
          <p:cNvPr id="3" name="Content Placeholder 2"/>
          <p:cNvSpPr>
            <a:spLocks noGrp="1"/>
          </p:cNvSpPr>
          <p:nvPr>
            <p:ph idx="1"/>
          </p:nvPr>
        </p:nvSpPr>
        <p:spPr>
          <a:xfrm>
            <a:off x="304800" y="1783560"/>
            <a:ext cx="5257800" cy="4572000"/>
          </a:xfrm>
        </p:spPr>
        <p:txBody>
          <a:bodyPr/>
          <a:lstStyle/>
          <a:p>
            <a:r>
              <a:rPr lang="en-US" dirty="0" smtClean="0"/>
              <a:t>What if the required escape velocity exceeds the speed of light?</a:t>
            </a:r>
          </a:p>
          <a:p>
            <a:r>
              <a:rPr lang="en-US" dirty="0" smtClean="0"/>
              <a:t>This means that nothing, even light, can escape the star and it is a black hole</a:t>
            </a:r>
          </a:p>
          <a:p>
            <a:r>
              <a:rPr lang="en-US" dirty="0" smtClean="0"/>
              <a:t>The radius at which this occurs is called the </a:t>
            </a:r>
            <a:r>
              <a:rPr lang="en-US" smtClean="0"/>
              <a:t>Schwarzschild radius</a:t>
            </a:r>
            <a:endParaRPr lang="en-US" dirty="0"/>
          </a:p>
        </p:txBody>
      </p:sp>
      <p:graphicFrame>
        <p:nvGraphicFramePr>
          <p:cNvPr id="65538" name="Object 8"/>
          <p:cNvGraphicFramePr>
            <a:graphicFrameLocks noChangeAspect="1"/>
          </p:cNvGraphicFramePr>
          <p:nvPr>
            <p:extLst>
              <p:ext uri="{D42A27DB-BD31-4B8C-83A1-F6EECF244321}">
                <p14:modId xmlns:p14="http://schemas.microsoft.com/office/powerpoint/2010/main" val="808142027"/>
              </p:ext>
            </p:extLst>
          </p:nvPr>
        </p:nvGraphicFramePr>
        <p:xfrm>
          <a:off x="5880100" y="1387475"/>
          <a:ext cx="2844800" cy="4248150"/>
        </p:xfrm>
        <a:graphic>
          <a:graphicData uri="http://schemas.openxmlformats.org/presentationml/2006/ole">
            <mc:AlternateContent xmlns:mc="http://schemas.openxmlformats.org/markup-compatibility/2006">
              <mc:Choice xmlns:v="urn:schemas-microsoft-com:vml" Requires="v">
                <p:oleObj spid="_x0000_s65545" name="Equation" r:id="rId3" imgW="749160" imgH="1117440" progId="Equation.3">
                  <p:embed/>
                </p:oleObj>
              </mc:Choice>
              <mc:Fallback>
                <p:oleObj name="Equation" r:id="rId3" imgW="749160" imgH="1117440" progId="Equation.3">
                  <p:embed/>
                  <p:pic>
                    <p:nvPicPr>
                      <p:cNvPr id="0" name="Object 8"/>
                      <p:cNvPicPr>
                        <a:picLocks noChangeAspect="1" noChangeArrowheads="1"/>
                      </p:cNvPicPr>
                      <p:nvPr/>
                    </p:nvPicPr>
                    <p:blipFill>
                      <a:blip r:embed="rId4"/>
                      <a:srcRect/>
                      <a:stretch>
                        <a:fillRect/>
                      </a:stretch>
                    </p:blipFill>
                    <p:spPr bwMode="auto">
                      <a:xfrm>
                        <a:off x="5880100" y="1387475"/>
                        <a:ext cx="2844800" cy="4248150"/>
                      </a:xfrm>
                      <a:prstGeom prst="rect">
                        <a:avLst/>
                      </a:prstGeom>
                      <a:solidFill>
                        <a:schemeClr val="tx1"/>
                      </a:solidFill>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Weightlessness</a:t>
            </a:r>
            <a:endParaRPr lang="en-US" dirty="0"/>
          </a:p>
        </p:txBody>
      </p:sp>
      <p:sp>
        <p:nvSpPr>
          <p:cNvPr id="3" name="Content Placeholder 2"/>
          <p:cNvSpPr>
            <a:spLocks noGrp="1"/>
          </p:cNvSpPr>
          <p:nvPr>
            <p:ph idx="1"/>
          </p:nvPr>
        </p:nvSpPr>
        <p:spPr>
          <a:xfrm>
            <a:off x="222250" y="1433809"/>
            <a:ext cx="5645150" cy="4929096"/>
          </a:xfrm>
        </p:spPr>
        <p:txBody>
          <a:bodyPr/>
          <a:lstStyle/>
          <a:p>
            <a:r>
              <a:rPr lang="en-US" dirty="0" smtClean="0"/>
              <a:t>“Relative weightlessness” occurs when the centripetal acceleration is equal to the acceleration due to gravity</a:t>
            </a:r>
          </a:p>
          <a:p>
            <a:pPr lvl="1"/>
            <a:r>
              <a:rPr lang="en-US" dirty="0" smtClean="0">
                <a:hlinkClick r:id="rId3" action="ppaction://hlinkfile"/>
              </a:rPr>
              <a:t>Motorcycle jump</a:t>
            </a:r>
            <a:endParaRPr lang="en-US" dirty="0" smtClean="0"/>
          </a:p>
          <a:p>
            <a:pPr lvl="1"/>
            <a:r>
              <a:rPr lang="en-US" dirty="0" smtClean="0">
                <a:hlinkClick r:id="rId4" action="ppaction://hlinkfile"/>
              </a:rPr>
              <a:t>Ski jumper</a:t>
            </a:r>
            <a:endParaRPr lang="en-US" dirty="0"/>
          </a:p>
        </p:txBody>
      </p:sp>
      <p:graphicFrame>
        <p:nvGraphicFramePr>
          <p:cNvPr id="4" name="Object 8"/>
          <p:cNvGraphicFramePr>
            <a:graphicFrameLocks noChangeAspect="1"/>
          </p:cNvGraphicFramePr>
          <p:nvPr>
            <p:extLst>
              <p:ext uri="{D42A27DB-BD31-4B8C-83A1-F6EECF244321}">
                <p14:modId xmlns:p14="http://schemas.microsoft.com/office/powerpoint/2010/main" val="2039451817"/>
              </p:ext>
            </p:extLst>
          </p:nvPr>
        </p:nvGraphicFramePr>
        <p:xfrm>
          <a:off x="6324600" y="1295400"/>
          <a:ext cx="2603500" cy="3186113"/>
        </p:xfrm>
        <a:graphic>
          <a:graphicData uri="http://schemas.openxmlformats.org/presentationml/2006/ole">
            <mc:AlternateContent xmlns:mc="http://schemas.openxmlformats.org/markup-compatibility/2006">
              <mc:Choice xmlns:v="urn:schemas-microsoft-com:vml" Requires="v">
                <p:oleObj spid="_x0000_s66569" name="Equation" r:id="rId5" imgW="685800" imgH="838080" progId="Equation.3">
                  <p:embed/>
                </p:oleObj>
              </mc:Choice>
              <mc:Fallback>
                <p:oleObj name="Equation" r:id="rId5" imgW="685800" imgH="838080" progId="Equation.3">
                  <p:embed/>
                  <p:pic>
                    <p:nvPicPr>
                      <p:cNvPr id="0" name=""/>
                      <p:cNvPicPr>
                        <a:picLocks noChangeAspect="1" noChangeArrowheads="1"/>
                      </p:cNvPicPr>
                      <p:nvPr/>
                    </p:nvPicPr>
                    <p:blipFill>
                      <a:blip r:embed="rId6"/>
                      <a:srcRect/>
                      <a:stretch>
                        <a:fillRect/>
                      </a:stretch>
                    </p:blipFill>
                    <p:spPr bwMode="auto">
                      <a:xfrm>
                        <a:off x="6324600" y="1295400"/>
                        <a:ext cx="2603500" cy="3186113"/>
                      </a:xfrm>
                      <a:prstGeom prst="rect">
                        <a:avLst/>
                      </a:prstGeom>
                      <a:solidFill>
                        <a:schemeClr val="tx1"/>
                      </a:solidFill>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Weightlessness</a:t>
            </a:r>
            <a:endParaRPr lang="en-US" dirty="0"/>
          </a:p>
        </p:txBody>
      </p:sp>
      <p:sp>
        <p:nvSpPr>
          <p:cNvPr id="3" name="Content Placeholder 2"/>
          <p:cNvSpPr>
            <a:spLocks noGrp="1"/>
          </p:cNvSpPr>
          <p:nvPr>
            <p:ph idx="1"/>
          </p:nvPr>
        </p:nvSpPr>
        <p:spPr>
          <a:xfrm>
            <a:off x="222250" y="1752599"/>
            <a:ext cx="4044950" cy="4610305"/>
          </a:xfrm>
        </p:spPr>
        <p:txBody>
          <a:bodyPr/>
          <a:lstStyle/>
          <a:p>
            <a:r>
              <a:rPr lang="en-US" dirty="0" smtClean="0"/>
              <a:t>Weightlessness in Space</a:t>
            </a:r>
            <a:endParaRPr lang="en-US" dirty="0"/>
          </a:p>
        </p:txBody>
      </p:sp>
      <p:graphicFrame>
        <p:nvGraphicFramePr>
          <p:cNvPr id="4" name="Object 8"/>
          <p:cNvGraphicFramePr>
            <a:graphicFrameLocks noChangeAspect="1"/>
          </p:cNvGraphicFramePr>
          <p:nvPr>
            <p:extLst>
              <p:ext uri="{D42A27DB-BD31-4B8C-83A1-F6EECF244321}">
                <p14:modId xmlns:p14="http://schemas.microsoft.com/office/powerpoint/2010/main" val="1943113586"/>
              </p:ext>
            </p:extLst>
          </p:nvPr>
        </p:nvGraphicFramePr>
        <p:xfrm>
          <a:off x="4902200" y="1524000"/>
          <a:ext cx="3963988" cy="5175250"/>
        </p:xfrm>
        <a:graphic>
          <a:graphicData uri="http://schemas.openxmlformats.org/presentationml/2006/ole">
            <mc:AlternateContent xmlns:mc="http://schemas.openxmlformats.org/markup-compatibility/2006">
              <mc:Choice xmlns:v="urn:schemas-microsoft-com:vml" Requires="v">
                <p:oleObj spid="_x0000_s67592" name="Equation" r:id="rId3" imgW="1130040" imgH="1473120" progId="Equation.3">
                  <p:embed/>
                </p:oleObj>
              </mc:Choice>
              <mc:Fallback>
                <p:oleObj name="Equation" r:id="rId3" imgW="1130040" imgH="1473120" progId="Equation.3">
                  <p:embed/>
                  <p:pic>
                    <p:nvPicPr>
                      <p:cNvPr id="0" name=""/>
                      <p:cNvPicPr>
                        <a:picLocks noChangeAspect="1" noChangeArrowheads="1"/>
                      </p:cNvPicPr>
                      <p:nvPr/>
                    </p:nvPicPr>
                    <p:blipFill>
                      <a:blip r:embed="rId4"/>
                      <a:srcRect/>
                      <a:stretch>
                        <a:fillRect/>
                      </a:stretch>
                    </p:blipFill>
                    <p:spPr bwMode="auto">
                      <a:xfrm>
                        <a:off x="4902200" y="1524000"/>
                        <a:ext cx="3963988" cy="517525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808137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Weightlessness</a:t>
            </a:r>
            <a:endParaRPr lang="en-US" dirty="0"/>
          </a:p>
        </p:txBody>
      </p:sp>
      <p:sp>
        <p:nvSpPr>
          <p:cNvPr id="3" name="Content Placeholder 2"/>
          <p:cNvSpPr>
            <a:spLocks noGrp="1"/>
          </p:cNvSpPr>
          <p:nvPr>
            <p:ph idx="1"/>
          </p:nvPr>
        </p:nvSpPr>
        <p:spPr>
          <a:xfrm>
            <a:off x="152400" y="1752600"/>
            <a:ext cx="4114800" cy="4610305"/>
          </a:xfrm>
        </p:spPr>
        <p:txBody>
          <a:bodyPr/>
          <a:lstStyle/>
          <a:p>
            <a:r>
              <a:rPr lang="en-US" dirty="0" smtClean="0"/>
              <a:t>Weightlessness in Space</a:t>
            </a:r>
          </a:p>
          <a:p>
            <a:r>
              <a:rPr lang="en-US" dirty="0" smtClean="0"/>
              <a:t>When the object is at orbit speed, the normal force is zero, i.e. “weightless”</a:t>
            </a:r>
            <a:endParaRPr lang="en-US" dirty="0"/>
          </a:p>
        </p:txBody>
      </p:sp>
      <p:graphicFrame>
        <p:nvGraphicFramePr>
          <p:cNvPr id="5" name="Object 8"/>
          <p:cNvGraphicFramePr>
            <a:graphicFrameLocks noChangeAspect="1"/>
          </p:cNvGraphicFramePr>
          <p:nvPr>
            <p:extLst>
              <p:ext uri="{D42A27DB-BD31-4B8C-83A1-F6EECF244321}">
                <p14:modId xmlns:p14="http://schemas.microsoft.com/office/powerpoint/2010/main" val="270773001"/>
              </p:ext>
            </p:extLst>
          </p:nvPr>
        </p:nvGraphicFramePr>
        <p:xfrm>
          <a:off x="4648200" y="1371600"/>
          <a:ext cx="4167188" cy="5208654"/>
        </p:xfrm>
        <a:graphic>
          <a:graphicData uri="http://schemas.openxmlformats.org/presentationml/2006/ole">
            <mc:AlternateContent xmlns:mc="http://schemas.openxmlformats.org/markup-compatibility/2006">
              <mc:Choice xmlns:v="urn:schemas-microsoft-com:vml" Requires="v">
                <p:oleObj spid="_x0000_s68614" name="Equation" r:id="rId3" imgW="1536480" imgH="1917360" progId="Equation.3">
                  <p:embed/>
                </p:oleObj>
              </mc:Choice>
              <mc:Fallback>
                <p:oleObj name="Equation" r:id="rId3" imgW="1536480" imgH="1917360" progId="Equation.3">
                  <p:embed/>
                  <p:pic>
                    <p:nvPicPr>
                      <p:cNvPr id="0" name=""/>
                      <p:cNvPicPr>
                        <a:picLocks noChangeAspect="1" noChangeArrowheads="1"/>
                      </p:cNvPicPr>
                      <p:nvPr/>
                    </p:nvPicPr>
                    <p:blipFill>
                      <a:blip r:embed="rId4"/>
                      <a:srcRect/>
                      <a:stretch>
                        <a:fillRect/>
                      </a:stretch>
                    </p:blipFill>
                    <p:spPr bwMode="auto">
                      <a:xfrm>
                        <a:off x="4648200" y="1371600"/>
                        <a:ext cx="4167188" cy="5208654"/>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730568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ction="ppaction://hlinkfile"/>
              </a:rPr>
              <a:t>Gravity Waves?</a:t>
            </a:r>
            <a:endParaRPr lang="en-US" dirty="0"/>
          </a:p>
        </p:txBody>
      </p:sp>
      <p:pic>
        <p:nvPicPr>
          <p:cNvPr id="4" name="Gravitational+Waves.mp4">
            <a:hlinkClick r:id="" action="ppaction://media"/>
          </p:cNvPr>
          <p:cNvPicPr>
            <a:picLocks noGrp="1" noRot="1" noChangeAspect="1"/>
          </p:cNvPicPr>
          <p:nvPr>
            <p:ph idx="1"/>
            <a:videoFile r:link="rId1"/>
          </p:nvPr>
        </p:nvPicPr>
        <p:blipFill>
          <a:blip r:embed="rId4" cstate="print"/>
          <a:stretch>
            <a:fillRect/>
          </a:stretch>
        </p:blipFill>
        <p:spPr>
          <a:xfrm>
            <a:off x="1295399" y="1441450"/>
            <a:ext cx="6917267" cy="51879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Inverse Square Law Behavior</a:t>
            </a:r>
            <a:endParaRPr lang="en-US" dirty="0"/>
          </a:p>
        </p:txBody>
      </p:sp>
      <p:sp>
        <p:nvSpPr>
          <p:cNvPr id="3" name="Content Placeholder 2"/>
          <p:cNvSpPr>
            <a:spLocks noGrp="1"/>
          </p:cNvSpPr>
          <p:nvPr>
            <p:ph idx="1"/>
          </p:nvPr>
        </p:nvSpPr>
        <p:spPr>
          <a:xfrm>
            <a:off x="381000" y="1426464"/>
            <a:ext cx="5410200" cy="4929096"/>
          </a:xfrm>
        </p:spPr>
        <p:txBody>
          <a:bodyPr/>
          <a:lstStyle/>
          <a:p>
            <a:r>
              <a:rPr lang="en-US" dirty="0" smtClean="0"/>
              <a:t>The gravitational and electrical forces are inversely proportional to the square of the distance from the source</a:t>
            </a:r>
            <a:endParaRPr lang="en-US" dirty="0"/>
          </a:p>
        </p:txBody>
      </p:sp>
      <p:graphicFrame>
        <p:nvGraphicFramePr>
          <p:cNvPr id="4" name="Object 8"/>
          <p:cNvGraphicFramePr>
            <a:graphicFrameLocks noChangeAspect="1"/>
          </p:cNvGraphicFramePr>
          <p:nvPr>
            <p:extLst>
              <p:ext uri="{D42A27DB-BD31-4B8C-83A1-F6EECF244321}">
                <p14:modId xmlns:p14="http://schemas.microsoft.com/office/powerpoint/2010/main" val="1109098529"/>
              </p:ext>
            </p:extLst>
          </p:nvPr>
        </p:nvGraphicFramePr>
        <p:xfrm>
          <a:off x="5970587" y="2057400"/>
          <a:ext cx="2716213" cy="3294062"/>
        </p:xfrm>
        <a:graphic>
          <a:graphicData uri="http://schemas.openxmlformats.org/presentationml/2006/ole">
            <mc:AlternateContent xmlns:mc="http://schemas.openxmlformats.org/markup-compatibility/2006">
              <mc:Choice xmlns:v="urn:schemas-microsoft-com:vml" Requires="v">
                <p:oleObj spid="_x0000_s69637" name="Equation" r:id="rId3" imgW="838080" imgH="1015920" progId="Equation.3">
                  <p:embed/>
                </p:oleObj>
              </mc:Choice>
              <mc:Fallback>
                <p:oleObj name="Equation" r:id="rId3" imgW="838080" imgH="1015920" progId="Equation.3">
                  <p:embed/>
                  <p:pic>
                    <p:nvPicPr>
                      <p:cNvPr id="0" name=""/>
                      <p:cNvPicPr>
                        <a:picLocks noChangeAspect="1" noChangeArrowheads="1"/>
                      </p:cNvPicPr>
                      <p:nvPr/>
                    </p:nvPicPr>
                    <p:blipFill>
                      <a:blip r:embed="rId4"/>
                      <a:srcRect/>
                      <a:stretch>
                        <a:fillRect/>
                      </a:stretch>
                    </p:blipFill>
                    <p:spPr bwMode="auto">
                      <a:xfrm>
                        <a:off x="5970587" y="2057400"/>
                        <a:ext cx="2716213" cy="3294062"/>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303778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Inverse Square Law Behavior</a:t>
            </a:r>
            <a:endParaRPr lang="en-US" dirty="0"/>
          </a:p>
        </p:txBody>
      </p:sp>
      <p:sp>
        <p:nvSpPr>
          <p:cNvPr id="3" name="Content Placeholder 2"/>
          <p:cNvSpPr>
            <a:spLocks noGrp="1"/>
          </p:cNvSpPr>
          <p:nvPr>
            <p:ph idx="1"/>
          </p:nvPr>
        </p:nvSpPr>
        <p:spPr>
          <a:xfrm>
            <a:off x="381000" y="1426464"/>
            <a:ext cx="5410200" cy="4929096"/>
          </a:xfrm>
        </p:spPr>
        <p:txBody>
          <a:bodyPr/>
          <a:lstStyle/>
          <a:p>
            <a:r>
              <a:rPr lang="en-US" dirty="0" smtClean="0"/>
              <a:t>The gravitational and electrical forces are inversely proportional to the square of the distance from the source</a:t>
            </a:r>
            <a:endParaRPr lang="en-US" dirty="0"/>
          </a:p>
        </p:txBody>
      </p:sp>
      <p:graphicFrame>
        <p:nvGraphicFramePr>
          <p:cNvPr id="4" name="Object 8"/>
          <p:cNvGraphicFramePr>
            <a:graphicFrameLocks noChangeAspect="1"/>
          </p:cNvGraphicFramePr>
          <p:nvPr>
            <p:extLst>
              <p:ext uri="{D42A27DB-BD31-4B8C-83A1-F6EECF244321}">
                <p14:modId xmlns:p14="http://schemas.microsoft.com/office/powerpoint/2010/main" val="1109098529"/>
              </p:ext>
            </p:extLst>
          </p:nvPr>
        </p:nvGraphicFramePr>
        <p:xfrm>
          <a:off x="5970587" y="2057400"/>
          <a:ext cx="2716213" cy="3294062"/>
        </p:xfrm>
        <a:graphic>
          <a:graphicData uri="http://schemas.openxmlformats.org/presentationml/2006/ole">
            <mc:AlternateContent xmlns:mc="http://schemas.openxmlformats.org/markup-compatibility/2006">
              <mc:Choice xmlns:v="urn:schemas-microsoft-com:vml" Requires="v">
                <p:oleObj spid="_x0000_s70662" name="Equation" r:id="rId3" imgW="838080" imgH="1015920" progId="Equation.3">
                  <p:embed/>
                </p:oleObj>
              </mc:Choice>
              <mc:Fallback>
                <p:oleObj name="Equation" r:id="rId3" imgW="838080" imgH="1015920" progId="Equation.3">
                  <p:embed/>
                  <p:pic>
                    <p:nvPicPr>
                      <p:cNvPr id="0" name=""/>
                      <p:cNvPicPr>
                        <a:picLocks noChangeAspect="1" noChangeArrowheads="1"/>
                      </p:cNvPicPr>
                      <p:nvPr/>
                    </p:nvPicPr>
                    <p:blipFill>
                      <a:blip r:embed="rId4"/>
                      <a:srcRect/>
                      <a:stretch>
                        <a:fillRect/>
                      </a:stretch>
                    </p:blipFill>
                    <p:spPr bwMode="auto">
                      <a:xfrm>
                        <a:off x="5970587" y="2057400"/>
                        <a:ext cx="2716213" cy="3294062"/>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535997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Inverse Square Law Behavior</a:t>
            </a:r>
            <a:endParaRPr lang="en-US" dirty="0"/>
          </a:p>
        </p:txBody>
      </p:sp>
      <p:sp>
        <p:nvSpPr>
          <p:cNvPr id="3" name="Content Placeholder 2"/>
          <p:cNvSpPr>
            <a:spLocks noGrp="1"/>
          </p:cNvSpPr>
          <p:nvPr>
            <p:ph idx="1"/>
          </p:nvPr>
        </p:nvSpPr>
        <p:spPr>
          <a:xfrm>
            <a:off x="381000" y="1426464"/>
            <a:ext cx="5410200" cy="4929096"/>
          </a:xfrm>
        </p:spPr>
        <p:txBody>
          <a:bodyPr/>
          <a:lstStyle/>
          <a:p>
            <a:r>
              <a:rPr lang="en-US" dirty="0" smtClean="0"/>
              <a:t>The gravitational and electrical forces are inversely proportional to the square of the distance from the source</a:t>
            </a:r>
            <a:endParaRPr lang="en-US" dirty="0"/>
          </a:p>
        </p:txBody>
      </p:sp>
      <p:graphicFrame>
        <p:nvGraphicFramePr>
          <p:cNvPr id="4" name="Object 8"/>
          <p:cNvGraphicFramePr>
            <a:graphicFrameLocks noChangeAspect="1"/>
          </p:cNvGraphicFramePr>
          <p:nvPr>
            <p:extLst>
              <p:ext uri="{D42A27DB-BD31-4B8C-83A1-F6EECF244321}">
                <p14:modId xmlns:p14="http://schemas.microsoft.com/office/powerpoint/2010/main" val="212877468"/>
              </p:ext>
            </p:extLst>
          </p:nvPr>
        </p:nvGraphicFramePr>
        <p:xfrm>
          <a:off x="6324600" y="1981200"/>
          <a:ext cx="2234484" cy="838200"/>
        </p:xfrm>
        <a:graphic>
          <a:graphicData uri="http://schemas.openxmlformats.org/presentationml/2006/ole">
            <mc:AlternateContent xmlns:mc="http://schemas.openxmlformats.org/markup-compatibility/2006">
              <mc:Choice xmlns:v="urn:schemas-microsoft-com:vml" Requires="v">
                <p:oleObj spid="_x0000_s71685" name="Equation" r:id="rId3" imgW="507960" imgH="190440" progId="Equation.3">
                  <p:embed/>
                </p:oleObj>
              </mc:Choice>
              <mc:Fallback>
                <p:oleObj name="Equation" r:id="rId3" imgW="507960" imgH="190440" progId="Equation.3">
                  <p:embed/>
                  <p:pic>
                    <p:nvPicPr>
                      <p:cNvPr id="0" name=""/>
                      <p:cNvPicPr>
                        <a:picLocks noChangeAspect="1" noChangeArrowheads="1"/>
                      </p:cNvPicPr>
                      <p:nvPr/>
                    </p:nvPicPr>
                    <p:blipFill>
                      <a:blip r:embed="rId4"/>
                      <a:srcRect/>
                      <a:stretch>
                        <a:fillRect/>
                      </a:stretch>
                    </p:blipFill>
                    <p:spPr bwMode="auto">
                      <a:xfrm>
                        <a:off x="6324600" y="1981200"/>
                        <a:ext cx="2234484" cy="83820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286363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Inverse Square Law Behavior</a:t>
            </a:r>
            <a:endParaRPr lang="en-US" dirty="0"/>
          </a:p>
        </p:txBody>
      </p:sp>
      <p:sp>
        <p:nvSpPr>
          <p:cNvPr id="3" name="Content Placeholder 2"/>
          <p:cNvSpPr>
            <a:spLocks noGrp="1"/>
          </p:cNvSpPr>
          <p:nvPr>
            <p:ph idx="1"/>
          </p:nvPr>
        </p:nvSpPr>
        <p:spPr>
          <a:xfrm>
            <a:off x="381000" y="1219200"/>
            <a:ext cx="5715000" cy="5136360"/>
          </a:xfrm>
        </p:spPr>
        <p:txBody>
          <a:bodyPr/>
          <a:lstStyle/>
          <a:p>
            <a:r>
              <a:rPr lang="en-US" dirty="0" smtClean="0"/>
              <a:t>Since these forces radiate from the source, their spherical “area of influence” quadruples as distance doubles</a:t>
            </a:r>
            <a:endParaRPr lang="en-US" dirty="0"/>
          </a:p>
        </p:txBody>
      </p:sp>
      <p:graphicFrame>
        <p:nvGraphicFramePr>
          <p:cNvPr id="4" name="Object 8"/>
          <p:cNvGraphicFramePr>
            <a:graphicFrameLocks noChangeAspect="1"/>
          </p:cNvGraphicFramePr>
          <p:nvPr>
            <p:extLst>
              <p:ext uri="{D42A27DB-BD31-4B8C-83A1-F6EECF244321}">
                <p14:modId xmlns:p14="http://schemas.microsoft.com/office/powerpoint/2010/main" val="1343416315"/>
              </p:ext>
            </p:extLst>
          </p:nvPr>
        </p:nvGraphicFramePr>
        <p:xfrm>
          <a:off x="6381750" y="1997075"/>
          <a:ext cx="1893888" cy="3416300"/>
        </p:xfrm>
        <a:graphic>
          <a:graphicData uri="http://schemas.openxmlformats.org/presentationml/2006/ole">
            <mc:AlternateContent xmlns:mc="http://schemas.openxmlformats.org/markup-compatibility/2006">
              <mc:Choice xmlns:v="urn:schemas-microsoft-com:vml" Requires="v">
                <p:oleObj spid="_x0000_s72709" name="Equation" r:id="rId3" imgW="583920" imgH="1054080" progId="Equation.3">
                  <p:embed/>
                </p:oleObj>
              </mc:Choice>
              <mc:Fallback>
                <p:oleObj name="Equation" r:id="rId3" imgW="583920" imgH="1054080" progId="Equation.3">
                  <p:embed/>
                  <p:pic>
                    <p:nvPicPr>
                      <p:cNvPr id="0" name=""/>
                      <p:cNvPicPr>
                        <a:picLocks noChangeAspect="1" noChangeArrowheads="1"/>
                      </p:cNvPicPr>
                      <p:nvPr/>
                    </p:nvPicPr>
                    <p:blipFill>
                      <a:blip r:embed="rId4"/>
                      <a:srcRect/>
                      <a:stretch>
                        <a:fillRect/>
                      </a:stretch>
                    </p:blipFill>
                    <p:spPr bwMode="auto">
                      <a:xfrm>
                        <a:off x="6381750" y="1997075"/>
                        <a:ext cx="1893888" cy="3416300"/>
                      </a:xfrm>
                      <a:prstGeom prst="rect">
                        <a:avLst/>
                      </a:prstGeom>
                      <a:solidFill>
                        <a:schemeClr val="tx1"/>
                      </a:solidFill>
                    </p:spPr>
                  </p:pic>
                </p:oleObj>
              </mc:Fallback>
            </mc:AlternateContent>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392" y="3505200"/>
            <a:ext cx="4417052" cy="2971800"/>
          </a:xfrm>
          <a:prstGeom prst="rect">
            <a:avLst/>
          </a:prstGeom>
        </p:spPr>
      </p:pic>
    </p:spTree>
    <p:extLst>
      <p:ext uri="{BB962C8B-B14F-4D97-AF65-F5344CB8AC3E}">
        <p14:creationId xmlns:p14="http://schemas.microsoft.com/office/powerpoint/2010/main" val="3341127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Inverse Square Law Behavior</a:t>
            </a:r>
            <a:endParaRPr lang="en-US" dirty="0"/>
          </a:p>
        </p:txBody>
      </p:sp>
      <p:sp>
        <p:nvSpPr>
          <p:cNvPr id="3" name="Content Placeholder 2"/>
          <p:cNvSpPr>
            <a:spLocks noGrp="1"/>
          </p:cNvSpPr>
          <p:nvPr>
            <p:ph idx="1"/>
          </p:nvPr>
        </p:nvSpPr>
        <p:spPr>
          <a:xfrm>
            <a:off x="381000" y="1219200"/>
            <a:ext cx="5715000" cy="5136360"/>
          </a:xfrm>
        </p:spPr>
        <p:txBody>
          <a:bodyPr/>
          <a:lstStyle/>
          <a:p>
            <a:r>
              <a:rPr lang="en-US" dirty="0" smtClean="0"/>
              <a:t>It is also related to the fact that photons and gravitons have zero mass (Chapter 7)</a:t>
            </a:r>
            <a:endParaRPr lang="en-US" dirty="0"/>
          </a:p>
        </p:txBody>
      </p:sp>
      <p:graphicFrame>
        <p:nvGraphicFramePr>
          <p:cNvPr id="4" name="Object 8"/>
          <p:cNvGraphicFramePr>
            <a:graphicFrameLocks noChangeAspect="1"/>
          </p:cNvGraphicFramePr>
          <p:nvPr>
            <p:extLst>
              <p:ext uri="{D42A27DB-BD31-4B8C-83A1-F6EECF244321}">
                <p14:modId xmlns:p14="http://schemas.microsoft.com/office/powerpoint/2010/main" val="1343416315"/>
              </p:ext>
            </p:extLst>
          </p:nvPr>
        </p:nvGraphicFramePr>
        <p:xfrm>
          <a:off x="6381750" y="1997075"/>
          <a:ext cx="1893888" cy="3416300"/>
        </p:xfrm>
        <a:graphic>
          <a:graphicData uri="http://schemas.openxmlformats.org/presentationml/2006/ole">
            <mc:AlternateContent xmlns:mc="http://schemas.openxmlformats.org/markup-compatibility/2006">
              <mc:Choice xmlns:v="urn:schemas-microsoft-com:vml" Requires="v">
                <p:oleObj spid="_x0000_s73732" name="Equation" r:id="rId3" imgW="583920" imgH="1054080" progId="Equation.3">
                  <p:embed/>
                </p:oleObj>
              </mc:Choice>
              <mc:Fallback>
                <p:oleObj name="Equation" r:id="rId3" imgW="583920" imgH="1054080" progId="Equation.3">
                  <p:embed/>
                  <p:pic>
                    <p:nvPicPr>
                      <p:cNvPr id="0" name=""/>
                      <p:cNvPicPr>
                        <a:picLocks noChangeAspect="1" noChangeArrowheads="1"/>
                      </p:cNvPicPr>
                      <p:nvPr/>
                    </p:nvPicPr>
                    <p:blipFill>
                      <a:blip r:embed="rId4"/>
                      <a:srcRect/>
                      <a:stretch>
                        <a:fillRect/>
                      </a:stretch>
                    </p:blipFill>
                    <p:spPr bwMode="auto">
                      <a:xfrm>
                        <a:off x="6381750" y="1997075"/>
                        <a:ext cx="1893888" cy="3416300"/>
                      </a:xfrm>
                      <a:prstGeom prst="rect">
                        <a:avLst/>
                      </a:prstGeom>
                      <a:solidFill>
                        <a:schemeClr val="tx1"/>
                      </a:solidFill>
                    </p:spPr>
                  </p:pic>
                </p:oleObj>
              </mc:Fallback>
            </mc:AlternateContent>
          </a:graphicData>
        </a:graphic>
      </p:graphicFrame>
      <p:pic>
        <p:nvPicPr>
          <p:cNvPr id="73730" name="Picture 2" descr="... graviton photon higgs wow seti alien contact the idea girl s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20743"/>
            <a:ext cx="5410200" cy="388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079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One Final Question</a:t>
            </a:r>
            <a:endParaRPr lang="en-US" dirty="0"/>
          </a:p>
        </p:txBody>
      </p:sp>
      <p:sp>
        <p:nvSpPr>
          <p:cNvPr id="3" name="Content Placeholder 2"/>
          <p:cNvSpPr>
            <a:spLocks noGrp="1"/>
          </p:cNvSpPr>
          <p:nvPr>
            <p:ph idx="1"/>
          </p:nvPr>
        </p:nvSpPr>
        <p:spPr>
          <a:xfrm>
            <a:off x="381000" y="1066800"/>
            <a:ext cx="8305800" cy="5288760"/>
          </a:xfrm>
        </p:spPr>
        <p:txBody>
          <a:bodyPr/>
          <a:lstStyle/>
          <a:p>
            <a:r>
              <a:rPr lang="en-US" dirty="0" smtClean="0"/>
              <a:t>What if we could fall through the center of the earth?</a:t>
            </a:r>
            <a:endParaRPr lang="en-US" dirty="0"/>
          </a:p>
        </p:txBody>
      </p:sp>
      <p:pic>
        <p:nvPicPr>
          <p:cNvPr id="4" name="What if we could fall through the center of the ear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057400"/>
            <a:ext cx="8382000" cy="4714875"/>
          </a:xfrm>
          <a:prstGeom prst="rect">
            <a:avLst/>
          </a:prstGeom>
        </p:spPr>
      </p:pic>
    </p:spTree>
    <p:extLst>
      <p:ext uri="{BB962C8B-B14F-4D97-AF65-F5344CB8AC3E}">
        <p14:creationId xmlns:p14="http://schemas.microsoft.com/office/powerpoint/2010/main" val="1047152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Potential </a:t>
            </a:r>
            <a:r>
              <a:rPr lang="en-US" sz="3200" dirty="0"/>
              <a:t>and potential energy </a:t>
            </a:r>
          </a:p>
          <a:p>
            <a:r>
              <a:rPr lang="en-US" sz="3200" dirty="0"/>
              <a:t>Potential gradient </a:t>
            </a:r>
          </a:p>
          <a:p>
            <a:r>
              <a:rPr lang="en-US" sz="3200" dirty="0"/>
              <a:t>Potential difference </a:t>
            </a:r>
          </a:p>
          <a:p>
            <a:r>
              <a:rPr lang="en-US" sz="3200" dirty="0"/>
              <a:t>Escape speed </a:t>
            </a:r>
          </a:p>
          <a:p>
            <a:r>
              <a:rPr lang="en-US" sz="3200" dirty="0"/>
              <a:t>Orbital motion, orbital speed and orbital energy </a:t>
            </a:r>
          </a:p>
          <a:p>
            <a:r>
              <a:rPr lang="en-US" sz="3200" dirty="0"/>
              <a:t>Forces and inverse-square law behavior</a:t>
            </a:r>
          </a:p>
          <a:p>
            <a:pPr lvl="0"/>
            <a:endParaRPr lang="en-US" dirty="0"/>
          </a:p>
        </p:txBody>
      </p:sp>
    </p:spTree>
    <p:extLst>
      <p:ext uri="{BB962C8B-B14F-4D97-AF65-F5344CB8AC3E}">
        <p14:creationId xmlns:p14="http://schemas.microsoft.com/office/powerpoint/2010/main" val="1180436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Guidance:</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Orbital </a:t>
            </a:r>
            <a:r>
              <a:rPr lang="en-US" sz="3200" dirty="0"/>
              <a:t>motion of a satellite around a planet is restricted to a consideration of circular orbits (links to 6.1 and 6.2) </a:t>
            </a:r>
          </a:p>
          <a:p>
            <a:r>
              <a:rPr lang="en-US" sz="3200" dirty="0"/>
              <a:t>Students should recognize that lines of force can be two-dimensional representations of three-dimensional fields </a:t>
            </a:r>
          </a:p>
        </p:txBody>
      </p:sp>
    </p:spTree>
    <p:extLst>
      <p:ext uri="{BB962C8B-B14F-4D97-AF65-F5344CB8AC3E}">
        <p14:creationId xmlns:p14="http://schemas.microsoft.com/office/powerpoint/2010/main" val="4171992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Guidance:</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Both </a:t>
            </a:r>
            <a:r>
              <a:rPr lang="en-US" sz="3200" dirty="0"/>
              <a:t>uniform and radial fields need to be considered </a:t>
            </a:r>
          </a:p>
          <a:p>
            <a:r>
              <a:rPr lang="en-US" sz="3200" dirty="0" smtClean="0"/>
              <a:t>Students </a:t>
            </a:r>
            <a:r>
              <a:rPr lang="en-US" sz="3200" dirty="0"/>
              <a:t>should assume that the electric field everywhere between parallel plates is uniform with edge effects occurring beyond the limits of the plates</a:t>
            </a:r>
            <a:r>
              <a:rPr lang="en-US" sz="3200" dirty="0" smtClean="0"/>
              <a:t>.</a:t>
            </a:r>
            <a:endParaRPr lang="en-US" sz="3200" dirty="0"/>
          </a:p>
        </p:txBody>
      </p:sp>
    </p:spTree>
    <p:extLst>
      <p:ext uri="{BB962C8B-B14F-4D97-AF65-F5344CB8AC3E}">
        <p14:creationId xmlns:p14="http://schemas.microsoft.com/office/powerpoint/2010/main" val="777134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Booklet Reference: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15000" y="4038600"/>
                <a:ext cx="3200400" cy="2407440"/>
              </a:xfrm>
            </p:spPr>
            <p:txBody>
              <a:bodyPr>
                <a:normAutofit/>
              </a:bodyPr>
              <a:lstStyle/>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𝑉</m:t>
                        </m:r>
                      </m:e>
                      <m:sub>
                        <m:r>
                          <a:rPr lang="en-US" sz="3200" i="1">
                            <a:latin typeface="Cambria Math" panose="02040503050406030204" pitchFamily="18" charset="0"/>
                          </a:rPr>
                          <m:t>𝑒𝑠𝑐</m:t>
                        </m:r>
                      </m:sub>
                    </m:sSub>
                    <m:r>
                      <a:rPr lang="en-US" sz="3200">
                        <a:latin typeface="Cambria Math" panose="02040503050406030204" pitchFamily="18" charset="0"/>
                      </a:rPr>
                      <m:t>=</m:t>
                    </m:r>
                    <m:rad>
                      <m:radPr>
                        <m:degHide m:val="on"/>
                        <m:ctrlPr>
                          <a:rPr lang="en-US" sz="3200" i="1">
                            <a:latin typeface="Cambria Math" panose="02040503050406030204" pitchFamily="18" charset="0"/>
                          </a:rPr>
                        </m:ctrlPr>
                      </m:radPr>
                      <m:deg/>
                      <m:e>
                        <m:f>
                          <m:fPr>
                            <m:ctrlPr>
                              <a:rPr lang="en-US" sz="3200" i="1">
                                <a:latin typeface="Cambria Math" panose="02040503050406030204" pitchFamily="18" charset="0"/>
                              </a:rPr>
                            </m:ctrlPr>
                          </m:fPr>
                          <m:num>
                            <m:r>
                              <a:rPr lang="en-US" sz="3200">
                                <a:latin typeface="Cambria Math" panose="02040503050406030204" pitchFamily="18" charset="0"/>
                              </a:rPr>
                              <m:t>2</m:t>
                            </m:r>
                            <m:r>
                              <a:rPr lang="en-US" sz="3200" i="1">
                                <a:latin typeface="Cambria Math" panose="02040503050406030204" pitchFamily="18" charset="0"/>
                              </a:rPr>
                              <m:t>𝐺𝑀</m:t>
                            </m:r>
                          </m:num>
                          <m:den>
                            <m:r>
                              <a:rPr lang="en-US" sz="3200" i="1">
                                <a:latin typeface="Cambria Math" panose="02040503050406030204" pitchFamily="18" charset="0"/>
                              </a:rPr>
                              <m:t>𝑟</m:t>
                            </m:r>
                          </m:den>
                        </m:f>
                      </m:e>
                    </m:rad>
                  </m:oMath>
                </a14:m>
                <a:endParaRPr lang="en-US" sz="3200" dirty="0"/>
              </a:p>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𝑉</m:t>
                        </m:r>
                      </m:e>
                      <m:sub>
                        <m:r>
                          <a:rPr lang="en-US" sz="3200" i="1">
                            <a:latin typeface="Cambria Math" panose="02040503050406030204" pitchFamily="18" charset="0"/>
                          </a:rPr>
                          <m:t>𝑜𝑟𝑏𝑖𝑡</m:t>
                        </m:r>
                      </m:sub>
                    </m:sSub>
                    <m:r>
                      <a:rPr lang="en-US" sz="3200">
                        <a:latin typeface="Cambria Math" panose="02040503050406030204" pitchFamily="18" charset="0"/>
                      </a:rPr>
                      <m:t>=</m:t>
                    </m:r>
                    <m:rad>
                      <m:radPr>
                        <m:degHide m:val="on"/>
                        <m:ctrlPr>
                          <a:rPr lang="en-US" sz="3200" i="1">
                            <a:latin typeface="Cambria Math" panose="02040503050406030204" pitchFamily="18" charset="0"/>
                          </a:rPr>
                        </m:ctrlPr>
                      </m:radPr>
                      <m:deg/>
                      <m:e>
                        <m:f>
                          <m:fPr>
                            <m:ctrlPr>
                              <a:rPr lang="en-US" sz="3200" i="1">
                                <a:latin typeface="Cambria Math" panose="02040503050406030204" pitchFamily="18" charset="0"/>
                              </a:rPr>
                            </m:ctrlPr>
                          </m:fPr>
                          <m:num>
                            <m:r>
                              <a:rPr lang="en-US" sz="3200" i="1">
                                <a:latin typeface="Cambria Math" panose="02040503050406030204" pitchFamily="18" charset="0"/>
                              </a:rPr>
                              <m:t>𝐺𝑀</m:t>
                            </m:r>
                          </m:num>
                          <m:den>
                            <m:r>
                              <a:rPr lang="en-US" sz="3200" i="1">
                                <a:latin typeface="Cambria Math" panose="02040503050406030204" pitchFamily="18" charset="0"/>
                              </a:rPr>
                              <m:t>𝑟</m:t>
                            </m:r>
                          </m:den>
                        </m:f>
                      </m:e>
                    </m:rad>
                  </m:oMath>
                </a14:m>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15000" y="4038600"/>
                <a:ext cx="3200400" cy="2407440"/>
              </a:xfrm>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609600" y="1524000"/>
              <a:ext cx="4860925" cy="4800600"/>
            </p:xfrm>
            <a:graphic>
              <a:graphicData uri="http://schemas.openxmlformats.org/drawingml/2006/table">
                <a:tbl>
                  <a:tblPr firstRow="1" firstCol="1" bandRow="1">
                    <a:tableStyleId>{5C22544A-7EE6-4342-B048-85BDC9FD1C3A}</a:tableStyleId>
                  </a:tblPr>
                  <a:tblGrid>
                    <a:gridCol w="2430145"/>
                    <a:gridCol w="2430780"/>
                  </a:tblGrid>
                  <a:tr h="1090504">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𝑔</m:t>
                                    </m:r>
                                  </m:sub>
                                </m:sSub>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𝐺𝑀</m:t>
                                    </m:r>
                                  </m:num>
                                  <m:den>
                                    <m:r>
                                      <a:rPr lang="en-US" sz="2800">
                                        <a:effectLst/>
                                        <a:latin typeface="Cambria Math" panose="02040503050406030204" pitchFamily="18" charset="0"/>
                                      </a:rPr>
                                      <m:t>𝑟</m:t>
                                    </m:r>
                                  </m:den>
                                </m:f>
                              </m:oMath>
                            </m:oMathPara>
                          </a14:m>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𝑒</m:t>
                                    </m:r>
                                  </m:sub>
                                </m:sSub>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𝑘𝑞</m:t>
                                    </m:r>
                                  </m:num>
                                  <m:den>
                                    <m:r>
                                      <a:rPr lang="en-US" sz="2800">
                                        <a:effectLst/>
                                        <a:latin typeface="Cambria Math" panose="02040503050406030204" pitchFamily="18" charset="0"/>
                                      </a:rPr>
                                      <m:t>𝑟</m:t>
                                    </m:r>
                                  </m:den>
                                </m:f>
                              </m:oMath>
                            </m:oMathPara>
                          </a14:m>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r>
                  <a:tr h="1099281">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r>
                                  <a:rPr lang="en-US" sz="2800">
                                    <a:effectLst/>
                                    <a:latin typeface="Cambria Math" panose="02040503050406030204" pitchFamily="18" charset="0"/>
                                  </a:rPr>
                                  <m:t>𝑔</m:t>
                                </m:r>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𝑔</m:t>
                                        </m:r>
                                      </m:sub>
                                    </m:sSub>
                                  </m:num>
                                  <m:den>
                                    <m:r>
                                      <a:rPr lang="en-US" sz="2800">
                                        <a:effectLst/>
                                        <a:latin typeface="Cambria Math" panose="02040503050406030204" pitchFamily="18" charset="0"/>
                                        <a:sym typeface="Symbol" panose="05050102010706020507" pitchFamily="18" charset="2"/>
                                      </a:rPr>
                                      <m:t></m:t>
                                    </m:r>
                                    <m:r>
                                      <a:rPr lang="en-US" sz="2800">
                                        <a:effectLst/>
                                        <a:latin typeface="Cambria Math" panose="02040503050406030204" pitchFamily="18" charset="0"/>
                                      </a:rPr>
                                      <m:t>𝑟</m:t>
                                    </m:r>
                                  </m:den>
                                </m:f>
                              </m:oMath>
                            </m:oMathPara>
                          </a14:m>
                          <a:endParaRPr lang="en-US" sz="2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r>
                                  <a:rPr lang="en-US" sz="2800">
                                    <a:effectLst/>
                                    <a:latin typeface="Cambria Math" panose="02040503050406030204" pitchFamily="18" charset="0"/>
                                  </a:rPr>
                                  <m:t>𝐸</m:t>
                                </m:r>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𝑒</m:t>
                                        </m:r>
                                      </m:sub>
                                    </m:sSub>
                                  </m:num>
                                  <m:den>
                                    <m:r>
                                      <a:rPr lang="en-US" sz="2800">
                                        <a:effectLst/>
                                        <a:latin typeface="Cambria Math" panose="02040503050406030204" pitchFamily="18" charset="0"/>
                                        <a:sym typeface="Symbol" panose="05050102010706020507" pitchFamily="18" charset="2"/>
                                      </a:rPr>
                                      <m:t></m:t>
                                    </m:r>
                                    <m:r>
                                      <a:rPr lang="en-US" sz="2800">
                                        <a:effectLst/>
                                        <a:latin typeface="Cambria Math" panose="02040503050406030204" pitchFamily="18" charset="0"/>
                                      </a:rPr>
                                      <m:t>𝑟</m:t>
                                    </m:r>
                                  </m:den>
                                </m:f>
                              </m:oMath>
                            </m:oMathPara>
                          </a14:m>
                          <a:endParaRPr lang="en-US" sz="2800">
                            <a:effectLst/>
                            <a:latin typeface="Times New Roman" panose="02020603050405020304" pitchFamily="18" charset="0"/>
                            <a:ea typeface="Times New Roman" panose="02020603050405020304" pitchFamily="18" charset="0"/>
                          </a:endParaRPr>
                        </a:p>
                      </a:txBody>
                      <a:tcPr marL="68580" marR="68580" marT="0" marB="0" anchor="ctr"/>
                    </a:tc>
                  </a:tr>
                  <a:tr h="1594296">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𝐸</m:t>
                                    </m:r>
                                  </m:e>
                                  <m:sub>
                                    <m:r>
                                      <a:rPr lang="en-US" sz="2800">
                                        <a:effectLst/>
                                        <a:latin typeface="Cambria Math" panose="02040503050406030204" pitchFamily="18" charset="0"/>
                                      </a:rPr>
                                      <m:t>𝑝</m:t>
                                    </m:r>
                                  </m:sub>
                                </m:sSub>
                                <m:r>
                                  <a:rPr lang="en-US" sz="2800">
                                    <a:effectLst/>
                                    <a:latin typeface="Cambria Math" panose="02040503050406030204" pitchFamily="18" charset="0"/>
                                  </a:rPr>
                                  <m:t>=</m:t>
                                </m:r>
                                <m:r>
                                  <a:rPr lang="en-US" sz="2800">
                                    <a:effectLst/>
                                    <a:latin typeface="Cambria Math" panose="02040503050406030204" pitchFamily="18" charset="0"/>
                                  </a:rPr>
                                  <m:t>𝑚</m:t>
                                </m:r>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𝑔</m:t>
                                    </m:r>
                                  </m:sub>
                                </m:sSub>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𝐺𝑀𝑚</m:t>
                                    </m:r>
                                  </m:num>
                                  <m:den>
                                    <m:r>
                                      <a:rPr lang="en-US" sz="2800">
                                        <a:effectLst/>
                                        <a:latin typeface="Cambria Math" panose="02040503050406030204" pitchFamily="18" charset="0"/>
                                      </a:rPr>
                                      <m:t>𝑟</m:t>
                                    </m:r>
                                  </m:den>
                                </m:f>
                              </m:oMath>
                            </m:oMathPara>
                          </a14:m>
                          <a:endParaRPr lang="en-US" sz="2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𝐸</m:t>
                                    </m:r>
                                  </m:e>
                                  <m:sub>
                                    <m:r>
                                      <a:rPr lang="en-US" sz="2800">
                                        <a:effectLst/>
                                        <a:latin typeface="Cambria Math" panose="02040503050406030204" pitchFamily="18" charset="0"/>
                                      </a:rPr>
                                      <m:t>𝑝</m:t>
                                    </m:r>
                                  </m:sub>
                                </m:sSub>
                                <m:r>
                                  <a:rPr lang="en-US" sz="2800">
                                    <a:effectLst/>
                                    <a:latin typeface="Cambria Math" panose="02040503050406030204" pitchFamily="18" charset="0"/>
                                  </a:rPr>
                                  <m:t>=</m:t>
                                </m:r>
                                <m:r>
                                  <a:rPr lang="en-US" sz="2800">
                                    <a:effectLst/>
                                    <a:latin typeface="Cambria Math" panose="02040503050406030204" pitchFamily="18" charset="0"/>
                                  </a:rPr>
                                  <m:t>𝑞</m:t>
                                </m:r>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𝑉</m:t>
                                    </m:r>
                                  </m:e>
                                  <m:sub>
                                    <m:r>
                                      <a:rPr lang="en-US" sz="2800">
                                        <a:effectLst/>
                                        <a:latin typeface="Cambria Math" panose="02040503050406030204" pitchFamily="18" charset="0"/>
                                      </a:rPr>
                                      <m:t>𝑒</m:t>
                                    </m:r>
                                  </m:sub>
                                </m:sSub>
                                <m:r>
                                  <a:rPr lang="en-US" sz="2800">
                                    <a:effectLst/>
                                    <a:latin typeface="Cambria Math" panose="02040503050406030204" pitchFamily="18" charset="0"/>
                                  </a:rPr>
                                  <m:t>=−</m:t>
                                </m:r>
                                <m:f>
                                  <m:fPr>
                                    <m:ctrlPr>
                                      <a:rPr lang="en-US" sz="2800" i="1">
                                        <a:effectLst/>
                                        <a:latin typeface="Cambria Math" panose="02040503050406030204" pitchFamily="18" charset="0"/>
                                      </a:rPr>
                                    </m:ctrlPr>
                                  </m:fPr>
                                  <m:num>
                                    <m:r>
                                      <a:rPr lang="en-US" sz="2800">
                                        <a:effectLst/>
                                        <a:latin typeface="Cambria Math" panose="02040503050406030204" pitchFamily="18" charset="0"/>
                                      </a:rPr>
                                      <m:t>𝑘</m:t>
                                    </m:r>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𝑞</m:t>
                                        </m:r>
                                      </m:e>
                                      <m:sub>
                                        <m:r>
                                          <a:rPr lang="en-US" sz="2800">
                                            <a:effectLst/>
                                            <a:latin typeface="Cambria Math" panose="02040503050406030204" pitchFamily="18" charset="0"/>
                                          </a:rPr>
                                          <m:t>1</m:t>
                                        </m:r>
                                      </m:sub>
                                    </m:sSub>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𝑞</m:t>
                                        </m:r>
                                      </m:e>
                                      <m:sub>
                                        <m:r>
                                          <a:rPr lang="en-US" sz="2800">
                                            <a:effectLst/>
                                            <a:latin typeface="Cambria Math" panose="02040503050406030204" pitchFamily="18" charset="0"/>
                                          </a:rPr>
                                          <m:t>2</m:t>
                                        </m:r>
                                      </m:sub>
                                    </m:sSub>
                                  </m:num>
                                  <m:den>
                                    <m:r>
                                      <a:rPr lang="en-US" sz="2800">
                                        <a:effectLst/>
                                        <a:latin typeface="Cambria Math" panose="02040503050406030204" pitchFamily="18" charset="0"/>
                                      </a:rPr>
                                      <m:t>𝑟</m:t>
                                    </m:r>
                                  </m:den>
                                </m:f>
                              </m:oMath>
                            </m:oMathPara>
                          </a14:m>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r>
                  <a:tr h="1016519">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𝐹</m:t>
                                    </m:r>
                                  </m:e>
                                  <m:sub>
                                    <m:r>
                                      <a:rPr lang="en-US" sz="2800">
                                        <a:effectLst/>
                                        <a:latin typeface="Cambria Math" panose="02040503050406030204" pitchFamily="18" charset="0"/>
                                      </a:rPr>
                                      <m:t>𝐺</m:t>
                                    </m:r>
                                  </m:sub>
                                </m:sSub>
                                <m:r>
                                  <a:rPr lang="en-US" sz="2800">
                                    <a:effectLst/>
                                    <a:latin typeface="Cambria Math" panose="02040503050406030204" pitchFamily="18" charset="0"/>
                                  </a:rPr>
                                  <m:t>=</m:t>
                                </m:r>
                                <m:r>
                                  <a:rPr lang="en-US" sz="2800">
                                    <a:effectLst/>
                                    <a:latin typeface="Cambria Math" panose="02040503050406030204" pitchFamily="18" charset="0"/>
                                  </a:rPr>
                                  <m:t>𝐺</m:t>
                                </m:r>
                                <m:f>
                                  <m:fPr>
                                    <m:ctrlPr>
                                      <a:rPr lang="en-US" sz="2800" i="1">
                                        <a:effectLst/>
                                        <a:latin typeface="Cambria Math" panose="02040503050406030204" pitchFamily="18" charset="0"/>
                                      </a:rPr>
                                    </m:ctrlPr>
                                  </m:fPr>
                                  <m:num>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𝑚</m:t>
                                        </m:r>
                                      </m:e>
                                      <m:sub>
                                        <m:r>
                                          <a:rPr lang="en-US" sz="2800">
                                            <a:effectLst/>
                                            <a:latin typeface="Cambria Math" panose="02040503050406030204" pitchFamily="18" charset="0"/>
                                          </a:rPr>
                                          <m:t>1</m:t>
                                        </m:r>
                                      </m:sub>
                                    </m:sSub>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𝑚</m:t>
                                        </m:r>
                                      </m:e>
                                      <m:sub>
                                        <m:r>
                                          <a:rPr lang="en-US" sz="2800">
                                            <a:effectLst/>
                                            <a:latin typeface="Cambria Math" panose="02040503050406030204" pitchFamily="18" charset="0"/>
                                          </a:rPr>
                                          <m:t>2</m:t>
                                        </m:r>
                                      </m:sub>
                                    </m:sSub>
                                  </m:num>
                                  <m:den>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𝑟</m:t>
                                        </m:r>
                                      </m:e>
                                      <m:sup>
                                        <m:r>
                                          <a:rPr lang="en-US" sz="2800">
                                            <a:effectLst/>
                                            <a:latin typeface="Cambria Math" panose="02040503050406030204" pitchFamily="18" charset="0"/>
                                          </a:rPr>
                                          <m:t>2</m:t>
                                        </m:r>
                                      </m:sup>
                                    </m:sSup>
                                  </m:den>
                                </m:f>
                              </m:oMath>
                            </m:oMathPara>
                          </a14:m>
                          <a:endParaRPr lang="en-US" sz="2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60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𝐹</m:t>
                                    </m:r>
                                  </m:e>
                                  <m:sub>
                                    <m:r>
                                      <a:rPr lang="en-US" sz="2800">
                                        <a:effectLst/>
                                        <a:latin typeface="Cambria Math" panose="02040503050406030204" pitchFamily="18" charset="0"/>
                                      </a:rPr>
                                      <m:t>𝐸</m:t>
                                    </m:r>
                                  </m:sub>
                                </m:sSub>
                                <m:r>
                                  <a:rPr lang="en-US" sz="2800">
                                    <a:effectLst/>
                                    <a:latin typeface="Cambria Math" panose="02040503050406030204" pitchFamily="18" charset="0"/>
                                  </a:rPr>
                                  <m:t>=</m:t>
                                </m:r>
                                <m:r>
                                  <a:rPr lang="en-US" sz="2800">
                                    <a:effectLst/>
                                    <a:latin typeface="Cambria Math" panose="02040503050406030204" pitchFamily="18" charset="0"/>
                                  </a:rPr>
                                  <m:t>𝑘</m:t>
                                </m:r>
                                <m:f>
                                  <m:fPr>
                                    <m:ctrlPr>
                                      <a:rPr lang="en-US" sz="2800" i="1">
                                        <a:effectLst/>
                                        <a:latin typeface="Cambria Math" panose="02040503050406030204" pitchFamily="18" charset="0"/>
                                      </a:rPr>
                                    </m:ctrlPr>
                                  </m:fPr>
                                  <m:num>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𝑞</m:t>
                                        </m:r>
                                      </m:e>
                                      <m:sub>
                                        <m:r>
                                          <a:rPr lang="en-US" sz="2800">
                                            <a:effectLst/>
                                            <a:latin typeface="Cambria Math" panose="02040503050406030204" pitchFamily="18" charset="0"/>
                                          </a:rPr>
                                          <m:t>1</m:t>
                                        </m:r>
                                      </m:sub>
                                    </m:sSub>
                                    <m:sSub>
                                      <m:sSubPr>
                                        <m:ctrlPr>
                                          <a:rPr lang="en-US" sz="2800" i="1">
                                            <a:effectLst/>
                                            <a:latin typeface="Cambria Math" panose="02040503050406030204" pitchFamily="18" charset="0"/>
                                          </a:rPr>
                                        </m:ctrlPr>
                                      </m:sSubPr>
                                      <m:e>
                                        <m:r>
                                          <a:rPr lang="en-US" sz="2800">
                                            <a:effectLst/>
                                            <a:latin typeface="Cambria Math" panose="02040503050406030204" pitchFamily="18" charset="0"/>
                                          </a:rPr>
                                          <m:t>𝑞</m:t>
                                        </m:r>
                                      </m:e>
                                      <m:sub>
                                        <m:r>
                                          <a:rPr lang="en-US" sz="2800">
                                            <a:effectLst/>
                                            <a:latin typeface="Cambria Math" panose="02040503050406030204" pitchFamily="18" charset="0"/>
                                          </a:rPr>
                                          <m:t>2</m:t>
                                        </m:r>
                                      </m:sub>
                                    </m:sSub>
                                  </m:num>
                                  <m:den>
                                    <m:sSup>
                                      <m:sSupPr>
                                        <m:ctrlPr>
                                          <a:rPr lang="en-US" sz="2800" i="1">
                                            <a:effectLst/>
                                            <a:latin typeface="Cambria Math" panose="02040503050406030204" pitchFamily="18" charset="0"/>
                                          </a:rPr>
                                        </m:ctrlPr>
                                      </m:sSupPr>
                                      <m:e>
                                        <m:r>
                                          <a:rPr lang="en-US" sz="2800">
                                            <a:effectLst/>
                                            <a:latin typeface="Cambria Math" panose="02040503050406030204" pitchFamily="18" charset="0"/>
                                          </a:rPr>
                                          <m:t>𝑟</m:t>
                                        </m:r>
                                      </m:e>
                                      <m:sup>
                                        <m:r>
                                          <a:rPr lang="en-US" sz="2800">
                                            <a:effectLst/>
                                            <a:latin typeface="Cambria Math" panose="02040503050406030204" pitchFamily="18" charset="0"/>
                                          </a:rPr>
                                          <m:t>2</m:t>
                                        </m:r>
                                      </m:sup>
                                    </m:sSup>
                                  </m:den>
                                </m:f>
                              </m:oMath>
                            </m:oMathPara>
                          </a14:m>
                          <a:endParaRPr lang="en-US" sz="2800" dirty="0">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mc:Choice>
        <mc:Fallback xmlns="">
          <p:graphicFrame>
            <p:nvGraphicFramePr>
              <p:cNvPr id="4" name="Table 3"/>
              <p:cNvGraphicFramePr>
                <a:graphicFrameLocks noGrp="1"/>
              </p:cNvGraphicFramePr>
              <p:nvPr/>
            </p:nvGraphicFramePr>
            <p:xfrm>
              <a:off x="609600" y="1524000"/>
              <a:ext cx="4860925" cy="4800600"/>
            </p:xfrm>
            <a:graphic>
              <a:graphicData uri="http://schemas.openxmlformats.org/drawingml/2006/table">
                <a:tbl>
                  <a:tblPr firstRow="1" firstCol="1" bandRow="1">
                    <a:tableStyleId>{5C22544A-7EE6-4342-B048-85BDC9FD1C3A}</a:tableStyleId>
                  </a:tblPr>
                  <a:tblGrid>
                    <a:gridCol w="2430145"/>
                    <a:gridCol w="2430780"/>
                  </a:tblGrid>
                  <a:tr h="1090504">
                    <a:tc>
                      <a:txBody>
                        <a:bodyPr/>
                        <a:lstStyle/>
                        <a:p>
                          <a:endParaRPr lang="en-US"/>
                        </a:p>
                      </a:txBody>
                      <a:tcPr marL="68580" marR="68580" marT="0" marB="0" anchor="ctr">
                        <a:blipFill rotWithShape="0">
                          <a:blip r:embed="rId3"/>
                          <a:stretch>
                            <a:fillRect l="-501" t="-1117" r="-101003" b="-341341"/>
                          </a:stretch>
                        </a:blipFill>
                      </a:tcPr>
                    </a:tc>
                    <a:tc>
                      <a:txBody>
                        <a:bodyPr/>
                        <a:lstStyle/>
                        <a:p>
                          <a:endParaRPr lang="en-US"/>
                        </a:p>
                      </a:txBody>
                      <a:tcPr marL="68580" marR="68580" marT="0" marB="0" anchor="ctr">
                        <a:blipFill rotWithShape="0">
                          <a:blip r:embed="rId3"/>
                          <a:stretch>
                            <a:fillRect l="-100501" t="-1117" r="-1003" b="-341341"/>
                          </a:stretch>
                        </a:blipFill>
                      </a:tcPr>
                    </a:tc>
                  </a:tr>
                  <a:tr h="1099281">
                    <a:tc>
                      <a:txBody>
                        <a:bodyPr/>
                        <a:lstStyle/>
                        <a:p>
                          <a:endParaRPr lang="en-US"/>
                        </a:p>
                      </a:txBody>
                      <a:tcPr marL="68580" marR="68580" marT="0" marB="0" anchor="ctr">
                        <a:blipFill rotWithShape="0">
                          <a:blip r:embed="rId3"/>
                          <a:stretch>
                            <a:fillRect l="-501" t="-100556" r="-101003" b="-239444"/>
                          </a:stretch>
                        </a:blipFill>
                      </a:tcPr>
                    </a:tc>
                    <a:tc>
                      <a:txBody>
                        <a:bodyPr/>
                        <a:lstStyle/>
                        <a:p>
                          <a:endParaRPr lang="en-US"/>
                        </a:p>
                      </a:txBody>
                      <a:tcPr marL="68580" marR="68580" marT="0" marB="0" anchor="ctr">
                        <a:blipFill rotWithShape="0">
                          <a:blip r:embed="rId3"/>
                          <a:stretch>
                            <a:fillRect l="-100501" t="-100556" r="-1003" b="-239444"/>
                          </a:stretch>
                        </a:blipFill>
                      </a:tcPr>
                    </a:tc>
                  </a:tr>
                  <a:tr h="1594296">
                    <a:tc>
                      <a:txBody>
                        <a:bodyPr/>
                        <a:lstStyle/>
                        <a:p>
                          <a:endParaRPr lang="en-US"/>
                        </a:p>
                      </a:txBody>
                      <a:tcPr marL="68580" marR="68580" marT="0" marB="0" anchor="ctr">
                        <a:blipFill rotWithShape="0">
                          <a:blip r:embed="rId3"/>
                          <a:stretch>
                            <a:fillRect l="-501" t="-137786" r="-101003" b="-64504"/>
                          </a:stretch>
                        </a:blipFill>
                      </a:tcPr>
                    </a:tc>
                    <a:tc>
                      <a:txBody>
                        <a:bodyPr/>
                        <a:lstStyle/>
                        <a:p>
                          <a:endParaRPr lang="en-US"/>
                        </a:p>
                      </a:txBody>
                      <a:tcPr marL="68580" marR="68580" marT="0" marB="0" anchor="ctr">
                        <a:blipFill rotWithShape="0">
                          <a:blip r:embed="rId3"/>
                          <a:stretch>
                            <a:fillRect l="-100501" t="-137786" r="-1003" b="-64504"/>
                          </a:stretch>
                        </a:blipFill>
                      </a:tcPr>
                    </a:tc>
                  </a:tr>
                  <a:tr h="1016519">
                    <a:tc>
                      <a:txBody>
                        <a:bodyPr/>
                        <a:lstStyle/>
                        <a:p>
                          <a:endParaRPr lang="en-US"/>
                        </a:p>
                      </a:txBody>
                      <a:tcPr marL="68580" marR="68580" marT="0" marB="0" anchor="ctr">
                        <a:blipFill rotWithShape="0">
                          <a:blip r:embed="rId3"/>
                          <a:stretch>
                            <a:fillRect l="-501" t="-373054" r="-101003" b="-1198"/>
                          </a:stretch>
                        </a:blipFill>
                      </a:tcPr>
                    </a:tc>
                    <a:tc>
                      <a:txBody>
                        <a:bodyPr/>
                        <a:lstStyle/>
                        <a:p>
                          <a:endParaRPr lang="en-US"/>
                        </a:p>
                      </a:txBody>
                      <a:tcPr marL="68580" marR="68580" marT="0" marB="0" anchor="ctr">
                        <a:blipFill rotWithShape="0">
                          <a:blip r:embed="rId3"/>
                          <a:stretch>
                            <a:fillRect l="-100501" t="-373054" r="-1003" b="-1198"/>
                          </a:stretch>
                        </a:blipFill>
                      </a:tcPr>
                    </a:tc>
                  </a:tr>
                </a:tbl>
              </a:graphicData>
            </a:graphic>
          </p:graphicFrame>
        </mc:Fallback>
      </mc:AlternateContent>
    </p:spTree>
    <p:extLst>
      <p:ext uri="{BB962C8B-B14F-4D97-AF65-F5344CB8AC3E}">
        <p14:creationId xmlns:p14="http://schemas.microsoft.com/office/powerpoint/2010/main" val="3172563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Idea: </a:t>
            </a:r>
          </a:p>
        </p:txBody>
      </p:sp>
      <p:sp>
        <p:nvSpPr>
          <p:cNvPr id="3" name="Content Placeholder 2"/>
          <p:cNvSpPr>
            <a:spLocks noGrp="1"/>
          </p:cNvSpPr>
          <p:nvPr>
            <p:ph idx="1"/>
          </p:nvPr>
        </p:nvSpPr>
        <p:spPr/>
        <p:txBody>
          <a:bodyPr>
            <a:normAutofit/>
          </a:bodyPr>
          <a:lstStyle/>
          <a:p>
            <a:pPr lvl="0"/>
            <a:r>
              <a:rPr lang="en-US" sz="3200" dirty="0" smtClean="0"/>
              <a:t>Similar </a:t>
            </a:r>
            <a:r>
              <a:rPr lang="en-US" sz="3200" dirty="0"/>
              <a:t>approaches can be taken in analyzing electrical and gravitational potential problems</a:t>
            </a:r>
            <a:r>
              <a:rPr lang="en-US" sz="3200" dirty="0" smtClean="0"/>
              <a:t>.</a:t>
            </a:r>
            <a:endParaRPr lang="en-US" sz="3200" dirty="0"/>
          </a:p>
        </p:txBody>
      </p:sp>
    </p:spTree>
    <p:extLst>
      <p:ext uri="{BB962C8B-B14F-4D97-AF65-F5344CB8AC3E}">
        <p14:creationId xmlns:p14="http://schemas.microsoft.com/office/powerpoint/2010/main" val="3794872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Utilization:</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 </a:t>
            </a:r>
            <a:r>
              <a:rPr lang="en-US" sz="3200" dirty="0"/>
              <a:t>global positioning system depends on complete understanding of satellite motion </a:t>
            </a:r>
          </a:p>
          <a:p>
            <a:r>
              <a:rPr lang="en-US" sz="3200" dirty="0"/>
              <a:t>Geostationary/polar satellites </a:t>
            </a:r>
          </a:p>
          <a:p>
            <a:r>
              <a:rPr lang="en-US" sz="3200" dirty="0"/>
              <a:t>The acceleration of charged particles in particle accelerators and in many medical imaging devices depends on the presence of electric fields (see Physics option </a:t>
            </a:r>
            <a:r>
              <a:rPr lang="en-US" sz="3200" dirty="0" smtClean="0"/>
              <a:t>sub-topic</a:t>
            </a:r>
            <a:endParaRPr lang="en-US" sz="3200" dirty="0"/>
          </a:p>
        </p:txBody>
      </p:sp>
    </p:spTree>
    <p:extLst>
      <p:ext uri="{BB962C8B-B14F-4D97-AF65-F5344CB8AC3E}">
        <p14:creationId xmlns:p14="http://schemas.microsoft.com/office/powerpoint/2010/main" val="1602997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Aims: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Aim </a:t>
            </a:r>
            <a:r>
              <a:rPr lang="en-US" sz="3200" dirty="0"/>
              <a:t>2: Newton’s law of gravitation and Coulomb’s law form part of the structure known as “classical physics”. This body of knowledge has provided the methods and tools of analysis up to the advent of the theory of relativity and the quantum theory </a:t>
            </a:r>
          </a:p>
        </p:txBody>
      </p:sp>
    </p:spTree>
    <p:extLst>
      <p:ext uri="{BB962C8B-B14F-4D97-AF65-F5344CB8AC3E}">
        <p14:creationId xmlns:p14="http://schemas.microsoft.com/office/powerpoint/2010/main" val="1989751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Aims: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Aim </a:t>
            </a:r>
            <a:r>
              <a:rPr lang="en-US" sz="3200" dirty="0"/>
              <a:t>4: the theories of gravitation and electrostatic interactions allows for a great synthesis in the description of a large number of </a:t>
            </a:r>
            <a:r>
              <a:rPr lang="en-US" sz="3200" dirty="0" smtClean="0"/>
              <a:t>phenomena</a:t>
            </a:r>
            <a:endParaRPr lang="en-US" dirty="0"/>
          </a:p>
        </p:txBody>
      </p:sp>
    </p:spTree>
    <p:extLst>
      <p:ext uri="{BB962C8B-B14F-4D97-AF65-F5344CB8AC3E}">
        <p14:creationId xmlns:p14="http://schemas.microsoft.com/office/powerpoint/2010/main" val="4061303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Idea: </a:t>
            </a:r>
          </a:p>
        </p:txBody>
      </p:sp>
      <p:sp>
        <p:nvSpPr>
          <p:cNvPr id="3" name="Content Placeholder 2"/>
          <p:cNvSpPr>
            <a:spLocks noGrp="1"/>
          </p:cNvSpPr>
          <p:nvPr>
            <p:ph idx="1"/>
          </p:nvPr>
        </p:nvSpPr>
        <p:spPr/>
        <p:txBody>
          <a:bodyPr>
            <a:normAutofit/>
          </a:bodyPr>
          <a:lstStyle/>
          <a:p>
            <a:pPr lvl="0"/>
            <a:r>
              <a:rPr lang="en-US" sz="3200" dirty="0" smtClean="0"/>
              <a:t>Similar </a:t>
            </a:r>
            <a:r>
              <a:rPr lang="en-US" sz="3200" dirty="0"/>
              <a:t>approaches can be taken in analyzing electrical and gravitational potential problems</a:t>
            </a:r>
            <a:r>
              <a:rPr lang="en-US" sz="3200" dirty="0" smtClean="0"/>
              <a:t>.</a:t>
            </a:r>
            <a:endParaRPr lang="en-US" sz="3200" dirty="0"/>
          </a:p>
        </p:txBody>
      </p:sp>
    </p:spTree>
    <p:extLst>
      <p:ext uri="{BB962C8B-B14F-4D97-AF65-F5344CB8AC3E}">
        <p14:creationId xmlns:p14="http://schemas.microsoft.com/office/powerpoint/2010/main" val="2418999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
            </a:r>
            <a:br>
              <a:rPr lang="en-US" dirty="0" smtClean="0">
                <a:latin typeface="Viner Hand ITC" pitchFamily="66" charset="0"/>
              </a:rPr>
            </a:b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1351672"/>
            <a:ext cx="5205750" cy="1696328"/>
          </a:xfrm>
        </p:spPr>
        <p:txBody>
          <a:bodyPr>
            <a:normAutofit/>
          </a:bodyPr>
          <a:lstStyle/>
          <a:p>
            <a:r>
              <a:rPr lang="en-US" sz="3200" b="1" i="1" dirty="0" smtClean="0"/>
              <a:t>#22-38</a:t>
            </a:r>
            <a:endParaRPr lang="en-US" sz="3200" b="1" i="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 Of Science: </a:t>
            </a:r>
          </a:p>
        </p:txBody>
      </p:sp>
      <p:sp>
        <p:nvSpPr>
          <p:cNvPr id="3" name="Content Placeholder 2"/>
          <p:cNvSpPr>
            <a:spLocks noGrp="1"/>
          </p:cNvSpPr>
          <p:nvPr>
            <p:ph idx="1"/>
          </p:nvPr>
        </p:nvSpPr>
        <p:spPr/>
        <p:txBody>
          <a:bodyPr>
            <a:normAutofit/>
          </a:bodyPr>
          <a:lstStyle/>
          <a:p>
            <a:pPr lvl="0"/>
            <a:r>
              <a:rPr lang="en-US" sz="3200" dirty="0" smtClean="0"/>
              <a:t>Communication </a:t>
            </a:r>
            <a:r>
              <a:rPr lang="en-US" sz="3200" dirty="0"/>
              <a:t>of scientific explanations: </a:t>
            </a:r>
            <a:endParaRPr lang="en-US" sz="3200" dirty="0" smtClean="0"/>
          </a:p>
          <a:p>
            <a:pPr lvl="1"/>
            <a:r>
              <a:rPr lang="en-US" sz="2800" dirty="0" smtClean="0"/>
              <a:t>The </a:t>
            </a:r>
            <a:r>
              <a:rPr lang="en-US" sz="2800" dirty="0"/>
              <a:t>ability to apply field theory to the unobservable (charges) and the massively scaled (motion of satellites) required scientists to develop new ways to investigate, analyze and report findings to a general public used to scientific discoveries based on tangible and discernible evidence</a:t>
            </a:r>
            <a:r>
              <a:rPr lang="en-US" sz="2800" dirty="0" smtClean="0"/>
              <a:t>.</a:t>
            </a:r>
            <a:endParaRPr lang="en-US" sz="2800" dirty="0"/>
          </a:p>
        </p:txBody>
      </p:sp>
    </p:spTree>
    <p:extLst>
      <p:ext uri="{BB962C8B-B14F-4D97-AF65-F5344CB8AC3E}">
        <p14:creationId xmlns:p14="http://schemas.microsoft.com/office/powerpoint/2010/main" val="3944679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Potential </a:t>
            </a:r>
            <a:r>
              <a:rPr lang="en-US" sz="3200" dirty="0"/>
              <a:t>and potential energy </a:t>
            </a:r>
          </a:p>
          <a:p>
            <a:r>
              <a:rPr lang="en-US" sz="3200" dirty="0"/>
              <a:t>Potential gradient </a:t>
            </a:r>
          </a:p>
          <a:p>
            <a:r>
              <a:rPr lang="en-US" sz="3200" dirty="0"/>
              <a:t>Potential difference </a:t>
            </a:r>
          </a:p>
          <a:p>
            <a:r>
              <a:rPr lang="en-US" sz="3200" dirty="0"/>
              <a:t>Escape speed </a:t>
            </a:r>
          </a:p>
          <a:p>
            <a:r>
              <a:rPr lang="en-US" sz="3200" dirty="0"/>
              <a:t>Orbital motion, orbital speed and orbital energy </a:t>
            </a:r>
          </a:p>
          <a:p>
            <a:r>
              <a:rPr lang="en-US" sz="3200" dirty="0"/>
              <a:t>Forces and inverse-square law behavior</a:t>
            </a:r>
          </a:p>
          <a:p>
            <a:pPr lvl="0"/>
            <a:endParaRPr lang="en-US" dirty="0"/>
          </a:p>
        </p:txBody>
      </p:sp>
    </p:spTree>
    <p:extLst>
      <p:ext uri="{BB962C8B-B14F-4D97-AF65-F5344CB8AC3E}">
        <p14:creationId xmlns:p14="http://schemas.microsoft.com/office/powerpoint/2010/main" val="3212903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Determining </a:t>
            </a:r>
            <a:r>
              <a:rPr lang="en-US" sz="3200" dirty="0"/>
              <a:t>the potential energy of a point mass and the potential energy of a point charge </a:t>
            </a:r>
          </a:p>
          <a:p>
            <a:r>
              <a:rPr lang="en-US" sz="3200" dirty="0"/>
              <a:t>Solving problems involving potential energy </a:t>
            </a:r>
          </a:p>
          <a:p>
            <a:r>
              <a:rPr lang="en-US" sz="3200" dirty="0" smtClean="0"/>
              <a:t>Solving </a:t>
            </a:r>
            <a:r>
              <a:rPr lang="en-US" sz="3200" dirty="0"/>
              <a:t>problems involving the speed required for an object to go into orbit around a planet and for an object to escape the gravitational field of a planet </a:t>
            </a:r>
          </a:p>
        </p:txBody>
      </p:sp>
    </p:spTree>
    <p:extLst>
      <p:ext uri="{BB962C8B-B14F-4D97-AF65-F5344CB8AC3E}">
        <p14:creationId xmlns:p14="http://schemas.microsoft.com/office/powerpoint/2010/main" val="3202647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Solving </a:t>
            </a:r>
            <a:r>
              <a:rPr lang="en-US" sz="3200" dirty="0"/>
              <a:t>problems involving orbital energy of charged particles in circular orbital motion and masses in circular orbital motion </a:t>
            </a:r>
          </a:p>
          <a:p>
            <a:r>
              <a:rPr lang="en-US" sz="3200" dirty="0"/>
              <a:t>Determining the potential inside a charged sphere </a:t>
            </a:r>
          </a:p>
          <a:p>
            <a:r>
              <a:rPr lang="en-US" sz="3200" dirty="0" smtClean="0"/>
              <a:t>Solving </a:t>
            </a:r>
            <a:r>
              <a:rPr lang="en-US" sz="3200" dirty="0"/>
              <a:t>problems involving forces on charges and masses in radial and uniform </a:t>
            </a:r>
            <a:r>
              <a:rPr lang="en-US" sz="3200" dirty="0" smtClean="0"/>
              <a:t>fields</a:t>
            </a:r>
            <a:endParaRPr lang="en-US" sz="3200" dirty="0"/>
          </a:p>
        </p:txBody>
      </p:sp>
    </p:spTree>
    <p:extLst>
      <p:ext uri="{BB962C8B-B14F-4D97-AF65-F5344CB8AC3E}">
        <p14:creationId xmlns:p14="http://schemas.microsoft.com/office/powerpoint/2010/main" val="34502623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508</TotalTime>
  <Words>1418</Words>
  <Application>Microsoft Office PowerPoint</Application>
  <PresentationFormat>On-screen Show (4:3)</PresentationFormat>
  <Paragraphs>182</Paragraphs>
  <Slides>55</Slides>
  <Notes>0</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68" baseType="lpstr">
      <vt:lpstr>Arial</vt:lpstr>
      <vt:lpstr>Cambria Math</vt:lpstr>
      <vt:lpstr>Consolas</vt:lpstr>
      <vt:lpstr>Corbel</vt:lpstr>
      <vt:lpstr>Symbol</vt:lpstr>
      <vt:lpstr>Times New Roman</vt:lpstr>
      <vt:lpstr>Viner Hand ITC</vt:lpstr>
      <vt:lpstr>Wingdings</vt:lpstr>
      <vt:lpstr>Wingdings 2</vt:lpstr>
      <vt:lpstr>Wingdings 3</vt:lpstr>
      <vt:lpstr>Metro</vt:lpstr>
      <vt:lpstr>Equation</vt:lpstr>
      <vt:lpstr>Microsoft Equation 3.0</vt:lpstr>
      <vt:lpstr>Devil physics The baddest class on campus  IB Physics</vt:lpstr>
      <vt:lpstr>Lsn 10-2: Motion in a       gravitational field</vt:lpstr>
      <vt:lpstr>Questions From Reading Activity?</vt:lpstr>
      <vt:lpstr>Gravity Waves?</vt:lpstr>
      <vt:lpstr>Essential Idea: </vt:lpstr>
      <vt:lpstr>Nature Of Science: </vt:lpstr>
      <vt:lpstr>Understandings: </vt:lpstr>
      <vt:lpstr>Applications And Skills: </vt:lpstr>
      <vt:lpstr>Applications And Skills: </vt:lpstr>
      <vt:lpstr>Guidance: </vt:lpstr>
      <vt:lpstr>Guidance: </vt:lpstr>
      <vt:lpstr>Data Booklet Reference:</vt:lpstr>
      <vt:lpstr>Utilization: </vt:lpstr>
      <vt:lpstr>Aims: </vt:lpstr>
      <vt:lpstr>Aims: </vt:lpstr>
      <vt:lpstr>Newton’s Law of Universal Gravitation</vt:lpstr>
      <vt:lpstr>Gravitational Potential Energy</vt:lpstr>
      <vt:lpstr>Gravitational Potential Energy</vt:lpstr>
      <vt:lpstr>Gravitational Potential Energy</vt:lpstr>
      <vt:lpstr>Gravitational Potential Energy</vt:lpstr>
      <vt:lpstr>Gravitational Potential Energy</vt:lpstr>
      <vt:lpstr>Gravitational Potential Energy</vt:lpstr>
      <vt:lpstr>Gravitational Potential Energy</vt:lpstr>
      <vt:lpstr>Gravitational Potential Energy</vt:lpstr>
      <vt:lpstr>Gravitational Potential Energy</vt:lpstr>
      <vt:lpstr>What will happen?</vt:lpstr>
      <vt:lpstr>Escape Velocity</vt:lpstr>
      <vt:lpstr>Escape Velocity</vt:lpstr>
      <vt:lpstr>Escape Velocity</vt:lpstr>
      <vt:lpstr>Escape Velocity</vt:lpstr>
      <vt:lpstr>Escape Velocity</vt:lpstr>
      <vt:lpstr>Escape Velocity</vt:lpstr>
      <vt:lpstr>Escape from Planet Earth</vt:lpstr>
      <vt:lpstr>Orbital Motion </vt:lpstr>
      <vt:lpstr>Orbital Speed</vt:lpstr>
      <vt:lpstr>Black Holes</vt:lpstr>
      <vt:lpstr>Weightlessness</vt:lpstr>
      <vt:lpstr>Weightlessness</vt:lpstr>
      <vt:lpstr>Weightlessness</vt:lpstr>
      <vt:lpstr>Inverse Square Law Behavior</vt:lpstr>
      <vt:lpstr>Inverse Square Law Behavior</vt:lpstr>
      <vt:lpstr>Inverse Square Law Behavior</vt:lpstr>
      <vt:lpstr>Inverse Square Law Behavior</vt:lpstr>
      <vt:lpstr>Inverse Square Law Behavior</vt:lpstr>
      <vt:lpstr>One Final Question</vt:lpstr>
      <vt:lpstr>Understandings: </vt:lpstr>
      <vt:lpstr>Guidance: </vt:lpstr>
      <vt:lpstr>Guidance: </vt:lpstr>
      <vt:lpstr>Data Booklet Reference:</vt:lpstr>
      <vt:lpstr>Utilization: </vt:lpstr>
      <vt:lpstr>Aims: </vt:lpstr>
      <vt:lpstr>Aims: </vt:lpstr>
      <vt:lpstr>Essential Idea: </vt:lpstr>
      <vt:lpstr> Questions?</vt:lpstr>
      <vt:lpstr>Homework</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56</cp:revision>
  <dcterms:created xsi:type="dcterms:W3CDTF">2010-12-08T08:20:03Z</dcterms:created>
  <dcterms:modified xsi:type="dcterms:W3CDTF">2015-09-03T12:33:42Z</dcterms:modified>
</cp:coreProperties>
</file>