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323" r:id="rId5"/>
    <p:sldId id="324" r:id="rId6"/>
    <p:sldId id="326" r:id="rId7"/>
    <p:sldId id="325" r:id="rId8"/>
    <p:sldId id="328" r:id="rId9"/>
    <p:sldId id="329" r:id="rId10"/>
    <p:sldId id="330" r:id="rId11"/>
    <p:sldId id="327" r:id="rId12"/>
    <p:sldId id="331" r:id="rId13"/>
    <p:sldId id="332" r:id="rId14"/>
    <p:sldId id="333" r:id="rId15"/>
    <p:sldId id="263" r:id="rId16"/>
    <p:sldId id="296" r:id="rId17"/>
    <p:sldId id="301" r:id="rId18"/>
    <p:sldId id="303" r:id="rId19"/>
    <p:sldId id="302" r:id="rId20"/>
    <p:sldId id="304" r:id="rId21"/>
    <p:sldId id="305" r:id="rId22"/>
    <p:sldId id="345" r:id="rId23"/>
    <p:sldId id="346" r:id="rId24"/>
    <p:sldId id="306" r:id="rId25"/>
    <p:sldId id="307" r:id="rId26"/>
    <p:sldId id="308" r:id="rId27"/>
    <p:sldId id="309" r:id="rId28"/>
    <p:sldId id="310" r:id="rId29"/>
    <p:sldId id="311" r:id="rId30"/>
    <p:sldId id="312" r:id="rId31"/>
    <p:sldId id="313" r:id="rId32"/>
    <p:sldId id="314" r:id="rId33"/>
    <p:sldId id="315" r:id="rId34"/>
    <p:sldId id="316" r:id="rId35"/>
    <p:sldId id="347" r:id="rId36"/>
    <p:sldId id="318" r:id="rId37"/>
    <p:sldId id="317" r:id="rId38"/>
    <p:sldId id="319" r:id="rId39"/>
    <p:sldId id="320" r:id="rId40"/>
    <p:sldId id="321" r:id="rId41"/>
    <p:sldId id="322" r:id="rId42"/>
    <p:sldId id="341" r:id="rId43"/>
    <p:sldId id="342" r:id="rId44"/>
    <p:sldId id="343" r:id="rId45"/>
    <p:sldId id="344" r:id="rId46"/>
    <p:sldId id="337" r:id="rId47"/>
    <p:sldId id="338" r:id="rId48"/>
    <p:sldId id="339" r:id="rId49"/>
    <p:sldId id="340" r:id="rId50"/>
    <p:sldId id="335" r:id="rId51"/>
    <p:sldId id="336" r:id="rId52"/>
    <p:sldId id="334" r:id="rId53"/>
    <p:sldId id="261" r:id="rId54"/>
    <p:sldId id="26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1/13/2016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1/13/2016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1/13/2016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1/13/2016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1/13/2016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1/13/2016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1/13/2016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1/13/2016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Potential%20and%20Kinetic%20Energy.wmv" TargetMode="External"/><Relationship Id="rId2" Type="http://schemas.openxmlformats.org/officeDocument/2006/relationships/slideLayout" Target="../slideLayouts/slideLayout2.xml"/><Relationship Id="rId1" Type="http://schemas.openxmlformats.org/officeDocument/2006/relationships/video" Target="file:///G:\AAASync\AP%20Physics%201\Lesson%20Plans\Giancoli%20Lessons\Giancoli%20Chapter%206\Giancoli%20Lesson%206-4%20to%206-5\Potential%20and%20Kinetic%20Energy.wmv"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hyperlink" Target="Conservation%20of%20Energy_Wile_E_Coyote__Roadrunner.wmv" TargetMode="External"/><Relationship Id="rId2" Type="http://schemas.openxmlformats.org/officeDocument/2006/relationships/slideLayout" Target="../slideLayouts/slideLayout2.xml"/><Relationship Id="rId1" Type="http://schemas.openxmlformats.org/officeDocument/2006/relationships/video" Target="file:///G:\AAASync\AP%20Physics%201\Lesson%20Plans\Giancoli%20Lessons\Giancoli%20Chapter%206\Giancoli%20Lesson%206-4%20to%206-5\Conservation%20of%20Energy_Wile_E_Coyote__Roadrunner.wmv" TargetMode="Externa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3200" dirty="0" smtClean="0">
                <a:latin typeface="Pristina" pitchFamily="66" charset="0"/>
              </a:rPr>
              <a:t/>
            </a:r>
            <a:br>
              <a:rPr lang="en-US" sz="3200" dirty="0" smtClean="0">
                <a:latin typeface="Pristina" pitchFamily="66" charset="0"/>
              </a:rPr>
            </a:br>
            <a:r>
              <a:rPr lang="en-US" sz="2800" dirty="0" smtClean="0">
                <a:latin typeface="Pristina" pitchFamily="66" charset="0"/>
              </a:rPr>
              <a:t>AP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A system with internal structure can have potential energy. Potential energy exists within a system if the objects within that system interact with conservative forces.</a:t>
            </a:r>
          </a:p>
          <a:p>
            <a:pPr lvl="1"/>
            <a:r>
              <a:rPr lang="en-US" dirty="0" smtClean="0"/>
              <a:t>The work done by a conservative force is independent of the path taken. The work description is used for forces external to the system. Potential energy is used when the forces are internal interactions between parts of the system.</a:t>
            </a:r>
          </a:p>
          <a:p>
            <a:pPr lvl="1"/>
            <a:r>
              <a:rPr lang="en-US" dirty="0" smtClean="0"/>
              <a:t>Changes in the internal structure can result in changes in potential energy. Examples should include mass-spring oscillators, objects falling in a gravitational field.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The student is able to create and use free-body diagrams to analyze physical situations to solve problems with motion qualitatively and quantitatively.</a:t>
            </a:r>
          </a:p>
          <a:p>
            <a:r>
              <a:rPr lang="en-US" sz="3200" dirty="0" smtClean="0"/>
              <a:t>The student is able to calculate the total energy of a system and justify the mathematical routines used in the calculation of component types of energy within the system whose sum is the total energy.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predict changes in the total energy of a system due to changes in position and speed of objects or frictional interactions within the system.</a:t>
            </a:r>
          </a:p>
          <a:p>
            <a:r>
              <a:rPr lang="en-US" sz="3200" dirty="0" smtClean="0"/>
              <a:t>The student is able to set up a representation or model showing that a single object can only have kinetic energy and use information about that object to calculate its kinetic energy.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translate between a representation of a single object, which can only have kinetic energy, and a system that includes the object, which may have both kinetic and potential energies.</a:t>
            </a:r>
          </a:p>
          <a:p>
            <a:r>
              <a:rPr lang="en-US" sz="3200" dirty="0" smtClean="0"/>
              <a:t>The student is able to describe and make qualitative and/or quantitative predictions about everyday examples of systems with internal potential energy.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make quantitative calculations of the internal potential energy of a system from a description or diagram of that system.</a:t>
            </a:r>
          </a:p>
          <a:p>
            <a:r>
              <a:rPr lang="en-US" sz="3200" dirty="0" smtClean="0"/>
              <a:t>The student is able to apply mathematical reasoning to create a description of the internal potential energy of a system from a description or diagram of the objects and interactions in that system.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Introductory Video: </a:t>
            </a:r>
            <a:r>
              <a:rPr lang="en-US" dirty="0" smtClean="0">
                <a:hlinkClick r:id="rId3" action="ppaction://hlinkfile"/>
              </a:rPr>
              <a:t>Potential and Kinetic Energy</a:t>
            </a:r>
            <a:endParaRPr lang="en-US" dirty="0"/>
          </a:p>
        </p:txBody>
      </p:sp>
      <p:pic>
        <p:nvPicPr>
          <p:cNvPr id="5" name="Potential and Kinetic Energy.wmv">
            <a:hlinkClick r:id="" action="ppaction://media"/>
          </p:cNvPr>
          <p:cNvPicPr>
            <a:picLocks noGrp="1" noRot="1" noChangeAspect="1"/>
          </p:cNvPicPr>
          <p:nvPr>
            <p:ph idx="1"/>
            <a:videoFile r:link="rId1"/>
          </p:nvPr>
        </p:nvPicPr>
        <p:blipFill>
          <a:blip r:embed="rId4" cstate="print"/>
          <a:stretch>
            <a:fillRect/>
          </a:stretch>
        </p:blipFill>
        <p:spPr>
          <a:xfrm>
            <a:off x="1447799" y="1555750"/>
            <a:ext cx="6866467" cy="51498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Energy </a:t>
            </a:r>
            <a:endParaRPr lang="en-US" dirty="0"/>
          </a:p>
        </p:txBody>
      </p:sp>
      <p:sp>
        <p:nvSpPr>
          <p:cNvPr id="3" name="Content Placeholder 2"/>
          <p:cNvSpPr>
            <a:spLocks noGrp="1"/>
          </p:cNvSpPr>
          <p:nvPr>
            <p:ph idx="1"/>
          </p:nvPr>
        </p:nvSpPr>
        <p:spPr/>
        <p:txBody>
          <a:bodyPr/>
          <a:lstStyle/>
          <a:p>
            <a:r>
              <a:rPr lang="en-US" i="1" dirty="0" smtClean="0"/>
              <a:t>“ . . . energy  associated with forces that depend on the position or configuration of a body (or bodies) and the surroundings.”</a:t>
            </a:r>
          </a:p>
          <a:p>
            <a:r>
              <a:rPr lang="en-US" dirty="0" smtClean="0"/>
              <a:t>Two main types:</a:t>
            </a:r>
          </a:p>
          <a:p>
            <a:pPr lvl="1"/>
            <a:r>
              <a:rPr lang="en-US" dirty="0" smtClean="0"/>
              <a:t>Gravitational potential energy</a:t>
            </a:r>
          </a:p>
          <a:p>
            <a:pPr lvl="1"/>
            <a:r>
              <a:rPr lang="en-US" dirty="0" smtClean="0"/>
              <a:t>Elastic potential energy</a:t>
            </a:r>
          </a:p>
          <a:p>
            <a:pPr lvl="1"/>
            <a:r>
              <a:rPr lang="en-US" dirty="0" smtClean="0"/>
              <a:t>(Electrical potential energy)</a:t>
            </a:r>
          </a:p>
          <a:p>
            <a:pPr lvl="1"/>
            <a:r>
              <a:rPr lang="en-US" dirty="0" smtClean="0"/>
              <a:t>(Chemical potential energy)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2064"/>
            <a:ext cx="8458200" cy="914400"/>
          </a:xfrm>
        </p:spPr>
        <p:txBody>
          <a:bodyPr/>
          <a:lstStyle/>
          <a:p>
            <a:r>
              <a:rPr lang="en-US" dirty="0" smtClean="0"/>
              <a:t>Gravitational Potential Energy </a:t>
            </a:r>
            <a:endParaRPr lang="en-US" dirty="0"/>
          </a:p>
        </p:txBody>
      </p:sp>
      <p:sp>
        <p:nvSpPr>
          <p:cNvPr id="3" name="Content Placeholder 2"/>
          <p:cNvSpPr>
            <a:spLocks noGrp="1"/>
          </p:cNvSpPr>
          <p:nvPr>
            <p:ph idx="1"/>
          </p:nvPr>
        </p:nvSpPr>
        <p:spPr>
          <a:xfrm>
            <a:off x="381000" y="1371600"/>
            <a:ext cx="4724400" cy="4983960"/>
          </a:xfrm>
        </p:spPr>
        <p:txBody>
          <a:bodyPr/>
          <a:lstStyle/>
          <a:p>
            <a:r>
              <a:rPr lang="en-US" dirty="0" smtClean="0"/>
              <a:t>The energy of position</a:t>
            </a:r>
          </a:p>
          <a:p>
            <a:r>
              <a:rPr lang="en-US" dirty="0" smtClean="0"/>
              <a:t>If we hold a brick at some height above an object, the brick has energy because it has the ability to do work</a:t>
            </a:r>
          </a:p>
          <a:p>
            <a:r>
              <a:rPr lang="en-US" dirty="0" smtClean="0"/>
              <a:t>That ability to do work is because of gravity which exerts a force on the brick</a:t>
            </a:r>
            <a:endParaRPr lang="en-US" dirty="0"/>
          </a:p>
        </p:txBody>
      </p:sp>
      <p:pic>
        <p:nvPicPr>
          <p:cNvPr id="4" name="Picture 3" descr="scan0001.jpg"/>
          <p:cNvPicPr>
            <a:picLocks noChangeAspect="1"/>
          </p:cNvPicPr>
          <p:nvPr/>
        </p:nvPicPr>
        <p:blipFill>
          <a:blip r:embed="rId2" cstate="print"/>
          <a:stretch>
            <a:fillRect/>
          </a:stretch>
        </p:blipFill>
        <p:spPr>
          <a:xfrm>
            <a:off x="5181600" y="1447800"/>
            <a:ext cx="3611729" cy="5029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914400"/>
          </a:xfrm>
        </p:spPr>
        <p:txBody>
          <a:bodyPr/>
          <a:lstStyle/>
          <a:p>
            <a:r>
              <a:rPr lang="en-US" dirty="0" smtClean="0"/>
              <a:t>Gravitational Potential Energy </a:t>
            </a:r>
            <a:endParaRPr lang="en-US" dirty="0"/>
          </a:p>
        </p:txBody>
      </p:sp>
      <p:sp>
        <p:nvSpPr>
          <p:cNvPr id="3" name="Content Placeholder 2"/>
          <p:cNvSpPr>
            <a:spLocks noGrp="1"/>
          </p:cNvSpPr>
          <p:nvPr>
            <p:ph idx="1"/>
          </p:nvPr>
        </p:nvSpPr>
        <p:spPr>
          <a:xfrm>
            <a:off x="152400" y="1219200"/>
            <a:ext cx="4876800" cy="5410200"/>
          </a:xfrm>
        </p:spPr>
        <p:txBody>
          <a:bodyPr>
            <a:normAutofit/>
          </a:bodyPr>
          <a:lstStyle/>
          <a:p>
            <a:r>
              <a:rPr lang="en-US" dirty="0" smtClean="0"/>
              <a:t>In order to raise the brick (at constant velocity to height y</a:t>
            </a:r>
            <a:r>
              <a:rPr lang="en-US" baseline="-25000" dirty="0" smtClean="0"/>
              <a:t>2</a:t>
            </a:r>
            <a:r>
              <a:rPr lang="en-US" dirty="0" smtClean="0"/>
              <a:t>, we had to do work</a:t>
            </a:r>
          </a:p>
        </p:txBody>
      </p:sp>
      <p:pic>
        <p:nvPicPr>
          <p:cNvPr id="4" name="Picture 3" descr="scan0001.jpg"/>
          <p:cNvPicPr>
            <a:picLocks noChangeAspect="1"/>
          </p:cNvPicPr>
          <p:nvPr/>
        </p:nvPicPr>
        <p:blipFill>
          <a:blip r:embed="rId3" cstate="print"/>
          <a:stretch>
            <a:fillRect/>
          </a:stretch>
        </p:blipFill>
        <p:spPr>
          <a:xfrm>
            <a:off x="5181600" y="1447800"/>
            <a:ext cx="3611729" cy="5029200"/>
          </a:xfrm>
          <a:prstGeom prst="rect">
            <a:avLst/>
          </a:prstGeom>
        </p:spPr>
      </p:pic>
      <p:graphicFrame>
        <p:nvGraphicFramePr>
          <p:cNvPr id="5" name="Object 4"/>
          <p:cNvGraphicFramePr>
            <a:graphicFrameLocks noChangeAspect="1"/>
          </p:cNvGraphicFramePr>
          <p:nvPr/>
        </p:nvGraphicFramePr>
        <p:xfrm>
          <a:off x="1905000" y="2895600"/>
          <a:ext cx="2438400" cy="3593432"/>
        </p:xfrm>
        <a:graphic>
          <a:graphicData uri="http://schemas.openxmlformats.org/presentationml/2006/ole">
            <p:oleObj spid="_x0000_s2050" name="Equation" r:id="rId4" imgW="596880" imgH="88884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2064"/>
            <a:ext cx="8458200" cy="914400"/>
          </a:xfrm>
        </p:spPr>
        <p:txBody>
          <a:bodyPr/>
          <a:lstStyle/>
          <a:p>
            <a:r>
              <a:rPr lang="en-US" dirty="0" smtClean="0"/>
              <a:t>Gravitational Potential Energy </a:t>
            </a:r>
            <a:endParaRPr lang="en-US" dirty="0"/>
          </a:p>
        </p:txBody>
      </p:sp>
      <p:sp>
        <p:nvSpPr>
          <p:cNvPr id="3" name="Content Placeholder 2"/>
          <p:cNvSpPr>
            <a:spLocks noGrp="1"/>
          </p:cNvSpPr>
          <p:nvPr>
            <p:ph idx="1"/>
          </p:nvPr>
        </p:nvSpPr>
        <p:spPr>
          <a:xfrm>
            <a:off x="304800" y="1219200"/>
            <a:ext cx="4724400" cy="5410200"/>
          </a:xfrm>
        </p:spPr>
        <p:txBody>
          <a:bodyPr>
            <a:normAutofit/>
          </a:bodyPr>
          <a:lstStyle/>
          <a:p>
            <a:r>
              <a:rPr lang="en-US" dirty="0" smtClean="0"/>
              <a:t>This work is stored as gravitational potential energy</a:t>
            </a:r>
            <a:endParaRPr lang="en-US" dirty="0"/>
          </a:p>
        </p:txBody>
      </p:sp>
      <p:pic>
        <p:nvPicPr>
          <p:cNvPr id="4" name="Picture 3" descr="scan0001.jpg"/>
          <p:cNvPicPr>
            <a:picLocks noChangeAspect="1"/>
          </p:cNvPicPr>
          <p:nvPr/>
        </p:nvPicPr>
        <p:blipFill>
          <a:blip r:embed="rId3" cstate="print"/>
          <a:stretch>
            <a:fillRect/>
          </a:stretch>
        </p:blipFill>
        <p:spPr>
          <a:xfrm>
            <a:off x="5181600" y="1447800"/>
            <a:ext cx="3611729" cy="5029200"/>
          </a:xfrm>
          <a:prstGeom prst="rect">
            <a:avLst/>
          </a:prstGeom>
        </p:spPr>
      </p:pic>
      <p:graphicFrame>
        <p:nvGraphicFramePr>
          <p:cNvPr id="5" name="Object 4"/>
          <p:cNvGraphicFramePr>
            <a:graphicFrameLocks noChangeAspect="1"/>
          </p:cNvGraphicFramePr>
          <p:nvPr/>
        </p:nvGraphicFramePr>
        <p:xfrm>
          <a:off x="762000" y="2895600"/>
          <a:ext cx="3311525" cy="3352800"/>
        </p:xfrm>
        <a:graphic>
          <a:graphicData uri="http://schemas.openxmlformats.org/presentationml/2006/ole">
            <p:oleObj spid="_x0000_s1026" name="Equation" r:id="rId4" imgW="1091880" imgH="111744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343400"/>
            <a:ext cx="8382000" cy="1975104"/>
          </a:xfrm>
        </p:spPr>
        <p:txBody>
          <a:bodyPr/>
          <a:lstStyle/>
          <a:p>
            <a:r>
              <a:rPr lang="en-US" sz="3600" dirty="0" err="1" smtClean="0"/>
              <a:t>Lsn</a:t>
            </a:r>
            <a:r>
              <a:rPr lang="en-US" sz="3600" dirty="0" smtClean="0"/>
              <a:t> 6-4: Potential energy</a:t>
            </a:r>
            <a:br>
              <a:rPr lang="en-US" sz="3600" dirty="0" smtClean="0"/>
            </a:br>
            <a:r>
              <a:rPr lang="en-US" sz="3600" dirty="0" err="1" smtClean="0"/>
              <a:t>Lsn</a:t>
            </a:r>
            <a:r>
              <a:rPr lang="en-US" sz="3600" dirty="0" smtClean="0"/>
              <a:t> 6-5: Conservative and </a:t>
            </a:r>
            <a:br>
              <a:rPr lang="en-US" sz="3600" dirty="0" smtClean="0"/>
            </a:br>
            <a:r>
              <a:rPr lang="en-US" sz="3600" dirty="0" smtClean="0"/>
              <a:t>		  </a:t>
            </a:r>
            <a:r>
              <a:rPr lang="en-US" sz="3600" dirty="0" err="1" smtClean="0"/>
              <a:t>nonconservative</a:t>
            </a:r>
            <a:r>
              <a:rPr lang="en-US" sz="3600" dirty="0" smtClean="0"/>
              <a:t> forces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2064"/>
            <a:ext cx="8458200" cy="914400"/>
          </a:xfrm>
        </p:spPr>
        <p:txBody>
          <a:bodyPr/>
          <a:lstStyle/>
          <a:p>
            <a:r>
              <a:rPr lang="en-US" dirty="0" smtClean="0"/>
              <a:t>Gravitational Potential Energy </a:t>
            </a:r>
            <a:endParaRPr lang="en-US" dirty="0"/>
          </a:p>
        </p:txBody>
      </p:sp>
      <p:sp>
        <p:nvSpPr>
          <p:cNvPr id="3" name="Content Placeholder 2"/>
          <p:cNvSpPr>
            <a:spLocks noGrp="1"/>
          </p:cNvSpPr>
          <p:nvPr>
            <p:ph idx="1"/>
          </p:nvPr>
        </p:nvSpPr>
        <p:spPr>
          <a:xfrm>
            <a:off x="304800" y="1219200"/>
            <a:ext cx="4724400" cy="5410200"/>
          </a:xfrm>
        </p:spPr>
        <p:txBody>
          <a:bodyPr>
            <a:normAutofit/>
          </a:bodyPr>
          <a:lstStyle/>
          <a:p>
            <a:r>
              <a:rPr lang="en-US" dirty="0" smtClean="0"/>
              <a:t>Potential Energy is dependent on the reference level</a:t>
            </a:r>
          </a:p>
          <a:p>
            <a:pPr lvl="1"/>
            <a:r>
              <a:rPr lang="en-US" dirty="0" smtClean="0"/>
              <a:t>y</a:t>
            </a:r>
            <a:r>
              <a:rPr lang="en-US" baseline="-25000" dirty="0" smtClean="0"/>
              <a:t>2</a:t>
            </a:r>
            <a:r>
              <a:rPr lang="en-US" dirty="0" smtClean="0"/>
              <a:t> with respect to y</a:t>
            </a:r>
            <a:r>
              <a:rPr lang="en-US" baseline="-25000" dirty="0" smtClean="0"/>
              <a:t>1</a:t>
            </a:r>
            <a:r>
              <a:rPr lang="en-US" dirty="0" smtClean="0"/>
              <a:t> </a:t>
            </a:r>
          </a:p>
          <a:p>
            <a:pPr lvl="1"/>
            <a:r>
              <a:rPr lang="en-US" dirty="0" smtClean="0"/>
              <a:t>y</a:t>
            </a:r>
            <a:r>
              <a:rPr lang="en-US" baseline="-25000" dirty="0" smtClean="0"/>
              <a:t>1</a:t>
            </a:r>
            <a:r>
              <a:rPr lang="en-US" dirty="0" smtClean="0"/>
              <a:t> with respect to y</a:t>
            </a:r>
            <a:r>
              <a:rPr lang="en-US" baseline="-25000" dirty="0" smtClean="0"/>
              <a:t>2</a:t>
            </a:r>
            <a:r>
              <a:rPr lang="en-US" dirty="0" smtClean="0"/>
              <a:t> </a:t>
            </a:r>
          </a:p>
          <a:p>
            <a:pPr lvl="1"/>
            <a:r>
              <a:rPr lang="en-US" dirty="0" smtClean="0"/>
              <a:t>y</a:t>
            </a:r>
            <a:r>
              <a:rPr lang="en-US" baseline="-25000" dirty="0" smtClean="0"/>
              <a:t>2</a:t>
            </a:r>
            <a:r>
              <a:rPr lang="en-US" dirty="0" smtClean="0"/>
              <a:t> with respect to present </a:t>
            </a:r>
          </a:p>
          <a:p>
            <a:pPr lvl="1"/>
            <a:r>
              <a:rPr lang="en-US" dirty="0" smtClean="0"/>
              <a:t>y</a:t>
            </a:r>
            <a:r>
              <a:rPr lang="en-US" baseline="-25000" dirty="0" smtClean="0"/>
              <a:t>1</a:t>
            </a:r>
            <a:r>
              <a:rPr lang="en-US" dirty="0" smtClean="0"/>
              <a:t> with respect to present</a:t>
            </a:r>
          </a:p>
          <a:p>
            <a:pPr lvl="1"/>
            <a:endParaRPr lang="en-US" dirty="0"/>
          </a:p>
        </p:txBody>
      </p:sp>
      <p:pic>
        <p:nvPicPr>
          <p:cNvPr id="4" name="Picture 3" descr="scan0001.jpg"/>
          <p:cNvPicPr>
            <a:picLocks noChangeAspect="1"/>
          </p:cNvPicPr>
          <p:nvPr/>
        </p:nvPicPr>
        <p:blipFill>
          <a:blip r:embed="rId3" cstate="print"/>
          <a:stretch>
            <a:fillRect/>
          </a:stretch>
        </p:blipFill>
        <p:spPr>
          <a:xfrm>
            <a:off x="5181600" y="1447800"/>
            <a:ext cx="3611729" cy="5029200"/>
          </a:xfrm>
          <a:prstGeom prst="rect">
            <a:avLst/>
          </a:prstGeom>
        </p:spPr>
      </p:pic>
      <p:graphicFrame>
        <p:nvGraphicFramePr>
          <p:cNvPr id="5" name="Object 4"/>
          <p:cNvGraphicFramePr>
            <a:graphicFrameLocks noChangeAspect="1"/>
          </p:cNvGraphicFramePr>
          <p:nvPr/>
        </p:nvGraphicFramePr>
        <p:xfrm>
          <a:off x="1143000" y="5029200"/>
          <a:ext cx="2541588" cy="1295400"/>
        </p:xfrm>
        <a:graphic>
          <a:graphicData uri="http://schemas.openxmlformats.org/presentationml/2006/ole">
            <p:oleObj spid="_x0000_s3074" name="Equation" r:id="rId4" imgW="838080" imgH="43164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2064"/>
            <a:ext cx="8458200" cy="914400"/>
          </a:xfrm>
        </p:spPr>
        <p:txBody>
          <a:bodyPr/>
          <a:lstStyle/>
          <a:p>
            <a:r>
              <a:rPr lang="en-US" dirty="0" smtClean="0"/>
              <a:t>Gravitational Potential Energy </a:t>
            </a:r>
            <a:endParaRPr lang="en-US" dirty="0"/>
          </a:p>
        </p:txBody>
      </p:sp>
      <p:sp>
        <p:nvSpPr>
          <p:cNvPr id="3" name="Content Placeholder 2"/>
          <p:cNvSpPr>
            <a:spLocks noGrp="1"/>
          </p:cNvSpPr>
          <p:nvPr>
            <p:ph idx="1"/>
          </p:nvPr>
        </p:nvSpPr>
        <p:spPr>
          <a:xfrm>
            <a:off x="304800" y="1219200"/>
            <a:ext cx="8534400" cy="5410200"/>
          </a:xfrm>
        </p:spPr>
        <p:txBody>
          <a:bodyPr>
            <a:normAutofit/>
          </a:bodyPr>
          <a:lstStyle/>
          <a:p>
            <a:r>
              <a:rPr lang="en-US" dirty="0" smtClean="0"/>
              <a:t>Potential Energy is dependent on the reference level</a:t>
            </a:r>
            <a:endParaRPr lang="en-US" dirty="0"/>
          </a:p>
          <a:p>
            <a:r>
              <a:rPr lang="en-US" dirty="0" smtClean="0"/>
              <a:t>Think in terms of work equal to the change in potential energy</a:t>
            </a:r>
          </a:p>
        </p:txBody>
      </p:sp>
      <p:pic>
        <p:nvPicPr>
          <p:cNvPr id="4" name="Picture 3" descr="scan0001.jpg"/>
          <p:cNvPicPr>
            <a:picLocks noChangeAspect="1"/>
          </p:cNvPicPr>
          <p:nvPr/>
        </p:nvPicPr>
        <p:blipFill>
          <a:blip r:embed="rId3" cstate="print"/>
          <a:stretch>
            <a:fillRect/>
          </a:stretch>
        </p:blipFill>
        <p:spPr>
          <a:xfrm>
            <a:off x="3130164" y="3429000"/>
            <a:ext cx="5785236" cy="3042330"/>
          </a:xfrm>
          <a:prstGeom prst="rect">
            <a:avLst/>
          </a:prstGeom>
        </p:spPr>
      </p:pic>
      <p:graphicFrame>
        <p:nvGraphicFramePr>
          <p:cNvPr id="5" name="Object 4"/>
          <p:cNvGraphicFramePr>
            <a:graphicFrameLocks noChangeAspect="1"/>
          </p:cNvGraphicFramePr>
          <p:nvPr/>
        </p:nvGraphicFramePr>
        <p:xfrm>
          <a:off x="304800" y="4267200"/>
          <a:ext cx="2541588" cy="1295400"/>
        </p:xfrm>
        <a:graphic>
          <a:graphicData uri="http://schemas.openxmlformats.org/presentationml/2006/ole">
            <p:oleObj spid="_x0000_s4098" name="Equation" r:id="rId4" imgW="838080" imgH="43164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2064"/>
            <a:ext cx="8458200" cy="914400"/>
          </a:xfrm>
        </p:spPr>
        <p:txBody>
          <a:bodyPr/>
          <a:lstStyle/>
          <a:p>
            <a:r>
              <a:rPr lang="en-US" dirty="0" smtClean="0"/>
              <a:t>Gravitational Potential Energy </a:t>
            </a:r>
            <a:endParaRPr lang="en-US" dirty="0"/>
          </a:p>
        </p:txBody>
      </p:sp>
      <p:sp>
        <p:nvSpPr>
          <p:cNvPr id="3" name="Content Placeholder 2"/>
          <p:cNvSpPr>
            <a:spLocks noGrp="1"/>
          </p:cNvSpPr>
          <p:nvPr>
            <p:ph idx="1"/>
          </p:nvPr>
        </p:nvSpPr>
        <p:spPr>
          <a:xfrm>
            <a:off x="304800" y="1219200"/>
            <a:ext cx="8534400" cy="5410200"/>
          </a:xfrm>
        </p:spPr>
        <p:txBody>
          <a:bodyPr>
            <a:normAutofit/>
          </a:bodyPr>
          <a:lstStyle/>
          <a:p>
            <a:r>
              <a:rPr lang="en-US" i="1" dirty="0" smtClean="0">
                <a:solidFill>
                  <a:srgbClr val="FFFF00"/>
                </a:solidFill>
              </a:rPr>
              <a:t>If the weight of the cart is 1000 N, what is its potential energy at 1, 2 and 3?</a:t>
            </a:r>
          </a:p>
          <a:p>
            <a:pPr lvl="1"/>
            <a:endParaRPr lang="en-US" dirty="0"/>
          </a:p>
        </p:txBody>
      </p:sp>
      <p:pic>
        <p:nvPicPr>
          <p:cNvPr id="4" name="Picture 3" descr="scan0001.jpg"/>
          <p:cNvPicPr>
            <a:picLocks noChangeAspect="1"/>
          </p:cNvPicPr>
          <p:nvPr/>
        </p:nvPicPr>
        <p:blipFill>
          <a:blip r:embed="rId3" cstate="print"/>
          <a:stretch>
            <a:fillRect/>
          </a:stretch>
        </p:blipFill>
        <p:spPr>
          <a:xfrm>
            <a:off x="3130164" y="3429000"/>
            <a:ext cx="5785236" cy="3042330"/>
          </a:xfrm>
          <a:prstGeom prst="rect">
            <a:avLst/>
          </a:prstGeom>
        </p:spPr>
      </p:pic>
      <p:graphicFrame>
        <p:nvGraphicFramePr>
          <p:cNvPr id="5" name="Object 4"/>
          <p:cNvGraphicFramePr>
            <a:graphicFrameLocks noChangeAspect="1"/>
          </p:cNvGraphicFramePr>
          <p:nvPr/>
        </p:nvGraphicFramePr>
        <p:xfrm>
          <a:off x="304800" y="4267200"/>
          <a:ext cx="2541588" cy="1295400"/>
        </p:xfrm>
        <a:graphic>
          <a:graphicData uri="http://schemas.openxmlformats.org/presentationml/2006/ole">
            <p:oleObj spid="_x0000_s69634" name="Equation" r:id="rId4" imgW="838080" imgH="43164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2064"/>
            <a:ext cx="8458200" cy="914400"/>
          </a:xfrm>
        </p:spPr>
        <p:txBody>
          <a:bodyPr/>
          <a:lstStyle/>
          <a:p>
            <a:r>
              <a:rPr lang="en-US" dirty="0" smtClean="0"/>
              <a:t>Gravitational Potential Energy </a:t>
            </a:r>
            <a:endParaRPr lang="en-US" dirty="0"/>
          </a:p>
        </p:txBody>
      </p:sp>
      <p:sp>
        <p:nvSpPr>
          <p:cNvPr id="3" name="Content Placeholder 2"/>
          <p:cNvSpPr>
            <a:spLocks noGrp="1"/>
          </p:cNvSpPr>
          <p:nvPr>
            <p:ph idx="1"/>
          </p:nvPr>
        </p:nvSpPr>
        <p:spPr>
          <a:xfrm>
            <a:off x="304800" y="1219200"/>
            <a:ext cx="8534400" cy="5410200"/>
          </a:xfrm>
        </p:spPr>
        <p:txBody>
          <a:bodyPr>
            <a:normAutofit/>
          </a:bodyPr>
          <a:lstStyle/>
          <a:p>
            <a:r>
              <a:rPr lang="en-US" i="1" dirty="0" smtClean="0">
                <a:solidFill>
                  <a:srgbClr val="FFFF00"/>
                </a:solidFill>
              </a:rPr>
              <a:t>If the weight of the cart is 1000 N, what is its potential energy at 1, 2 and 3?</a:t>
            </a:r>
          </a:p>
          <a:p>
            <a:pPr lvl="1"/>
            <a:r>
              <a:rPr lang="en-US" b="1" dirty="0" smtClean="0">
                <a:solidFill>
                  <a:srgbClr val="FF0000"/>
                </a:solidFill>
              </a:rPr>
              <a:t>1.  15,000 J</a:t>
            </a:r>
          </a:p>
          <a:p>
            <a:pPr lvl="1"/>
            <a:r>
              <a:rPr lang="en-US" b="1" dirty="0" smtClean="0">
                <a:solidFill>
                  <a:srgbClr val="FF0000"/>
                </a:solidFill>
              </a:rPr>
              <a:t>2.  25,000 J</a:t>
            </a:r>
          </a:p>
          <a:p>
            <a:pPr lvl="1"/>
            <a:r>
              <a:rPr lang="en-US" b="1" dirty="0" smtClean="0">
                <a:solidFill>
                  <a:srgbClr val="FF0000"/>
                </a:solidFill>
              </a:rPr>
              <a:t>3.  0 J</a:t>
            </a:r>
            <a:endParaRPr lang="en-US" b="1" dirty="0">
              <a:solidFill>
                <a:srgbClr val="FF0000"/>
              </a:solidFill>
            </a:endParaRPr>
          </a:p>
        </p:txBody>
      </p:sp>
      <p:pic>
        <p:nvPicPr>
          <p:cNvPr id="4" name="Picture 3" descr="scan0001.jpg"/>
          <p:cNvPicPr>
            <a:picLocks noChangeAspect="1"/>
          </p:cNvPicPr>
          <p:nvPr/>
        </p:nvPicPr>
        <p:blipFill>
          <a:blip r:embed="rId3" cstate="print"/>
          <a:stretch>
            <a:fillRect/>
          </a:stretch>
        </p:blipFill>
        <p:spPr>
          <a:xfrm>
            <a:off x="3130164" y="3429000"/>
            <a:ext cx="5785236" cy="3042330"/>
          </a:xfrm>
          <a:prstGeom prst="rect">
            <a:avLst/>
          </a:prstGeom>
        </p:spPr>
      </p:pic>
      <p:graphicFrame>
        <p:nvGraphicFramePr>
          <p:cNvPr id="5" name="Object 4"/>
          <p:cNvGraphicFramePr>
            <a:graphicFrameLocks noChangeAspect="1"/>
          </p:cNvGraphicFramePr>
          <p:nvPr/>
        </p:nvGraphicFramePr>
        <p:xfrm>
          <a:off x="304800" y="4267200"/>
          <a:ext cx="2541588" cy="1295400"/>
        </p:xfrm>
        <a:graphic>
          <a:graphicData uri="http://schemas.openxmlformats.org/presentationml/2006/ole">
            <p:oleObj spid="_x0000_s70658" name="Equation" r:id="rId4" imgW="838080" imgH="431640" progId="Equation.3">
              <p:embed/>
            </p:oleObj>
          </a:graphicData>
        </a:graphic>
      </p:graphicFrame>
      <p:sp>
        <p:nvSpPr>
          <p:cNvPr id="6" name="TextBox 5"/>
          <p:cNvSpPr txBox="1"/>
          <p:nvPr/>
        </p:nvSpPr>
        <p:spPr>
          <a:xfrm>
            <a:off x="3352800" y="2438400"/>
            <a:ext cx="5181600" cy="584775"/>
          </a:xfrm>
          <a:prstGeom prst="rect">
            <a:avLst/>
          </a:prstGeom>
          <a:noFill/>
        </p:spPr>
        <p:txBody>
          <a:bodyPr wrap="square" rtlCol="0">
            <a:spAutoFit/>
          </a:bodyPr>
          <a:lstStyle/>
          <a:p>
            <a:r>
              <a:rPr lang="en-US" sz="3200" b="1" i="1" dirty="0" smtClean="0">
                <a:solidFill>
                  <a:srgbClr val="FF0000"/>
                </a:solidFill>
              </a:rPr>
              <a:t>If we use y = 0 at point #3</a:t>
            </a:r>
            <a:endParaRPr lang="en-US" sz="3200" b="1" i="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smtClean="0"/>
              <a:t>Potential Energy</a:t>
            </a:r>
            <a:endParaRPr lang="en-US" dirty="0"/>
          </a:p>
        </p:txBody>
      </p:sp>
      <p:sp>
        <p:nvSpPr>
          <p:cNvPr id="3" name="Content Placeholder 2"/>
          <p:cNvSpPr>
            <a:spLocks noGrp="1"/>
          </p:cNvSpPr>
          <p:nvPr>
            <p:ph idx="1"/>
          </p:nvPr>
        </p:nvSpPr>
        <p:spPr>
          <a:xfrm>
            <a:off x="609600" y="1219200"/>
            <a:ext cx="8077200" cy="5136360"/>
          </a:xfrm>
        </p:spPr>
        <p:txBody>
          <a:bodyPr/>
          <a:lstStyle/>
          <a:p>
            <a:r>
              <a:rPr lang="en-US" i="1" dirty="0" smtClean="0"/>
              <a:t>“ . . . change in potential energy associated with a particular force, is equal to the negative of the work done by that force if the object is moved from one point to a second point.”</a:t>
            </a:r>
          </a:p>
          <a:p>
            <a:r>
              <a:rPr lang="en-US" i="1" dirty="0" smtClean="0"/>
              <a:t>“ . . . change in potential energy is the work required of an external force to move the object without acceleration between the two points.”</a:t>
            </a:r>
            <a:endParaRPr lang="en-US"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Elastic Potential Energy</a:t>
            </a:r>
            <a:endParaRPr lang="en-US" dirty="0"/>
          </a:p>
        </p:txBody>
      </p:sp>
      <p:sp>
        <p:nvSpPr>
          <p:cNvPr id="3" name="Content Placeholder 2"/>
          <p:cNvSpPr>
            <a:spLocks noGrp="1"/>
          </p:cNvSpPr>
          <p:nvPr>
            <p:ph idx="1"/>
          </p:nvPr>
        </p:nvSpPr>
        <p:spPr>
          <a:xfrm>
            <a:off x="457200" y="1066800"/>
            <a:ext cx="8229600" cy="2743200"/>
          </a:xfrm>
        </p:spPr>
        <p:txBody>
          <a:bodyPr/>
          <a:lstStyle/>
          <a:p>
            <a:r>
              <a:rPr lang="en-US" dirty="0" smtClean="0"/>
              <a:t>It takes work to compress a spring</a:t>
            </a:r>
          </a:p>
          <a:p>
            <a:r>
              <a:rPr lang="en-US" dirty="0" smtClean="0"/>
              <a:t>A compressed spring has the ability to do work so,</a:t>
            </a:r>
          </a:p>
          <a:p>
            <a:r>
              <a:rPr lang="en-US" dirty="0" smtClean="0"/>
              <a:t>The work done in compressing a spring is saved as potential energy</a:t>
            </a:r>
            <a:endParaRPr lang="en-US" dirty="0"/>
          </a:p>
        </p:txBody>
      </p:sp>
      <p:pic>
        <p:nvPicPr>
          <p:cNvPr id="4" name="Picture 3" descr="scan0003.jpg"/>
          <p:cNvPicPr>
            <a:picLocks noChangeAspect="1"/>
          </p:cNvPicPr>
          <p:nvPr/>
        </p:nvPicPr>
        <p:blipFill>
          <a:blip r:embed="rId2" cstate="print"/>
          <a:stretch>
            <a:fillRect/>
          </a:stretch>
        </p:blipFill>
        <p:spPr>
          <a:xfrm>
            <a:off x="304800" y="4038600"/>
            <a:ext cx="8445570" cy="2057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Elastic Potential Energy</a:t>
            </a:r>
            <a:endParaRPr lang="en-US" dirty="0"/>
          </a:p>
        </p:txBody>
      </p:sp>
      <p:sp>
        <p:nvSpPr>
          <p:cNvPr id="3" name="Content Placeholder 2"/>
          <p:cNvSpPr>
            <a:spLocks noGrp="1"/>
          </p:cNvSpPr>
          <p:nvPr>
            <p:ph idx="1"/>
          </p:nvPr>
        </p:nvSpPr>
        <p:spPr>
          <a:xfrm>
            <a:off x="304800" y="1066800"/>
            <a:ext cx="4953000" cy="5486400"/>
          </a:xfrm>
        </p:spPr>
        <p:txBody>
          <a:bodyPr>
            <a:normAutofit/>
          </a:bodyPr>
          <a:lstStyle/>
          <a:p>
            <a:r>
              <a:rPr lang="en-US" dirty="0" smtClean="0"/>
              <a:t>A bi-directional spring works in both stretching and pushing</a:t>
            </a:r>
          </a:p>
          <a:p>
            <a:r>
              <a:rPr lang="en-US" dirty="0" smtClean="0"/>
              <a:t>We find that it takes the same amount of work (</a:t>
            </a:r>
            <a:r>
              <a:rPr lang="en-US" dirty="0" err="1" smtClean="0"/>
              <a:t>Fd</a:t>
            </a:r>
            <a:r>
              <a:rPr lang="en-US" dirty="0" smtClean="0"/>
              <a:t>) to stretch a spring a given distance as it does to push the spring the same distance</a:t>
            </a:r>
            <a:endParaRPr lang="en-US" dirty="0"/>
          </a:p>
        </p:txBody>
      </p:sp>
      <p:pic>
        <p:nvPicPr>
          <p:cNvPr id="4" name="Picture 3" descr="scan0003.jpg"/>
          <p:cNvPicPr>
            <a:picLocks noChangeAspect="1"/>
          </p:cNvPicPr>
          <p:nvPr/>
        </p:nvPicPr>
        <p:blipFill>
          <a:blip r:embed="rId3" cstate="print"/>
          <a:stretch>
            <a:fillRect/>
          </a:stretch>
        </p:blipFill>
        <p:spPr>
          <a:xfrm>
            <a:off x="5334000" y="1828800"/>
            <a:ext cx="3500120" cy="4038600"/>
          </a:xfrm>
          <a:prstGeom prst="rect">
            <a:avLst/>
          </a:prstGeom>
        </p:spPr>
      </p:pic>
      <p:graphicFrame>
        <p:nvGraphicFramePr>
          <p:cNvPr id="5122" name="Object 2"/>
          <p:cNvGraphicFramePr>
            <a:graphicFrameLocks noChangeAspect="1"/>
          </p:cNvGraphicFramePr>
          <p:nvPr/>
        </p:nvGraphicFramePr>
        <p:xfrm>
          <a:off x="304800" y="5486400"/>
          <a:ext cx="4773613" cy="1135740"/>
        </p:xfrm>
        <a:graphic>
          <a:graphicData uri="http://schemas.openxmlformats.org/presentationml/2006/ole">
            <p:oleObj spid="_x0000_s5122" name="Equation" r:id="rId4" imgW="1002960" imgH="24120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Elastic Potential Energy</a:t>
            </a:r>
            <a:endParaRPr lang="en-US" dirty="0"/>
          </a:p>
        </p:txBody>
      </p:sp>
      <p:sp>
        <p:nvSpPr>
          <p:cNvPr id="3" name="Content Placeholder 2"/>
          <p:cNvSpPr>
            <a:spLocks noGrp="1"/>
          </p:cNvSpPr>
          <p:nvPr>
            <p:ph idx="1"/>
          </p:nvPr>
        </p:nvSpPr>
        <p:spPr>
          <a:xfrm>
            <a:off x="304800" y="1066800"/>
            <a:ext cx="4953000" cy="5486400"/>
          </a:xfrm>
        </p:spPr>
        <p:txBody>
          <a:bodyPr>
            <a:normAutofit/>
          </a:bodyPr>
          <a:lstStyle/>
          <a:p>
            <a:r>
              <a:rPr lang="en-US" dirty="0" smtClean="0"/>
              <a:t>We also find that the further we stretch or compress a spring, the more force it takes</a:t>
            </a:r>
          </a:p>
          <a:p>
            <a:r>
              <a:rPr lang="en-US" dirty="0" smtClean="0"/>
              <a:t>In fact, the force required is directly proportional to the distance </a:t>
            </a:r>
            <a:r>
              <a:rPr lang="en-US" b="1" i="1" dirty="0" smtClean="0"/>
              <a:t>x</a:t>
            </a:r>
            <a:r>
              <a:rPr lang="en-US" dirty="0" smtClean="0"/>
              <a:t> the spring is displaced</a:t>
            </a:r>
            <a:endParaRPr lang="en-US" dirty="0"/>
          </a:p>
        </p:txBody>
      </p:sp>
      <p:pic>
        <p:nvPicPr>
          <p:cNvPr id="4" name="Picture 3" descr="scan0003.jpg"/>
          <p:cNvPicPr>
            <a:picLocks noChangeAspect="1"/>
          </p:cNvPicPr>
          <p:nvPr/>
        </p:nvPicPr>
        <p:blipFill>
          <a:blip r:embed="rId3" cstate="print"/>
          <a:stretch>
            <a:fillRect/>
          </a:stretch>
        </p:blipFill>
        <p:spPr>
          <a:xfrm>
            <a:off x="5334000" y="1143000"/>
            <a:ext cx="3500120" cy="4038600"/>
          </a:xfrm>
          <a:prstGeom prst="rect">
            <a:avLst/>
          </a:prstGeom>
        </p:spPr>
      </p:pic>
      <p:graphicFrame>
        <p:nvGraphicFramePr>
          <p:cNvPr id="5122" name="Object 2"/>
          <p:cNvGraphicFramePr>
            <a:graphicFrameLocks noChangeAspect="1"/>
          </p:cNvGraphicFramePr>
          <p:nvPr/>
        </p:nvGraphicFramePr>
        <p:xfrm>
          <a:off x="838200" y="5334000"/>
          <a:ext cx="2363787" cy="909638"/>
        </p:xfrm>
        <a:graphic>
          <a:graphicData uri="http://schemas.openxmlformats.org/presentationml/2006/ole">
            <p:oleObj spid="_x0000_s6146" name="Equation" r:id="rId4" imgW="457200" imgH="177480" progId="Equation.3">
              <p:embed/>
            </p:oleObj>
          </a:graphicData>
        </a:graphic>
      </p:graphicFrame>
      <p:sp>
        <p:nvSpPr>
          <p:cNvPr id="6" name="TextBox 5"/>
          <p:cNvSpPr txBox="1"/>
          <p:nvPr/>
        </p:nvSpPr>
        <p:spPr>
          <a:xfrm>
            <a:off x="3962400" y="5562600"/>
            <a:ext cx="4876800" cy="954107"/>
          </a:xfrm>
          <a:prstGeom prst="rect">
            <a:avLst/>
          </a:prstGeom>
          <a:noFill/>
        </p:spPr>
        <p:txBody>
          <a:bodyPr wrap="square" rtlCol="0">
            <a:spAutoFit/>
          </a:bodyPr>
          <a:lstStyle/>
          <a:p>
            <a:r>
              <a:rPr lang="en-US" sz="2800" b="1" i="1" dirty="0" smtClean="0">
                <a:solidFill>
                  <a:srgbClr val="FF0000"/>
                </a:solidFill>
              </a:rPr>
              <a:t>k</a:t>
            </a:r>
            <a:r>
              <a:rPr lang="en-US" sz="2800" b="1" dirty="0" smtClean="0">
                <a:solidFill>
                  <a:srgbClr val="FF0000"/>
                </a:solidFill>
              </a:rPr>
              <a:t>  is called the </a:t>
            </a:r>
            <a:r>
              <a:rPr lang="en-US" sz="2800" b="1" i="1" dirty="0" smtClean="0">
                <a:solidFill>
                  <a:srgbClr val="FF0000"/>
                </a:solidFill>
              </a:rPr>
              <a:t>spring constant </a:t>
            </a:r>
            <a:r>
              <a:rPr lang="en-US" sz="2800" b="1" dirty="0" smtClean="0">
                <a:solidFill>
                  <a:srgbClr val="FF0000"/>
                </a:solidFill>
              </a:rPr>
              <a:t>(N/m)</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Elastic Potential Energy</a:t>
            </a:r>
            <a:endParaRPr lang="en-US" dirty="0"/>
          </a:p>
        </p:txBody>
      </p:sp>
      <p:sp>
        <p:nvSpPr>
          <p:cNvPr id="3" name="Content Placeholder 2"/>
          <p:cNvSpPr>
            <a:spLocks noGrp="1"/>
          </p:cNvSpPr>
          <p:nvPr>
            <p:ph idx="1"/>
          </p:nvPr>
        </p:nvSpPr>
        <p:spPr>
          <a:xfrm>
            <a:off x="304800" y="1066800"/>
            <a:ext cx="4953000" cy="5486400"/>
          </a:xfrm>
        </p:spPr>
        <p:txBody>
          <a:bodyPr>
            <a:normAutofit/>
          </a:bodyPr>
          <a:lstStyle/>
          <a:p>
            <a:r>
              <a:rPr lang="en-US" dirty="0" smtClean="0"/>
              <a:t>In order to find the potential energy of a stretched or compressed spring, we need to find the work needed to stretch or compress it</a:t>
            </a:r>
            <a:endParaRPr lang="en-US" dirty="0"/>
          </a:p>
        </p:txBody>
      </p:sp>
      <p:pic>
        <p:nvPicPr>
          <p:cNvPr id="4" name="Picture 3" descr="scan0003.jpg"/>
          <p:cNvPicPr>
            <a:picLocks noChangeAspect="1"/>
          </p:cNvPicPr>
          <p:nvPr/>
        </p:nvPicPr>
        <p:blipFill>
          <a:blip r:embed="rId3" cstate="print"/>
          <a:stretch>
            <a:fillRect/>
          </a:stretch>
        </p:blipFill>
        <p:spPr>
          <a:xfrm>
            <a:off x="5334000" y="1828800"/>
            <a:ext cx="3500120" cy="4038600"/>
          </a:xfrm>
          <a:prstGeom prst="rect">
            <a:avLst/>
          </a:prstGeom>
        </p:spPr>
      </p:pic>
      <p:graphicFrame>
        <p:nvGraphicFramePr>
          <p:cNvPr id="5122" name="Object 2"/>
          <p:cNvGraphicFramePr>
            <a:graphicFrameLocks noChangeAspect="1"/>
          </p:cNvGraphicFramePr>
          <p:nvPr/>
        </p:nvGraphicFramePr>
        <p:xfrm>
          <a:off x="1223963" y="5334000"/>
          <a:ext cx="2363787" cy="909638"/>
        </p:xfrm>
        <a:graphic>
          <a:graphicData uri="http://schemas.openxmlformats.org/presentationml/2006/ole">
            <p:oleObj spid="_x0000_s7170" name="Equation" r:id="rId4" imgW="457200" imgH="17748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Elastic Potential Energy</a:t>
            </a:r>
            <a:endParaRPr lang="en-US" dirty="0"/>
          </a:p>
        </p:txBody>
      </p:sp>
      <p:sp>
        <p:nvSpPr>
          <p:cNvPr id="3" name="Content Placeholder 2"/>
          <p:cNvSpPr>
            <a:spLocks noGrp="1"/>
          </p:cNvSpPr>
          <p:nvPr>
            <p:ph idx="1"/>
          </p:nvPr>
        </p:nvSpPr>
        <p:spPr>
          <a:xfrm>
            <a:off x="304800" y="1066800"/>
            <a:ext cx="4953000" cy="5486400"/>
          </a:xfrm>
        </p:spPr>
        <p:txBody>
          <a:bodyPr>
            <a:normAutofit/>
          </a:bodyPr>
          <a:lstStyle/>
          <a:p>
            <a:r>
              <a:rPr lang="en-US" dirty="0" smtClean="0"/>
              <a:t>You might think that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i="1" dirty="0" smtClean="0">
                <a:solidFill>
                  <a:srgbClr val="FF0000"/>
                </a:solidFill>
              </a:rPr>
              <a:t>But this is not the case</a:t>
            </a:r>
            <a:endParaRPr lang="en-US" b="1" i="1" dirty="0">
              <a:solidFill>
                <a:srgbClr val="FF0000"/>
              </a:solidFill>
            </a:endParaRPr>
          </a:p>
        </p:txBody>
      </p:sp>
      <p:pic>
        <p:nvPicPr>
          <p:cNvPr id="4" name="Picture 3" descr="scan0003.jpg"/>
          <p:cNvPicPr>
            <a:picLocks noChangeAspect="1"/>
          </p:cNvPicPr>
          <p:nvPr/>
        </p:nvPicPr>
        <p:blipFill>
          <a:blip r:embed="rId3" cstate="print"/>
          <a:stretch>
            <a:fillRect/>
          </a:stretch>
        </p:blipFill>
        <p:spPr>
          <a:xfrm>
            <a:off x="5334000" y="1828800"/>
            <a:ext cx="3500120" cy="4038600"/>
          </a:xfrm>
          <a:prstGeom prst="rect">
            <a:avLst/>
          </a:prstGeom>
        </p:spPr>
      </p:pic>
      <p:graphicFrame>
        <p:nvGraphicFramePr>
          <p:cNvPr id="5122" name="Object 2"/>
          <p:cNvGraphicFramePr>
            <a:graphicFrameLocks noChangeAspect="1"/>
          </p:cNvGraphicFramePr>
          <p:nvPr/>
        </p:nvGraphicFramePr>
        <p:xfrm>
          <a:off x="1295400" y="1711264"/>
          <a:ext cx="1828800" cy="3089336"/>
        </p:xfrm>
        <a:graphic>
          <a:graphicData uri="http://schemas.openxmlformats.org/presentationml/2006/ole">
            <p:oleObj spid="_x0000_s8194" name="Equation" r:id="rId4" imgW="520560" imgH="888840" progId="Equation.3">
              <p:embed/>
            </p:oleObj>
          </a:graphicData>
        </a:graphic>
      </p:graphicFrame>
      <p:graphicFrame>
        <p:nvGraphicFramePr>
          <p:cNvPr id="8195" name="Object 2"/>
          <p:cNvGraphicFramePr>
            <a:graphicFrameLocks noChangeAspect="1"/>
          </p:cNvGraphicFramePr>
          <p:nvPr/>
        </p:nvGraphicFramePr>
        <p:xfrm>
          <a:off x="1154905" y="5562600"/>
          <a:ext cx="2426495" cy="914400"/>
        </p:xfrm>
        <a:graphic>
          <a:graphicData uri="http://schemas.openxmlformats.org/presentationml/2006/ole">
            <p:oleObj spid="_x0000_s8195" name="Equation" r:id="rId5" imgW="533160" imgH="20304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From Reading Activity?</a:t>
            </a:r>
            <a:endParaRPr lang="en-US" dirty="0"/>
          </a:p>
        </p:txBody>
      </p:sp>
      <p:sp>
        <p:nvSpPr>
          <p:cNvPr id="3" name="Content Placeholder 2"/>
          <p:cNvSpPr>
            <a:spLocks noGrp="1"/>
          </p:cNvSpPr>
          <p:nvPr>
            <p:ph idx="1"/>
          </p:nvPr>
        </p:nvSpPr>
        <p:spPr/>
        <p:txBody>
          <a:bodyPr/>
          <a:lstStyle/>
          <a:p>
            <a:endParaRPr lang="en-US" dirty="0" smtClean="0"/>
          </a:p>
          <a:p>
            <a:r>
              <a:rPr lang="en-US" dirty="0" smtClean="0"/>
              <a:t>Can’t help you with recipes or how to </a:t>
            </a:r>
            <a:r>
              <a:rPr lang="en-US" dirty="0" err="1" smtClean="0"/>
              <a:t>twerk</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Elastic Potential Energy</a:t>
            </a:r>
            <a:endParaRPr lang="en-US" dirty="0"/>
          </a:p>
        </p:txBody>
      </p:sp>
      <p:sp>
        <p:nvSpPr>
          <p:cNvPr id="3" name="Content Placeholder 2"/>
          <p:cNvSpPr>
            <a:spLocks noGrp="1"/>
          </p:cNvSpPr>
          <p:nvPr>
            <p:ph idx="1"/>
          </p:nvPr>
        </p:nvSpPr>
        <p:spPr>
          <a:xfrm>
            <a:off x="304800" y="1066800"/>
            <a:ext cx="4953000" cy="5486400"/>
          </a:xfrm>
        </p:spPr>
        <p:txBody>
          <a:bodyPr>
            <a:normAutofit/>
          </a:bodyPr>
          <a:lstStyle/>
          <a:p>
            <a:r>
              <a:rPr lang="en-US" dirty="0" smtClean="0"/>
              <a:t>The force required constantly changes as the distance increases</a:t>
            </a:r>
          </a:p>
          <a:p>
            <a:r>
              <a:rPr lang="en-US" dirty="0" smtClean="0"/>
              <a:t>So, we have to use the average force, </a:t>
            </a:r>
            <a:endParaRPr lang="en-US" dirty="0"/>
          </a:p>
        </p:txBody>
      </p:sp>
      <p:pic>
        <p:nvPicPr>
          <p:cNvPr id="4" name="Picture 3" descr="scan0003.jpg"/>
          <p:cNvPicPr>
            <a:picLocks noChangeAspect="1"/>
          </p:cNvPicPr>
          <p:nvPr/>
        </p:nvPicPr>
        <p:blipFill>
          <a:blip r:embed="rId3" cstate="print"/>
          <a:stretch>
            <a:fillRect/>
          </a:stretch>
        </p:blipFill>
        <p:spPr>
          <a:xfrm>
            <a:off x="4572000" y="2362201"/>
            <a:ext cx="4391240" cy="3472228"/>
          </a:xfrm>
          <a:prstGeom prst="rect">
            <a:avLst/>
          </a:prstGeom>
        </p:spPr>
      </p:pic>
      <p:graphicFrame>
        <p:nvGraphicFramePr>
          <p:cNvPr id="8195" name="Object 2"/>
          <p:cNvGraphicFramePr>
            <a:graphicFrameLocks noChangeAspect="1"/>
          </p:cNvGraphicFramePr>
          <p:nvPr/>
        </p:nvGraphicFramePr>
        <p:xfrm>
          <a:off x="1371600" y="3779149"/>
          <a:ext cx="2286000" cy="2719175"/>
        </p:xfrm>
        <a:graphic>
          <a:graphicData uri="http://schemas.openxmlformats.org/presentationml/2006/ole">
            <p:oleObj spid="_x0000_s9219" name="Equation" r:id="rId4" imgW="876240" imgH="105408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Elastic Potential Energy</a:t>
            </a:r>
            <a:endParaRPr lang="en-US" dirty="0"/>
          </a:p>
        </p:txBody>
      </p:sp>
      <p:sp>
        <p:nvSpPr>
          <p:cNvPr id="3" name="Content Placeholder 2"/>
          <p:cNvSpPr>
            <a:spLocks noGrp="1"/>
          </p:cNvSpPr>
          <p:nvPr>
            <p:ph idx="1"/>
          </p:nvPr>
        </p:nvSpPr>
        <p:spPr>
          <a:xfrm>
            <a:off x="304800" y="1066800"/>
            <a:ext cx="4953000" cy="5486400"/>
          </a:xfrm>
        </p:spPr>
        <p:txBody>
          <a:bodyPr>
            <a:normAutofit/>
          </a:bodyPr>
          <a:lstStyle/>
          <a:p>
            <a:r>
              <a:rPr lang="en-US" dirty="0" smtClean="0"/>
              <a:t>Now we can find the elastic potential energy</a:t>
            </a:r>
            <a:endParaRPr lang="en-US" dirty="0"/>
          </a:p>
        </p:txBody>
      </p:sp>
      <p:pic>
        <p:nvPicPr>
          <p:cNvPr id="4" name="Picture 3" descr="scan0003.jpg"/>
          <p:cNvPicPr>
            <a:picLocks noChangeAspect="1"/>
          </p:cNvPicPr>
          <p:nvPr/>
        </p:nvPicPr>
        <p:blipFill>
          <a:blip r:embed="rId3" cstate="print"/>
          <a:stretch>
            <a:fillRect/>
          </a:stretch>
        </p:blipFill>
        <p:spPr>
          <a:xfrm>
            <a:off x="5334000" y="1828800"/>
            <a:ext cx="3500120" cy="4038600"/>
          </a:xfrm>
          <a:prstGeom prst="rect">
            <a:avLst/>
          </a:prstGeom>
        </p:spPr>
      </p:pic>
      <p:graphicFrame>
        <p:nvGraphicFramePr>
          <p:cNvPr id="8195" name="Object 2"/>
          <p:cNvGraphicFramePr>
            <a:graphicFrameLocks noChangeAspect="1"/>
          </p:cNvGraphicFramePr>
          <p:nvPr/>
        </p:nvGraphicFramePr>
        <p:xfrm>
          <a:off x="914400" y="2286000"/>
          <a:ext cx="3276600" cy="4292381"/>
        </p:xfrm>
        <a:graphic>
          <a:graphicData uri="http://schemas.openxmlformats.org/presentationml/2006/ole">
            <p:oleObj spid="_x0000_s10242" name="Equation" r:id="rId4" imgW="1130040" imgH="149832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Elastic Potential Energy</a:t>
            </a:r>
            <a:endParaRPr lang="en-US" dirty="0"/>
          </a:p>
        </p:txBody>
      </p:sp>
      <p:sp>
        <p:nvSpPr>
          <p:cNvPr id="3" name="Content Placeholder 2"/>
          <p:cNvSpPr>
            <a:spLocks noGrp="1"/>
          </p:cNvSpPr>
          <p:nvPr>
            <p:ph idx="1"/>
          </p:nvPr>
        </p:nvSpPr>
        <p:spPr>
          <a:xfrm>
            <a:off x="304800" y="1066800"/>
            <a:ext cx="4953000" cy="5486400"/>
          </a:xfrm>
        </p:spPr>
        <p:txBody>
          <a:bodyPr>
            <a:normAutofit/>
          </a:bodyPr>
          <a:lstStyle/>
          <a:p>
            <a:r>
              <a:rPr lang="en-US" dirty="0" smtClean="0"/>
              <a:t>This is called Hooke’s Law or the spring equation</a:t>
            </a:r>
          </a:p>
          <a:p>
            <a:r>
              <a:rPr lang="en-US" b="1" i="1" dirty="0" smtClean="0"/>
              <a:t>k</a:t>
            </a:r>
            <a:r>
              <a:rPr lang="en-US" dirty="0" smtClean="0"/>
              <a:t> is known as the spring constant</a:t>
            </a:r>
            <a:endParaRPr lang="en-US" dirty="0"/>
          </a:p>
        </p:txBody>
      </p:sp>
      <p:pic>
        <p:nvPicPr>
          <p:cNvPr id="4" name="Picture 3" descr="scan0003.jpg"/>
          <p:cNvPicPr>
            <a:picLocks noChangeAspect="1"/>
          </p:cNvPicPr>
          <p:nvPr/>
        </p:nvPicPr>
        <p:blipFill>
          <a:blip r:embed="rId3" cstate="print"/>
          <a:stretch>
            <a:fillRect/>
          </a:stretch>
        </p:blipFill>
        <p:spPr>
          <a:xfrm>
            <a:off x="5334000" y="1828800"/>
            <a:ext cx="3500120" cy="4038600"/>
          </a:xfrm>
          <a:prstGeom prst="rect">
            <a:avLst/>
          </a:prstGeom>
        </p:spPr>
      </p:pic>
      <p:graphicFrame>
        <p:nvGraphicFramePr>
          <p:cNvPr id="8195" name="Object 2"/>
          <p:cNvGraphicFramePr>
            <a:graphicFrameLocks noChangeAspect="1"/>
          </p:cNvGraphicFramePr>
          <p:nvPr/>
        </p:nvGraphicFramePr>
        <p:xfrm>
          <a:off x="1037107" y="3505200"/>
          <a:ext cx="3306293" cy="1490663"/>
        </p:xfrm>
        <a:graphic>
          <a:graphicData uri="http://schemas.openxmlformats.org/presentationml/2006/ole">
            <p:oleObj spid="_x0000_s11266" name="Equation" r:id="rId4" imgW="863280" imgH="39348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610600" cy="914400"/>
          </a:xfrm>
        </p:spPr>
        <p:txBody>
          <a:bodyPr/>
          <a:lstStyle/>
          <a:p>
            <a:r>
              <a:rPr lang="en-US" sz="3200" dirty="0" smtClean="0"/>
              <a:t>Conservative and </a:t>
            </a:r>
            <a:r>
              <a:rPr lang="en-US" sz="3200" dirty="0" err="1" smtClean="0"/>
              <a:t>Nonconservative</a:t>
            </a:r>
            <a:r>
              <a:rPr lang="en-US" sz="3200" dirty="0" smtClean="0"/>
              <a:t> Forces</a:t>
            </a:r>
            <a:endParaRPr lang="en-US" sz="3200" dirty="0"/>
          </a:p>
        </p:txBody>
      </p:sp>
      <p:sp>
        <p:nvSpPr>
          <p:cNvPr id="3" name="Content Placeholder 2"/>
          <p:cNvSpPr>
            <a:spLocks noGrp="1"/>
          </p:cNvSpPr>
          <p:nvPr>
            <p:ph idx="1"/>
          </p:nvPr>
        </p:nvSpPr>
        <p:spPr>
          <a:xfrm>
            <a:off x="457200" y="1447800"/>
            <a:ext cx="8229600" cy="4907760"/>
          </a:xfrm>
        </p:spPr>
        <p:txBody>
          <a:bodyPr>
            <a:normAutofit/>
          </a:bodyPr>
          <a:lstStyle/>
          <a:p>
            <a:r>
              <a:rPr lang="en-US" dirty="0" smtClean="0">
                <a:solidFill>
                  <a:srgbClr val="FFFF00"/>
                </a:solidFill>
              </a:rPr>
              <a:t>What are the characteristics of conservative forces?</a:t>
            </a:r>
          </a:p>
          <a:p>
            <a:pPr lvl="1"/>
            <a:endParaRPr lang="en-US" dirty="0" smtClean="0">
              <a:solidFill>
                <a:srgbClr val="FFFF00"/>
              </a:solidFill>
            </a:endParaRPr>
          </a:p>
          <a:p>
            <a:pPr lvl="1"/>
            <a:endParaRPr lang="en-US" dirty="0" smtClean="0">
              <a:solidFill>
                <a:srgbClr val="FFFF00"/>
              </a:solidFill>
            </a:endParaRPr>
          </a:p>
          <a:p>
            <a:pPr lvl="1"/>
            <a:endParaRPr lang="en-US" dirty="0" smtClean="0">
              <a:solidFill>
                <a:srgbClr val="FFFF00"/>
              </a:solidFill>
            </a:endParaRPr>
          </a:p>
          <a:p>
            <a:r>
              <a:rPr lang="en-US" dirty="0" smtClean="0">
                <a:solidFill>
                  <a:srgbClr val="FFFF00"/>
                </a:solidFill>
              </a:rPr>
              <a:t>What are the characteristics of </a:t>
            </a:r>
            <a:r>
              <a:rPr lang="en-US" dirty="0" err="1" smtClean="0">
                <a:solidFill>
                  <a:srgbClr val="FFFF00"/>
                </a:solidFill>
              </a:rPr>
              <a:t>nonconservative</a:t>
            </a:r>
            <a:r>
              <a:rPr lang="en-US" dirty="0" smtClean="0">
                <a:solidFill>
                  <a:srgbClr val="FFFF00"/>
                </a:solidFill>
              </a:rPr>
              <a:t> forces?</a:t>
            </a:r>
          </a:p>
          <a:p>
            <a:pPr lvl="1"/>
            <a:endParaRPr 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610600" cy="914400"/>
          </a:xfrm>
        </p:spPr>
        <p:txBody>
          <a:bodyPr/>
          <a:lstStyle/>
          <a:p>
            <a:r>
              <a:rPr lang="en-US" sz="3200" dirty="0" smtClean="0"/>
              <a:t>Conservative and </a:t>
            </a:r>
            <a:r>
              <a:rPr lang="en-US" sz="3200" dirty="0" err="1" smtClean="0"/>
              <a:t>Nonconservative</a:t>
            </a:r>
            <a:r>
              <a:rPr lang="en-US" sz="3200" dirty="0" smtClean="0"/>
              <a:t> Forces</a:t>
            </a:r>
            <a:endParaRPr lang="en-US" sz="3200" dirty="0"/>
          </a:p>
        </p:txBody>
      </p:sp>
      <p:sp>
        <p:nvSpPr>
          <p:cNvPr id="3" name="Content Placeholder 2"/>
          <p:cNvSpPr>
            <a:spLocks noGrp="1"/>
          </p:cNvSpPr>
          <p:nvPr>
            <p:ph idx="1"/>
          </p:nvPr>
        </p:nvSpPr>
        <p:spPr>
          <a:xfrm>
            <a:off x="457200" y="1447800"/>
            <a:ext cx="8229600" cy="4907760"/>
          </a:xfrm>
        </p:spPr>
        <p:txBody>
          <a:bodyPr/>
          <a:lstStyle/>
          <a:p>
            <a:r>
              <a:rPr lang="en-US" dirty="0" smtClean="0">
                <a:solidFill>
                  <a:srgbClr val="FFFF00"/>
                </a:solidFill>
              </a:rPr>
              <a:t>What are the characteristics of conservative forces?</a:t>
            </a:r>
          </a:p>
          <a:p>
            <a:pPr lvl="1"/>
            <a:r>
              <a:rPr lang="en-US" dirty="0" smtClean="0">
                <a:solidFill>
                  <a:srgbClr val="FF0000"/>
                </a:solidFill>
              </a:rPr>
              <a:t>Does work</a:t>
            </a:r>
          </a:p>
          <a:p>
            <a:pPr lvl="1"/>
            <a:r>
              <a:rPr lang="en-US" dirty="0" smtClean="0">
                <a:solidFill>
                  <a:srgbClr val="FF0000"/>
                </a:solidFill>
              </a:rPr>
              <a:t>Allows progress, i.e. movement forward</a:t>
            </a:r>
          </a:p>
          <a:p>
            <a:pPr lvl="1"/>
            <a:r>
              <a:rPr lang="en-US" dirty="0" smtClean="0">
                <a:solidFill>
                  <a:srgbClr val="FF0000"/>
                </a:solidFill>
              </a:rPr>
              <a:t>Generally produces positive energy</a:t>
            </a:r>
          </a:p>
          <a:p>
            <a:r>
              <a:rPr lang="en-US" dirty="0" smtClean="0">
                <a:solidFill>
                  <a:srgbClr val="FFFF00"/>
                </a:solidFill>
              </a:rPr>
              <a:t>What are the characteristics of </a:t>
            </a:r>
            <a:r>
              <a:rPr lang="en-US" dirty="0" err="1" smtClean="0">
                <a:solidFill>
                  <a:srgbClr val="FFFF00"/>
                </a:solidFill>
              </a:rPr>
              <a:t>nonconservative</a:t>
            </a:r>
            <a:r>
              <a:rPr lang="en-US" dirty="0" smtClean="0">
                <a:solidFill>
                  <a:srgbClr val="FFFF00"/>
                </a:solidFill>
              </a:rPr>
              <a:t> forces?</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610600" cy="914400"/>
          </a:xfrm>
        </p:spPr>
        <p:txBody>
          <a:bodyPr/>
          <a:lstStyle/>
          <a:p>
            <a:r>
              <a:rPr lang="en-US" sz="3200" dirty="0" smtClean="0"/>
              <a:t>Conservative and </a:t>
            </a:r>
            <a:r>
              <a:rPr lang="en-US" sz="3200" dirty="0" err="1" smtClean="0"/>
              <a:t>Nonconservative</a:t>
            </a:r>
            <a:r>
              <a:rPr lang="en-US" sz="3200" dirty="0" smtClean="0"/>
              <a:t> Forces</a:t>
            </a:r>
            <a:endParaRPr lang="en-US" sz="3200" dirty="0"/>
          </a:p>
        </p:txBody>
      </p:sp>
      <p:sp>
        <p:nvSpPr>
          <p:cNvPr id="3" name="Content Placeholder 2"/>
          <p:cNvSpPr>
            <a:spLocks noGrp="1"/>
          </p:cNvSpPr>
          <p:nvPr>
            <p:ph idx="1"/>
          </p:nvPr>
        </p:nvSpPr>
        <p:spPr>
          <a:xfrm>
            <a:off x="457200" y="1447800"/>
            <a:ext cx="8229600" cy="4907760"/>
          </a:xfrm>
        </p:spPr>
        <p:txBody>
          <a:bodyPr/>
          <a:lstStyle/>
          <a:p>
            <a:r>
              <a:rPr lang="en-US" dirty="0" smtClean="0">
                <a:solidFill>
                  <a:srgbClr val="FFFF00"/>
                </a:solidFill>
              </a:rPr>
              <a:t>What are the characteristics of conservative forces?</a:t>
            </a:r>
          </a:p>
          <a:p>
            <a:pPr lvl="1"/>
            <a:r>
              <a:rPr lang="en-US" dirty="0" smtClean="0">
                <a:solidFill>
                  <a:srgbClr val="FF0000"/>
                </a:solidFill>
              </a:rPr>
              <a:t>Does work</a:t>
            </a:r>
          </a:p>
          <a:p>
            <a:pPr lvl="1"/>
            <a:r>
              <a:rPr lang="en-US" dirty="0" smtClean="0">
                <a:solidFill>
                  <a:srgbClr val="FF0000"/>
                </a:solidFill>
              </a:rPr>
              <a:t>Allows progress, i.e. movement forward</a:t>
            </a:r>
          </a:p>
          <a:p>
            <a:pPr lvl="1"/>
            <a:r>
              <a:rPr lang="en-US" dirty="0" smtClean="0">
                <a:solidFill>
                  <a:srgbClr val="FF0000"/>
                </a:solidFill>
              </a:rPr>
              <a:t>Generally produces positive energy</a:t>
            </a:r>
          </a:p>
          <a:p>
            <a:r>
              <a:rPr lang="en-US" dirty="0" smtClean="0">
                <a:solidFill>
                  <a:srgbClr val="FFFF00"/>
                </a:solidFill>
              </a:rPr>
              <a:t>What are the characteristics of </a:t>
            </a:r>
            <a:r>
              <a:rPr lang="en-US" dirty="0" err="1" smtClean="0">
                <a:solidFill>
                  <a:srgbClr val="FFFF00"/>
                </a:solidFill>
              </a:rPr>
              <a:t>nonconservative</a:t>
            </a:r>
            <a:r>
              <a:rPr lang="en-US" dirty="0" smtClean="0">
                <a:solidFill>
                  <a:srgbClr val="FFFF00"/>
                </a:solidFill>
              </a:rPr>
              <a:t> forces?</a:t>
            </a:r>
          </a:p>
          <a:p>
            <a:pPr lvl="1"/>
            <a:r>
              <a:rPr lang="en-US" dirty="0" smtClean="0">
                <a:solidFill>
                  <a:srgbClr val="FF0000"/>
                </a:solidFill>
              </a:rPr>
              <a:t>Opposes work</a:t>
            </a:r>
          </a:p>
          <a:p>
            <a:pPr lvl="1"/>
            <a:r>
              <a:rPr lang="en-US" dirty="0" smtClean="0">
                <a:solidFill>
                  <a:srgbClr val="FF0000"/>
                </a:solidFill>
              </a:rPr>
              <a:t>Inhibits progress</a:t>
            </a:r>
          </a:p>
          <a:p>
            <a:pPr lvl="1"/>
            <a:r>
              <a:rPr lang="en-US" dirty="0" smtClean="0">
                <a:solidFill>
                  <a:srgbClr val="FF0000"/>
                </a:solidFill>
              </a:rPr>
              <a:t>Generally produces negative or wasteful energy</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610600" cy="914400"/>
          </a:xfrm>
        </p:spPr>
        <p:txBody>
          <a:bodyPr/>
          <a:lstStyle/>
          <a:p>
            <a:r>
              <a:rPr lang="en-US" sz="3200" dirty="0" smtClean="0"/>
              <a:t>Conservative and </a:t>
            </a:r>
            <a:r>
              <a:rPr lang="en-US" sz="3200" dirty="0" err="1" smtClean="0"/>
              <a:t>Nonconservative</a:t>
            </a:r>
            <a:r>
              <a:rPr lang="en-US" sz="3200" dirty="0" smtClean="0"/>
              <a:t> Forces</a:t>
            </a:r>
            <a:endParaRPr lang="en-US" sz="3200" dirty="0"/>
          </a:p>
        </p:txBody>
      </p:sp>
      <p:sp>
        <p:nvSpPr>
          <p:cNvPr id="4" name="Content Placeholder 3"/>
          <p:cNvSpPr>
            <a:spLocks noGrp="1"/>
          </p:cNvSpPr>
          <p:nvPr>
            <p:ph idx="1"/>
          </p:nvPr>
        </p:nvSpPr>
        <p:spPr>
          <a:xfrm>
            <a:off x="609600" y="1447800"/>
            <a:ext cx="8077200" cy="4907760"/>
          </a:xfrm>
        </p:spPr>
        <p:txBody>
          <a:bodyPr/>
          <a:lstStyle/>
          <a:p>
            <a:r>
              <a:rPr lang="en-US" dirty="0" smtClean="0"/>
              <a:t>Conservative Forces</a:t>
            </a:r>
          </a:p>
          <a:p>
            <a:pPr lvl="1"/>
            <a:r>
              <a:rPr lang="en-US" dirty="0" smtClean="0"/>
              <a:t>The work done </a:t>
            </a:r>
            <a:r>
              <a:rPr lang="en-US" b="1" i="1" dirty="0" smtClean="0"/>
              <a:t>does not </a:t>
            </a:r>
            <a:r>
              <a:rPr lang="en-US" dirty="0" smtClean="0"/>
              <a:t>depend on the path taken, but only on the initial and final positions (displacement)</a:t>
            </a:r>
          </a:p>
          <a:p>
            <a:pPr lvl="1"/>
            <a:r>
              <a:rPr lang="en-US" dirty="0" smtClean="0"/>
              <a:t>It doesn’t matter what route you take to get up a hill, the work depends on the change in height (PE)</a:t>
            </a:r>
          </a:p>
          <a:p>
            <a:r>
              <a:rPr lang="en-US" dirty="0" err="1" smtClean="0"/>
              <a:t>Nonconservative</a:t>
            </a:r>
            <a:r>
              <a:rPr lang="en-US" dirty="0" smtClean="0"/>
              <a:t> Forces</a:t>
            </a:r>
          </a:p>
          <a:p>
            <a:pPr lvl="1"/>
            <a:r>
              <a:rPr lang="en-US" dirty="0" smtClean="0"/>
              <a:t>The work done </a:t>
            </a:r>
            <a:r>
              <a:rPr lang="en-US" b="1" i="1" dirty="0" smtClean="0"/>
              <a:t>does</a:t>
            </a:r>
            <a:r>
              <a:rPr lang="en-US" dirty="0" smtClean="0"/>
              <a:t> depend on the path taken</a:t>
            </a:r>
          </a:p>
          <a:p>
            <a:pPr lvl="1"/>
            <a:r>
              <a:rPr lang="en-US" dirty="0" smtClean="0"/>
              <a:t>Friction constantly opposes motion </a:t>
            </a:r>
            <a:r>
              <a:rPr lang="en-US" dirty="0" smtClean="0"/>
              <a:t>throughout the </a:t>
            </a:r>
            <a:r>
              <a:rPr lang="en-US" dirty="0" smtClean="0"/>
              <a:t>path taken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610600" cy="914400"/>
          </a:xfrm>
        </p:spPr>
        <p:txBody>
          <a:bodyPr/>
          <a:lstStyle/>
          <a:p>
            <a:r>
              <a:rPr lang="en-US" sz="3200" dirty="0" smtClean="0"/>
              <a:t>Conservative and </a:t>
            </a:r>
            <a:r>
              <a:rPr lang="en-US" sz="3200" dirty="0" err="1" smtClean="0"/>
              <a:t>Nonconservative</a:t>
            </a:r>
            <a:r>
              <a:rPr lang="en-US" sz="3200" dirty="0" smtClean="0"/>
              <a:t> Forces</a:t>
            </a:r>
            <a:endParaRPr lang="en-US" sz="3200" dirty="0"/>
          </a:p>
        </p:txBody>
      </p:sp>
      <p:pic>
        <p:nvPicPr>
          <p:cNvPr id="4" name="Content Placeholder 3" descr="scan0006.jpg"/>
          <p:cNvPicPr>
            <a:picLocks noGrp="1" noChangeAspect="1"/>
          </p:cNvPicPr>
          <p:nvPr>
            <p:ph idx="1"/>
          </p:nvPr>
        </p:nvPicPr>
        <p:blipFill>
          <a:blip r:embed="rId2" cstate="print"/>
          <a:stretch>
            <a:fillRect/>
          </a:stretch>
        </p:blipFill>
        <p:spPr>
          <a:xfrm>
            <a:off x="1143000" y="1220889"/>
            <a:ext cx="6781799" cy="530279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610600" cy="914400"/>
          </a:xfrm>
        </p:spPr>
        <p:txBody>
          <a:bodyPr/>
          <a:lstStyle/>
          <a:p>
            <a:r>
              <a:rPr lang="en-US" sz="3200" dirty="0" smtClean="0"/>
              <a:t>Conservative and </a:t>
            </a:r>
            <a:r>
              <a:rPr lang="en-US" sz="3200" dirty="0" err="1" smtClean="0"/>
              <a:t>Nonconservative</a:t>
            </a:r>
            <a:r>
              <a:rPr lang="en-US" sz="3200" dirty="0" smtClean="0"/>
              <a:t> Forces</a:t>
            </a:r>
            <a:endParaRPr lang="en-US" sz="3200" dirty="0"/>
          </a:p>
        </p:txBody>
      </p:sp>
      <p:sp>
        <p:nvSpPr>
          <p:cNvPr id="4" name="Content Placeholder 3"/>
          <p:cNvSpPr>
            <a:spLocks noGrp="1"/>
          </p:cNvSpPr>
          <p:nvPr>
            <p:ph idx="1"/>
          </p:nvPr>
        </p:nvSpPr>
        <p:spPr>
          <a:xfrm>
            <a:off x="609600" y="1447800"/>
            <a:ext cx="8077200" cy="4907760"/>
          </a:xfrm>
        </p:spPr>
        <p:txBody>
          <a:bodyPr/>
          <a:lstStyle/>
          <a:p>
            <a:r>
              <a:rPr lang="en-US" dirty="0" smtClean="0"/>
              <a:t>Potential Energy</a:t>
            </a:r>
          </a:p>
          <a:p>
            <a:pPr lvl="1"/>
            <a:r>
              <a:rPr lang="en-US" dirty="0" smtClean="0"/>
              <a:t>Since potential energy is dependent on a difference of positions, potential energy can only be defined for a conservative force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Work-Energy Principle</a:t>
            </a:r>
            <a:endParaRPr lang="en-US" dirty="0"/>
          </a:p>
        </p:txBody>
      </p:sp>
      <p:sp>
        <p:nvSpPr>
          <p:cNvPr id="3" name="Content Placeholder 2"/>
          <p:cNvSpPr>
            <a:spLocks noGrp="1"/>
          </p:cNvSpPr>
          <p:nvPr>
            <p:ph idx="1"/>
          </p:nvPr>
        </p:nvSpPr>
        <p:spPr>
          <a:xfrm>
            <a:off x="228600" y="1066800"/>
            <a:ext cx="3657600" cy="5562600"/>
          </a:xfrm>
        </p:spPr>
        <p:txBody>
          <a:bodyPr>
            <a:normAutofit lnSpcReduction="10000"/>
          </a:bodyPr>
          <a:lstStyle/>
          <a:p>
            <a:r>
              <a:rPr lang="en-US" dirty="0" smtClean="0"/>
              <a:t>Net Work is equal to the sum of the work done by conservative and </a:t>
            </a:r>
            <a:r>
              <a:rPr lang="en-US" dirty="0" err="1" smtClean="0"/>
              <a:t>nonconservative</a:t>
            </a:r>
            <a:r>
              <a:rPr lang="en-US" dirty="0" smtClean="0"/>
              <a:t> forces</a:t>
            </a:r>
          </a:p>
          <a:p>
            <a:pPr lvl="1"/>
            <a:endParaRPr lang="en-US" dirty="0" smtClean="0"/>
          </a:p>
          <a:p>
            <a:r>
              <a:rPr lang="en-US" dirty="0" smtClean="0"/>
              <a:t>Work done by </a:t>
            </a:r>
            <a:r>
              <a:rPr lang="en-US" dirty="0" err="1" smtClean="0"/>
              <a:t>nonconservative</a:t>
            </a:r>
            <a:r>
              <a:rPr lang="en-US" dirty="0" smtClean="0"/>
              <a:t> forces is equal to the sum of the changes in PE and KE</a:t>
            </a:r>
            <a:endParaRPr lang="en-US" dirty="0"/>
          </a:p>
        </p:txBody>
      </p:sp>
      <p:graphicFrame>
        <p:nvGraphicFramePr>
          <p:cNvPr id="34818" name="Object 2"/>
          <p:cNvGraphicFramePr>
            <a:graphicFrameLocks noChangeAspect="1"/>
          </p:cNvGraphicFramePr>
          <p:nvPr/>
        </p:nvGraphicFramePr>
        <p:xfrm>
          <a:off x="4114800" y="1600200"/>
          <a:ext cx="4724399" cy="4204777"/>
        </p:xfrm>
        <a:graphic>
          <a:graphicData uri="http://schemas.openxmlformats.org/presentationml/2006/ole">
            <p:oleObj spid="_x0000_s34818" name="Equation" r:id="rId3" imgW="1269720" imgH="114300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Big Idea(s):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interactions of an object with other objects can be described by forces.</a:t>
            </a:r>
          </a:p>
          <a:p>
            <a:r>
              <a:rPr lang="en-US" sz="3200" dirty="0" smtClean="0"/>
              <a:t>Interactions between systems can result in changes in those systems.</a:t>
            </a:r>
          </a:p>
          <a:p>
            <a:r>
              <a:rPr lang="en-US" sz="3200" dirty="0" smtClean="0"/>
              <a:t>Changes that occur as a result of interactions are constrained by conservation laws.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Work-Energy Principle</a:t>
            </a:r>
            <a:endParaRPr lang="en-US" dirty="0"/>
          </a:p>
        </p:txBody>
      </p:sp>
      <p:sp>
        <p:nvSpPr>
          <p:cNvPr id="3" name="Content Placeholder 2"/>
          <p:cNvSpPr>
            <a:spLocks noGrp="1"/>
          </p:cNvSpPr>
          <p:nvPr>
            <p:ph idx="1"/>
          </p:nvPr>
        </p:nvSpPr>
        <p:spPr>
          <a:xfrm>
            <a:off x="152400" y="1066800"/>
            <a:ext cx="3429000" cy="5562600"/>
          </a:xfrm>
        </p:spPr>
        <p:txBody>
          <a:bodyPr>
            <a:normAutofit/>
          </a:bodyPr>
          <a:lstStyle/>
          <a:p>
            <a:r>
              <a:rPr lang="en-US" dirty="0" smtClean="0"/>
              <a:t>Work done by </a:t>
            </a:r>
            <a:r>
              <a:rPr lang="en-US" dirty="0" err="1" smtClean="0"/>
              <a:t>nonconservative</a:t>
            </a:r>
            <a:r>
              <a:rPr lang="en-US" dirty="0" smtClean="0"/>
              <a:t> forces is equal to the sum of the changes in PE and </a:t>
            </a:r>
            <a:r>
              <a:rPr lang="en-US" dirty="0" smtClean="0"/>
              <a:t>KE</a:t>
            </a:r>
          </a:p>
          <a:p>
            <a:r>
              <a:rPr lang="en-US" b="1" i="1" dirty="0" smtClean="0">
                <a:solidFill>
                  <a:srgbClr val="FFFF00"/>
                </a:solidFill>
              </a:rPr>
              <a:t>If energy is lost, it is due to work done by </a:t>
            </a:r>
            <a:r>
              <a:rPr lang="en-US" b="1" i="1" dirty="0" err="1" smtClean="0">
                <a:solidFill>
                  <a:srgbClr val="FFFF00"/>
                </a:solidFill>
              </a:rPr>
              <a:t>nonconservative</a:t>
            </a:r>
            <a:r>
              <a:rPr lang="en-US" b="1" i="1" dirty="0" smtClean="0">
                <a:solidFill>
                  <a:srgbClr val="FFFF00"/>
                </a:solidFill>
              </a:rPr>
              <a:t> forces</a:t>
            </a:r>
            <a:endParaRPr lang="en-US" b="1" i="1" dirty="0">
              <a:solidFill>
                <a:srgbClr val="FFFF00"/>
              </a:solidFill>
            </a:endParaRPr>
          </a:p>
        </p:txBody>
      </p:sp>
      <p:graphicFrame>
        <p:nvGraphicFramePr>
          <p:cNvPr id="34818" name="Object 2"/>
          <p:cNvGraphicFramePr>
            <a:graphicFrameLocks noChangeAspect="1"/>
          </p:cNvGraphicFramePr>
          <p:nvPr/>
        </p:nvGraphicFramePr>
        <p:xfrm>
          <a:off x="3674092" y="1524000"/>
          <a:ext cx="5317508" cy="1295400"/>
        </p:xfrm>
        <a:graphic>
          <a:graphicData uri="http://schemas.openxmlformats.org/presentationml/2006/ole">
            <p:oleObj spid="_x0000_s35842" name="Equation" r:id="rId3" imgW="1854000" imgH="457200" progId="Equation.3">
              <p:embed/>
            </p:oleObj>
          </a:graphicData>
        </a:graphic>
      </p:graphicFrame>
      <p:pic>
        <p:nvPicPr>
          <p:cNvPr id="5" name="Picture 4" descr="scan0002.jpg"/>
          <p:cNvPicPr>
            <a:picLocks noChangeAspect="1"/>
          </p:cNvPicPr>
          <p:nvPr/>
        </p:nvPicPr>
        <p:blipFill>
          <a:blip r:embed="rId4" cstate="print"/>
          <a:stretch>
            <a:fillRect/>
          </a:stretch>
        </p:blipFill>
        <p:spPr>
          <a:xfrm>
            <a:off x="3626476" y="3505201"/>
            <a:ext cx="5361313" cy="28194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97864"/>
          </a:xfrm>
        </p:spPr>
        <p:txBody>
          <a:bodyPr/>
          <a:lstStyle/>
          <a:p>
            <a:r>
              <a:rPr lang="en-US" sz="2900" dirty="0" smtClean="0">
                <a:hlinkClick r:id="rId3" action="ppaction://hlinkfile"/>
              </a:rPr>
              <a:t>Summary: Wiley Coyote Demonstrates Potential, Gravitational and Elastic Energy</a:t>
            </a:r>
            <a:endParaRPr lang="en-US" sz="2900" dirty="0"/>
          </a:p>
        </p:txBody>
      </p:sp>
      <p:pic>
        <p:nvPicPr>
          <p:cNvPr id="5" name="Conservation of Energy_Wile_E_Coyote__Roadrunner.wmv">
            <a:hlinkClick r:id="" action="ppaction://media"/>
          </p:cNvPr>
          <p:cNvPicPr>
            <a:picLocks noGrp="1" noRot="1" noChangeAspect="1"/>
          </p:cNvPicPr>
          <p:nvPr>
            <p:ph idx="1"/>
            <a:videoFile r:link="rId1"/>
          </p:nvPr>
        </p:nvPicPr>
        <p:blipFill>
          <a:blip r:embed="rId4" cstate="print"/>
          <a:stretch>
            <a:fillRect/>
          </a:stretch>
        </p:blipFill>
        <p:spPr>
          <a:xfrm>
            <a:off x="1023585" y="1295400"/>
            <a:ext cx="7363883" cy="5410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The student is able to create and use free-body diagrams to analyze physical situations to solve problems with motion qualitatively and quantitatively.</a:t>
            </a:r>
          </a:p>
          <a:p>
            <a:r>
              <a:rPr lang="en-US" sz="3200" dirty="0" smtClean="0"/>
              <a:t>The student is able to calculate the total energy of a system and justify the mathematical routines used in the calculation of component types of energy within the system whose sum is the total energy.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predict changes in the total energy of a system due to changes in position and speed of objects or frictional interactions within the system.</a:t>
            </a:r>
          </a:p>
          <a:p>
            <a:r>
              <a:rPr lang="en-US" sz="3200" dirty="0" smtClean="0"/>
              <a:t>The student is able to set up a representation or model showing that a single object can only have kinetic energy and use information about that object to calculate its kinetic energy.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translate between a representation of a single object, which can only have kinetic energy, and a system that includes the object, which may have both kinetic and potential energies.</a:t>
            </a:r>
          </a:p>
          <a:p>
            <a:r>
              <a:rPr lang="en-US" sz="3200" dirty="0" smtClean="0"/>
              <a:t>The student is able to describe and make qualitative and/or quantitative predictions about everyday examples of systems with internal potential energy.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make quantitative calculations of the internal potential energy of a system from a description or diagram of that system.</a:t>
            </a:r>
          </a:p>
          <a:p>
            <a:r>
              <a:rPr lang="en-US" sz="3200" dirty="0" smtClean="0"/>
              <a:t>The student is able to apply mathematical reasoning to create a description of the internal potential energy of a system from a description or diagram of the objects and interactions in that system.</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An observer in a particular reference frame can describe the motion of an object using such quantities as position, displacement, distance, velocity, speed, and acceleration.</a:t>
            </a:r>
          </a:p>
          <a:p>
            <a:pPr lvl="1"/>
            <a:r>
              <a:rPr lang="en-US" dirty="0" smtClean="0"/>
              <a:t>A choice of reference frame determines the direction and the magnitude of each of these quantities.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Free-body diagrams are useful tools for visualizing forces being exerted on a single object and writing the equations that represent a physical situation.</a:t>
            </a:r>
          </a:p>
          <a:p>
            <a:pPr lvl="1"/>
            <a:r>
              <a:rPr lang="en-US" dirty="0" smtClean="0"/>
              <a:t>An object can be drawn as if it was extracted from its environment and the interactions with the environment identified.</a:t>
            </a:r>
          </a:p>
          <a:p>
            <a:pPr lvl="1"/>
            <a:r>
              <a:rPr lang="en-US" dirty="0" smtClean="0"/>
              <a:t>A force exerted on an object can be represented as an arrow whose length represents the magnitude of the force and whose direction shows the direction of the force.</a:t>
            </a:r>
          </a:p>
          <a:p>
            <a:pPr lvl="1"/>
            <a:r>
              <a:rPr lang="en-US" dirty="0" smtClean="0"/>
              <a:t>A coordinate system with one axis parallel to the direction of the acceleration simplifies the translation from the free-body diagram to the algebraic representation.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energy of a system includes its kinetic energy, potential energy, and microscopic internal energy. Examples should include gravitational potential energy, elastic potential energy, and kinetic energy.</a:t>
            </a:r>
          </a:p>
          <a:p>
            <a:r>
              <a:rPr lang="en-US" sz="3200" dirty="0" smtClean="0"/>
              <a:t>Classically, an object can only have kinetic energy since potential energy requires an interaction between two or more objects.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A system with internal structure can have potential energy. Potential energy exists within a system if the objects within that system interact with conservative forces.</a:t>
            </a:r>
          </a:p>
          <a:p>
            <a:pPr lvl="1"/>
            <a:r>
              <a:rPr lang="en-US" dirty="0" smtClean="0"/>
              <a:t>The work done by a conservative force is independent of the path taken. The work description is used for forces external to the system. Potential energy is used when the forces are internal interactions between parts of the system.</a:t>
            </a:r>
          </a:p>
          <a:p>
            <a:pPr lvl="1"/>
            <a:r>
              <a:rPr lang="en-US" dirty="0" smtClean="0"/>
              <a:t>Changes in the internal structure can result in changes in potential energy. Examples should include mass-spring oscillators, objects falling in a gravitational field.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Enduring 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All forces share certain common characteristics when considered by observers in inertial reference frames.</a:t>
            </a:r>
          </a:p>
          <a:p>
            <a:r>
              <a:rPr lang="en-US" sz="3200" dirty="0" smtClean="0"/>
              <a:t>Classically, the acceleration of an object interacting with other objects can be predicted by using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Enduring 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All forces share certain common characteristics when considered by observers in inertial reference frames.</a:t>
            </a:r>
          </a:p>
          <a:p>
            <a:r>
              <a:rPr lang="en-US" sz="3200" dirty="0" smtClean="0"/>
              <a:t>Classically, the acceleration of an object interacting with other objects can be predicted by using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Enduring 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Interactions with other objects or systems can change the total energy of a system.</a:t>
            </a:r>
          </a:p>
          <a:p>
            <a:r>
              <a:rPr lang="en-US" sz="3200" dirty="0" smtClean="0"/>
              <a:t>The energy of a system is conserved.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Big Idea(s):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interactions of an object with other objects can be described by forces.</a:t>
            </a:r>
          </a:p>
          <a:p>
            <a:r>
              <a:rPr lang="en-US" sz="3200" dirty="0" smtClean="0"/>
              <a:t>Interactions between systems can result in changes in those systems.</a:t>
            </a:r>
          </a:p>
          <a:p>
            <a:r>
              <a:rPr lang="en-US" sz="3200" dirty="0" smtClean="0"/>
              <a:t>Changes that occur as a result of interactions are constrained by conservation laws.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Viner Hand ITC" pitchFamily="66" charset="0"/>
              </a:rPr>
              <a:t/>
            </a:r>
            <a:br>
              <a:rPr lang="en-US" dirty="0" smtClean="0">
                <a:latin typeface="Viner Hand ITC" pitchFamily="66" charset="0"/>
              </a:rPr>
            </a:br>
            <a:r>
              <a:rPr lang="en-US" dirty="0" smtClean="0">
                <a:latin typeface="Viner Hand ITC" pitchFamily="66" charset="0"/>
              </a:rPr>
              <a:t>Questions?</a:t>
            </a:r>
            <a:endParaRPr lang="en-US" sz="2800" dirty="0">
              <a:latin typeface="Viner Hand ITC"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00" y="1351672"/>
            <a:ext cx="5205750" cy="977486"/>
          </a:xfrm>
        </p:spPr>
        <p:txBody>
          <a:bodyPr>
            <a:normAutofit/>
          </a:bodyPr>
          <a:lstStyle/>
          <a:p>
            <a:r>
              <a:rPr lang="en-US" sz="3200" b="1" i="1" dirty="0" smtClean="0"/>
              <a:t>#26-32</a:t>
            </a:r>
            <a:endParaRPr lang="en-US" sz="3200" b="1" i="1" dirty="0"/>
          </a:p>
        </p:txBody>
      </p:sp>
      <p:sp>
        <p:nvSpPr>
          <p:cNvPr id="3" name="Title 2"/>
          <p:cNvSpPr>
            <a:spLocks noGrp="1"/>
          </p:cNvSpPr>
          <p:nvPr>
            <p:ph type="title"/>
          </p:nvPr>
        </p:nvSpPr>
        <p:spPr/>
        <p:txBody>
          <a:bodyPr/>
          <a:lstStyle/>
          <a:p>
            <a:r>
              <a:rPr lang="en-US" dirty="0" smtClean="0"/>
              <a:t>Homework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Enduring 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Interactions with other objects or systems can change the total energy of a system.</a:t>
            </a:r>
          </a:p>
          <a:p>
            <a:r>
              <a:rPr lang="en-US" sz="3200" dirty="0" smtClean="0"/>
              <a:t>The energy of a system is conserved.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An observer in a particular reference frame can describe the motion of an object using such quantities as position, displacement, distance, velocity, speed, and acceleration.</a:t>
            </a:r>
          </a:p>
          <a:p>
            <a:pPr lvl="1"/>
            <a:r>
              <a:rPr lang="en-US" dirty="0" smtClean="0"/>
              <a:t>A choice of reference frame determines the direction and the magnitude of each of these quantities.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Free-body diagrams are useful tools for visualizing forces being exerted on a single object and writing the equations that represent a physical situation.</a:t>
            </a:r>
          </a:p>
          <a:p>
            <a:pPr lvl="1"/>
            <a:r>
              <a:rPr lang="en-US" dirty="0" smtClean="0"/>
              <a:t>An object can be drawn as if it was extracted from its environment and the interactions with the environment identified.</a:t>
            </a:r>
          </a:p>
          <a:p>
            <a:pPr lvl="1"/>
            <a:r>
              <a:rPr lang="en-US" dirty="0" smtClean="0"/>
              <a:t>A force exerted on an object can be represented as an arrow whose length represents the magnitude of the force and whose direction shows the direction of the force.</a:t>
            </a:r>
          </a:p>
          <a:p>
            <a:pPr lvl="1"/>
            <a:r>
              <a:rPr lang="en-US" dirty="0" smtClean="0"/>
              <a:t>A coordinate system with one axis parallel to the direction of the acceleration simplifies the translation from the free-body diagram to the algebraic representation.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energy of a system includes its kinetic energy, potential energy, and microscopic internal energy. Examples should include gravitational potential energy, elastic potential energy, and kinetic energy.</a:t>
            </a:r>
          </a:p>
          <a:p>
            <a:r>
              <a:rPr lang="en-US" sz="3200" dirty="0" smtClean="0"/>
              <a:t>Classically, an object can only have kinetic energy since potential energy requires an interaction between two or more objects.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1344</TotalTime>
  <Words>2177</Words>
  <Application>Microsoft Office PowerPoint</Application>
  <PresentationFormat>On-screen Show (4:3)</PresentationFormat>
  <Paragraphs>188</Paragraphs>
  <Slides>54</Slides>
  <Notes>0</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Metro</vt:lpstr>
      <vt:lpstr>Equation</vt:lpstr>
      <vt:lpstr>Microsoft Equation 3.0</vt:lpstr>
      <vt:lpstr>Devil  physics The  baddest  class  on  campus  AP  Physics</vt:lpstr>
      <vt:lpstr>Lsn 6-4: Potential energy Lsn 6-5: Conservative and      nonconservative forces</vt:lpstr>
      <vt:lpstr>Questions From Reading Activity?</vt:lpstr>
      <vt:lpstr>Big Idea(s): </vt:lpstr>
      <vt:lpstr>Enduring Understanding(s): </vt:lpstr>
      <vt:lpstr>Enduring Understanding(s): </vt:lpstr>
      <vt:lpstr>Essential Knowledge(s): </vt:lpstr>
      <vt:lpstr>Essential Knowledge(s): </vt:lpstr>
      <vt:lpstr>Essential Knowledge(s): </vt:lpstr>
      <vt:lpstr>Essential Knowledge(s): </vt:lpstr>
      <vt:lpstr>Learning Objective(s): </vt:lpstr>
      <vt:lpstr>Learning Objective(s): </vt:lpstr>
      <vt:lpstr>Learning Objective(s): </vt:lpstr>
      <vt:lpstr>Learning Objective(s): </vt:lpstr>
      <vt:lpstr>Introductory Video: Potential and Kinetic Energy</vt:lpstr>
      <vt:lpstr>Potential Energy </vt:lpstr>
      <vt:lpstr>Gravitational Potential Energy </vt:lpstr>
      <vt:lpstr>Gravitational Potential Energy </vt:lpstr>
      <vt:lpstr>Gravitational Potential Energy </vt:lpstr>
      <vt:lpstr>Gravitational Potential Energy </vt:lpstr>
      <vt:lpstr>Gravitational Potential Energy </vt:lpstr>
      <vt:lpstr>Gravitational Potential Energy </vt:lpstr>
      <vt:lpstr>Gravitational Potential Energy </vt:lpstr>
      <vt:lpstr>Potential Energy</vt:lpstr>
      <vt:lpstr>Elastic Potential Energy</vt:lpstr>
      <vt:lpstr>Elastic Potential Energy</vt:lpstr>
      <vt:lpstr>Elastic Potential Energy</vt:lpstr>
      <vt:lpstr>Elastic Potential Energy</vt:lpstr>
      <vt:lpstr>Elastic Potential Energy</vt:lpstr>
      <vt:lpstr>Elastic Potential Energy</vt:lpstr>
      <vt:lpstr>Elastic Potential Energy</vt:lpstr>
      <vt:lpstr>Elastic Potential Energy</vt:lpstr>
      <vt:lpstr>Conservative and Nonconservative Forces</vt:lpstr>
      <vt:lpstr>Conservative and Nonconservative Forces</vt:lpstr>
      <vt:lpstr>Conservative and Nonconservative Forces</vt:lpstr>
      <vt:lpstr>Conservative and Nonconservative Forces</vt:lpstr>
      <vt:lpstr>Conservative and Nonconservative Forces</vt:lpstr>
      <vt:lpstr>Conservative and Nonconservative Forces</vt:lpstr>
      <vt:lpstr>Work-Energy Principle</vt:lpstr>
      <vt:lpstr>Work-Energy Principle</vt:lpstr>
      <vt:lpstr>Summary: Wiley Coyote Demonstrates Potential, Gravitational and Elastic Energy</vt:lpstr>
      <vt:lpstr>Learning Objective(s): </vt:lpstr>
      <vt:lpstr>Learning Objective(s): </vt:lpstr>
      <vt:lpstr>Learning Objective(s): </vt:lpstr>
      <vt:lpstr>Learning Objective(s): </vt:lpstr>
      <vt:lpstr>Essential Knowledge(s): </vt:lpstr>
      <vt:lpstr>Essential Knowledge(s): </vt:lpstr>
      <vt:lpstr>Essential Knowledge(s): </vt:lpstr>
      <vt:lpstr>Essential Knowledge(s): </vt:lpstr>
      <vt:lpstr>Enduring Understanding(s): </vt:lpstr>
      <vt:lpstr>Enduring Understanding(s): </vt:lpstr>
      <vt:lpstr>Big Idea(s): </vt:lpstr>
      <vt:lpstr> Questions?</vt:lpstr>
      <vt:lpstr>Homework</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50</cp:revision>
  <dcterms:created xsi:type="dcterms:W3CDTF">2010-12-08T08:20:03Z</dcterms:created>
  <dcterms:modified xsi:type="dcterms:W3CDTF">2016-01-13T10:33:01Z</dcterms:modified>
</cp:coreProperties>
</file>