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318" r:id="rId5"/>
    <p:sldId id="320" r:id="rId6"/>
    <p:sldId id="321" r:id="rId7"/>
    <p:sldId id="322" r:id="rId8"/>
    <p:sldId id="323" r:id="rId9"/>
    <p:sldId id="311" r:id="rId10"/>
    <p:sldId id="298" r:id="rId11"/>
    <p:sldId id="299" r:id="rId12"/>
    <p:sldId id="300" r:id="rId13"/>
    <p:sldId id="301" r:id="rId14"/>
    <p:sldId id="302" r:id="rId15"/>
    <p:sldId id="303" r:id="rId16"/>
    <p:sldId id="304" r:id="rId17"/>
    <p:sldId id="305" r:id="rId18"/>
    <p:sldId id="306" r:id="rId19"/>
    <p:sldId id="307" r:id="rId20"/>
    <p:sldId id="308" r:id="rId21"/>
    <p:sldId id="296" r:id="rId22"/>
    <p:sldId id="309" r:id="rId23"/>
    <p:sldId id="310" r:id="rId24"/>
    <p:sldId id="330" r:id="rId25"/>
    <p:sldId id="312" r:id="rId26"/>
    <p:sldId id="313" r:id="rId27"/>
    <p:sldId id="314" r:id="rId28"/>
    <p:sldId id="315" r:id="rId29"/>
    <p:sldId id="316" r:id="rId30"/>
    <p:sldId id="317" r:id="rId31"/>
    <p:sldId id="329" r:id="rId32"/>
    <p:sldId id="319" r:id="rId33"/>
    <p:sldId id="327" r:id="rId34"/>
    <p:sldId id="328" r:id="rId35"/>
    <p:sldId id="326" r:id="rId36"/>
    <p:sldId id="325" r:id="rId37"/>
    <p:sldId id="324" r:id="rId38"/>
    <p:sldId id="261" r:id="rId39"/>
    <p:sldId id="26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6.wmf"/><Relationship Id="rId7" Type="http://schemas.openxmlformats.org/officeDocument/2006/relationships/image" Target="../media/image12.wmf"/><Relationship Id="rId12" Type="http://schemas.openxmlformats.org/officeDocument/2006/relationships/image" Target="../media/image15.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1.wmf"/><Relationship Id="rId11" Type="http://schemas.openxmlformats.org/officeDocument/2006/relationships/image" Target="../media/image10.wmf"/><Relationship Id="rId5" Type="http://schemas.openxmlformats.org/officeDocument/2006/relationships/image" Target="../media/image8.wmf"/><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6.wmf"/><Relationship Id="rId4"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6.wmf"/><Relationship Id="rId7" Type="http://schemas.openxmlformats.org/officeDocument/2006/relationships/image" Target="../media/image12.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1.wmf"/><Relationship Id="rId11" Type="http://schemas.openxmlformats.org/officeDocument/2006/relationships/image" Target="../media/image10.wmf"/><Relationship Id="rId5" Type="http://schemas.openxmlformats.org/officeDocument/2006/relationships/image" Target="../media/image8.wmf"/><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1.wmf"/><Relationship Id="rId1" Type="http://schemas.openxmlformats.org/officeDocument/2006/relationships/image" Target="../media/image17.wmf"/><Relationship Id="rId4"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1.wmf"/><Relationship Id="rId1" Type="http://schemas.openxmlformats.org/officeDocument/2006/relationships/image" Target="../media/image1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31.wmf"/><Relationship Id="rId5" Type="http://schemas.openxmlformats.org/officeDocument/2006/relationships/image" Target="../media/image28.wmf"/><Relationship Id="rId4"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32.wmf"/><Relationship Id="rId5" Type="http://schemas.openxmlformats.org/officeDocument/2006/relationships/image" Target="../media/image28.wmf"/><Relationship Id="rId4"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33.wmf"/><Relationship Id="rId5" Type="http://schemas.openxmlformats.org/officeDocument/2006/relationships/image" Target="../media/image28.wmf"/><Relationship Id="rId4" Type="http://schemas.openxmlformats.org/officeDocument/2006/relationships/image" Target="../media/image2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34.wmf"/><Relationship Id="rId5" Type="http://schemas.openxmlformats.org/officeDocument/2006/relationships/image" Target="../media/image28.wmf"/><Relationship Id="rId4" Type="http://schemas.openxmlformats.org/officeDocument/2006/relationships/image" Target="../media/image2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6.wmf"/><Relationship Id="rId7" Type="http://schemas.openxmlformats.org/officeDocument/2006/relationships/image" Target="../media/image12.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1.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10/10/2015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10/10/2015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5.bin"/><Relationship Id="rId5" Type="http://schemas.openxmlformats.org/officeDocument/2006/relationships/oleObject" Target="../embeddings/oleObject34.bin"/><Relationship Id="rId10" Type="http://schemas.openxmlformats.org/officeDocument/2006/relationships/oleObject" Target="../embeddings/oleObject39.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oleObject" Target="../embeddings/oleObject50.bin"/><Relationship Id="rId3" Type="http://schemas.openxmlformats.org/officeDocument/2006/relationships/oleObject" Target="../embeddings/oleObject40.bin"/><Relationship Id="rId7" Type="http://schemas.openxmlformats.org/officeDocument/2006/relationships/oleObject" Target="../embeddings/oleObject44.bin"/><Relationship Id="rId12"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3.bin"/><Relationship Id="rId11" Type="http://schemas.openxmlformats.org/officeDocument/2006/relationships/oleObject" Target="../embeddings/oleObject48.bin"/><Relationship Id="rId5" Type="http://schemas.openxmlformats.org/officeDocument/2006/relationships/oleObject" Target="../embeddings/oleObject42.bin"/><Relationship Id="rId10" Type="http://schemas.openxmlformats.org/officeDocument/2006/relationships/oleObject" Target="../embeddings/oleObject47.bin"/><Relationship Id="rId4" Type="http://schemas.openxmlformats.org/officeDocument/2006/relationships/oleObject" Target="../embeddings/oleObject41.bin"/><Relationship Id="rId9" Type="http://schemas.openxmlformats.org/officeDocument/2006/relationships/oleObject" Target="../embeddings/oleObject46.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oleObject" Target="../embeddings/oleObject61.bin"/><Relationship Id="rId3" Type="http://schemas.openxmlformats.org/officeDocument/2006/relationships/oleObject" Target="../embeddings/oleObject51.bin"/><Relationship Id="rId7" Type="http://schemas.openxmlformats.org/officeDocument/2006/relationships/oleObject" Target="../embeddings/oleObject55.bin"/><Relationship Id="rId12" Type="http://schemas.openxmlformats.org/officeDocument/2006/relationships/oleObject" Target="../embeddings/oleObject60.bin"/><Relationship Id="rId17" Type="http://schemas.openxmlformats.org/officeDocument/2006/relationships/oleObject" Target="../embeddings/oleObject65.bin"/><Relationship Id="rId2" Type="http://schemas.openxmlformats.org/officeDocument/2006/relationships/slideLayout" Target="../slideLayouts/slideLayout2.xml"/><Relationship Id="rId16" Type="http://schemas.openxmlformats.org/officeDocument/2006/relationships/oleObject" Target="../embeddings/oleObject64.bin"/><Relationship Id="rId1" Type="http://schemas.openxmlformats.org/officeDocument/2006/relationships/vmlDrawing" Target="../drawings/vmlDrawing10.vml"/><Relationship Id="rId6" Type="http://schemas.openxmlformats.org/officeDocument/2006/relationships/oleObject" Target="../embeddings/oleObject54.bin"/><Relationship Id="rId11" Type="http://schemas.openxmlformats.org/officeDocument/2006/relationships/oleObject" Target="../embeddings/oleObject59.bin"/><Relationship Id="rId5" Type="http://schemas.openxmlformats.org/officeDocument/2006/relationships/oleObject" Target="../embeddings/oleObject53.bin"/><Relationship Id="rId15" Type="http://schemas.openxmlformats.org/officeDocument/2006/relationships/oleObject" Target="../embeddings/oleObject6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 Id="rId14" Type="http://schemas.openxmlformats.org/officeDocument/2006/relationships/oleObject" Target="../embeddings/oleObject62.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6.bin"/><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9.bin"/><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oleObject" Target="../embeddings/oleObject81.bin"/><Relationship Id="rId3" Type="http://schemas.openxmlformats.org/officeDocument/2006/relationships/oleObject" Target="../embeddings/oleObject71.bin"/><Relationship Id="rId7" Type="http://schemas.openxmlformats.org/officeDocument/2006/relationships/oleObject" Target="../embeddings/oleObject75.bin"/><Relationship Id="rId12" Type="http://schemas.openxmlformats.org/officeDocument/2006/relationships/oleObject" Target="../embeddings/oleObject80.bin"/><Relationship Id="rId2" Type="http://schemas.openxmlformats.org/officeDocument/2006/relationships/slideLayout" Target="../slideLayouts/slideLayout2.xml"/><Relationship Id="rId16" Type="http://schemas.openxmlformats.org/officeDocument/2006/relationships/oleObject" Target="../embeddings/oleObject84.bin"/><Relationship Id="rId1" Type="http://schemas.openxmlformats.org/officeDocument/2006/relationships/vmlDrawing" Target="../drawings/vmlDrawing12.vml"/><Relationship Id="rId6" Type="http://schemas.openxmlformats.org/officeDocument/2006/relationships/oleObject" Target="../embeddings/oleObject74.bin"/><Relationship Id="rId11" Type="http://schemas.openxmlformats.org/officeDocument/2006/relationships/oleObject" Target="../embeddings/oleObject79.bin"/><Relationship Id="rId5" Type="http://schemas.openxmlformats.org/officeDocument/2006/relationships/oleObject" Target="../embeddings/oleObject73.bin"/><Relationship Id="rId15" Type="http://schemas.openxmlformats.org/officeDocument/2006/relationships/oleObject" Target="../embeddings/oleObject83.bin"/><Relationship Id="rId10" Type="http://schemas.openxmlformats.org/officeDocument/2006/relationships/oleObject" Target="../embeddings/oleObject78.bin"/><Relationship Id="rId4" Type="http://schemas.openxmlformats.org/officeDocument/2006/relationships/oleObject" Target="../embeddings/oleObject72.bin"/><Relationship Id="rId9" Type="http://schemas.openxmlformats.org/officeDocument/2006/relationships/oleObject" Target="../embeddings/oleObject77.bin"/><Relationship Id="rId14" Type="http://schemas.openxmlformats.org/officeDocument/2006/relationships/oleObject" Target="../embeddings/oleObject8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87.bin"/><Relationship Id="rId4" Type="http://schemas.openxmlformats.org/officeDocument/2006/relationships/oleObject" Target="../embeddings/oleObject8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8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93.bin"/><Relationship Id="rId5" Type="http://schemas.openxmlformats.org/officeDocument/2006/relationships/oleObject" Target="../embeddings/oleObject92.bin"/><Relationship Id="rId4" Type="http://schemas.openxmlformats.org/officeDocument/2006/relationships/oleObject" Target="../embeddings/oleObject91.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10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100.bin"/><Relationship Id="rId5" Type="http://schemas.openxmlformats.org/officeDocument/2006/relationships/oleObject" Target="../embeddings/oleObject99.bin"/><Relationship Id="rId4" Type="http://schemas.openxmlformats.org/officeDocument/2006/relationships/oleObject" Target="../embeddings/oleObject98.bin"/><Relationship Id="rId9" Type="http://schemas.openxmlformats.org/officeDocument/2006/relationships/oleObject" Target="../embeddings/oleObject10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09.bin"/><Relationship Id="rId3" Type="http://schemas.openxmlformats.org/officeDocument/2006/relationships/oleObject" Target="../embeddings/oleObject104.bin"/><Relationship Id="rId7"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107.bin"/><Relationship Id="rId5" Type="http://schemas.openxmlformats.org/officeDocument/2006/relationships/oleObject" Target="../embeddings/oleObject106.bin"/><Relationship Id="rId4" Type="http://schemas.openxmlformats.org/officeDocument/2006/relationships/oleObject" Target="../embeddings/oleObject105.bin"/><Relationship Id="rId9" Type="http://schemas.openxmlformats.org/officeDocument/2006/relationships/oleObject" Target="../embeddings/oleObject110.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16.bin"/><Relationship Id="rId3" Type="http://schemas.openxmlformats.org/officeDocument/2006/relationships/oleObject" Target="../embeddings/oleObject111.bin"/><Relationship Id="rId7" Type="http://schemas.openxmlformats.org/officeDocument/2006/relationships/oleObject" Target="../embeddings/oleObject11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114.bin"/><Relationship Id="rId5" Type="http://schemas.openxmlformats.org/officeDocument/2006/relationships/oleObject" Target="../embeddings/oleObject113.bin"/><Relationship Id="rId4" Type="http://schemas.openxmlformats.org/officeDocument/2006/relationships/oleObject" Target="../embeddings/oleObject112.bin"/><Relationship Id="rId9" Type="http://schemas.openxmlformats.org/officeDocument/2006/relationships/oleObject" Target="../embeddings/oleObject11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3.bin"/><Relationship Id="rId3" Type="http://schemas.openxmlformats.org/officeDocument/2006/relationships/oleObject" Target="../embeddings/oleObject118.bin"/><Relationship Id="rId7" Type="http://schemas.openxmlformats.org/officeDocument/2006/relationships/oleObject" Target="../embeddings/oleObject122.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21.bin"/><Relationship Id="rId5" Type="http://schemas.openxmlformats.org/officeDocument/2006/relationships/oleObject" Target="../embeddings/oleObject120.bin"/><Relationship Id="rId4" Type="http://schemas.openxmlformats.org/officeDocument/2006/relationships/oleObject" Target="../embeddings/oleObject119.bin"/><Relationship Id="rId9" Type="http://schemas.openxmlformats.org/officeDocument/2006/relationships/oleObject" Target="../embeddings/oleObject124.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30.bin"/><Relationship Id="rId3" Type="http://schemas.openxmlformats.org/officeDocument/2006/relationships/oleObject" Target="../embeddings/oleObject125.bin"/><Relationship Id="rId7" Type="http://schemas.openxmlformats.org/officeDocument/2006/relationships/oleObject" Target="../embeddings/oleObject129.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28.bin"/><Relationship Id="rId5" Type="http://schemas.openxmlformats.org/officeDocument/2006/relationships/oleObject" Target="../embeddings/oleObject127.bin"/><Relationship Id="rId4" Type="http://schemas.openxmlformats.org/officeDocument/2006/relationships/oleObject" Target="../embeddings/oleObject126.bin"/><Relationship Id="rId9" Type="http://schemas.openxmlformats.org/officeDocument/2006/relationships/oleObject" Target="../embeddings/oleObject131.bin"/></Relationships>
</file>

<file path=ppt/slides/_rels/slide3.xml.rels><?xml version="1.0" encoding="UTF-8" standalone="yes"?>
<Relationships xmlns="http://schemas.openxmlformats.org/package/2006/relationships"><Relationship Id="rId2" Type="http://schemas.openxmlformats.org/officeDocument/2006/relationships/hyperlink" Target="Reading%20Activity%20G3-4.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37.bin"/><Relationship Id="rId3" Type="http://schemas.openxmlformats.org/officeDocument/2006/relationships/oleObject" Target="../embeddings/oleObject132.bin"/><Relationship Id="rId7" Type="http://schemas.openxmlformats.org/officeDocument/2006/relationships/oleObject" Target="../embeddings/oleObject13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135.bin"/><Relationship Id="rId5" Type="http://schemas.openxmlformats.org/officeDocument/2006/relationships/oleObject" Target="../embeddings/oleObject134.bin"/><Relationship Id="rId4" Type="http://schemas.openxmlformats.org/officeDocument/2006/relationships/oleObject" Target="../embeddings/oleObject133.bin"/><Relationship Id="rId9" Type="http://schemas.openxmlformats.org/officeDocument/2006/relationships/oleObject" Target="../embeddings/oleObject138.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39.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spcBef>
                <a:spcPts val="2400"/>
              </a:spcBef>
            </a:pP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1026"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1027"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1028" name="Equation" r:id="rId5" imgW="152280" imgH="203040" progId="Equation.3">
              <p:embed/>
            </p:oleObj>
          </a:graphicData>
        </a:graphic>
      </p:graphicFrame>
      <p:cxnSp>
        <p:nvCxnSpPr>
          <p:cNvPr id="12" name="Straight Arrow Connector 11"/>
          <p:cNvCxnSpPr/>
          <p:nvPr/>
        </p:nvCxnSpPr>
        <p:spPr>
          <a:xfrm flipV="1">
            <a:off x="914400" y="41910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10000" y="52578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1029"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1030" name="Equation" r:id="rId7" imgW="152280" imgH="203040" progId="Equation.3">
              <p:embed/>
            </p:oleObj>
          </a:graphicData>
        </a:graphic>
      </p:graphicFrame>
      <p:grpSp>
        <p:nvGrpSpPr>
          <p:cNvPr id="3" name="Group 23"/>
          <p:cNvGrpSpPr/>
          <p:nvPr/>
        </p:nvGrpSpPr>
        <p:grpSpPr>
          <a:xfrm>
            <a:off x="228600" y="4038600"/>
            <a:ext cx="2667000" cy="2438400"/>
            <a:chOff x="228600" y="4038600"/>
            <a:chExt cx="2667000" cy="2438400"/>
          </a:xfrm>
        </p:grpSpPr>
        <p:cxnSp>
          <p:nvCxnSpPr>
            <p:cNvPr id="17" name="Straight Arrow Connector 1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6" name="Group 24"/>
          <p:cNvGrpSpPr/>
          <p:nvPr/>
        </p:nvGrpSpPr>
        <p:grpSpPr>
          <a:xfrm>
            <a:off x="31242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91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2057400" y="4724400"/>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8100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914900" y="5448300"/>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2050"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2051"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2052"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2053"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2054"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3074"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3075"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3076"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3077"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3078"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724400" y="54102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7505700" y="491490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4098"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4099"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4100"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4101"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4102"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5122"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5123"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5124"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5125"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5126"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2578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7353300" y="489565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6146"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6147"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6148"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6149"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6150"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724400" y="4191000"/>
            <a:ext cx="1676400" cy="1066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400800" y="4191000"/>
            <a:ext cx="1295400" cy="38100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724400" y="52578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7353300" y="489565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7170"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7171"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7172"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7173"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7174" name="Equation" r:id="rId7" imgW="152280" imgH="203040" progId="Equation.3">
              <p:embed/>
            </p:oleObj>
          </a:graphicData>
        </a:graphic>
      </p:graphicFrame>
      <p:grpSp>
        <p:nvGrpSpPr>
          <p:cNvPr id="3" name="Group 24"/>
          <p:cNvGrpSpPr/>
          <p:nvPr/>
        </p:nvGrpSpPr>
        <p:grpSpPr>
          <a:xfrm>
            <a:off x="40386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52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2961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209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315494" y="54475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175" name="Object 7"/>
          <p:cNvGraphicFramePr>
            <a:graphicFrameLocks noChangeAspect="1"/>
          </p:cNvGraphicFramePr>
          <p:nvPr/>
        </p:nvGraphicFramePr>
        <p:xfrm>
          <a:off x="6248400" y="3886200"/>
          <a:ext cx="457200" cy="711200"/>
        </p:xfrm>
        <a:graphic>
          <a:graphicData uri="http://schemas.openxmlformats.org/presentationml/2006/ole">
            <p:oleObj spid="_x0000_s7175" name="Equation" r:id="rId8" imgW="152280" imgH="203040" progId="Equation.3">
              <p:embed/>
            </p:oleObj>
          </a:graphicData>
        </a:graphic>
      </p:graphicFrame>
      <p:graphicFrame>
        <p:nvGraphicFramePr>
          <p:cNvPr id="7176" name="Object 8"/>
          <p:cNvGraphicFramePr>
            <a:graphicFrameLocks noChangeAspect="1"/>
          </p:cNvGraphicFramePr>
          <p:nvPr/>
        </p:nvGraphicFramePr>
        <p:xfrm>
          <a:off x="6172200" y="5715000"/>
          <a:ext cx="571500" cy="889000"/>
        </p:xfrm>
        <a:graphic>
          <a:graphicData uri="http://schemas.openxmlformats.org/presentationml/2006/ole">
            <p:oleObj spid="_x0000_s7176" name="Equation" r:id="rId9" imgW="190440" imgH="253800" progId="Equation.3">
              <p:embed/>
            </p:oleObj>
          </a:graphicData>
        </a:graphic>
      </p:graphicFrame>
      <p:graphicFrame>
        <p:nvGraphicFramePr>
          <p:cNvPr id="7177" name="Object 9"/>
          <p:cNvGraphicFramePr>
            <a:graphicFrameLocks noChangeAspect="1"/>
          </p:cNvGraphicFramePr>
          <p:nvPr/>
        </p:nvGraphicFramePr>
        <p:xfrm>
          <a:off x="8382000" y="4419600"/>
          <a:ext cx="571500" cy="933450"/>
        </p:xfrm>
        <a:graphic>
          <a:graphicData uri="http://schemas.openxmlformats.org/presentationml/2006/ole">
            <p:oleObj spid="_x0000_s7177" name="Equation" r:id="rId10" imgW="190440" imgH="266400" progId="Equation.3">
              <p:embed/>
            </p:oleObj>
          </a:graphicData>
        </a:graphic>
      </p:graphicFrame>
      <p:cxnSp>
        <p:nvCxnSpPr>
          <p:cNvPr id="36" name="Straight Arrow Connector 35"/>
          <p:cNvCxnSpPr/>
          <p:nvPr/>
        </p:nvCxnSpPr>
        <p:spPr>
          <a:xfrm>
            <a:off x="4724400" y="54102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7505700" y="491490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Vectors</a:t>
            </a:r>
            <a:br>
              <a:rPr lang="en-US" dirty="0" smtClean="0"/>
            </a:br>
            <a:r>
              <a:rPr lang="en-US" dirty="0" smtClean="0"/>
              <a:t>Head-To-Tail by Components</a:t>
            </a:r>
            <a:endParaRPr lang="en-US" dirty="0"/>
          </a:p>
        </p:txBody>
      </p:sp>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8194"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8195"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8196" name="Equation" r:id="rId5" imgW="152280" imgH="203040" progId="Equation.3">
              <p:embed/>
            </p:oleObj>
          </a:graphicData>
        </a:graphic>
      </p:graphicFrame>
      <p:cxnSp>
        <p:nvCxnSpPr>
          <p:cNvPr id="12" name="Straight Arrow Connector 11"/>
          <p:cNvCxnSpPr/>
          <p:nvPr/>
        </p:nvCxnSpPr>
        <p:spPr>
          <a:xfrm flipV="1">
            <a:off x="914400" y="41910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10000" y="52578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8197"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8198" name="Equation" r:id="rId7" imgW="152280" imgH="203040" progId="Equation.3">
              <p:embed/>
            </p:oleObj>
          </a:graphicData>
        </a:graphic>
      </p:graphicFrame>
      <p:grpSp>
        <p:nvGrpSpPr>
          <p:cNvPr id="3" name="Group 23"/>
          <p:cNvGrpSpPr/>
          <p:nvPr/>
        </p:nvGrpSpPr>
        <p:grpSpPr>
          <a:xfrm>
            <a:off x="228600" y="4038600"/>
            <a:ext cx="2667000" cy="2438400"/>
            <a:chOff x="228600" y="4038600"/>
            <a:chExt cx="2667000" cy="2438400"/>
          </a:xfrm>
        </p:grpSpPr>
        <p:cxnSp>
          <p:nvCxnSpPr>
            <p:cNvPr id="17" name="Straight Arrow Connector 1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6" name="Group 24"/>
          <p:cNvGrpSpPr/>
          <p:nvPr/>
        </p:nvGrpSpPr>
        <p:grpSpPr>
          <a:xfrm>
            <a:off x="31242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91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2057400" y="4724400"/>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8100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914900" y="5448300"/>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199" name="Object 7"/>
          <p:cNvGraphicFramePr>
            <a:graphicFrameLocks noChangeAspect="1"/>
          </p:cNvGraphicFramePr>
          <p:nvPr/>
        </p:nvGraphicFramePr>
        <p:xfrm>
          <a:off x="1371600" y="3886200"/>
          <a:ext cx="427038" cy="711200"/>
        </p:xfrm>
        <a:graphic>
          <a:graphicData uri="http://schemas.openxmlformats.org/presentationml/2006/ole">
            <p:oleObj spid="_x0000_s8199" name="Equation" r:id="rId8" imgW="152280" imgH="203040" progId="Equation.3">
              <p:embed/>
            </p:oleObj>
          </a:graphicData>
        </a:graphic>
      </p:graphicFrame>
      <p:graphicFrame>
        <p:nvGraphicFramePr>
          <p:cNvPr id="8200" name="Object 8"/>
          <p:cNvGraphicFramePr>
            <a:graphicFrameLocks noChangeAspect="1"/>
          </p:cNvGraphicFramePr>
          <p:nvPr/>
        </p:nvGraphicFramePr>
        <p:xfrm>
          <a:off x="1752600" y="5334000"/>
          <a:ext cx="533400" cy="889000"/>
        </p:xfrm>
        <a:graphic>
          <a:graphicData uri="http://schemas.openxmlformats.org/presentationml/2006/ole">
            <p:oleObj spid="_x0000_s8200" name="Equation" r:id="rId9" imgW="190440" imgH="253800" progId="Equation.3">
              <p:embed/>
            </p:oleObj>
          </a:graphicData>
        </a:graphic>
      </p:graphicFrame>
      <p:graphicFrame>
        <p:nvGraphicFramePr>
          <p:cNvPr id="8201" name="Object 9"/>
          <p:cNvGraphicFramePr>
            <a:graphicFrameLocks noChangeAspect="1"/>
          </p:cNvGraphicFramePr>
          <p:nvPr/>
        </p:nvGraphicFramePr>
        <p:xfrm>
          <a:off x="2743200" y="4168775"/>
          <a:ext cx="533400" cy="933450"/>
        </p:xfrm>
        <a:graphic>
          <a:graphicData uri="http://schemas.openxmlformats.org/presentationml/2006/ole">
            <p:oleObj spid="_x0000_s8201" name="Equation" r:id="rId10" imgW="190440" imgH="266400" progId="Equation.3">
              <p:embed/>
            </p:oleObj>
          </a:graphicData>
        </a:graphic>
      </p:graphicFrame>
      <p:graphicFrame>
        <p:nvGraphicFramePr>
          <p:cNvPr id="8202" name="Object 10"/>
          <p:cNvGraphicFramePr>
            <a:graphicFrameLocks noChangeAspect="1"/>
          </p:cNvGraphicFramePr>
          <p:nvPr/>
        </p:nvGraphicFramePr>
        <p:xfrm>
          <a:off x="4267200" y="5613400"/>
          <a:ext cx="457200" cy="711200"/>
        </p:xfrm>
        <a:graphic>
          <a:graphicData uri="http://schemas.openxmlformats.org/presentationml/2006/ole">
            <p:oleObj spid="_x0000_s8202" name="Equation" r:id="rId11" imgW="152280" imgH="203040" progId="Equation.3">
              <p:embed/>
            </p:oleObj>
          </a:graphicData>
        </a:graphic>
      </p:graphicFrame>
      <p:graphicFrame>
        <p:nvGraphicFramePr>
          <p:cNvPr id="8203" name="Object 11"/>
          <p:cNvGraphicFramePr>
            <a:graphicFrameLocks noChangeAspect="1"/>
          </p:cNvGraphicFramePr>
          <p:nvPr/>
        </p:nvGraphicFramePr>
        <p:xfrm>
          <a:off x="4343400" y="4191000"/>
          <a:ext cx="533400" cy="889000"/>
        </p:xfrm>
        <a:graphic>
          <a:graphicData uri="http://schemas.openxmlformats.org/presentationml/2006/ole">
            <p:oleObj spid="_x0000_s8203" name="Equation" r:id="rId12" imgW="190440" imgH="253800" progId="Equation.3">
              <p:embed/>
            </p:oleObj>
          </a:graphicData>
        </a:graphic>
      </p:graphicFrame>
      <p:graphicFrame>
        <p:nvGraphicFramePr>
          <p:cNvPr id="8204" name="Object 12"/>
          <p:cNvGraphicFramePr>
            <a:graphicFrameLocks noChangeAspect="1"/>
          </p:cNvGraphicFramePr>
          <p:nvPr/>
        </p:nvGraphicFramePr>
        <p:xfrm>
          <a:off x="5410200" y="5311775"/>
          <a:ext cx="533400" cy="933450"/>
        </p:xfrm>
        <a:graphic>
          <a:graphicData uri="http://schemas.openxmlformats.org/presentationml/2006/ole">
            <p:oleObj spid="_x0000_s8204" name="Equation" r:id="rId13" imgW="190440" imgH="2664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
          <p:cNvGrpSpPr/>
          <p:nvPr/>
        </p:nvGrpSpPr>
        <p:grpSpPr>
          <a:xfrm>
            <a:off x="609600" y="381000"/>
            <a:ext cx="7924800" cy="1565275"/>
            <a:chOff x="990600" y="2057400"/>
            <a:chExt cx="7924800" cy="1565275"/>
          </a:xfrm>
        </p:grpSpPr>
        <p:cxnSp>
          <p:nvCxnSpPr>
            <p:cNvPr id="4" name="Straight Arrow Connector 3"/>
            <p:cNvCxnSpPr/>
            <p:nvPr/>
          </p:nvCxnSpPr>
          <p:spPr>
            <a:xfrm flipV="1">
              <a:off x="990600" y="23622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1295400" y="2133600"/>
            <a:ext cx="427038" cy="711200"/>
          </p:xfrm>
          <a:graphic>
            <a:graphicData uri="http://schemas.openxmlformats.org/presentationml/2006/ole">
              <p:oleObj spid="_x0000_s9218"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9219"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9220"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9221"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9222" name="Equation" r:id="rId7" imgW="152280" imgH="203040" progId="Equation.3">
                <p:embed/>
              </p:oleObj>
            </a:graphicData>
          </a:graphic>
        </p:graphicFrame>
      </p:grpSp>
      <p:grpSp>
        <p:nvGrpSpPr>
          <p:cNvPr id="3" name="Group 30"/>
          <p:cNvGrpSpPr/>
          <p:nvPr/>
        </p:nvGrpSpPr>
        <p:grpSpPr>
          <a:xfrm>
            <a:off x="304800" y="1905000"/>
            <a:ext cx="3048000" cy="2590800"/>
            <a:chOff x="228600" y="3886200"/>
            <a:chExt cx="3048000" cy="2590800"/>
          </a:xfrm>
        </p:grpSpPr>
        <p:cxnSp>
          <p:nvCxnSpPr>
            <p:cNvPr id="12" name="Straight Arrow Connector 11"/>
            <p:cNvCxnSpPr/>
            <p:nvPr/>
          </p:nvCxnSpPr>
          <p:spPr>
            <a:xfrm flipV="1">
              <a:off x="914400" y="41910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6" name="Group 23"/>
            <p:cNvGrpSpPr/>
            <p:nvPr/>
          </p:nvGrpSpPr>
          <p:grpSpPr>
            <a:xfrm>
              <a:off x="228600" y="4038600"/>
              <a:ext cx="2667000" cy="2438400"/>
              <a:chOff x="228600" y="4038600"/>
              <a:chExt cx="2667000" cy="2438400"/>
            </a:xfrm>
          </p:grpSpPr>
          <p:cxnSp>
            <p:nvCxnSpPr>
              <p:cNvPr id="17" name="Straight Arrow Connector 1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91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2057400" y="4724400"/>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199" name="Object 7"/>
            <p:cNvGraphicFramePr>
              <a:graphicFrameLocks noChangeAspect="1"/>
            </p:cNvGraphicFramePr>
            <p:nvPr/>
          </p:nvGraphicFramePr>
          <p:xfrm>
            <a:off x="1371600" y="3886200"/>
            <a:ext cx="427038" cy="711200"/>
          </p:xfrm>
          <a:graphic>
            <a:graphicData uri="http://schemas.openxmlformats.org/presentationml/2006/ole">
              <p:oleObj spid="_x0000_s9223" name="Equation" r:id="rId8" imgW="152280" imgH="203040" progId="Equation.3">
                <p:embed/>
              </p:oleObj>
            </a:graphicData>
          </a:graphic>
        </p:graphicFrame>
        <p:graphicFrame>
          <p:nvGraphicFramePr>
            <p:cNvPr id="8200" name="Object 8"/>
            <p:cNvGraphicFramePr>
              <a:graphicFrameLocks noChangeAspect="1"/>
            </p:cNvGraphicFramePr>
            <p:nvPr/>
          </p:nvGraphicFramePr>
          <p:xfrm>
            <a:off x="1752600" y="5334000"/>
            <a:ext cx="533400" cy="889000"/>
          </p:xfrm>
          <a:graphic>
            <a:graphicData uri="http://schemas.openxmlformats.org/presentationml/2006/ole">
              <p:oleObj spid="_x0000_s9224" name="Equation" r:id="rId9" imgW="190440" imgH="253800" progId="Equation.3">
                <p:embed/>
              </p:oleObj>
            </a:graphicData>
          </a:graphic>
        </p:graphicFrame>
        <p:graphicFrame>
          <p:nvGraphicFramePr>
            <p:cNvPr id="8201" name="Object 9"/>
            <p:cNvGraphicFramePr>
              <a:graphicFrameLocks noChangeAspect="1"/>
            </p:cNvGraphicFramePr>
            <p:nvPr/>
          </p:nvGraphicFramePr>
          <p:xfrm>
            <a:off x="2743200" y="4168775"/>
            <a:ext cx="533400" cy="933450"/>
          </p:xfrm>
          <a:graphic>
            <a:graphicData uri="http://schemas.openxmlformats.org/presentationml/2006/ole">
              <p:oleObj spid="_x0000_s9225" name="Equation" r:id="rId10" imgW="190440" imgH="266400" progId="Equation.3">
                <p:embed/>
              </p:oleObj>
            </a:graphicData>
          </a:graphic>
        </p:graphicFrame>
      </p:grpSp>
      <p:grpSp>
        <p:nvGrpSpPr>
          <p:cNvPr id="7" name="Group 31"/>
          <p:cNvGrpSpPr/>
          <p:nvPr/>
        </p:nvGrpSpPr>
        <p:grpSpPr>
          <a:xfrm>
            <a:off x="2057400" y="3886200"/>
            <a:ext cx="2819400" cy="2438400"/>
            <a:chOff x="3124200" y="4038600"/>
            <a:chExt cx="2819400" cy="2438400"/>
          </a:xfrm>
        </p:grpSpPr>
        <p:cxnSp>
          <p:nvCxnSpPr>
            <p:cNvPr id="15" name="Straight Arrow Connector 14"/>
            <p:cNvCxnSpPr/>
            <p:nvPr/>
          </p:nvCxnSpPr>
          <p:spPr>
            <a:xfrm>
              <a:off x="3810000" y="52578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24"/>
            <p:cNvGrpSpPr/>
            <p:nvPr/>
          </p:nvGrpSpPr>
          <p:grpSpPr>
            <a:xfrm>
              <a:off x="31242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38100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914900" y="5448300"/>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202" name="Object 10"/>
            <p:cNvGraphicFramePr>
              <a:graphicFrameLocks noChangeAspect="1"/>
            </p:cNvGraphicFramePr>
            <p:nvPr/>
          </p:nvGraphicFramePr>
          <p:xfrm>
            <a:off x="4267200" y="5613400"/>
            <a:ext cx="457200" cy="711200"/>
          </p:xfrm>
          <a:graphic>
            <a:graphicData uri="http://schemas.openxmlformats.org/presentationml/2006/ole">
              <p:oleObj spid="_x0000_s9226" name="Equation" r:id="rId11" imgW="152280" imgH="203040" progId="Equation.3">
                <p:embed/>
              </p:oleObj>
            </a:graphicData>
          </a:graphic>
        </p:graphicFrame>
        <p:graphicFrame>
          <p:nvGraphicFramePr>
            <p:cNvPr id="8203" name="Object 11"/>
            <p:cNvGraphicFramePr>
              <a:graphicFrameLocks noChangeAspect="1"/>
            </p:cNvGraphicFramePr>
            <p:nvPr/>
          </p:nvGraphicFramePr>
          <p:xfrm>
            <a:off x="4343400" y="4191000"/>
            <a:ext cx="533400" cy="889000"/>
          </p:xfrm>
          <a:graphic>
            <a:graphicData uri="http://schemas.openxmlformats.org/presentationml/2006/ole">
              <p:oleObj spid="_x0000_s9227" name="Equation" r:id="rId12" imgW="190440" imgH="253800" progId="Equation.3">
                <p:embed/>
              </p:oleObj>
            </a:graphicData>
          </a:graphic>
        </p:graphicFrame>
        <p:graphicFrame>
          <p:nvGraphicFramePr>
            <p:cNvPr id="8204" name="Object 12"/>
            <p:cNvGraphicFramePr>
              <a:graphicFrameLocks noChangeAspect="1"/>
            </p:cNvGraphicFramePr>
            <p:nvPr/>
          </p:nvGraphicFramePr>
          <p:xfrm>
            <a:off x="5410200" y="5311775"/>
            <a:ext cx="533400" cy="933450"/>
          </p:xfrm>
          <a:graphic>
            <a:graphicData uri="http://schemas.openxmlformats.org/presentationml/2006/ole">
              <p:oleObj spid="_x0000_s9228" name="Equation" r:id="rId13" imgW="190440" imgH="266400" progId="Equation.3">
                <p:embed/>
              </p:oleObj>
            </a:graphicData>
          </a:graphic>
        </p:graphicFrame>
      </p:grpSp>
      <p:grpSp>
        <p:nvGrpSpPr>
          <p:cNvPr id="9" name="Group 33"/>
          <p:cNvGrpSpPr/>
          <p:nvPr/>
        </p:nvGrpSpPr>
        <p:grpSpPr>
          <a:xfrm>
            <a:off x="4229100" y="2209800"/>
            <a:ext cx="4914900" cy="2717800"/>
            <a:chOff x="4038600" y="3886200"/>
            <a:chExt cx="4914900" cy="2717800"/>
          </a:xfrm>
        </p:grpSpPr>
        <p:grpSp>
          <p:nvGrpSpPr>
            <p:cNvPr id="10" name="Group 24"/>
            <p:cNvGrpSpPr/>
            <p:nvPr/>
          </p:nvGrpSpPr>
          <p:grpSpPr>
            <a:xfrm>
              <a:off x="4038600" y="4038600"/>
              <a:ext cx="2667000" cy="2438400"/>
              <a:chOff x="228600" y="4038600"/>
              <a:chExt cx="2667000" cy="2438400"/>
            </a:xfrm>
          </p:grpSpPr>
          <p:cxnSp>
            <p:nvCxnSpPr>
              <p:cNvPr id="47" name="Straight Arrow Connector 4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2" name="Object 7"/>
            <p:cNvGraphicFramePr>
              <a:graphicFrameLocks noChangeAspect="1"/>
            </p:cNvGraphicFramePr>
            <p:nvPr/>
          </p:nvGraphicFramePr>
          <p:xfrm>
            <a:off x="6248400" y="3886200"/>
            <a:ext cx="457200" cy="711200"/>
          </p:xfrm>
          <a:graphic>
            <a:graphicData uri="http://schemas.openxmlformats.org/presentationml/2006/ole">
              <p:oleObj spid="_x0000_s9229" name="Equation" r:id="rId14" imgW="152280" imgH="203040" progId="Equation.3">
                <p:embed/>
              </p:oleObj>
            </a:graphicData>
          </a:graphic>
        </p:graphicFrame>
        <p:graphicFrame>
          <p:nvGraphicFramePr>
            <p:cNvPr id="43" name="Object 8"/>
            <p:cNvGraphicFramePr>
              <a:graphicFrameLocks noChangeAspect="1"/>
            </p:cNvGraphicFramePr>
            <p:nvPr/>
          </p:nvGraphicFramePr>
          <p:xfrm>
            <a:off x="6172200" y="5715000"/>
            <a:ext cx="571500" cy="889000"/>
          </p:xfrm>
          <a:graphic>
            <a:graphicData uri="http://schemas.openxmlformats.org/presentationml/2006/ole">
              <p:oleObj spid="_x0000_s9230" name="Equation" r:id="rId15" imgW="190440" imgH="253800" progId="Equation.3">
                <p:embed/>
              </p:oleObj>
            </a:graphicData>
          </a:graphic>
        </p:graphicFrame>
        <p:graphicFrame>
          <p:nvGraphicFramePr>
            <p:cNvPr id="44" name="Object 9"/>
            <p:cNvGraphicFramePr>
              <a:graphicFrameLocks noChangeAspect="1"/>
            </p:cNvGraphicFramePr>
            <p:nvPr/>
          </p:nvGraphicFramePr>
          <p:xfrm>
            <a:off x="8382000" y="4419600"/>
            <a:ext cx="571500" cy="933450"/>
          </p:xfrm>
          <a:graphic>
            <a:graphicData uri="http://schemas.openxmlformats.org/presentationml/2006/ole">
              <p:oleObj spid="_x0000_s9231" name="Equation" r:id="rId16" imgW="190440" imgH="266400" progId="Equation.3">
                <p:embed/>
              </p:oleObj>
            </a:graphicData>
          </a:graphic>
        </p:graphicFrame>
        <p:cxnSp>
          <p:nvCxnSpPr>
            <p:cNvPr id="45" name="Straight Arrow Connector 44"/>
            <p:cNvCxnSpPr/>
            <p:nvPr/>
          </p:nvCxnSpPr>
          <p:spPr>
            <a:xfrm>
              <a:off x="4724400" y="54102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505700" y="491490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49" name="Object 8"/>
          <p:cNvGraphicFramePr>
            <a:graphicFrameLocks noChangeAspect="1"/>
          </p:cNvGraphicFramePr>
          <p:nvPr/>
        </p:nvGraphicFramePr>
        <p:xfrm>
          <a:off x="6019800" y="5181600"/>
          <a:ext cx="1940767" cy="1485900"/>
        </p:xfrm>
        <a:graphic>
          <a:graphicData uri="http://schemas.openxmlformats.org/presentationml/2006/ole">
            <p:oleObj spid="_x0000_s9232" name="Equation" r:id="rId17" imgW="812520" imgH="53316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p:nvPr/>
        </p:nvGrpSpPr>
        <p:grpSpPr>
          <a:xfrm>
            <a:off x="4229100" y="2209800"/>
            <a:ext cx="4914900" cy="2717800"/>
            <a:chOff x="4038600" y="3886200"/>
            <a:chExt cx="4914900" cy="2717800"/>
          </a:xfrm>
        </p:grpSpPr>
        <p:grpSp>
          <p:nvGrpSpPr>
            <p:cNvPr id="3" name="Group 24"/>
            <p:cNvGrpSpPr/>
            <p:nvPr/>
          </p:nvGrpSpPr>
          <p:grpSpPr>
            <a:xfrm>
              <a:off x="4038600" y="4038600"/>
              <a:ext cx="2667000" cy="2438400"/>
              <a:chOff x="228600" y="4038600"/>
              <a:chExt cx="2667000" cy="2438400"/>
            </a:xfrm>
          </p:grpSpPr>
          <p:cxnSp>
            <p:nvCxnSpPr>
              <p:cNvPr id="47" name="Straight Arrow Connector 4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2" name="Object 7"/>
            <p:cNvGraphicFramePr>
              <a:graphicFrameLocks noChangeAspect="1"/>
            </p:cNvGraphicFramePr>
            <p:nvPr/>
          </p:nvGraphicFramePr>
          <p:xfrm>
            <a:off x="6248400" y="3886200"/>
            <a:ext cx="457200" cy="711200"/>
          </p:xfrm>
          <a:graphic>
            <a:graphicData uri="http://schemas.openxmlformats.org/presentationml/2006/ole">
              <p:oleObj spid="_x0000_s10242" name="Equation" r:id="rId3" imgW="152280" imgH="203040" progId="Equation.3">
                <p:embed/>
              </p:oleObj>
            </a:graphicData>
          </a:graphic>
        </p:graphicFrame>
        <p:graphicFrame>
          <p:nvGraphicFramePr>
            <p:cNvPr id="43" name="Object 8"/>
            <p:cNvGraphicFramePr>
              <a:graphicFrameLocks noChangeAspect="1"/>
            </p:cNvGraphicFramePr>
            <p:nvPr/>
          </p:nvGraphicFramePr>
          <p:xfrm>
            <a:off x="6172200" y="5715000"/>
            <a:ext cx="571500" cy="889000"/>
          </p:xfrm>
          <a:graphic>
            <a:graphicData uri="http://schemas.openxmlformats.org/presentationml/2006/ole">
              <p:oleObj spid="_x0000_s10243" name="Equation" r:id="rId4" imgW="190440" imgH="253800" progId="Equation.3">
                <p:embed/>
              </p:oleObj>
            </a:graphicData>
          </a:graphic>
        </p:graphicFrame>
        <p:graphicFrame>
          <p:nvGraphicFramePr>
            <p:cNvPr id="44" name="Object 9"/>
            <p:cNvGraphicFramePr>
              <a:graphicFrameLocks noChangeAspect="1"/>
            </p:cNvGraphicFramePr>
            <p:nvPr/>
          </p:nvGraphicFramePr>
          <p:xfrm>
            <a:off x="8382000" y="4419600"/>
            <a:ext cx="571500" cy="933450"/>
          </p:xfrm>
          <a:graphic>
            <a:graphicData uri="http://schemas.openxmlformats.org/presentationml/2006/ole">
              <p:oleObj spid="_x0000_s10244" name="Equation" r:id="rId5" imgW="190440" imgH="266400" progId="Equation.3">
                <p:embed/>
              </p:oleObj>
            </a:graphicData>
          </a:graphic>
        </p:graphicFrame>
        <p:cxnSp>
          <p:nvCxnSpPr>
            <p:cNvPr id="45" name="Straight Arrow Connector 44"/>
            <p:cNvCxnSpPr/>
            <p:nvPr/>
          </p:nvCxnSpPr>
          <p:spPr>
            <a:xfrm>
              <a:off x="4724400" y="54102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505700" y="491490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49" name="Object 8"/>
          <p:cNvGraphicFramePr>
            <a:graphicFrameLocks noChangeAspect="1"/>
          </p:cNvGraphicFramePr>
          <p:nvPr/>
        </p:nvGraphicFramePr>
        <p:xfrm>
          <a:off x="6019800" y="5181600"/>
          <a:ext cx="1940767" cy="1485900"/>
        </p:xfrm>
        <a:graphic>
          <a:graphicData uri="http://schemas.openxmlformats.org/presentationml/2006/ole">
            <p:oleObj spid="_x0000_s10245" name="Equation" r:id="rId6" imgW="812520" imgH="533160" progId="Equation.3">
              <p:embed/>
            </p:oleObj>
          </a:graphicData>
        </a:graphic>
      </p:graphicFrame>
      <p:graphicFrame>
        <p:nvGraphicFramePr>
          <p:cNvPr id="68625" name="Object 16"/>
          <p:cNvGraphicFramePr>
            <a:graphicFrameLocks noChangeAspect="1"/>
          </p:cNvGraphicFramePr>
          <p:nvPr/>
        </p:nvGraphicFramePr>
        <p:xfrm>
          <a:off x="533400" y="2362200"/>
          <a:ext cx="2895600" cy="1344613"/>
        </p:xfrm>
        <a:graphic>
          <a:graphicData uri="http://schemas.openxmlformats.org/presentationml/2006/ole">
            <p:oleObj spid="_x0000_s10246" name="Equation" r:id="rId7" imgW="1041120" imgH="4824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382000" cy="1975104"/>
          </a:xfrm>
        </p:spPr>
        <p:txBody>
          <a:bodyPr/>
          <a:lstStyle/>
          <a:p>
            <a:r>
              <a:rPr lang="en-US" sz="3600" dirty="0" err="1" smtClean="0"/>
              <a:t>Lsn</a:t>
            </a:r>
            <a:r>
              <a:rPr lang="en-US" sz="3600" dirty="0" smtClean="0"/>
              <a:t> 3-4: Adding Vectors by components</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
          <p:cNvGrpSpPr/>
          <p:nvPr/>
        </p:nvGrpSpPr>
        <p:grpSpPr>
          <a:xfrm>
            <a:off x="550863" y="2667000"/>
            <a:ext cx="6230937" cy="1600200"/>
            <a:chOff x="2684463" y="2057400"/>
            <a:chExt cx="6230937" cy="1600200"/>
          </a:xfrm>
        </p:grpSpPr>
        <p:cxnSp>
          <p:nvCxnSpPr>
            <p:cNvPr id="4" name="Straight Arrow Connector 3"/>
            <p:cNvCxnSpPr/>
            <p:nvPr/>
          </p:nvCxnSpPr>
          <p:spPr>
            <a:xfrm flipV="1">
              <a:off x="6096000" y="25908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05200" y="26670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4" name="Object 2"/>
            <p:cNvGraphicFramePr>
              <a:graphicFrameLocks noChangeAspect="1"/>
            </p:cNvGraphicFramePr>
            <p:nvPr/>
          </p:nvGraphicFramePr>
          <p:xfrm>
            <a:off x="4724400" y="2590800"/>
            <a:ext cx="427038" cy="711200"/>
          </p:xfrm>
          <a:graphic>
            <a:graphicData uri="http://schemas.openxmlformats.org/presentationml/2006/ole">
              <p:oleObj spid="_x0000_s11266" name="Equation" r:id="rId3" imgW="152280" imgH="203040" progId="Equation.3">
                <p:embed/>
              </p:oleObj>
            </a:graphicData>
          </a:graphic>
        </p:graphicFrame>
        <p:graphicFrame>
          <p:nvGraphicFramePr>
            <p:cNvPr id="3075" name="Object 3"/>
            <p:cNvGraphicFramePr>
              <a:graphicFrameLocks noChangeAspect="1"/>
            </p:cNvGraphicFramePr>
            <p:nvPr/>
          </p:nvGraphicFramePr>
          <p:xfrm>
            <a:off x="2684463" y="2930525"/>
            <a:ext cx="392112" cy="488950"/>
          </p:xfrm>
          <a:graphic>
            <a:graphicData uri="http://schemas.openxmlformats.org/presentationml/2006/ole">
              <p:oleObj spid="_x0000_s11267" name="Equation" r:id="rId4" imgW="139680" imgH="139680" progId="Equation.3">
                <p:embed/>
              </p:oleObj>
            </a:graphicData>
          </a:graphic>
        </p:graphicFrame>
        <p:graphicFrame>
          <p:nvGraphicFramePr>
            <p:cNvPr id="3076" name="Object 4"/>
            <p:cNvGraphicFramePr>
              <a:graphicFrameLocks noChangeAspect="1"/>
            </p:cNvGraphicFramePr>
            <p:nvPr/>
          </p:nvGraphicFramePr>
          <p:xfrm>
            <a:off x="4191000" y="2057400"/>
            <a:ext cx="457200" cy="711200"/>
          </p:xfrm>
          <a:graphic>
            <a:graphicData uri="http://schemas.openxmlformats.org/presentationml/2006/ole">
              <p:oleObj spid="_x0000_s11268" name="Equation" r:id="rId5" imgW="152280" imgH="203040" progId="Equation.3">
                <p:embed/>
              </p:oleObj>
            </a:graphicData>
          </a:graphic>
        </p:graphicFrame>
        <p:cxnSp>
          <p:nvCxnSpPr>
            <p:cNvPr id="19" name="Straight Arrow Connector 18"/>
            <p:cNvCxnSpPr/>
            <p:nvPr/>
          </p:nvCxnSpPr>
          <p:spPr>
            <a:xfrm flipV="1">
              <a:off x="6019800" y="25908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77" name="Object 5"/>
            <p:cNvGraphicFramePr>
              <a:graphicFrameLocks noChangeAspect="1"/>
            </p:cNvGraphicFramePr>
            <p:nvPr/>
          </p:nvGraphicFramePr>
          <p:xfrm>
            <a:off x="5122863" y="3267075"/>
            <a:ext cx="355600" cy="355600"/>
          </p:xfrm>
          <a:graphic>
            <a:graphicData uri="http://schemas.openxmlformats.org/presentationml/2006/ole">
              <p:oleObj spid="_x0000_s11269" name="Equation" r:id="rId6" imgW="126720" imgH="101520" progId="Equation.3">
                <p:embed/>
              </p:oleObj>
            </a:graphicData>
          </a:graphic>
        </p:graphicFrame>
        <p:graphicFrame>
          <p:nvGraphicFramePr>
            <p:cNvPr id="3078" name="Object 6"/>
            <p:cNvGraphicFramePr>
              <a:graphicFrameLocks noChangeAspect="1"/>
            </p:cNvGraphicFramePr>
            <p:nvPr/>
          </p:nvGraphicFramePr>
          <p:xfrm>
            <a:off x="6781800" y="2209800"/>
            <a:ext cx="457200" cy="711200"/>
          </p:xfrm>
          <a:graphic>
            <a:graphicData uri="http://schemas.openxmlformats.org/presentationml/2006/ole">
              <p:oleObj spid="_x0000_s11270" name="Equation" r:id="rId7" imgW="152280" imgH="203040" progId="Equation.3">
                <p:embed/>
              </p:oleObj>
            </a:graphicData>
          </a:graphic>
        </p:graphicFrame>
      </p:grpSp>
      <p:grpSp>
        <p:nvGrpSpPr>
          <p:cNvPr id="3" name="Group 30"/>
          <p:cNvGrpSpPr/>
          <p:nvPr/>
        </p:nvGrpSpPr>
        <p:grpSpPr>
          <a:xfrm>
            <a:off x="1447800" y="2438400"/>
            <a:ext cx="3048000" cy="2590800"/>
            <a:chOff x="228600" y="3886200"/>
            <a:chExt cx="3048000" cy="2590800"/>
          </a:xfrm>
        </p:grpSpPr>
        <p:cxnSp>
          <p:nvCxnSpPr>
            <p:cNvPr id="12" name="Straight Arrow Connector 11"/>
            <p:cNvCxnSpPr/>
            <p:nvPr/>
          </p:nvCxnSpPr>
          <p:spPr>
            <a:xfrm flipV="1">
              <a:off x="914400" y="4191000"/>
              <a:ext cx="1676400" cy="1066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6" name="Group 23"/>
            <p:cNvGrpSpPr/>
            <p:nvPr/>
          </p:nvGrpSpPr>
          <p:grpSpPr>
            <a:xfrm>
              <a:off x="228600" y="4038600"/>
              <a:ext cx="2667000" cy="2438400"/>
              <a:chOff x="228600" y="4038600"/>
              <a:chExt cx="2667000" cy="2438400"/>
            </a:xfrm>
          </p:grpSpPr>
          <p:cxnSp>
            <p:nvCxnSpPr>
              <p:cNvPr id="17" name="Straight Arrow Connector 1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91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2057400" y="4724400"/>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199" name="Object 7"/>
            <p:cNvGraphicFramePr>
              <a:graphicFrameLocks noChangeAspect="1"/>
            </p:cNvGraphicFramePr>
            <p:nvPr/>
          </p:nvGraphicFramePr>
          <p:xfrm>
            <a:off x="1371600" y="3886200"/>
            <a:ext cx="427038" cy="711200"/>
          </p:xfrm>
          <a:graphic>
            <a:graphicData uri="http://schemas.openxmlformats.org/presentationml/2006/ole">
              <p:oleObj spid="_x0000_s11271" name="Equation" r:id="rId8" imgW="152280" imgH="203040" progId="Equation.3">
                <p:embed/>
              </p:oleObj>
            </a:graphicData>
          </a:graphic>
        </p:graphicFrame>
        <p:graphicFrame>
          <p:nvGraphicFramePr>
            <p:cNvPr id="8200" name="Object 8"/>
            <p:cNvGraphicFramePr>
              <a:graphicFrameLocks noChangeAspect="1"/>
            </p:cNvGraphicFramePr>
            <p:nvPr/>
          </p:nvGraphicFramePr>
          <p:xfrm>
            <a:off x="1752600" y="5334000"/>
            <a:ext cx="533400" cy="889000"/>
          </p:xfrm>
          <a:graphic>
            <a:graphicData uri="http://schemas.openxmlformats.org/presentationml/2006/ole">
              <p:oleObj spid="_x0000_s11272" name="Equation" r:id="rId9" imgW="190440" imgH="253800" progId="Equation.3">
                <p:embed/>
              </p:oleObj>
            </a:graphicData>
          </a:graphic>
        </p:graphicFrame>
        <p:graphicFrame>
          <p:nvGraphicFramePr>
            <p:cNvPr id="8201" name="Object 9"/>
            <p:cNvGraphicFramePr>
              <a:graphicFrameLocks noChangeAspect="1"/>
            </p:cNvGraphicFramePr>
            <p:nvPr/>
          </p:nvGraphicFramePr>
          <p:xfrm>
            <a:off x="2743200" y="4168775"/>
            <a:ext cx="533400" cy="933450"/>
          </p:xfrm>
          <a:graphic>
            <a:graphicData uri="http://schemas.openxmlformats.org/presentationml/2006/ole">
              <p:oleObj spid="_x0000_s11273" name="Equation" r:id="rId10" imgW="190440" imgH="266400" progId="Equation.3">
                <p:embed/>
              </p:oleObj>
            </a:graphicData>
          </a:graphic>
        </p:graphicFrame>
      </p:grpSp>
      <p:grpSp>
        <p:nvGrpSpPr>
          <p:cNvPr id="7" name="Group 31"/>
          <p:cNvGrpSpPr/>
          <p:nvPr/>
        </p:nvGrpSpPr>
        <p:grpSpPr>
          <a:xfrm>
            <a:off x="2590800" y="1905000"/>
            <a:ext cx="2819400" cy="2438400"/>
            <a:chOff x="3124200" y="4038600"/>
            <a:chExt cx="2819400" cy="2438400"/>
          </a:xfrm>
        </p:grpSpPr>
        <p:cxnSp>
          <p:nvCxnSpPr>
            <p:cNvPr id="15" name="Straight Arrow Connector 14"/>
            <p:cNvCxnSpPr/>
            <p:nvPr/>
          </p:nvCxnSpPr>
          <p:spPr>
            <a:xfrm>
              <a:off x="3810000" y="5257800"/>
              <a:ext cx="1295400" cy="381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24"/>
            <p:cNvGrpSpPr/>
            <p:nvPr/>
          </p:nvGrpSpPr>
          <p:grpSpPr>
            <a:xfrm>
              <a:off x="3124200" y="4038600"/>
              <a:ext cx="2667000" cy="2438400"/>
              <a:chOff x="228600" y="4038600"/>
              <a:chExt cx="2667000" cy="2438400"/>
            </a:xfrm>
          </p:grpSpPr>
          <p:cxnSp>
            <p:nvCxnSpPr>
              <p:cNvPr id="26" name="Straight Arrow Connector 25"/>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38100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914900" y="5448300"/>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202" name="Object 10"/>
            <p:cNvGraphicFramePr>
              <a:graphicFrameLocks noChangeAspect="1"/>
            </p:cNvGraphicFramePr>
            <p:nvPr/>
          </p:nvGraphicFramePr>
          <p:xfrm>
            <a:off x="4267200" y="5613400"/>
            <a:ext cx="457200" cy="711200"/>
          </p:xfrm>
          <a:graphic>
            <a:graphicData uri="http://schemas.openxmlformats.org/presentationml/2006/ole">
              <p:oleObj spid="_x0000_s11274" name="Equation" r:id="rId11" imgW="152280" imgH="203040" progId="Equation.3">
                <p:embed/>
              </p:oleObj>
            </a:graphicData>
          </a:graphic>
        </p:graphicFrame>
        <p:graphicFrame>
          <p:nvGraphicFramePr>
            <p:cNvPr id="8203" name="Object 11"/>
            <p:cNvGraphicFramePr>
              <a:graphicFrameLocks noChangeAspect="1"/>
            </p:cNvGraphicFramePr>
            <p:nvPr/>
          </p:nvGraphicFramePr>
          <p:xfrm>
            <a:off x="4343400" y="4191000"/>
            <a:ext cx="533400" cy="889000"/>
          </p:xfrm>
          <a:graphic>
            <a:graphicData uri="http://schemas.openxmlformats.org/presentationml/2006/ole">
              <p:oleObj spid="_x0000_s11275" name="Equation" r:id="rId12" imgW="190440" imgH="253800" progId="Equation.3">
                <p:embed/>
              </p:oleObj>
            </a:graphicData>
          </a:graphic>
        </p:graphicFrame>
        <p:graphicFrame>
          <p:nvGraphicFramePr>
            <p:cNvPr id="8204" name="Object 12"/>
            <p:cNvGraphicFramePr>
              <a:graphicFrameLocks noChangeAspect="1"/>
            </p:cNvGraphicFramePr>
            <p:nvPr/>
          </p:nvGraphicFramePr>
          <p:xfrm>
            <a:off x="5410200" y="5311775"/>
            <a:ext cx="533400" cy="933450"/>
          </p:xfrm>
          <a:graphic>
            <a:graphicData uri="http://schemas.openxmlformats.org/presentationml/2006/ole">
              <p:oleObj spid="_x0000_s11276" name="Equation" r:id="rId13" imgW="190440" imgH="266400" progId="Equation.3">
                <p:embed/>
              </p:oleObj>
            </a:graphicData>
          </a:graphic>
        </p:graphicFrame>
      </p:grpSp>
      <p:grpSp>
        <p:nvGrpSpPr>
          <p:cNvPr id="9" name="Group 33"/>
          <p:cNvGrpSpPr/>
          <p:nvPr/>
        </p:nvGrpSpPr>
        <p:grpSpPr>
          <a:xfrm>
            <a:off x="609600" y="2057400"/>
            <a:ext cx="4914900" cy="2717800"/>
            <a:chOff x="4038600" y="3886200"/>
            <a:chExt cx="4914900" cy="2717800"/>
          </a:xfrm>
        </p:grpSpPr>
        <p:grpSp>
          <p:nvGrpSpPr>
            <p:cNvPr id="10" name="Group 24"/>
            <p:cNvGrpSpPr/>
            <p:nvPr/>
          </p:nvGrpSpPr>
          <p:grpSpPr>
            <a:xfrm>
              <a:off x="4038600" y="4038600"/>
              <a:ext cx="2667000" cy="2438400"/>
              <a:chOff x="228600" y="4038600"/>
              <a:chExt cx="2667000" cy="2438400"/>
            </a:xfrm>
          </p:grpSpPr>
          <p:cxnSp>
            <p:nvCxnSpPr>
              <p:cNvPr id="47" name="Straight Arrow Connector 46"/>
              <p:cNvCxnSpPr/>
              <p:nvPr/>
            </p:nvCxnSpPr>
            <p:spPr>
              <a:xfrm rot="5400000">
                <a:off x="-304006" y="5257006"/>
                <a:ext cx="24384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228600" y="5257800"/>
                <a:ext cx="26670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a:off x="4724400" y="5257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0800" y="5257800"/>
              <a:ext cx="12954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7163594" y="4723606"/>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7506494" y="4380706"/>
              <a:ext cx="3810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800600" y="4572000"/>
              <a:ext cx="2895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2" name="Object 7"/>
            <p:cNvGraphicFramePr>
              <a:graphicFrameLocks noChangeAspect="1"/>
            </p:cNvGraphicFramePr>
            <p:nvPr/>
          </p:nvGraphicFramePr>
          <p:xfrm>
            <a:off x="6248400" y="3886200"/>
            <a:ext cx="457200" cy="711200"/>
          </p:xfrm>
          <a:graphic>
            <a:graphicData uri="http://schemas.openxmlformats.org/presentationml/2006/ole">
              <p:oleObj spid="_x0000_s11277" name="Equation" r:id="rId14" imgW="152280" imgH="203040" progId="Equation.3">
                <p:embed/>
              </p:oleObj>
            </a:graphicData>
          </a:graphic>
        </p:graphicFrame>
        <p:graphicFrame>
          <p:nvGraphicFramePr>
            <p:cNvPr id="43" name="Object 8"/>
            <p:cNvGraphicFramePr>
              <a:graphicFrameLocks noChangeAspect="1"/>
            </p:cNvGraphicFramePr>
            <p:nvPr/>
          </p:nvGraphicFramePr>
          <p:xfrm>
            <a:off x="6172200" y="5715000"/>
            <a:ext cx="571500" cy="889000"/>
          </p:xfrm>
          <a:graphic>
            <a:graphicData uri="http://schemas.openxmlformats.org/presentationml/2006/ole">
              <p:oleObj spid="_x0000_s11278" name="Equation" r:id="rId15" imgW="190440" imgH="253800" progId="Equation.3">
                <p:embed/>
              </p:oleObj>
            </a:graphicData>
          </a:graphic>
        </p:graphicFrame>
        <p:graphicFrame>
          <p:nvGraphicFramePr>
            <p:cNvPr id="44" name="Object 9"/>
            <p:cNvGraphicFramePr>
              <a:graphicFrameLocks noChangeAspect="1"/>
            </p:cNvGraphicFramePr>
            <p:nvPr/>
          </p:nvGraphicFramePr>
          <p:xfrm>
            <a:off x="8382000" y="4419600"/>
            <a:ext cx="571500" cy="933450"/>
          </p:xfrm>
          <a:graphic>
            <a:graphicData uri="http://schemas.openxmlformats.org/presentationml/2006/ole">
              <p:oleObj spid="_x0000_s11279" name="Equation" r:id="rId16" imgW="190440" imgH="266400" progId="Equation.3">
                <p:embed/>
              </p:oleObj>
            </a:graphicData>
          </a:graphic>
        </p:graphicFrame>
        <p:cxnSp>
          <p:nvCxnSpPr>
            <p:cNvPr id="45" name="Straight Arrow Connector 44"/>
            <p:cNvCxnSpPr/>
            <p:nvPr/>
          </p:nvCxnSpPr>
          <p:spPr>
            <a:xfrm>
              <a:off x="4724400" y="5410200"/>
              <a:ext cx="2971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505700" y="4914900"/>
              <a:ext cx="6858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49" name="Title 1"/>
          <p:cNvSpPr>
            <a:spLocks noGrp="1"/>
          </p:cNvSpPr>
          <p:nvPr>
            <p:ph type="title"/>
          </p:nvPr>
        </p:nvSpPr>
        <p:spPr>
          <a:xfrm>
            <a:off x="914400" y="512064"/>
            <a:ext cx="7772400" cy="914400"/>
          </a:xfrm>
        </p:spPr>
        <p:txBody>
          <a:bodyPr/>
          <a:lstStyle/>
          <a:p>
            <a:r>
              <a:rPr lang="en-US" smtClean="0"/>
              <a:t>Solve for x = 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lvl="1"/>
            <a:r>
              <a:rPr lang="en-US" dirty="0" smtClean="0"/>
              <a:t>Vector A lies on the negative x-axis with magnitude 125</a:t>
            </a:r>
          </a:p>
          <a:p>
            <a:pPr lvl="1"/>
            <a:r>
              <a:rPr lang="en-US" dirty="0" smtClean="0"/>
              <a:t>“Southwest” means halfway between south and west, so 45° below the negative x-axis</a:t>
            </a:r>
          </a:p>
          <a:p>
            <a:pPr lvl="1"/>
            <a:r>
              <a:rPr lang="en-US" dirty="0" smtClean="0"/>
              <a:t>Vector B lies 45° below the negative x-axis with a magnitude of 65.</a:t>
            </a:r>
          </a:p>
          <a:p>
            <a:pPr lvl="1"/>
            <a:r>
              <a:rPr lang="en-US" dirty="0" smtClean="0"/>
              <a:t>Make drawings close to scale.</a:t>
            </a:r>
            <a:endParaRPr lang="en-US" dirty="0"/>
          </a:p>
        </p:txBody>
      </p:sp>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2290" name="Equation" r:id="rId3" imgW="444240" imgH="215640" progId="Equation.3">
              <p:embed/>
            </p:oleObj>
          </a:graphicData>
        </a:graphic>
      </p:graphicFrame>
      <p:graphicFrame>
        <p:nvGraphicFramePr>
          <p:cNvPr id="12293" name="Object 7"/>
          <p:cNvGraphicFramePr>
            <a:graphicFrameLocks noChangeAspect="1"/>
          </p:cNvGraphicFramePr>
          <p:nvPr/>
        </p:nvGraphicFramePr>
        <p:xfrm>
          <a:off x="5380038" y="711200"/>
          <a:ext cx="2854325" cy="889000"/>
        </p:xfrm>
        <a:graphic>
          <a:graphicData uri="http://schemas.openxmlformats.org/presentationml/2006/ole">
            <p:oleObj spid="_x0000_s12293" name="Equation" r:id="rId4" imgW="927000" imgH="253800" progId="Equation.3">
              <p:embed/>
            </p:oleObj>
          </a:graphicData>
        </a:graphic>
      </p:graphicFrame>
      <p:sp>
        <p:nvSpPr>
          <p:cNvPr id="22" name="Arc 21"/>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294" name="Object 7"/>
          <p:cNvGraphicFramePr>
            <a:graphicFrameLocks noChangeAspect="1"/>
          </p:cNvGraphicFramePr>
          <p:nvPr/>
        </p:nvGraphicFramePr>
        <p:xfrm>
          <a:off x="7010400" y="2134817"/>
          <a:ext cx="674687" cy="455983"/>
        </p:xfrm>
        <a:graphic>
          <a:graphicData uri="http://schemas.openxmlformats.org/presentationml/2006/ole">
            <p:oleObj spid="_x0000_s12294" name="Equation" r:id="rId5" imgW="253800" imgH="17748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lvl="1"/>
            <a:r>
              <a:rPr lang="en-US" dirty="0" smtClean="0"/>
              <a:t>Graphically add them to see what the resultant should look like</a:t>
            </a:r>
          </a:p>
          <a:p>
            <a:pPr lvl="1"/>
            <a:endParaRPr lang="en-US" dirty="0" smtClean="0"/>
          </a:p>
          <a:p>
            <a:pPr lvl="1"/>
            <a:r>
              <a:rPr lang="en-US" dirty="0" smtClean="0"/>
              <a:t>Just eyeballing it, the resultant should be about 15° and 165km</a:t>
            </a:r>
            <a:endParaRPr lang="en-US" dirty="0"/>
          </a:p>
        </p:txBody>
      </p:sp>
      <p:graphicFrame>
        <p:nvGraphicFramePr>
          <p:cNvPr id="12293" name="Object 7"/>
          <p:cNvGraphicFramePr>
            <a:graphicFrameLocks noChangeAspect="1"/>
          </p:cNvGraphicFramePr>
          <p:nvPr/>
        </p:nvGraphicFramePr>
        <p:xfrm>
          <a:off x="5380038" y="711200"/>
          <a:ext cx="2854325" cy="889000"/>
        </p:xfrm>
        <a:graphic>
          <a:graphicData uri="http://schemas.openxmlformats.org/presentationml/2006/ole">
            <p:oleObj spid="_x0000_s13315" name="Equation" r:id="rId3" imgW="927000" imgH="253800" progId="Equation.3">
              <p:embed/>
            </p:oleObj>
          </a:graphicData>
        </a:graphic>
      </p:graphicFrame>
      <p:grpSp>
        <p:nvGrpSpPr>
          <p:cNvPr id="15" name="Group 14"/>
          <p:cNvGrpSpPr/>
          <p:nvPr/>
        </p:nvGrpSpPr>
        <p:grpSpPr>
          <a:xfrm>
            <a:off x="4026948" y="1219200"/>
            <a:ext cx="4964652" cy="2965450"/>
            <a:chOff x="4026948" y="1219200"/>
            <a:chExt cx="4964652" cy="2965450"/>
          </a:xfrm>
        </p:grpSpPr>
        <p:cxnSp>
          <p:nvCxnSpPr>
            <p:cNvPr id="5" name="Straight Arrow Connector 4"/>
            <p:cNvCxnSpPr/>
            <p:nvPr/>
          </p:nvCxnSpPr>
          <p:spPr>
            <a:xfrm rot="10800000" flipV="1">
              <a:off x="4038600" y="1981200"/>
              <a:ext cx="1295400" cy="114300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934200" y="2666206"/>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4876800" y="1980406"/>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257800" y="1980406"/>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3314" name="Equation" r:id="rId4" imgW="444240" imgH="215640" progId="Equation.3">
                <p:embed/>
              </p:oleObj>
            </a:graphicData>
          </a:graphic>
        </p:graphicFrame>
        <p:cxnSp>
          <p:nvCxnSpPr>
            <p:cNvPr id="11" name="Straight Arrow Connector 10"/>
            <p:cNvCxnSpPr/>
            <p:nvPr/>
          </p:nvCxnSpPr>
          <p:spPr>
            <a:xfrm rot="10800000" flipV="1">
              <a:off x="4038600" y="1981200"/>
              <a:ext cx="4343400" cy="1143000"/>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4026948" y="3124200"/>
              <a:ext cx="3124200" cy="1588"/>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lvl="1"/>
            <a:r>
              <a:rPr lang="en-US" dirty="0" smtClean="0"/>
              <a:t>The components of vector A are easy because it lies on the     x-axis</a:t>
            </a:r>
            <a:endParaRPr lang="en-US" dirty="0" smtClean="0"/>
          </a:p>
          <a:p>
            <a:pPr lvl="1"/>
            <a:endParaRPr lang="en-US" dirty="0"/>
          </a:p>
        </p:txBody>
      </p:sp>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4338" name="Equation" r:id="rId3" imgW="444240" imgH="215640" progId="Equation.3">
              <p:embed/>
            </p:oleObj>
          </a:graphicData>
        </a:graphic>
      </p:graphicFrame>
      <p:graphicFrame>
        <p:nvGraphicFramePr>
          <p:cNvPr id="12293" name="Object 7"/>
          <p:cNvGraphicFramePr>
            <a:graphicFrameLocks noChangeAspect="1"/>
          </p:cNvGraphicFramePr>
          <p:nvPr/>
        </p:nvGraphicFramePr>
        <p:xfrm>
          <a:off x="5380038" y="711200"/>
          <a:ext cx="2854325" cy="889000"/>
        </p:xfrm>
        <a:graphic>
          <a:graphicData uri="http://schemas.openxmlformats.org/presentationml/2006/ole">
            <p:oleObj spid="_x0000_s14339" name="Equation" r:id="rId4" imgW="927000" imgH="253800" progId="Equation.3">
              <p:embed/>
            </p:oleObj>
          </a:graphicData>
        </a:graphic>
      </p:graphicFrame>
      <p:grpSp>
        <p:nvGrpSpPr>
          <p:cNvPr id="14" name="Group 13"/>
          <p:cNvGrpSpPr/>
          <p:nvPr/>
        </p:nvGrpSpPr>
        <p:grpSpPr>
          <a:xfrm>
            <a:off x="4876800" y="1219200"/>
            <a:ext cx="4114800" cy="2895600"/>
            <a:chOff x="4876800" y="1219200"/>
            <a:chExt cx="4114800" cy="2895600"/>
          </a:xfrm>
        </p:grpSpPr>
        <p:grpSp>
          <p:nvGrpSpPr>
            <p:cNvPr id="4"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4340" name="Equation" r:id="rId5" imgW="253800" imgH="177480" progId="Equation.3">
              <p:embed/>
            </p:oleObj>
          </a:graphicData>
        </a:graphic>
      </p:graphicFrame>
      <p:cxnSp>
        <p:nvCxnSpPr>
          <p:cNvPr id="15" name="Straight Arrow Connector 14"/>
          <p:cNvCxnSpPr/>
          <p:nvPr/>
        </p:nvCxnSpPr>
        <p:spPr>
          <a:xfrm rot="16200000" flipH="1">
            <a:off x="6515100" y="2552700"/>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70866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341" name="Object 5"/>
          <p:cNvGraphicFramePr>
            <a:graphicFrameLocks noChangeAspect="1"/>
          </p:cNvGraphicFramePr>
          <p:nvPr/>
        </p:nvGraphicFramePr>
        <p:xfrm>
          <a:off x="1219200" y="3429000"/>
          <a:ext cx="2033588" cy="1822450"/>
        </p:xfrm>
        <a:graphic>
          <a:graphicData uri="http://schemas.openxmlformats.org/presentationml/2006/ole">
            <p:oleObj spid="_x0000_s14341" name="Equation" r:id="rId6" imgW="660240" imgH="52056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lvl="1"/>
            <a:r>
              <a:rPr lang="en-US" dirty="0" smtClean="0"/>
              <a:t>Now it’s time to find the components of vector B.</a:t>
            </a:r>
          </a:p>
          <a:p>
            <a:pPr lvl="1"/>
            <a:r>
              <a:rPr lang="en-US" dirty="0" smtClean="0"/>
              <a:t>Make sure that your components graphically add to get your vector – this determines if your components are positive or negative.</a:t>
            </a:r>
          </a:p>
          <a:p>
            <a:pPr lvl="1"/>
            <a:r>
              <a:rPr lang="en-US" dirty="0" smtClean="0"/>
              <a:t>Both components of vector B are negative.</a:t>
            </a:r>
          </a:p>
          <a:p>
            <a:pPr lvl="1"/>
            <a:endParaRPr lang="en-US" dirty="0"/>
          </a:p>
        </p:txBody>
      </p:sp>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65538" name="Equation" r:id="rId3" imgW="444240" imgH="215640" progId="Equation.3">
              <p:embed/>
            </p:oleObj>
          </a:graphicData>
        </a:graphic>
      </p:graphicFrame>
      <p:graphicFrame>
        <p:nvGraphicFramePr>
          <p:cNvPr id="12293" name="Object 7"/>
          <p:cNvGraphicFramePr>
            <a:graphicFrameLocks noChangeAspect="1"/>
          </p:cNvGraphicFramePr>
          <p:nvPr/>
        </p:nvGraphicFramePr>
        <p:xfrm>
          <a:off x="5380038" y="711200"/>
          <a:ext cx="2854325" cy="889000"/>
        </p:xfrm>
        <a:graphic>
          <a:graphicData uri="http://schemas.openxmlformats.org/presentationml/2006/ole">
            <p:oleObj spid="_x0000_s65539" name="Equation" r:id="rId4" imgW="927000" imgH="253800" progId="Equation.3">
              <p:embed/>
            </p:oleObj>
          </a:graphicData>
        </a:graphic>
      </p:graphicFrame>
      <p:grpSp>
        <p:nvGrpSpPr>
          <p:cNvPr id="4" name="Group 13"/>
          <p:cNvGrpSpPr/>
          <p:nvPr/>
        </p:nvGrpSpPr>
        <p:grpSpPr>
          <a:xfrm>
            <a:off x="4876800" y="1219200"/>
            <a:ext cx="4114800" cy="2895600"/>
            <a:chOff x="4876800" y="1219200"/>
            <a:chExt cx="4114800" cy="2895600"/>
          </a:xfrm>
        </p:grpSpPr>
        <p:grpSp>
          <p:nvGrpSpPr>
            <p:cNvPr id="6"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65540" name="Equation" r:id="rId5" imgW="253800" imgH="177480" progId="Equation.3">
              <p:embed/>
            </p:oleObj>
          </a:graphicData>
        </a:graphic>
      </p:graphicFrame>
      <p:cxnSp>
        <p:nvCxnSpPr>
          <p:cNvPr id="15" name="Straight Arrow Connector 14"/>
          <p:cNvCxnSpPr/>
          <p:nvPr/>
        </p:nvCxnSpPr>
        <p:spPr>
          <a:xfrm rot="16200000" flipH="1">
            <a:off x="6515100" y="2552700"/>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70866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lvl="1"/>
            <a:endParaRPr lang="en-US" dirty="0"/>
          </a:p>
        </p:txBody>
      </p:sp>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5362" name="Equation" r:id="rId3" imgW="444240" imgH="215640" progId="Equation.3">
              <p:embed/>
            </p:oleObj>
          </a:graphicData>
        </a:graphic>
      </p:graphicFrame>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15363" name="Equation" r:id="rId4" imgW="927000" imgH="253800" progId="Equation.3">
              <p:embed/>
            </p:oleObj>
          </a:graphicData>
        </a:graphic>
      </p:graphicFrame>
      <p:grpSp>
        <p:nvGrpSpPr>
          <p:cNvPr id="4" name="Group 13"/>
          <p:cNvGrpSpPr/>
          <p:nvPr/>
        </p:nvGrpSpPr>
        <p:grpSpPr>
          <a:xfrm>
            <a:off x="4876800" y="1219200"/>
            <a:ext cx="4114800" cy="2895600"/>
            <a:chOff x="4876800" y="1219200"/>
            <a:chExt cx="4114800" cy="2895600"/>
          </a:xfrm>
        </p:grpSpPr>
        <p:grpSp>
          <p:nvGrpSpPr>
            <p:cNvPr id="6"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5364" name="Equation" r:id="rId5" imgW="253800" imgH="177480" progId="Equation.3">
              <p:embed/>
            </p:oleObj>
          </a:graphicData>
        </a:graphic>
      </p:graphicFrame>
      <p:cxnSp>
        <p:nvCxnSpPr>
          <p:cNvPr id="15" name="Straight Arrow Connector 14"/>
          <p:cNvCxnSpPr/>
          <p:nvPr/>
        </p:nvCxnSpPr>
        <p:spPr>
          <a:xfrm rot="16200000" flipH="1">
            <a:off x="6515100" y="2552700"/>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70866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15365" name="Equation" r:id="rId6" imgW="190440" imgH="253800" progId="Equation.3">
              <p:embed/>
            </p:oleObj>
          </a:graphicData>
        </a:graphic>
      </p:graphicFrame>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15366" name="Equation" r:id="rId7" imgW="190440" imgH="266400" progId="Equation.3">
              <p:embed/>
            </p:oleObj>
          </a:graphicData>
        </a:graphic>
      </p:graphicFrame>
      <p:graphicFrame>
        <p:nvGraphicFramePr>
          <p:cNvPr id="15367" name="Object 7"/>
          <p:cNvGraphicFramePr>
            <a:graphicFrameLocks noChangeAspect="1"/>
          </p:cNvGraphicFramePr>
          <p:nvPr/>
        </p:nvGraphicFramePr>
        <p:xfrm>
          <a:off x="257175" y="2235200"/>
          <a:ext cx="4364038" cy="3863975"/>
        </p:xfrm>
        <a:graphic>
          <a:graphicData uri="http://schemas.openxmlformats.org/presentationml/2006/ole">
            <p:oleObj spid="_x0000_s15367" name="Equation" r:id="rId8" imgW="1549080" imgH="132048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15368" name="Equation" r:id="rId9" imgW="431640" imgH="266400" progId="Equation.3">
              <p:embed/>
            </p:oleObj>
          </a:graphicData>
        </a:graphic>
      </p:graphicFrame>
      <p:sp>
        <p:nvSpPr>
          <p:cNvPr id="20" name="TextBox 19"/>
          <p:cNvSpPr txBox="1"/>
          <p:nvPr/>
        </p:nvSpPr>
        <p:spPr>
          <a:xfrm>
            <a:off x="5638800" y="4648200"/>
            <a:ext cx="3048000" cy="1815882"/>
          </a:xfrm>
          <a:prstGeom prst="rect">
            <a:avLst/>
          </a:prstGeom>
          <a:noFill/>
        </p:spPr>
        <p:txBody>
          <a:bodyPr wrap="square" rtlCol="0">
            <a:spAutoFit/>
          </a:bodyPr>
          <a:lstStyle/>
          <a:p>
            <a:r>
              <a:rPr lang="en-US" sz="2800" b="1" i="1" dirty="0" smtClean="0">
                <a:solidFill>
                  <a:srgbClr val="FFFF00"/>
                </a:solidFill>
              </a:rPr>
              <a:t>Make sure your calculator is in degrees and not radians!!!</a:t>
            </a:r>
            <a:endParaRPr lang="en-US" sz="2800" b="1" i="1"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304800" y="990600"/>
            <a:ext cx="4267200" cy="5638800"/>
          </a:xfrm>
        </p:spPr>
        <p:txBody>
          <a:bodyPr/>
          <a:lstStyle/>
          <a:p>
            <a:r>
              <a:rPr lang="en-US" dirty="0" smtClean="0"/>
              <a:t>Homework Problem #1</a:t>
            </a:r>
          </a:p>
          <a:p>
            <a:pPr marL="633413" lvl="1" indent="-293688"/>
            <a:r>
              <a:rPr lang="en-US" dirty="0" smtClean="0"/>
              <a:t>Time to find components</a:t>
            </a:r>
            <a:endParaRPr lang="en-US" dirty="0"/>
          </a:p>
        </p:txBody>
      </p:sp>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6386" name="Equation" r:id="rId3" imgW="444240" imgH="215640" progId="Equation.3">
              <p:embed/>
            </p:oleObj>
          </a:graphicData>
        </a:graphic>
      </p:graphicFrame>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16387" name="Equation" r:id="rId4" imgW="927000" imgH="253800" progId="Equation.3">
              <p:embed/>
            </p:oleObj>
          </a:graphicData>
        </a:graphic>
      </p:graphicFrame>
      <p:grpSp>
        <p:nvGrpSpPr>
          <p:cNvPr id="4" name="Group 13"/>
          <p:cNvGrpSpPr/>
          <p:nvPr/>
        </p:nvGrpSpPr>
        <p:grpSpPr>
          <a:xfrm>
            <a:off x="4876800" y="1219200"/>
            <a:ext cx="4114800" cy="2895600"/>
            <a:chOff x="4876800" y="1219200"/>
            <a:chExt cx="4114800" cy="2895600"/>
          </a:xfrm>
        </p:grpSpPr>
        <p:grpSp>
          <p:nvGrpSpPr>
            <p:cNvPr id="6"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6388" name="Equation" r:id="rId5" imgW="253800" imgH="177480" progId="Equation.3">
              <p:embed/>
            </p:oleObj>
          </a:graphicData>
        </a:graphic>
      </p:graphicFrame>
      <p:cxnSp>
        <p:nvCxnSpPr>
          <p:cNvPr id="15" name="Straight Arrow Connector 14"/>
          <p:cNvCxnSpPr/>
          <p:nvPr/>
        </p:nvCxnSpPr>
        <p:spPr>
          <a:xfrm rot="16200000" flipH="1">
            <a:off x="6515100" y="2552700"/>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70866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16389" name="Equation" r:id="rId6" imgW="190440" imgH="253800" progId="Equation.3">
              <p:embed/>
            </p:oleObj>
          </a:graphicData>
        </a:graphic>
      </p:graphicFrame>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16390" name="Equation" r:id="rId7" imgW="190440" imgH="266400" progId="Equation.3">
              <p:embed/>
            </p:oleObj>
          </a:graphicData>
        </a:graphic>
      </p:graphicFrame>
      <p:graphicFrame>
        <p:nvGraphicFramePr>
          <p:cNvPr id="15367" name="Object 7"/>
          <p:cNvGraphicFramePr>
            <a:graphicFrameLocks noChangeAspect="1"/>
          </p:cNvGraphicFramePr>
          <p:nvPr/>
        </p:nvGraphicFramePr>
        <p:xfrm>
          <a:off x="538162" y="2390775"/>
          <a:ext cx="4186238" cy="4162425"/>
        </p:xfrm>
        <a:graphic>
          <a:graphicData uri="http://schemas.openxmlformats.org/presentationml/2006/ole">
            <p:oleObj spid="_x0000_s16391" name="Equation" r:id="rId8" imgW="1485720" imgH="142236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16392" name="Equation" r:id="rId9" imgW="431640" imgH="2664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0" y="990600"/>
            <a:ext cx="4572000" cy="5638800"/>
          </a:xfrm>
        </p:spPr>
        <p:txBody>
          <a:bodyPr/>
          <a:lstStyle/>
          <a:p>
            <a:r>
              <a:rPr lang="en-US" dirty="0" smtClean="0"/>
              <a:t>Homework Problem #1</a:t>
            </a:r>
          </a:p>
          <a:p>
            <a:pPr marL="633413" lvl="1" indent="-293688"/>
            <a:r>
              <a:rPr lang="en-US" dirty="0" smtClean="0"/>
              <a:t>Time to find components</a:t>
            </a:r>
            <a:endParaRPr lang="en-US" dirty="0"/>
          </a:p>
        </p:txBody>
      </p:sp>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17411" name="Equation" r:id="rId3" imgW="927000" imgH="253800" progId="Equation.3">
              <p:embed/>
            </p:oleObj>
          </a:graphicData>
        </a:graphic>
      </p:graphicFrame>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17413" name="Equation" r:id="rId4" imgW="190440" imgH="253800" progId="Equation.3">
              <p:embed/>
            </p:oleObj>
          </a:graphicData>
        </a:graphic>
      </p:graphicFrame>
      <p:graphicFrame>
        <p:nvGraphicFramePr>
          <p:cNvPr id="15367" name="Object 7"/>
          <p:cNvGraphicFramePr>
            <a:graphicFrameLocks noChangeAspect="1"/>
          </p:cNvGraphicFramePr>
          <p:nvPr/>
        </p:nvGraphicFramePr>
        <p:xfrm>
          <a:off x="1295400" y="2286000"/>
          <a:ext cx="1860550" cy="1338262"/>
        </p:xfrm>
        <a:graphic>
          <a:graphicData uri="http://schemas.openxmlformats.org/presentationml/2006/ole">
            <p:oleObj spid="_x0000_s17415" name="Equation" r:id="rId5" imgW="660240" imgH="45720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17416" name="Equation" r:id="rId6" imgW="431640" imgH="266400" progId="Equation.3">
              <p:embed/>
            </p:oleObj>
          </a:graphicData>
        </a:graphic>
      </p:graphicFrame>
      <p:grpSp>
        <p:nvGrpSpPr>
          <p:cNvPr id="24" name="Group 23"/>
          <p:cNvGrpSpPr/>
          <p:nvPr/>
        </p:nvGrpSpPr>
        <p:grpSpPr>
          <a:xfrm>
            <a:off x="3962400" y="1219200"/>
            <a:ext cx="5029200" cy="2965450"/>
            <a:chOff x="3962400" y="1219200"/>
            <a:chExt cx="5029200" cy="2965450"/>
          </a:xfrm>
        </p:grpSpPr>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7410" name="Equation" r:id="rId7" imgW="444240" imgH="215640" progId="Equation.3">
                <p:embed/>
              </p:oleObj>
            </a:graphicData>
          </a:graphic>
        </p:graphicFrame>
        <p:grpSp>
          <p:nvGrpSpPr>
            <p:cNvPr id="4" name="Group 13"/>
            <p:cNvGrpSpPr/>
            <p:nvPr/>
          </p:nvGrpSpPr>
          <p:grpSpPr>
            <a:xfrm>
              <a:off x="4876800" y="1219200"/>
              <a:ext cx="4114800" cy="2895600"/>
              <a:chOff x="4876800" y="1219200"/>
              <a:chExt cx="4114800" cy="2895600"/>
            </a:xfrm>
          </p:grpSpPr>
          <p:grpSp>
            <p:nvGrpSpPr>
              <p:cNvPr id="6"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7412" name="Equation" r:id="rId8" imgW="253800" imgH="177480" progId="Equation.3">
                <p:embed/>
              </p:oleObj>
            </a:graphicData>
          </a:graphic>
        </p:graphicFrame>
        <p:cxnSp>
          <p:nvCxnSpPr>
            <p:cNvPr id="15" name="Straight Arrow Connector 14"/>
            <p:cNvCxnSpPr/>
            <p:nvPr/>
          </p:nvCxnSpPr>
          <p:spPr>
            <a:xfrm rot="16200000" flipH="1">
              <a:off x="3406442" y="2551906"/>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962400" y="1981200"/>
              <a:ext cx="4419600" cy="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17414" name="Equation" r:id="rId9" imgW="190440" imgH="266400" progId="Equation.3">
                <p:embed/>
              </p:oleObj>
            </a:graphicData>
          </a:graphic>
        </p:graphicFrame>
        <p:cxnSp>
          <p:nvCxnSpPr>
            <p:cNvPr id="20" name="Straight Arrow Connector 19"/>
            <p:cNvCxnSpPr/>
            <p:nvPr/>
          </p:nvCxnSpPr>
          <p:spPr>
            <a:xfrm rot="10800000" flipV="1">
              <a:off x="3962400" y="1981200"/>
              <a:ext cx="4419600" cy="11430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977148" y="1981200"/>
            <a:ext cx="304800" cy="304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0" y="990600"/>
            <a:ext cx="4572000" cy="5638800"/>
          </a:xfrm>
        </p:spPr>
        <p:txBody>
          <a:bodyPr/>
          <a:lstStyle/>
          <a:p>
            <a:r>
              <a:rPr lang="en-US" dirty="0" smtClean="0"/>
              <a:t>Homework Problem #1</a:t>
            </a:r>
          </a:p>
          <a:p>
            <a:pPr marL="633413" lvl="1" indent="-293688"/>
            <a:r>
              <a:rPr lang="en-US" dirty="0" smtClean="0"/>
              <a:t>Time to find resultant</a:t>
            </a:r>
            <a:endParaRPr lang="en-US" dirty="0"/>
          </a:p>
        </p:txBody>
      </p:sp>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18435" name="Equation" r:id="rId3" imgW="927000" imgH="253800" progId="Equation.3">
              <p:embed/>
            </p:oleObj>
          </a:graphicData>
        </a:graphic>
      </p:graphicFrame>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18437" name="Equation" r:id="rId4" imgW="190440" imgH="253800" progId="Equation.3">
              <p:embed/>
            </p:oleObj>
          </a:graphicData>
        </a:graphic>
      </p:graphicFrame>
      <p:graphicFrame>
        <p:nvGraphicFramePr>
          <p:cNvPr id="15367" name="Object 7"/>
          <p:cNvGraphicFramePr>
            <a:graphicFrameLocks noChangeAspect="1"/>
          </p:cNvGraphicFramePr>
          <p:nvPr/>
        </p:nvGraphicFramePr>
        <p:xfrm>
          <a:off x="228600" y="3250856"/>
          <a:ext cx="3733800" cy="3365844"/>
        </p:xfrm>
        <a:graphic>
          <a:graphicData uri="http://schemas.openxmlformats.org/presentationml/2006/ole">
            <p:oleObj spid="_x0000_s18439" name="Equation" r:id="rId5" imgW="1434960" imgH="124452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18440" name="Equation" r:id="rId6" imgW="431640" imgH="266400" progId="Equation.3">
              <p:embed/>
            </p:oleObj>
          </a:graphicData>
        </a:graphic>
      </p:graphicFrame>
      <p:grpSp>
        <p:nvGrpSpPr>
          <p:cNvPr id="4" name="Group 22"/>
          <p:cNvGrpSpPr/>
          <p:nvPr/>
        </p:nvGrpSpPr>
        <p:grpSpPr>
          <a:xfrm>
            <a:off x="3962400" y="1219200"/>
            <a:ext cx="5029200" cy="2965450"/>
            <a:chOff x="3962400" y="1219200"/>
            <a:chExt cx="5029200" cy="2965450"/>
          </a:xfrm>
        </p:grpSpPr>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8434" name="Equation" r:id="rId7" imgW="444240" imgH="215640" progId="Equation.3">
                <p:embed/>
              </p:oleObj>
            </a:graphicData>
          </a:graphic>
        </p:graphicFrame>
        <p:grpSp>
          <p:nvGrpSpPr>
            <p:cNvPr id="6" name="Group 13"/>
            <p:cNvGrpSpPr/>
            <p:nvPr/>
          </p:nvGrpSpPr>
          <p:grpSpPr>
            <a:xfrm>
              <a:off x="4876800" y="1219200"/>
              <a:ext cx="4114800" cy="2895600"/>
              <a:chOff x="4876800" y="1219200"/>
              <a:chExt cx="4114800" cy="2895600"/>
            </a:xfrm>
          </p:grpSpPr>
          <p:grpSp>
            <p:nvGrpSpPr>
              <p:cNvPr id="8"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8436" name="Equation" r:id="rId8" imgW="253800" imgH="177480" progId="Equation.3">
                <p:embed/>
              </p:oleObj>
            </a:graphicData>
          </a:graphic>
        </p:graphicFrame>
        <p:cxnSp>
          <p:nvCxnSpPr>
            <p:cNvPr id="15" name="Straight Arrow Connector 14"/>
            <p:cNvCxnSpPr/>
            <p:nvPr/>
          </p:nvCxnSpPr>
          <p:spPr>
            <a:xfrm rot="16200000" flipH="1">
              <a:off x="3406442" y="2551906"/>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9624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18438" name="Equation" r:id="rId9" imgW="190440" imgH="266400" progId="Equation.3">
                <p:embed/>
              </p:oleObj>
            </a:graphicData>
          </a:graphic>
        </p:graphicFrame>
        <p:cxnSp>
          <p:nvCxnSpPr>
            <p:cNvPr id="20" name="Straight Arrow Connector 19"/>
            <p:cNvCxnSpPr/>
            <p:nvPr/>
          </p:nvCxnSpPr>
          <p:spPr>
            <a:xfrm rot="10800000" flipV="1">
              <a:off x="3962400" y="1981200"/>
              <a:ext cx="4419600" cy="11430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977148" y="1981200"/>
            <a:ext cx="304800" cy="304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0" y="990600"/>
            <a:ext cx="4572000" cy="5638800"/>
          </a:xfrm>
        </p:spPr>
        <p:txBody>
          <a:bodyPr/>
          <a:lstStyle/>
          <a:p>
            <a:r>
              <a:rPr lang="en-US" dirty="0" smtClean="0"/>
              <a:t>Homework Problem #1</a:t>
            </a:r>
          </a:p>
          <a:p>
            <a:pPr marL="633413" lvl="1" indent="-293688"/>
            <a:r>
              <a:rPr lang="en-US" dirty="0" smtClean="0"/>
              <a:t>Time to find resultant</a:t>
            </a:r>
            <a:endParaRPr lang="en-US" dirty="0"/>
          </a:p>
        </p:txBody>
      </p:sp>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19459" name="Equation" r:id="rId3" imgW="927000" imgH="253800" progId="Equation.3">
              <p:embed/>
            </p:oleObj>
          </a:graphicData>
        </a:graphic>
      </p:graphicFrame>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19461" name="Equation" r:id="rId4" imgW="190440" imgH="253800" progId="Equation.3">
              <p:embed/>
            </p:oleObj>
          </a:graphicData>
        </a:graphic>
      </p:graphicFrame>
      <p:graphicFrame>
        <p:nvGraphicFramePr>
          <p:cNvPr id="15367" name="Object 7"/>
          <p:cNvGraphicFramePr>
            <a:graphicFrameLocks noChangeAspect="1"/>
          </p:cNvGraphicFramePr>
          <p:nvPr/>
        </p:nvGraphicFramePr>
        <p:xfrm>
          <a:off x="574675" y="2187575"/>
          <a:ext cx="3006725" cy="4441825"/>
        </p:xfrm>
        <a:graphic>
          <a:graphicData uri="http://schemas.openxmlformats.org/presentationml/2006/ole">
            <p:oleObj spid="_x0000_s19463" name="Equation" r:id="rId5" imgW="1168200" imgH="203184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19464" name="Equation" r:id="rId6" imgW="431640" imgH="266400" progId="Equation.3">
              <p:embed/>
            </p:oleObj>
          </a:graphicData>
        </a:graphic>
      </p:graphicFrame>
      <p:grpSp>
        <p:nvGrpSpPr>
          <p:cNvPr id="4" name="Group 22"/>
          <p:cNvGrpSpPr/>
          <p:nvPr/>
        </p:nvGrpSpPr>
        <p:grpSpPr>
          <a:xfrm>
            <a:off x="3962400" y="1219200"/>
            <a:ext cx="5029200" cy="2965450"/>
            <a:chOff x="3962400" y="1219200"/>
            <a:chExt cx="5029200" cy="2965450"/>
          </a:xfrm>
        </p:grpSpPr>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19458" name="Equation" r:id="rId7" imgW="444240" imgH="215640" progId="Equation.3">
                <p:embed/>
              </p:oleObj>
            </a:graphicData>
          </a:graphic>
        </p:graphicFrame>
        <p:grpSp>
          <p:nvGrpSpPr>
            <p:cNvPr id="6" name="Group 13"/>
            <p:cNvGrpSpPr/>
            <p:nvPr/>
          </p:nvGrpSpPr>
          <p:grpSpPr>
            <a:xfrm>
              <a:off x="4876800" y="1219200"/>
              <a:ext cx="4114800" cy="2895600"/>
              <a:chOff x="4876800" y="1219200"/>
              <a:chExt cx="4114800" cy="2895600"/>
            </a:xfrm>
          </p:grpSpPr>
          <p:grpSp>
            <p:nvGrpSpPr>
              <p:cNvPr id="8"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19460" name="Equation" r:id="rId8" imgW="253800" imgH="177480" progId="Equation.3">
                <p:embed/>
              </p:oleObj>
            </a:graphicData>
          </a:graphic>
        </p:graphicFrame>
        <p:cxnSp>
          <p:nvCxnSpPr>
            <p:cNvPr id="15" name="Straight Arrow Connector 14"/>
            <p:cNvCxnSpPr/>
            <p:nvPr/>
          </p:nvCxnSpPr>
          <p:spPr>
            <a:xfrm rot="16200000" flipH="1">
              <a:off x="3406442" y="2551906"/>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9624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19462" name="Equation" r:id="rId9" imgW="190440" imgH="266400" progId="Equation.3">
                <p:embed/>
              </p:oleObj>
            </a:graphicData>
          </a:graphic>
        </p:graphicFrame>
        <p:cxnSp>
          <p:nvCxnSpPr>
            <p:cNvPr id="20" name="Straight Arrow Connector 19"/>
            <p:cNvCxnSpPr/>
            <p:nvPr/>
          </p:nvCxnSpPr>
          <p:spPr>
            <a:xfrm rot="10800000" flipV="1">
              <a:off x="3962400" y="1981200"/>
              <a:ext cx="4419600" cy="11430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977148" y="1981200"/>
            <a:ext cx="304800" cy="304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7772400" cy="914400"/>
          </a:xfrm>
        </p:spPr>
        <p:txBody>
          <a:bodyPr/>
          <a:lstStyle/>
          <a:p>
            <a:r>
              <a:rPr lang="en-US" dirty="0" smtClean="0"/>
              <a:t>Sample Problems</a:t>
            </a:r>
            <a:endParaRPr lang="en-US" dirty="0"/>
          </a:p>
        </p:txBody>
      </p:sp>
      <p:sp>
        <p:nvSpPr>
          <p:cNvPr id="3" name="Content Placeholder 2"/>
          <p:cNvSpPr>
            <a:spLocks noGrp="1"/>
          </p:cNvSpPr>
          <p:nvPr>
            <p:ph idx="1"/>
          </p:nvPr>
        </p:nvSpPr>
        <p:spPr>
          <a:xfrm>
            <a:off x="0" y="990600"/>
            <a:ext cx="5029200" cy="5867400"/>
          </a:xfrm>
        </p:spPr>
        <p:txBody>
          <a:bodyPr>
            <a:normAutofit/>
          </a:bodyPr>
          <a:lstStyle/>
          <a:p>
            <a:r>
              <a:rPr lang="en-US" dirty="0" smtClean="0"/>
              <a:t>Homework Problem #1</a:t>
            </a:r>
          </a:p>
          <a:p>
            <a:pPr marL="633413" lvl="1" indent="-293688"/>
            <a:endParaRPr lang="en-US" dirty="0" smtClean="0"/>
          </a:p>
          <a:p>
            <a:pPr marL="633413" lvl="1" indent="-293688"/>
            <a:endParaRPr lang="en-US" dirty="0" smtClean="0"/>
          </a:p>
          <a:p>
            <a:pPr marL="633413" lvl="1" indent="-293688"/>
            <a:endParaRPr lang="en-US" dirty="0" smtClean="0"/>
          </a:p>
          <a:p>
            <a:pPr marL="633413" lvl="1" indent="-293688"/>
            <a:endParaRPr lang="en-US" dirty="0" smtClean="0"/>
          </a:p>
          <a:p>
            <a:pPr marL="633413" lvl="1" indent="-293688"/>
            <a:r>
              <a:rPr lang="en-US" dirty="0" smtClean="0"/>
              <a:t>The resultant is 177 km and 15° south of west</a:t>
            </a:r>
          </a:p>
          <a:p>
            <a:pPr marL="633413" lvl="1" indent="-293688"/>
            <a:r>
              <a:rPr lang="en-US" dirty="0" smtClean="0"/>
              <a:t>OR, 177 km and 195</a:t>
            </a:r>
            <a:r>
              <a:rPr lang="en-US" dirty="0" smtClean="0"/>
              <a:t>°,               OR 255º WSW on a compass!!!</a:t>
            </a:r>
          </a:p>
          <a:p>
            <a:pPr marL="889445" lvl="2" indent="-293688"/>
            <a:r>
              <a:rPr lang="en-US" dirty="0" smtClean="0"/>
              <a:t>Compass goes clockwise from North</a:t>
            </a:r>
          </a:p>
          <a:p>
            <a:pPr marL="889445" lvl="2" indent="-293688"/>
            <a:r>
              <a:rPr lang="en-US" dirty="0" smtClean="0"/>
              <a:t>“Standar</a:t>
            </a:r>
            <a:r>
              <a:rPr lang="en-US" dirty="0" smtClean="0"/>
              <a:t>d” for coordinate plane is CCW from +x-axis</a:t>
            </a:r>
            <a:endParaRPr lang="en-US" dirty="0"/>
          </a:p>
        </p:txBody>
      </p:sp>
      <p:graphicFrame>
        <p:nvGraphicFramePr>
          <p:cNvPr id="12293" name="Object 7"/>
          <p:cNvGraphicFramePr>
            <a:graphicFrameLocks noChangeAspect="1"/>
          </p:cNvGraphicFramePr>
          <p:nvPr/>
        </p:nvGraphicFramePr>
        <p:xfrm>
          <a:off x="4724400" y="228600"/>
          <a:ext cx="2201908" cy="685800"/>
        </p:xfrm>
        <a:graphic>
          <a:graphicData uri="http://schemas.openxmlformats.org/presentationml/2006/ole">
            <p:oleObj spid="_x0000_s20483" name="Equation" r:id="rId3" imgW="927000" imgH="253800" progId="Equation.3">
              <p:embed/>
            </p:oleObj>
          </a:graphicData>
        </a:graphic>
      </p:graphicFrame>
      <p:graphicFrame>
        <p:nvGraphicFramePr>
          <p:cNvPr id="15365" name="Object 7"/>
          <p:cNvGraphicFramePr>
            <a:graphicFrameLocks noChangeAspect="1"/>
          </p:cNvGraphicFramePr>
          <p:nvPr/>
        </p:nvGraphicFramePr>
        <p:xfrm>
          <a:off x="7442200" y="914400"/>
          <a:ext cx="534988" cy="889000"/>
        </p:xfrm>
        <a:graphic>
          <a:graphicData uri="http://schemas.openxmlformats.org/presentationml/2006/ole">
            <p:oleObj spid="_x0000_s20485" name="Equation" r:id="rId4" imgW="190440" imgH="253800" progId="Equation.3">
              <p:embed/>
            </p:oleObj>
          </a:graphicData>
        </a:graphic>
      </p:graphicFrame>
      <p:graphicFrame>
        <p:nvGraphicFramePr>
          <p:cNvPr id="15367" name="Object 7"/>
          <p:cNvGraphicFramePr>
            <a:graphicFrameLocks noChangeAspect="1"/>
          </p:cNvGraphicFramePr>
          <p:nvPr/>
        </p:nvGraphicFramePr>
        <p:xfrm>
          <a:off x="609599" y="1828800"/>
          <a:ext cx="2780007" cy="1371600"/>
        </p:xfrm>
        <a:graphic>
          <a:graphicData uri="http://schemas.openxmlformats.org/presentationml/2006/ole">
            <p:oleObj spid="_x0000_s20487" name="Equation" r:id="rId5" imgW="698400" imgH="406080" progId="Equation.3">
              <p:embed/>
            </p:oleObj>
          </a:graphicData>
        </a:graphic>
      </p:graphicFrame>
      <p:graphicFrame>
        <p:nvGraphicFramePr>
          <p:cNvPr id="15368" name="Object 5"/>
          <p:cNvGraphicFramePr>
            <a:graphicFrameLocks noChangeAspect="1"/>
          </p:cNvGraphicFramePr>
          <p:nvPr/>
        </p:nvGraphicFramePr>
        <p:xfrm>
          <a:off x="5299075" y="973138"/>
          <a:ext cx="1025525" cy="720725"/>
        </p:xfrm>
        <a:graphic>
          <a:graphicData uri="http://schemas.openxmlformats.org/presentationml/2006/ole">
            <p:oleObj spid="_x0000_s20488" name="Equation" r:id="rId6" imgW="431640" imgH="266400" progId="Equation.3">
              <p:embed/>
            </p:oleObj>
          </a:graphicData>
        </a:graphic>
      </p:graphicFrame>
      <p:grpSp>
        <p:nvGrpSpPr>
          <p:cNvPr id="4" name="Group 22"/>
          <p:cNvGrpSpPr/>
          <p:nvPr/>
        </p:nvGrpSpPr>
        <p:grpSpPr>
          <a:xfrm>
            <a:off x="3962400" y="1219200"/>
            <a:ext cx="5029200" cy="2965450"/>
            <a:chOff x="3962400" y="1219200"/>
            <a:chExt cx="5029200" cy="2965450"/>
          </a:xfrm>
        </p:grpSpPr>
        <p:cxnSp>
          <p:nvCxnSpPr>
            <p:cNvPr id="5" name="Straight Arrow Connector 4"/>
            <p:cNvCxnSpPr/>
            <p:nvPr/>
          </p:nvCxnSpPr>
          <p:spPr>
            <a:xfrm rot="10800000" flipV="1">
              <a:off x="7086600" y="1981200"/>
              <a:ext cx="12954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7"/>
            <p:cNvGraphicFramePr>
              <a:graphicFrameLocks noChangeAspect="1"/>
            </p:cNvGraphicFramePr>
            <p:nvPr/>
          </p:nvGraphicFramePr>
          <p:xfrm>
            <a:off x="6781800" y="3429000"/>
            <a:ext cx="1246188" cy="755650"/>
          </p:xfrm>
          <a:graphic>
            <a:graphicData uri="http://schemas.openxmlformats.org/presentationml/2006/ole">
              <p:oleObj spid="_x0000_s20482" name="Equation" r:id="rId7" imgW="444240" imgH="215640" progId="Equation.3">
                <p:embed/>
              </p:oleObj>
            </a:graphicData>
          </a:graphic>
        </p:graphicFrame>
        <p:grpSp>
          <p:nvGrpSpPr>
            <p:cNvPr id="6" name="Group 13"/>
            <p:cNvGrpSpPr/>
            <p:nvPr/>
          </p:nvGrpSpPr>
          <p:grpSpPr>
            <a:xfrm>
              <a:off x="4876800" y="1219200"/>
              <a:ext cx="4114800" cy="2895600"/>
              <a:chOff x="4876800" y="1219200"/>
              <a:chExt cx="4114800" cy="2895600"/>
            </a:xfrm>
          </p:grpSpPr>
          <p:grpSp>
            <p:nvGrpSpPr>
              <p:cNvPr id="8" name="Group 18"/>
              <p:cNvGrpSpPr/>
              <p:nvPr/>
            </p:nvGrpSpPr>
            <p:grpSpPr>
              <a:xfrm>
                <a:off x="4876800" y="1219200"/>
                <a:ext cx="4114800" cy="2895600"/>
                <a:chOff x="5029200" y="229394"/>
                <a:chExt cx="4114800" cy="2895600"/>
              </a:xfrm>
            </p:grpSpPr>
            <p:cxnSp>
              <p:nvCxnSpPr>
                <p:cNvPr id="12" name="Straight Arrow Connector 11"/>
                <p:cNvCxnSpPr/>
                <p:nvPr/>
              </p:nvCxnSpPr>
              <p:spPr>
                <a:xfrm rot="5400000">
                  <a:off x="7086600" y="1676400"/>
                  <a:ext cx="28956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029200" y="990600"/>
                  <a:ext cx="4114800" cy="158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990600"/>
                  <a:ext cx="3124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rot="12232534">
                <a:off x="7761689" y="1743105"/>
                <a:ext cx="478620" cy="70478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4340" name="Object 7"/>
            <p:cNvGraphicFramePr>
              <a:graphicFrameLocks noChangeAspect="1"/>
            </p:cNvGraphicFramePr>
            <p:nvPr/>
          </p:nvGraphicFramePr>
          <p:xfrm>
            <a:off x="7236080" y="2135188"/>
            <a:ext cx="449008" cy="303212"/>
          </p:xfrm>
          <a:graphic>
            <a:graphicData uri="http://schemas.openxmlformats.org/presentationml/2006/ole">
              <p:oleObj spid="_x0000_s20484" name="Equation" r:id="rId8" imgW="253800" imgH="177480" progId="Equation.3">
                <p:embed/>
              </p:oleObj>
            </a:graphicData>
          </a:graphic>
        </p:graphicFrame>
        <p:cxnSp>
          <p:nvCxnSpPr>
            <p:cNvPr id="15" name="Straight Arrow Connector 14"/>
            <p:cNvCxnSpPr/>
            <p:nvPr/>
          </p:nvCxnSpPr>
          <p:spPr>
            <a:xfrm rot="16200000" flipH="1">
              <a:off x="3406442" y="2551906"/>
              <a:ext cx="1143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962400" y="1981200"/>
              <a:ext cx="12954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366" name="Object 7"/>
            <p:cNvGraphicFramePr>
              <a:graphicFrameLocks noChangeAspect="1"/>
            </p:cNvGraphicFramePr>
            <p:nvPr/>
          </p:nvGraphicFramePr>
          <p:xfrm>
            <a:off x="6400800" y="2114550"/>
            <a:ext cx="534988" cy="933450"/>
          </p:xfrm>
          <a:graphic>
            <a:graphicData uri="http://schemas.openxmlformats.org/presentationml/2006/ole">
              <p:oleObj spid="_x0000_s20486" name="Equation" r:id="rId9" imgW="190440" imgH="266400" progId="Equation.3">
                <p:embed/>
              </p:oleObj>
            </a:graphicData>
          </a:graphic>
        </p:graphicFrame>
        <p:cxnSp>
          <p:nvCxnSpPr>
            <p:cNvPr id="20" name="Straight Arrow Connector 19"/>
            <p:cNvCxnSpPr/>
            <p:nvPr/>
          </p:nvCxnSpPr>
          <p:spPr>
            <a:xfrm rot="10800000" flipV="1">
              <a:off x="3962400" y="1981200"/>
              <a:ext cx="4419600" cy="11430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Process</a:t>
            </a:r>
            <a:endParaRPr lang="en-US" dirty="0"/>
          </a:p>
        </p:txBody>
      </p:sp>
      <p:sp>
        <p:nvSpPr>
          <p:cNvPr id="3" name="Content Placeholder 2"/>
          <p:cNvSpPr>
            <a:spLocks noGrp="1"/>
          </p:cNvSpPr>
          <p:nvPr>
            <p:ph idx="1"/>
          </p:nvPr>
        </p:nvSpPr>
        <p:spPr>
          <a:xfrm>
            <a:off x="914400" y="1783560"/>
            <a:ext cx="7772400" cy="5074440"/>
          </a:xfrm>
        </p:spPr>
        <p:txBody>
          <a:bodyPr>
            <a:normAutofit/>
          </a:bodyPr>
          <a:lstStyle/>
          <a:p>
            <a:pPr marL="582930" indent="-514350">
              <a:buFont typeface="+mj-lt"/>
              <a:buAutoNum type="arabicPeriod"/>
            </a:pPr>
            <a:r>
              <a:rPr lang="en-US" dirty="0" smtClean="0"/>
              <a:t>Draw a diagram</a:t>
            </a:r>
          </a:p>
          <a:p>
            <a:pPr marL="582930" indent="-514350">
              <a:buFont typeface="+mj-lt"/>
              <a:buAutoNum type="arabicPeriod"/>
            </a:pPr>
            <a:r>
              <a:rPr lang="en-US" dirty="0" smtClean="0"/>
              <a:t>Choose x- and y-axes</a:t>
            </a:r>
          </a:p>
          <a:p>
            <a:pPr marL="582930" indent="-514350">
              <a:buFont typeface="+mj-lt"/>
              <a:buAutoNum type="arabicPeriod"/>
            </a:pPr>
            <a:r>
              <a:rPr lang="en-US" dirty="0" smtClean="0"/>
              <a:t>Resolve each vector into components</a:t>
            </a:r>
          </a:p>
          <a:p>
            <a:pPr marL="582930" indent="-514350">
              <a:buFont typeface="+mj-lt"/>
              <a:buAutoNum type="arabicPeriod"/>
            </a:pPr>
            <a:r>
              <a:rPr lang="en-US" dirty="0" smtClean="0"/>
              <a:t>Find the value of each component using sine, cosine and tangent </a:t>
            </a:r>
            <a:r>
              <a:rPr lang="en-US" dirty="0" smtClean="0">
                <a:solidFill>
                  <a:srgbClr val="FF0000"/>
                </a:solidFill>
              </a:rPr>
              <a:t>(watch signs!)</a:t>
            </a:r>
          </a:p>
          <a:p>
            <a:pPr marL="582930" indent="-514350">
              <a:buFont typeface="+mj-lt"/>
              <a:buAutoNum type="arabicPeriod"/>
            </a:pPr>
            <a:r>
              <a:rPr lang="en-US" dirty="0" smtClean="0"/>
              <a:t>Add x- and y-components to find resultant</a:t>
            </a:r>
          </a:p>
          <a:p>
            <a:pPr marL="582930" indent="-514350">
              <a:buFont typeface="+mj-lt"/>
              <a:buAutoNum type="arabicPeriod"/>
            </a:pPr>
            <a:r>
              <a:rPr lang="en-US" dirty="0" smtClean="0"/>
              <a:t>Find magnitude and direction of resultant using Pythagorean theorem and </a:t>
            </a:r>
            <a:r>
              <a:rPr lang="en-US" dirty="0" smtClean="0"/>
              <a:t>inverse tangent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200" dirty="0" smtClean="0"/>
              <a:t>Use trigonometry to find the x- and y-components of a given vector.</a:t>
            </a:r>
            <a:endParaRPr lang="en-US" sz="1800" dirty="0" smtClean="0"/>
          </a:p>
          <a:p>
            <a:r>
              <a:rPr lang="en-US" sz="3200" dirty="0" smtClean="0"/>
              <a:t>Add two vectors by adding their components to find the components of the resultant.</a:t>
            </a:r>
            <a:endParaRPr lang="en-US" sz="1800" dirty="0" smtClean="0"/>
          </a:p>
          <a:p>
            <a:r>
              <a:rPr lang="en-US" sz="3200" dirty="0" smtClean="0"/>
              <a:t>Use tan</a:t>
            </a:r>
            <a:r>
              <a:rPr lang="en-US" sz="3200" baseline="30000" dirty="0" smtClean="0"/>
              <a:t>-1</a:t>
            </a:r>
            <a:r>
              <a:rPr lang="en-US" sz="3200" dirty="0" smtClean="0"/>
              <a:t> to find the direction of the resultant and Pythagorean Theorem  to find the magnitude.</a:t>
            </a:r>
            <a:endParaRPr lang="en-US"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represent forces in diagrams or mathematically using appropriately labeled vectors with magnitude, direction, and units during the analysis of a situation.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design a plan to collect and analyze data for motion (static, constant, or accelerating) from force measurements and carry out an analysis to determine the relationship between the net force and the vector sum of the individual forces.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i="1" dirty="0" smtClean="0">
                <a:solidFill>
                  <a:srgbClr val="FFFF00"/>
                </a:solidFill>
              </a:rPr>
              <a:t>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If an object of interest interacts with several other objects, </a:t>
            </a:r>
            <a:r>
              <a:rPr lang="en-US" sz="3200" i="1" dirty="0" smtClean="0">
                <a:solidFill>
                  <a:srgbClr val="FFFF00"/>
                </a:solidFill>
              </a:rPr>
              <a:t>the net force is the vector sum of the individual forces</a:t>
            </a:r>
            <a:r>
              <a:rPr lang="en-US" sz="3200" dirty="0" smtClean="0"/>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All forces share certain common characteristics when considered by observers in inertial reference frames.</a:t>
            </a:r>
          </a:p>
          <a:p>
            <a:r>
              <a:rPr lang="en-US" sz="3200" dirty="0" smtClean="0"/>
              <a:t>Classically, the acceleration of an object interacting with other objects can be predicted by using</a:t>
            </a:r>
          </a:p>
          <a:p>
            <a:endParaRPr lang="en-US" dirty="0"/>
          </a:p>
        </p:txBody>
      </p:sp>
      <p:graphicFrame>
        <p:nvGraphicFramePr>
          <p:cNvPr id="4" name="Object 3"/>
          <p:cNvGraphicFramePr>
            <a:graphicFrameLocks noChangeAspect="1"/>
          </p:cNvGraphicFramePr>
          <p:nvPr/>
        </p:nvGraphicFramePr>
        <p:xfrm>
          <a:off x="4800600" y="4648199"/>
          <a:ext cx="990600" cy="961465"/>
        </p:xfrm>
        <a:graphic>
          <a:graphicData uri="http://schemas.openxmlformats.org/presentationml/2006/ole">
            <p:oleObj spid="_x0000_s38914" name="Equation" r:id="rId3" imgW="431640" imgH="41904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Pristina" pitchFamily="66" charset="0"/>
              </a:rPr>
              <a:t>Questions?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err="1" smtClean="0"/>
              <a:t>Lsn</a:t>
            </a:r>
            <a:r>
              <a:rPr lang="en-US" sz="3200" b="1" i="1" dirty="0" smtClean="0"/>
              <a:t> 3-4, #1-16</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All forces share certain common characteristics when considered by observers in inertial reference frames.</a:t>
            </a:r>
          </a:p>
          <a:p>
            <a:r>
              <a:rPr lang="en-US" sz="3200" dirty="0" smtClean="0"/>
              <a:t>Classically, the acceleration of an object interacting with other objects can be predicted by using</a:t>
            </a:r>
          </a:p>
          <a:p>
            <a:endParaRPr lang="en-US" dirty="0"/>
          </a:p>
        </p:txBody>
      </p:sp>
      <p:graphicFrame>
        <p:nvGraphicFramePr>
          <p:cNvPr id="4" name="Object 3"/>
          <p:cNvGraphicFramePr>
            <a:graphicFrameLocks noChangeAspect="1"/>
          </p:cNvGraphicFramePr>
          <p:nvPr/>
        </p:nvGraphicFramePr>
        <p:xfrm>
          <a:off x="4800600" y="4648199"/>
          <a:ext cx="990600" cy="961465"/>
        </p:xfrm>
        <a:graphic>
          <a:graphicData uri="http://schemas.openxmlformats.org/presentationml/2006/ole">
            <p:oleObj spid="_x0000_s37890" name="Equation" r:id="rId3" imgW="431640" imgH="4190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i="1" dirty="0" smtClean="0">
                <a:solidFill>
                  <a:srgbClr val="FFFF00"/>
                </a:solidFill>
              </a:rPr>
              <a:t>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If an object of interest interacts with several other objects, </a:t>
            </a:r>
            <a:r>
              <a:rPr lang="en-US" sz="3200" i="1" dirty="0" smtClean="0">
                <a:solidFill>
                  <a:srgbClr val="FFFF00"/>
                </a:solidFill>
              </a:rPr>
              <a:t>the net force is the vector sum of the individual forces</a:t>
            </a:r>
            <a:r>
              <a:rPr lang="en-US" sz="3200"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represent forces in diagrams or mathematically using appropriately labeled vectors with magnitude, direction, and units during the analysis of a situation.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design a plan to collect and analyze data for motion (static, constant, or accelerating) from force measurements and carry out an analysis to determine the relationship between the net force and the vector sum of the individual forces.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200" b="1" dirty="0" smtClean="0"/>
              <a:t>Use trigonometry to find the x- and y-components of a given vector.</a:t>
            </a:r>
            <a:endParaRPr lang="en-US" sz="1800" dirty="0" smtClean="0"/>
          </a:p>
          <a:p>
            <a:r>
              <a:rPr lang="en-US" sz="3200" b="1" dirty="0" smtClean="0"/>
              <a:t>Add two vectors by adding their components to find the components of the resultant.</a:t>
            </a:r>
            <a:endParaRPr lang="en-US" sz="1800" dirty="0" smtClean="0"/>
          </a:p>
          <a:p>
            <a:r>
              <a:rPr lang="en-US" sz="3200" b="1" dirty="0" smtClean="0"/>
              <a:t>Use tan</a:t>
            </a:r>
            <a:r>
              <a:rPr lang="en-US" sz="3200" b="1" baseline="30000" dirty="0" smtClean="0"/>
              <a:t>-1</a:t>
            </a:r>
            <a:r>
              <a:rPr lang="en-US" sz="3200" b="1" dirty="0" smtClean="0"/>
              <a:t> to find the direction of the resultant and Pythagorean Theorem  to find the magnitude.</a:t>
            </a:r>
            <a:endParaRPr lang="en-US" sz="1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335</TotalTime>
  <Words>806</Words>
  <Application>Microsoft Office PowerPoint</Application>
  <PresentationFormat>On-screen Show (4:3)</PresentationFormat>
  <Paragraphs>102</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Metro</vt:lpstr>
      <vt:lpstr>Equation</vt:lpstr>
      <vt:lpstr>Microsoft Equation 3.0</vt:lpstr>
      <vt:lpstr>Devil  physics The  baddest  class  on  campus  AP  Physics</vt:lpstr>
      <vt:lpstr>Lsn 3-4: Adding Vectors by components</vt:lpstr>
      <vt:lpstr>Questions From Reading Activity?</vt:lpstr>
      <vt:lpstr>Big Idea(s): </vt:lpstr>
      <vt:lpstr>Enduring Understanding(s): </vt:lpstr>
      <vt:lpstr>Essential Knowledge(s): </vt:lpstr>
      <vt:lpstr>Learning Objective(s): </vt:lpstr>
      <vt:lpstr>Learning Objective(s): </vt:lpstr>
      <vt:lpstr>Objectives</vt:lpstr>
      <vt:lpstr>Adding Vectors Head-To-Tail by Components</vt:lpstr>
      <vt:lpstr>Adding Vectors Head-To-Tail by Components</vt:lpstr>
      <vt:lpstr>Adding Vectors Head-To-Tail by Components</vt:lpstr>
      <vt:lpstr>Adding Vectors Head-To-Tail by Components</vt:lpstr>
      <vt:lpstr>Adding Vectors Head-To-Tail by Components</vt:lpstr>
      <vt:lpstr>Adding Vectors Head-To-Tail by Components</vt:lpstr>
      <vt:lpstr>Adding Vectors Head-To-Tail by Components</vt:lpstr>
      <vt:lpstr>Adding Vectors Head-To-Tail by Components</vt:lpstr>
      <vt:lpstr>Slide 18</vt:lpstr>
      <vt:lpstr>Slide 19</vt:lpstr>
      <vt:lpstr>Solve for x = 3</vt:lpstr>
      <vt:lpstr>Sample Problems</vt:lpstr>
      <vt:lpstr>Sample Problems</vt:lpstr>
      <vt:lpstr>Sample Problems</vt:lpstr>
      <vt:lpstr>Sample Problems</vt:lpstr>
      <vt:lpstr>Sample Problems</vt:lpstr>
      <vt:lpstr>Sample Problems</vt:lpstr>
      <vt:lpstr>Sample Problems</vt:lpstr>
      <vt:lpstr>Sample Problems</vt:lpstr>
      <vt:lpstr>Sample Problems</vt:lpstr>
      <vt:lpstr>Sample Problems</vt:lpstr>
      <vt:lpstr>Problem-Solving Process</vt:lpstr>
      <vt:lpstr>Objectives</vt:lpstr>
      <vt:lpstr>Learning Objective(s): </vt:lpstr>
      <vt:lpstr>Learning Objective(s): </vt:lpstr>
      <vt:lpstr>Essential Knowledge(s):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40</cp:revision>
  <dcterms:created xsi:type="dcterms:W3CDTF">2010-12-08T08:20:03Z</dcterms:created>
  <dcterms:modified xsi:type="dcterms:W3CDTF">2015-10-10T22:07:33Z</dcterms:modified>
</cp:coreProperties>
</file>